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0" r:id="rId1"/>
  </p:sldMasterIdLst>
  <p:notesMasterIdLst>
    <p:notesMasterId r:id="rId50"/>
  </p:notesMasterIdLst>
  <p:sldIdLst>
    <p:sldId id="512" r:id="rId2"/>
    <p:sldId id="375" r:id="rId3"/>
    <p:sldId id="376" r:id="rId4"/>
    <p:sldId id="531" r:id="rId5"/>
    <p:sldId id="513" r:id="rId6"/>
    <p:sldId id="583" r:id="rId7"/>
    <p:sldId id="585" r:id="rId8"/>
    <p:sldId id="586" r:id="rId9"/>
    <p:sldId id="587" r:id="rId10"/>
    <p:sldId id="588" r:id="rId11"/>
    <p:sldId id="589" r:id="rId12"/>
    <p:sldId id="590" r:id="rId13"/>
    <p:sldId id="591" r:id="rId14"/>
    <p:sldId id="592" r:id="rId15"/>
    <p:sldId id="593" r:id="rId16"/>
    <p:sldId id="594" r:id="rId17"/>
    <p:sldId id="595" r:id="rId18"/>
    <p:sldId id="596" r:id="rId19"/>
    <p:sldId id="597" r:id="rId20"/>
    <p:sldId id="598" r:id="rId21"/>
    <p:sldId id="599" r:id="rId22"/>
    <p:sldId id="600" r:id="rId23"/>
    <p:sldId id="601" r:id="rId24"/>
    <p:sldId id="602" r:id="rId25"/>
    <p:sldId id="603" r:id="rId26"/>
    <p:sldId id="605" r:id="rId27"/>
    <p:sldId id="607" r:id="rId28"/>
    <p:sldId id="553" r:id="rId29"/>
    <p:sldId id="554" r:id="rId30"/>
    <p:sldId id="608" r:id="rId31"/>
    <p:sldId id="610" r:id="rId32"/>
    <p:sldId id="555" r:id="rId33"/>
    <p:sldId id="609" r:id="rId34"/>
    <p:sldId id="556" r:id="rId35"/>
    <p:sldId id="611" r:id="rId36"/>
    <p:sldId id="558" r:id="rId37"/>
    <p:sldId id="559" r:id="rId38"/>
    <p:sldId id="613" r:id="rId39"/>
    <p:sldId id="560" r:id="rId40"/>
    <p:sldId id="561" r:id="rId41"/>
    <p:sldId id="563" r:id="rId42"/>
    <p:sldId id="519" r:id="rId43"/>
    <p:sldId id="520" r:id="rId44"/>
    <p:sldId id="604" r:id="rId45"/>
    <p:sldId id="521" r:id="rId46"/>
    <p:sldId id="615" r:id="rId47"/>
    <p:sldId id="614" r:id="rId48"/>
    <p:sldId id="616"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3" y="5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28F268-6DBC-422B-B9F6-2351AC6DD223}" type="datetimeFigureOut">
              <a:rPr lang="tr-TR" smtClean="0"/>
              <a:t>26.02.2021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F085DD-BDFE-438F-AEF6-A462FEDDF9A2}" type="slidenum">
              <a:rPr lang="tr-TR" smtClean="0"/>
              <a:t>‹#›</a:t>
            </a:fld>
            <a:endParaRPr lang="tr-TR"/>
          </a:p>
        </p:txBody>
      </p:sp>
    </p:spTree>
    <p:extLst>
      <p:ext uri="{BB962C8B-B14F-4D97-AF65-F5344CB8AC3E}">
        <p14:creationId xmlns:p14="http://schemas.microsoft.com/office/powerpoint/2010/main" val="3073921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tr-TR"/>
              <a:t>Asıl başlık stilini düzenlemek için tıklayın</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37C33A1D-D400-4BAC-8117-BBC1452481AE}" type="datetime1">
              <a:rPr lang="tr-TR" smtClean="0"/>
              <a:t>26.02.2021</a:t>
            </a:fld>
            <a:endParaRPr lang="tr-TR"/>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tr-TR"/>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04ECD55E-EB9C-4683-906F-E88AF1603CFC}" type="slidenum">
              <a:rPr lang="tr-TR" smtClean="0"/>
              <a:pPr/>
              <a:t>‹#›</a:t>
            </a:fld>
            <a:endParaRPr lang="tr-TR"/>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15207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93DF8B4-1866-4DDF-B510-10B71D8258DE}" type="datetime1">
              <a:rPr lang="tr-TR" smtClean="0"/>
              <a:t>26.02.2021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4ECD55E-EB9C-4683-906F-E88AF1603CFC}" type="slidenum">
              <a:rPr lang="tr-TR" smtClean="0"/>
              <a:pPr/>
              <a:t>‹#›</a:t>
            </a:fld>
            <a:endParaRPr lang="tr-TR"/>
          </a:p>
        </p:txBody>
      </p:sp>
    </p:spTree>
    <p:extLst>
      <p:ext uri="{BB962C8B-B14F-4D97-AF65-F5344CB8AC3E}">
        <p14:creationId xmlns:p14="http://schemas.microsoft.com/office/powerpoint/2010/main" val="25650893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93DF8B4-1866-4DDF-B510-10B71D8258DE}" type="datetime1">
              <a:rPr lang="tr-TR" smtClean="0"/>
              <a:t>26.02.2021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4ECD55E-EB9C-4683-906F-E88AF1603CFC}" type="slidenum">
              <a:rPr lang="tr-TR" smtClean="0"/>
              <a:pPr/>
              <a:t>‹#›</a:t>
            </a:fld>
            <a:endParaRPr lang="tr-TR"/>
          </a:p>
        </p:txBody>
      </p:sp>
    </p:spTree>
    <p:extLst>
      <p:ext uri="{BB962C8B-B14F-4D97-AF65-F5344CB8AC3E}">
        <p14:creationId xmlns:p14="http://schemas.microsoft.com/office/powerpoint/2010/main" val="321814155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Başlık, Metin ve Küçük Resim">
    <p:spTree>
      <p:nvGrpSpPr>
        <p:cNvPr id="1" name=""/>
        <p:cNvGrpSpPr/>
        <p:nvPr/>
      </p:nvGrpSpPr>
      <p:grpSpPr>
        <a:xfrm>
          <a:off x="0" y="0"/>
          <a:ext cx="0" cy="0"/>
          <a:chOff x="0" y="0"/>
          <a:chExt cx="0" cy="0"/>
        </a:xfrm>
      </p:grpSpPr>
      <p:sp>
        <p:nvSpPr>
          <p:cNvPr id="2" name="Unvan 1"/>
          <p:cNvSpPr>
            <a:spLocks noGrp="1"/>
          </p:cNvSpPr>
          <p:nvPr>
            <p:ph type="title"/>
          </p:nvPr>
        </p:nvSpPr>
        <p:spPr>
          <a:xfrm>
            <a:off x="685800" y="609600"/>
            <a:ext cx="7772400" cy="1143000"/>
          </a:xfrm>
        </p:spPr>
        <p:txBody>
          <a:bodyPr/>
          <a:lstStyle/>
          <a:p>
            <a:r>
              <a:rPr lang="tr-TR"/>
              <a:t>Asıl başlık stili için tıklatın</a:t>
            </a:r>
          </a:p>
        </p:txBody>
      </p:sp>
      <p:sp>
        <p:nvSpPr>
          <p:cNvPr id="3" name="Metin Yer Tutucusu 2"/>
          <p:cNvSpPr>
            <a:spLocks noGrp="1"/>
          </p:cNvSpPr>
          <p:nvPr>
            <p:ph type="body" sz="half" idx="1"/>
          </p:nvPr>
        </p:nvSpPr>
        <p:spPr>
          <a:xfrm>
            <a:off x="685800" y="1981200"/>
            <a:ext cx="3810000" cy="41148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Çevrimiçi Resim Yer Tutucusu 3"/>
          <p:cNvSpPr>
            <a:spLocks noGrp="1"/>
          </p:cNvSpPr>
          <p:nvPr>
            <p:ph type="clipArt" sz="half" idx="2"/>
          </p:nvPr>
        </p:nvSpPr>
        <p:spPr>
          <a:xfrm>
            <a:off x="4648200" y="1981200"/>
            <a:ext cx="3810000" cy="4114800"/>
          </a:xfrm>
        </p:spPr>
        <p:txBody>
          <a:bodyPr/>
          <a:lstStyle/>
          <a:p>
            <a:pPr lvl="0"/>
            <a:endParaRPr lang="tr-TR" noProof="0"/>
          </a:p>
        </p:txBody>
      </p:sp>
      <p:sp>
        <p:nvSpPr>
          <p:cNvPr id="5" name="Rectangle 4"/>
          <p:cNvSpPr>
            <a:spLocks noGrp="1" noChangeArrowheads="1"/>
          </p:cNvSpPr>
          <p:nvPr>
            <p:ph type="dt" sz="half" idx="10"/>
          </p:nvPr>
        </p:nvSpPr>
        <p:spPr>
          <a:xfrm>
            <a:off x="685800" y="6248400"/>
            <a:ext cx="1905000" cy="457200"/>
          </a:xfrm>
          <a:prstGeom prst="rect">
            <a:avLst/>
          </a:prstGeom>
        </p:spPr>
        <p:txBody>
          <a:bodyPr/>
          <a:lstStyle>
            <a:lvl1pPr>
              <a:defRPr/>
            </a:lvl1pPr>
          </a:lstStyle>
          <a:p>
            <a:pPr>
              <a:defRPr/>
            </a:pPr>
            <a:endParaRPr lang="en-AU"/>
          </a:p>
        </p:txBody>
      </p:sp>
      <p:sp>
        <p:nvSpPr>
          <p:cNvPr id="6" name="Rectangle 5"/>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AU"/>
          </a:p>
        </p:txBody>
      </p:sp>
      <p:sp>
        <p:nvSpPr>
          <p:cNvPr id="7" name="Rectangle 6"/>
          <p:cNvSpPr>
            <a:spLocks noGrp="1" noChangeArrowheads="1"/>
          </p:cNvSpPr>
          <p:nvPr>
            <p:ph type="sldNum" sz="quarter" idx="12"/>
          </p:nvPr>
        </p:nvSpPr>
        <p:spPr>
          <a:xfrm>
            <a:off x="6553200" y="6248400"/>
            <a:ext cx="1905000" cy="457200"/>
          </a:xfrm>
          <a:prstGeom prst="rect">
            <a:avLst/>
          </a:prstGeom>
        </p:spPr>
        <p:txBody>
          <a:bodyPr/>
          <a:lstStyle>
            <a:lvl1pPr>
              <a:defRPr/>
            </a:lvl1pPr>
          </a:lstStyle>
          <a:p>
            <a:pPr>
              <a:defRPr/>
            </a:pPr>
            <a:fld id="{94353890-CDFF-41EB-905C-B3A77020E87F}" type="slidenum">
              <a:rPr lang="en-AU"/>
              <a:pPr>
                <a:defRPr/>
              </a:pPr>
              <a:t>‹#›</a:t>
            </a:fld>
            <a:endParaRPr lang="en-AU"/>
          </a:p>
        </p:txBody>
      </p:sp>
    </p:spTree>
    <p:extLst>
      <p:ext uri="{BB962C8B-B14F-4D97-AF65-F5344CB8AC3E}">
        <p14:creationId xmlns:p14="http://schemas.microsoft.com/office/powerpoint/2010/main" val="2808793276"/>
      </p:ext>
    </p:extLst>
  </p:cSld>
  <p:clrMapOvr>
    <a:masterClrMapping/>
  </p:clrMapOvr>
  <p:transition>
    <p:push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93DF8B4-1866-4DDF-B510-10B71D8258DE}" type="datetime1">
              <a:rPr lang="tr-TR" smtClean="0"/>
              <a:t>26.02.2021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4ECD55E-EB9C-4683-906F-E88AF1603CFC}" type="slidenum">
              <a:rPr lang="tr-TR" smtClean="0"/>
              <a:pPr/>
              <a:t>‹#›</a:t>
            </a:fld>
            <a:endParaRPr lang="tr-TR"/>
          </a:p>
        </p:txBody>
      </p:sp>
    </p:spTree>
    <p:extLst>
      <p:ext uri="{BB962C8B-B14F-4D97-AF65-F5344CB8AC3E}">
        <p14:creationId xmlns:p14="http://schemas.microsoft.com/office/powerpoint/2010/main" val="158662106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193DF8B4-1866-4DDF-B510-10B71D8258DE}" type="datetime1">
              <a:rPr lang="tr-TR" smtClean="0"/>
              <a:t>26.02.2021</a:t>
            </a:fld>
            <a:endParaRPr lang="tr-TR"/>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04ECD55E-EB9C-4683-906F-E88AF1603CFC}" type="slidenum">
              <a:rPr lang="tr-TR" smtClean="0"/>
              <a:pPr/>
              <a:t>‹#›</a:t>
            </a:fld>
            <a:endParaRPr lang="tr-TR"/>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43640746"/>
      </p:ext>
    </p:extLst>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193DF8B4-1866-4DDF-B510-10B71D8258DE}" type="datetime1">
              <a:rPr lang="tr-TR" smtClean="0"/>
              <a:t>26.02.2021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4ECD55E-EB9C-4683-906F-E88AF1603CFC}" type="slidenum">
              <a:rPr lang="tr-TR" smtClean="0"/>
              <a:pPr/>
              <a:t>‹#›</a:t>
            </a:fld>
            <a:endParaRPr lang="tr-TR"/>
          </a:p>
        </p:txBody>
      </p:sp>
    </p:spTree>
    <p:extLst>
      <p:ext uri="{BB962C8B-B14F-4D97-AF65-F5344CB8AC3E}">
        <p14:creationId xmlns:p14="http://schemas.microsoft.com/office/powerpoint/2010/main" val="3901050381"/>
      </p:ext>
    </p:extLst>
  </p:cSld>
  <p:clrMapOvr>
    <a:masterClrMapping/>
  </p:clrMapOvr>
  <p:hf hdr="0" ftr="0" dt="0"/>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tıklayın</a:t>
            </a:r>
          </a:p>
        </p:txBody>
      </p:sp>
      <p:sp>
        <p:nvSpPr>
          <p:cNvPr id="4" name="Content Placeholder 3"/>
          <p:cNvSpPr>
            <a:spLocks noGrp="1"/>
          </p:cNvSpPr>
          <p:nvPr>
            <p:ph sz="half" idx="2"/>
          </p:nvPr>
        </p:nvSpPr>
        <p:spPr>
          <a:xfrm>
            <a:off x="941832" y="2909102"/>
            <a:ext cx="3611880" cy="299639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tıklayın</a:t>
            </a:r>
          </a:p>
        </p:txBody>
      </p:sp>
      <p:sp>
        <p:nvSpPr>
          <p:cNvPr id="6" name="Content Placeholder 5"/>
          <p:cNvSpPr>
            <a:spLocks noGrp="1"/>
          </p:cNvSpPr>
          <p:nvPr>
            <p:ph sz="quarter" idx="4"/>
          </p:nvPr>
        </p:nvSpPr>
        <p:spPr>
          <a:xfrm>
            <a:off x="4975398" y="2909102"/>
            <a:ext cx="3611880" cy="299639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193DF8B4-1866-4DDF-B510-10B71D8258DE}" type="datetime1">
              <a:rPr lang="tr-TR" smtClean="0"/>
              <a:t>26.02.2021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4ECD55E-EB9C-4683-906F-E88AF1603CFC}" type="slidenum">
              <a:rPr lang="tr-TR" smtClean="0"/>
              <a:pPr/>
              <a:t>‹#›</a:t>
            </a:fld>
            <a:endParaRPr lang="tr-TR"/>
          </a:p>
        </p:txBody>
      </p:sp>
    </p:spTree>
    <p:extLst>
      <p:ext uri="{BB962C8B-B14F-4D97-AF65-F5344CB8AC3E}">
        <p14:creationId xmlns:p14="http://schemas.microsoft.com/office/powerpoint/2010/main" val="3460041631"/>
      </p:ext>
    </p:extLst>
  </p:cSld>
  <p:clrMapOvr>
    <a:masterClrMapping/>
  </p:clrMapOvr>
  <p:hf hdr="0" ftr="0" dt="0"/>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194188C8-A469-45D8-8D85-A629C50A515A}" type="datetime1">
              <a:rPr lang="tr-TR" smtClean="0"/>
              <a:t>26.02.2021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4ECD55E-EB9C-4683-906F-E88AF1603CFC}" type="slidenum">
              <a:rPr lang="tr-TR" smtClean="0"/>
              <a:pPr/>
              <a:t>‹#›</a:t>
            </a:fld>
            <a:endParaRPr lang="tr-TR"/>
          </a:p>
        </p:txBody>
      </p:sp>
    </p:spTree>
    <p:extLst>
      <p:ext uri="{BB962C8B-B14F-4D97-AF65-F5344CB8AC3E}">
        <p14:creationId xmlns:p14="http://schemas.microsoft.com/office/powerpoint/2010/main" val="2143868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AC888F-A15E-41C2-BBB0-9A9BDAC28AB7}" type="datetime1">
              <a:rPr lang="tr-TR" smtClean="0"/>
              <a:t>26.02.2021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4ECD55E-EB9C-4683-906F-E88AF1603CFC}" type="slidenum">
              <a:rPr lang="tr-TR" smtClean="0"/>
              <a:pPr/>
              <a:t>‹#›</a:t>
            </a:fld>
            <a:endParaRPr lang="tr-TR"/>
          </a:p>
        </p:txBody>
      </p:sp>
    </p:spTree>
    <p:extLst>
      <p:ext uri="{BB962C8B-B14F-4D97-AF65-F5344CB8AC3E}">
        <p14:creationId xmlns:p14="http://schemas.microsoft.com/office/powerpoint/2010/main" val="2869849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tıklayın</a:t>
            </a:r>
          </a:p>
        </p:txBody>
      </p:sp>
      <p:sp>
        <p:nvSpPr>
          <p:cNvPr id="5" name="Date Placeholder 4"/>
          <p:cNvSpPr>
            <a:spLocks noGrp="1"/>
          </p:cNvSpPr>
          <p:nvPr>
            <p:ph type="dt" sz="half" idx="10"/>
          </p:nvPr>
        </p:nvSpPr>
        <p:spPr>
          <a:xfrm>
            <a:off x="573789" y="6375679"/>
            <a:ext cx="925016" cy="348462"/>
          </a:xfrm>
        </p:spPr>
        <p:txBody>
          <a:bodyPr/>
          <a:lstStyle/>
          <a:p>
            <a:fld id="{193DF8B4-1866-4DDF-B510-10B71D8258DE}" type="datetime1">
              <a:rPr lang="tr-TR" smtClean="0"/>
              <a:t>26.02.2021</a:t>
            </a:fld>
            <a:endParaRPr lang="tr-TR"/>
          </a:p>
        </p:txBody>
      </p:sp>
      <p:sp>
        <p:nvSpPr>
          <p:cNvPr id="6" name="Footer Placeholder 5"/>
          <p:cNvSpPr>
            <a:spLocks noGrp="1"/>
          </p:cNvSpPr>
          <p:nvPr>
            <p:ph type="ftr" sz="quarter" idx="11"/>
          </p:nvPr>
        </p:nvSpPr>
        <p:spPr>
          <a:xfrm>
            <a:off x="1577716" y="6375679"/>
            <a:ext cx="2611634" cy="345796"/>
          </a:xfrm>
        </p:spPr>
        <p:txBody>
          <a:bodyPr/>
          <a:lstStyle/>
          <a:p>
            <a:endParaRPr lang="tr-TR"/>
          </a:p>
        </p:txBody>
      </p:sp>
      <p:sp>
        <p:nvSpPr>
          <p:cNvPr id="7" name="Slide Number Placeholder 6"/>
          <p:cNvSpPr>
            <a:spLocks noGrp="1"/>
          </p:cNvSpPr>
          <p:nvPr>
            <p:ph type="sldNum" sz="quarter" idx="12"/>
          </p:nvPr>
        </p:nvSpPr>
        <p:spPr>
          <a:xfrm>
            <a:off x="4268261" y="6375679"/>
            <a:ext cx="924342" cy="345796"/>
          </a:xfrm>
        </p:spPr>
        <p:txBody>
          <a:bodyPr/>
          <a:lstStyle/>
          <a:p>
            <a:fld id="{04ECD55E-EB9C-4683-906F-E88AF1603CFC}" type="slidenum">
              <a:rPr lang="tr-TR" smtClean="0"/>
              <a:pPr/>
              <a:t>‹#›</a:t>
            </a:fld>
            <a:endParaRPr lang="tr-TR"/>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2613243"/>
      </p:ext>
    </p:extLst>
  </p:cSld>
  <p:clrMapOvr>
    <a:masterClrMapping/>
  </p:clrMapOvr>
  <p:hf hdr="0" ftr="0" dt="0"/>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simgeye tıklayın</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tıklayın</a:t>
            </a:r>
          </a:p>
        </p:txBody>
      </p:sp>
      <p:sp>
        <p:nvSpPr>
          <p:cNvPr id="5" name="Date Placeholder 4"/>
          <p:cNvSpPr>
            <a:spLocks noGrp="1"/>
          </p:cNvSpPr>
          <p:nvPr>
            <p:ph type="dt" sz="half" idx="10"/>
          </p:nvPr>
        </p:nvSpPr>
        <p:spPr>
          <a:xfrm>
            <a:off x="574463" y="6375679"/>
            <a:ext cx="924342" cy="348462"/>
          </a:xfrm>
        </p:spPr>
        <p:txBody>
          <a:bodyPr/>
          <a:lstStyle/>
          <a:p>
            <a:fld id="{CBC8BF7C-E8FF-4916-AB57-034B5F0AD511}" type="datetime1">
              <a:rPr lang="tr-TR" smtClean="0"/>
              <a:t>26.02.2021</a:t>
            </a:fld>
            <a:endParaRPr lang="tr-TR"/>
          </a:p>
        </p:txBody>
      </p:sp>
      <p:sp>
        <p:nvSpPr>
          <p:cNvPr id="6" name="Footer Placeholder 5"/>
          <p:cNvSpPr>
            <a:spLocks noGrp="1"/>
          </p:cNvSpPr>
          <p:nvPr>
            <p:ph type="ftr" sz="quarter" idx="11"/>
          </p:nvPr>
        </p:nvSpPr>
        <p:spPr>
          <a:xfrm>
            <a:off x="1577716" y="6375679"/>
            <a:ext cx="2611634" cy="345796"/>
          </a:xfrm>
        </p:spPr>
        <p:txBody>
          <a:bodyPr/>
          <a:lstStyle/>
          <a:p>
            <a:endParaRPr lang="tr-TR"/>
          </a:p>
        </p:txBody>
      </p:sp>
      <p:sp>
        <p:nvSpPr>
          <p:cNvPr id="7" name="Slide Number Placeholder 6"/>
          <p:cNvSpPr>
            <a:spLocks noGrp="1"/>
          </p:cNvSpPr>
          <p:nvPr>
            <p:ph type="sldNum" sz="quarter" idx="12"/>
          </p:nvPr>
        </p:nvSpPr>
        <p:spPr>
          <a:xfrm>
            <a:off x="4256153" y="6375679"/>
            <a:ext cx="947460" cy="345796"/>
          </a:xfrm>
        </p:spPr>
        <p:txBody>
          <a:bodyPr/>
          <a:lstStyle/>
          <a:p>
            <a:fld id="{04ECD55E-EB9C-4683-906F-E88AF1603CFC}" type="slidenum">
              <a:rPr lang="tr-TR" smtClean="0"/>
              <a:pPr/>
              <a:t>‹#›</a:t>
            </a:fld>
            <a:endParaRPr lang="tr-TR"/>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7904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193DF8B4-1866-4DDF-B510-10B71D8258DE}" type="datetime1">
              <a:rPr lang="tr-TR" smtClean="0"/>
              <a:t>26.02.2021</a:t>
            </a:fld>
            <a:endParaRPr lang="tr-TR"/>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04ECD55E-EB9C-4683-906F-E88AF1603CFC}" type="slidenum">
              <a:rPr lang="tr-TR" smtClean="0"/>
              <a:pPr/>
              <a:t>‹#›</a:t>
            </a:fld>
            <a:endParaRPr lang="tr-TR"/>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1407589982"/>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Lst>
  <p:hf hdr="0" ftr="0" dt="0"/>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594">
          <p15:clr>
            <a:srgbClr val="F26B43"/>
          </p15:clr>
        </p15:guide>
        <p15:guide id="1" pos="792">
          <p15:clr>
            <a:srgbClr val="F26B43"/>
          </p15:clr>
        </p15:guide>
        <p15:guide id="2" pos="7200">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1</a:t>
            </a:fld>
            <a:endParaRPr lang="tr-TR"/>
          </a:p>
        </p:txBody>
      </p:sp>
      <p:pic>
        <p:nvPicPr>
          <p:cNvPr id="4" name="Resim 3">
            <a:extLst>
              <a:ext uri="{FF2B5EF4-FFF2-40B4-BE49-F238E27FC236}">
                <a16:creationId xmlns:a16="http://schemas.microsoft.com/office/drawing/2014/main" id="{D6F4E023-AC14-4203-B950-4E3ECE4EE0B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851920" y="1412776"/>
            <a:ext cx="1656184" cy="648072"/>
          </a:xfrm>
          <a:prstGeom prst="rect">
            <a:avLst/>
          </a:prstGeom>
          <a:noFill/>
          <a:ln>
            <a:noFill/>
          </a:ln>
        </p:spPr>
      </p:pic>
      <p:sp>
        <p:nvSpPr>
          <p:cNvPr id="3" name="Metin kutusu 2">
            <a:extLst>
              <a:ext uri="{FF2B5EF4-FFF2-40B4-BE49-F238E27FC236}">
                <a16:creationId xmlns:a16="http://schemas.microsoft.com/office/drawing/2014/main" id="{082D6019-8A4D-45FB-A535-3D491144125F}"/>
              </a:ext>
            </a:extLst>
          </p:cNvPr>
          <p:cNvSpPr txBox="1"/>
          <p:nvPr/>
        </p:nvSpPr>
        <p:spPr>
          <a:xfrm>
            <a:off x="1259632" y="2996952"/>
            <a:ext cx="7200800" cy="3170099"/>
          </a:xfrm>
          <a:prstGeom prst="rect">
            <a:avLst/>
          </a:prstGeom>
          <a:noFill/>
        </p:spPr>
        <p:txBody>
          <a:bodyPr wrap="square" rtlCol="0">
            <a:spAutoFit/>
          </a:bodyPr>
          <a:lstStyle/>
          <a:p>
            <a:pPr algn="ctr"/>
            <a:r>
              <a:rPr lang="tr-TR" sz="4000" b="1" dirty="0">
                <a:solidFill>
                  <a:srgbClr val="FF0000"/>
                </a:solidFill>
                <a:latin typeface="Tahoma" panose="020B0604030504040204" pitchFamily="34" charset="0"/>
                <a:ea typeface="Tahoma" panose="020B0604030504040204" pitchFamily="34" charset="0"/>
                <a:cs typeface="Tahoma" panose="020B0604030504040204" pitchFamily="34" charset="0"/>
              </a:rPr>
              <a:t>STRES YÖNETİMİ EĞİTİMİ</a:t>
            </a:r>
          </a:p>
          <a:p>
            <a:pPr algn="ctr"/>
            <a:endParaRPr lang="tr-TR" sz="4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algn="ctr"/>
            <a:r>
              <a:rPr lang="tr-TR" sz="4000" b="1" dirty="0">
                <a:solidFill>
                  <a:srgbClr val="FF0000"/>
                </a:solidFill>
                <a:latin typeface="Tahoma" panose="020B0604030504040204" pitchFamily="34" charset="0"/>
                <a:ea typeface="Tahoma" panose="020B0604030504040204" pitchFamily="34" charset="0"/>
                <a:cs typeface="Tahoma" panose="020B0604030504040204" pitchFamily="34" charset="0"/>
              </a:rPr>
              <a:t>BÖLÜM-2</a:t>
            </a:r>
          </a:p>
          <a:p>
            <a:pPr algn="ctr"/>
            <a:endParaRPr lang="tr-TR" sz="4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algn="ctr"/>
            <a:r>
              <a:rPr lang="tr-TR" sz="4000" b="1" dirty="0">
                <a:solidFill>
                  <a:srgbClr val="FF0000"/>
                </a:solidFill>
                <a:latin typeface="Tahoma" panose="020B0604030504040204" pitchFamily="34" charset="0"/>
                <a:ea typeface="Tahoma" panose="020B0604030504040204" pitchFamily="34" charset="0"/>
                <a:cs typeface="Tahoma" panose="020B0604030504040204" pitchFamily="34" charset="0"/>
              </a:rPr>
              <a:t>Örgütsel Stres</a:t>
            </a:r>
          </a:p>
        </p:txBody>
      </p:sp>
    </p:spTree>
    <p:extLst>
      <p:ext uri="{BB962C8B-B14F-4D97-AF65-F5344CB8AC3E}">
        <p14:creationId xmlns:p14="http://schemas.microsoft.com/office/powerpoint/2010/main" val="754185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10</a:t>
            </a:fld>
            <a:endParaRPr lang="tr-TR"/>
          </a:p>
        </p:txBody>
      </p:sp>
      <p:sp>
        <p:nvSpPr>
          <p:cNvPr id="4" name="Metin kutusu 3">
            <a:extLst>
              <a:ext uri="{FF2B5EF4-FFF2-40B4-BE49-F238E27FC236}">
                <a16:creationId xmlns:a16="http://schemas.microsoft.com/office/drawing/2014/main" id="{F4AF1213-4F4B-49A6-AE39-872DD070713C}"/>
              </a:ext>
            </a:extLst>
          </p:cNvPr>
          <p:cNvSpPr txBox="1"/>
          <p:nvPr/>
        </p:nvSpPr>
        <p:spPr>
          <a:xfrm>
            <a:off x="683568" y="2132856"/>
            <a:ext cx="8208912" cy="2786981"/>
          </a:xfrm>
          <a:prstGeom prst="rect">
            <a:avLst/>
          </a:prstGeom>
          <a:noFill/>
        </p:spPr>
        <p:txBody>
          <a:bodyPr wrap="square">
            <a:spAutoFit/>
          </a:bodyPr>
          <a:lstStyle/>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Sürekli aynı işin yapılması</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İşin  tek düze olması</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İş içeriğinin heyecan verici olmaması </a:t>
            </a:r>
          </a:p>
          <a:p>
            <a:pPr marL="342900" indent="-342900" algn="ctr">
              <a:lnSpc>
                <a:spcPct val="150000"/>
              </a:lnSpc>
              <a:buFont typeface="Arial" panose="020B0604020202020204" pitchFamily="34" charset="0"/>
              <a:buChar char="•"/>
            </a:pPr>
            <a:endParaRPr lang="tr-TR" sz="2400" dirty="0">
              <a:latin typeface="Tahoma" panose="020B0604030504040204" pitchFamily="34" charset="0"/>
              <a:ea typeface="Tahoma" panose="020B0604030504040204" pitchFamily="34" charset="0"/>
              <a:cs typeface="Tahoma" panose="020B0604030504040204" pitchFamily="34" charset="0"/>
            </a:endParaRPr>
          </a:p>
          <a:p>
            <a:pPr marL="342900" indent="-342900" algn="ctr">
              <a:lnSpc>
                <a:spcPct val="150000"/>
              </a:lnSpc>
              <a:buFont typeface="Arial" panose="020B0604020202020204" pitchFamily="34" charset="0"/>
              <a:buChar char="•"/>
            </a:pPr>
            <a:endParaRPr lang="tr-TR" sz="2400"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2">
            <a:extLst>
              <a:ext uri="{FF2B5EF4-FFF2-40B4-BE49-F238E27FC236}">
                <a16:creationId xmlns:a16="http://schemas.microsoft.com/office/drawing/2014/main" id="{A75A2729-B50F-41A7-A9D3-FA509F54B84D}"/>
              </a:ext>
            </a:extLst>
          </p:cNvPr>
          <p:cNvSpPr>
            <a:spLocks noGrp="1" noChangeArrowheads="1"/>
          </p:cNvSpPr>
          <p:nvPr>
            <p:ph type="title"/>
          </p:nvPr>
        </p:nvSpPr>
        <p:spPr>
          <a:xfrm>
            <a:off x="1115616" y="332656"/>
            <a:ext cx="7416824" cy="857250"/>
          </a:xfrm>
        </p:spPr>
        <p:txBody>
          <a:bodyPr>
            <a:normAutofit/>
          </a:bodyPr>
          <a:lstStyle/>
          <a:p>
            <a:pPr algn="ctr"/>
            <a:r>
              <a:rPr lang="tr-TR" sz="3200" b="1" dirty="0">
                <a:solidFill>
                  <a:srgbClr val="FF0000"/>
                </a:solidFill>
                <a:latin typeface="Tahoma" panose="020B0604030504040204" pitchFamily="34" charset="0"/>
                <a:ea typeface="Tahoma" panose="020B0604030504040204" pitchFamily="34" charset="0"/>
                <a:cs typeface="Tahoma" panose="020B0604030504040204" pitchFamily="34" charset="0"/>
              </a:rPr>
              <a:t>SIKICI/RUTİN İŞLER</a:t>
            </a:r>
            <a:endParaRPr lang="en-AU" sz="32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15015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11</a:t>
            </a:fld>
            <a:endParaRPr lang="tr-TR"/>
          </a:p>
        </p:txBody>
      </p:sp>
      <p:sp>
        <p:nvSpPr>
          <p:cNvPr id="4" name="Metin kutusu 3">
            <a:extLst>
              <a:ext uri="{FF2B5EF4-FFF2-40B4-BE49-F238E27FC236}">
                <a16:creationId xmlns:a16="http://schemas.microsoft.com/office/drawing/2014/main" id="{F4AF1213-4F4B-49A6-AE39-872DD070713C}"/>
              </a:ext>
            </a:extLst>
          </p:cNvPr>
          <p:cNvSpPr txBox="1"/>
          <p:nvPr/>
        </p:nvSpPr>
        <p:spPr>
          <a:xfrm>
            <a:off x="683568" y="2132856"/>
            <a:ext cx="8208912" cy="3340979"/>
          </a:xfrm>
          <a:prstGeom prst="rect">
            <a:avLst/>
          </a:prstGeom>
          <a:noFill/>
        </p:spPr>
        <p:txBody>
          <a:bodyPr wrap="square">
            <a:spAutoFit/>
          </a:bodyPr>
          <a:lstStyle/>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Terfi Edilmesi</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Yeni Bir Projeye Başlanması</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Performans Puanının Yüksek Olması ve Ödüllendirme</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Önemli Bir Görevin Üstlenilmesi</a:t>
            </a:r>
          </a:p>
          <a:p>
            <a:pPr marL="342900" indent="-342900" algn="ctr">
              <a:lnSpc>
                <a:spcPct val="150000"/>
              </a:lnSpc>
              <a:buFont typeface="Arial" panose="020B0604020202020204" pitchFamily="34" charset="0"/>
              <a:buChar char="•"/>
            </a:pPr>
            <a:endParaRPr lang="tr-TR" sz="2400" dirty="0">
              <a:latin typeface="Tahoma" panose="020B0604030504040204" pitchFamily="34" charset="0"/>
              <a:ea typeface="Tahoma" panose="020B0604030504040204" pitchFamily="34" charset="0"/>
              <a:cs typeface="Tahoma" panose="020B0604030504040204" pitchFamily="34" charset="0"/>
            </a:endParaRPr>
          </a:p>
          <a:p>
            <a:pPr marL="342900" indent="-342900" algn="ctr">
              <a:lnSpc>
                <a:spcPct val="150000"/>
              </a:lnSpc>
              <a:buFont typeface="Arial" panose="020B0604020202020204" pitchFamily="34" charset="0"/>
              <a:buChar char="•"/>
            </a:pPr>
            <a:endParaRPr lang="tr-TR" sz="2400"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2">
            <a:extLst>
              <a:ext uri="{FF2B5EF4-FFF2-40B4-BE49-F238E27FC236}">
                <a16:creationId xmlns:a16="http://schemas.microsoft.com/office/drawing/2014/main" id="{A75A2729-B50F-41A7-A9D3-FA509F54B84D}"/>
              </a:ext>
            </a:extLst>
          </p:cNvPr>
          <p:cNvSpPr>
            <a:spLocks noGrp="1" noChangeArrowheads="1"/>
          </p:cNvSpPr>
          <p:nvPr>
            <p:ph type="title"/>
          </p:nvPr>
        </p:nvSpPr>
        <p:spPr>
          <a:xfrm>
            <a:off x="1115616" y="332656"/>
            <a:ext cx="7416824" cy="857250"/>
          </a:xfrm>
        </p:spPr>
        <p:txBody>
          <a:bodyPr>
            <a:normAutofit/>
          </a:bodyPr>
          <a:lstStyle/>
          <a:p>
            <a:pPr algn="ctr"/>
            <a:r>
              <a:rPr lang="tr-TR" sz="3200" b="1" dirty="0">
                <a:solidFill>
                  <a:srgbClr val="FF0000"/>
                </a:solidFill>
                <a:latin typeface="Tahoma" panose="020B0604030504040204" pitchFamily="34" charset="0"/>
                <a:ea typeface="Tahoma" panose="020B0604030504040204" pitchFamily="34" charset="0"/>
                <a:cs typeface="Tahoma" panose="020B0604030504040204" pitchFamily="34" charset="0"/>
              </a:rPr>
              <a:t>OLUMLU GELİŞMELER</a:t>
            </a:r>
            <a:endParaRPr lang="en-AU" sz="32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05722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12</a:t>
            </a:fld>
            <a:endParaRPr lang="tr-TR"/>
          </a:p>
        </p:txBody>
      </p:sp>
      <p:sp>
        <p:nvSpPr>
          <p:cNvPr id="4" name="Metin kutusu 3">
            <a:extLst>
              <a:ext uri="{FF2B5EF4-FFF2-40B4-BE49-F238E27FC236}">
                <a16:creationId xmlns:a16="http://schemas.microsoft.com/office/drawing/2014/main" id="{F4AF1213-4F4B-49A6-AE39-872DD070713C}"/>
              </a:ext>
            </a:extLst>
          </p:cNvPr>
          <p:cNvSpPr txBox="1"/>
          <p:nvPr/>
        </p:nvSpPr>
        <p:spPr>
          <a:xfrm>
            <a:off x="683568" y="2132856"/>
            <a:ext cx="8208912" cy="2786981"/>
          </a:xfrm>
          <a:prstGeom prst="rect">
            <a:avLst/>
          </a:prstGeom>
          <a:noFill/>
        </p:spPr>
        <p:txBody>
          <a:bodyPr wrap="square">
            <a:spAutoFit/>
          </a:bodyPr>
          <a:lstStyle/>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Başarısız Sonuç Alma Korkusu</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Zamanında Yetiştirememe Endişesi</a:t>
            </a:r>
          </a:p>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a:p>
            <a:pPr marL="342900" indent="-342900" algn="ctr">
              <a:lnSpc>
                <a:spcPct val="150000"/>
              </a:lnSpc>
              <a:buFont typeface="Arial" panose="020B0604020202020204" pitchFamily="34" charset="0"/>
              <a:buChar char="•"/>
            </a:pPr>
            <a:endParaRPr lang="tr-TR" sz="2400" dirty="0">
              <a:latin typeface="Tahoma" panose="020B0604030504040204" pitchFamily="34" charset="0"/>
              <a:ea typeface="Tahoma" panose="020B0604030504040204" pitchFamily="34" charset="0"/>
              <a:cs typeface="Tahoma" panose="020B0604030504040204" pitchFamily="34" charset="0"/>
            </a:endParaRPr>
          </a:p>
          <a:p>
            <a:pPr marL="342900" indent="-342900" algn="ctr">
              <a:lnSpc>
                <a:spcPct val="150000"/>
              </a:lnSpc>
              <a:buFont typeface="Arial" panose="020B0604020202020204" pitchFamily="34" charset="0"/>
              <a:buChar char="•"/>
            </a:pPr>
            <a:endParaRPr lang="tr-TR" sz="2400"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2">
            <a:extLst>
              <a:ext uri="{FF2B5EF4-FFF2-40B4-BE49-F238E27FC236}">
                <a16:creationId xmlns:a16="http://schemas.microsoft.com/office/drawing/2014/main" id="{A75A2729-B50F-41A7-A9D3-FA509F54B84D}"/>
              </a:ext>
            </a:extLst>
          </p:cNvPr>
          <p:cNvSpPr>
            <a:spLocks noGrp="1" noChangeArrowheads="1"/>
          </p:cNvSpPr>
          <p:nvPr>
            <p:ph type="title"/>
          </p:nvPr>
        </p:nvSpPr>
        <p:spPr>
          <a:xfrm>
            <a:off x="1115616" y="332656"/>
            <a:ext cx="7416824" cy="857250"/>
          </a:xfrm>
        </p:spPr>
        <p:txBody>
          <a:bodyPr>
            <a:normAutofit/>
          </a:bodyPr>
          <a:lstStyle/>
          <a:p>
            <a:pPr algn="ctr"/>
            <a:r>
              <a:rPr lang="tr-TR" sz="3200" b="1" dirty="0">
                <a:solidFill>
                  <a:srgbClr val="FF0000"/>
                </a:solidFill>
                <a:latin typeface="Tahoma" panose="020B0604030504040204" pitchFamily="34" charset="0"/>
                <a:ea typeface="Tahoma" panose="020B0604030504040204" pitchFamily="34" charset="0"/>
                <a:cs typeface="Tahoma" panose="020B0604030504040204" pitchFamily="34" charset="0"/>
              </a:rPr>
              <a:t>İŞ TESLİMLERİ</a:t>
            </a:r>
            <a:endParaRPr lang="en-AU" sz="32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49297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13</a:t>
            </a:fld>
            <a:endParaRPr lang="tr-TR"/>
          </a:p>
        </p:txBody>
      </p:sp>
      <p:sp>
        <p:nvSpPr>
          <p:cNvPr id="4" name="Metin kutusu 3">
            <a:extLst>
              <a:ext uri="{FF2B5EF4-FFF2-40B4-BE49-F238E27FC236}">
                <a16:creationId xmlns:a16="http://schemas.microsoft.com/office/drawing/2014/main" id="{F4AF1213-4F4B-49A6-AE39-872DD070713C}"/>
              </a:ext>
            </a:extLst>
          </p:cNvPr>
          <p:cNvSpPr txBox="1"/>
          <p:nvPr/>
        </p:nvSpPr>
        <p:spPr>
          <a:xfrm>
            <a:off x="683568" y="2132856"/>
            <a:ext cx="8208912" cy="2232984"/>
          </a:xfrm>
          <a:prstGeom prst="rect">
            <a:avLst/>
          </a:prstGeom>
          <a:noFill/>
        </p:spPr>
        <p:txBody>
          <a:bodyPr wrap="square">
            <a:spAutoFit/>
          </a:bodyPr>
          <a:lstStyle/>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İş konusunda verilen desteğin yetersizliği</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Duygusal anlamda verilen desteğin yetersizliği</a:t>
            </a:r>
          </a:p>
          <a:p>
            <a:pPr marL="342900" indent="-342900" algn="ctr">
              <a:lnSpc>
                <a:spcPct val="150000"/>
              </a:lnSpc>
              <a:buFont typeface="Arial" panose="020B0604020202020204" pitchFamily="34" charset="0"/>
              <a:buChar char="•"/>
            </a:pPr>
            <a:endParaRPr lang="tr-TR" sz="2400" dirty="0">
              <a:latin typeface="Tahoma" panose="020B0604030504040204" pitchFamily="34" charset="0"/>
              <a:ea typeface="Tahoma" panose="020B0604030504040204" pitchFamily="34" charset="0"/>
              <a:cs typeface="Tahoma" panose="020B0604030504040204" pitchFamily="34" charset="0"/>
            </a:endParaRPr>
          </a:p>
          <a:p>
            <a:pPr marL="342900" indent="-342900" algn="ctr">
              <a:lnSpc>
                <a:spcPct val="150000"/>
              </a:lnSpc>
              <a:buFont typeface="Arial" panose="020B0604020202020204" pitchFamily="34" charset="0"/>
              <a:buChar char="•"/>
            </a:pPr>
            <a:endParaRPr lang="tr-TR" sz="2400"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2">
            <a:extLst>
              <a:ext uri="{FF2B5EF4-FFF2-40B4-BE49-F238E27FC236}">
                <a16:creationId xmlns:a16="http://schemas.microsoft.com/office/drawing/2014/main" id="{A75A2729-B50F-41A7-A9D3-FA509F54B84D}"/>
              </a:ext>
            </a:extLst>
          </p:cNvPr>
          <p:cNvSpPr>
            <a:spLocks noGrp="1" noChangeArrowheads="1"/>
          </p:cNvSpPr>
          <p:nvPr>
            <p:ph type="title"/>
          </p:nvPr>
        </p:nvSpPr>
        <p:spPr>
          <a:xfrm>
            <a:off x="1115616" y="332656"/>
            <a:ext cx="7416824" cy="857250"/>
          </a:xfrm>
        </p:spPr>
        <p:txBody>
          <a:bodyPr>
            <a:normAutofit/>
          </a:bodyPr>
          <a:lstStyle/>
          <a:p>
            <a:pPr algn="ctr"/>
            <a:r>
              <a:rPr lang="tr-TR" sz="3200" b="1" dirty="0">
                <a:solidFill>
                  <a:srgbClr val="FF0000"/>
                </a:solidFill>
                <a:latin typeface="Tahoma" panose="020B0604030504040204" pitchFamily="34" charset="0"/>
                <a:ea typeface="Tahoma" panose="020B0604030504040204" pitchFamily="34" charset="0"/>
                <a:cs typeface="Tahoma" panose="020B0604030504040204" pitchFamily="34" charset="0"/>
              </a:rPr>
              <a:t>YETERSİZ DESTEK</a:t>
            </a:r>
            <a:endParaRPr lang="en-AU" sz="32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20864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14</a:t>
            </a:fld>
            <a:endParaRPr lang="tr-TR"/>
          </a:p>
        </p:txBody>
      </p:sp>
      <p:sp>
        <p:nvSpPr>
          <p:cNvPr id="4" name="Metin kutusu 3">
            <a:extLst>
              <a:ext uri="{FF2B5EF4-FFF2-40B4-BE49-F238E27FC236}">
                <a16:creationId xmlns:a16="http://schemas.microsoft.com/office/drawing/2014/main" id="{F4AF1213-4F4B-49A6-AE39-872DD070713C}"/>
              </a:ext>
            </a:extLst>
          </p:cNvPr>
          <p:cNvSpPr txBox="1"/>
          <p:nvPr/>
        </p:nvSpPr>
        <p:spPr>
          <a:xfrm>
            <a:off x="683568" y="2132856"/>
            <a:ext cx="8208912" cy="2786981"/>
          </a:xfrm>
          <a:prstGeom prst="rect">
            <a:avLst/>
          </a:prstGeom>
          <a:noFill/>
        </p:spPr>
        <p:txBody>
          <a:bodyPr wrap="square">
            <a:spAutoFit/>
          </a:bodyPr>
          <a:lstStyle/>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Net Olmayan Görev Tanımları</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Süreli İşler </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İşin Sonucunun Tahmin Edilememesi</a:t>
            </a:r>
          </a:p>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a:p>
            <a:pPr marL="342900" indent="-342900" algn="ctr">
              <a:lnSpc>
                <a:spcPct val="150000"/>
              </a:lnSpc>
              <a:buFont typeface="Arial" panose="020B0604020202020204" pitchFamily="34" charset="0"/>
              <a:buChar char="•"/>
            </a:pPr>
            <a:endParaRPr lang="tr-TR" sz="2400"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2">
            <a:extLst>
              <a:ext uri="{FF2B5EF4-FFF2-40B4-BE49-F238E27FC236}">
                <a16:creationId xmlns:a16="http://schemas.microsoft.com/office/drawing/2014/main" id="{A75A2729-B50F-41A7-A9D3-FA509F54B84D}"/>
              </a:ext>
            </a:extLst>
          </p:cNvPr>
          <p:cNvSpPr>
            <a:spLocks noGrp="1" noChangeArrowheads="1"/>
          </p:cNvSpPr>
          <p:nvPr>
            <p:ph type="title"/>
          </p:nvPr>
        </p:nvSpPr>
        <p:spPr>
          <a:xfrm>
            <a:off x="1115616" y="332656"/>
            <a:ext cx="7416824" cy="857250"/>
          </a:xfrm>
        </p:spPr>
        <p:txBody>
          <a:bodyPr>
            <a:normAutofit/>
          </a:bodyPr>
          <a:lstStyle/>
          <a:p>
            <a:pPr algn="ctr"/>
            <a:r>
              <a:rPr lang="tr-TR" sz="3200" b="1" dirty="0">
                <a:solidFill>
                  <a:srgbClr val="FF0000"/>
                </a:solidFill>
                <a:latin typeface="Tahoma" panose="020B0604030504040204" pitchFamily="34" charset="0"/>
                <a:ea typeface="Tahoma" panose="020B0604030504040204" pitchFamily="34" charset="0"/>
                <a:cs typeface="Tahoma" panose="020B0604030504040204" pitchFamily="34" charset="0"/>
              </a:rPr>
              <a:t>İŞ BELİRSİZLİĞİ</a:t>
            </a:r>
            <a:endParaRPr lang="en-AU" sz="32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59657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15</a:t>
            </a:fld>
            <a:endParaRPr lang="tr-TR"/>
          </a:p>
        </p:txBody>
      </p:sp>
      <p:sp>
        <p:nvSpPr>
          <p:cNvPr id="4" name="Metin kutusu 3">
            <a:extLst>
              <a:ext uri="{FF2B5EF4-FFF2-40B4-BE49-F238E27FC236}">
                <a16:creationId xmlns:a16="http://schemas.microsoft.com/office/drawing/2014/main" id="{F4AF1213-4F4B-49A6-AE39-872DD070713C}"/>
              </a:ext>
            </a:extLst>
          </p:cNvPr>
          <p:cNvSpPr txBox="1"/>
          <p:nvPr/>
        </p:nvSpPr>
        <p:spPr>
          <a:xfrm>
            <a:off x="683568" y="1124744"/>
            <a:ext cx="8208912" cy="1678986"/>
          </a:xfrm>
          <a:prstGeom prst="rect">
            <a:avLst/>
          </a:prstGeom>
          <a:noFill/>
        </p:spPr>
        <p:txBody>
          <a:bodyPr wrap="square">
            <a:spAutoFit/>
          </a:bodyPr>
          <a:lstStyle/>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Yapılan Farklı Görevlerin Birbiri İle Uyumsuzluğu</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Hangi Şapkanın Takılacağının Bilinememesi</a:t>
            </a:r>
          </a:p>
          <a:p>
            <a:pPr marL="342900" indent="-342900" algn="ctr">
              <a:lnSpc>
                <a:spcPct val="150000"/>
              </a:lnSpc>
              <a:buFont typeface="Arial" panose="020B0604020202020204" pitchFamily="34" charset="0"/>
              <a:buChar char="•"/>
            </a:pPr>
            <a:endParaRPr lang="tr-TR" sz="2400"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2">
            <a:extLst>
              <a:ext uri="{FF2B5EF4-FFF2-40B4-BE49-F238E27FC236}">
                <a16:creationId xmlns:a16="http://schemas.microsoft.com/office/drawing/2014/main" id="{A75A2729-B50F-41A7-A9D3-FA509F54B84D}"/>
              </a:ext>
            </a:extLst>
          </p:cNvPr>
          <p:cNvSpPr>
            <a:spLocks noGrp="1" noChangeArrowheads="1"/>
          </p:cNvSpPr>
          <p:nvPr>
            <p:ph type="title"/>
          </p:nvPr>
        </p:nvSpPr>
        <p:spPr>
          <a:xfrm>
            <a:off x="1115616" y="332656"/>
            <a:ext cx="7416824" cy="857250"/>
          </a:xfrm>
        </p:spPr>
        <p:txBody>
          <a:bodyPr>
            <a:normAutofit/>
          </a:bodyPr>
          <a:lstStyle/>
          <a:p>
            <a:pPr algn="ctr"/>
            <a:r>
              <a:rPr lang="tr-TR" sz="3200" b="1" dirty="0">
                <a:solidFill>
                  <a:srgbClr val="FF0000"/>
                </a:solidFill>
                <a:latin typeface="Tahoma" panose="020B0604030504040204" pitchFamily="34" charset="0"/>
                <a:ea typeface="Tahoma" panose="020B0604030504040204" pitchFamily="34" charset="0"/>
                <a:cs typeface="Tahoma" panose="020B0604030504040204" pitchFamily="34" charset="0"/>
              </a:rPr>
              <a:t>ROL ÇATIŞMASI</a:t>
            </a:r>
            <a:endParaRPr lang="en-AU" sz="32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6" name="Metin kutusu 5">
            <a:extLst>
              <a:ext uri="{FF2B5EF4-FFF2-40B4-BE49-F238E27FC236}">
                <a16:creationId xmlns:a16="http://schemas.microsoft.com/office/drawing/2014/main" id="{ECF9B228-E1AD-4DEF-968E-75368F0F6588}"/>
              </a:ext>
            </a:extLst>
          </p:cNvPr>
          <p:cNvSpPr txBox="1"/>
          <p:nvPr/>
        </p:nvSpPr>
        <p:spPr>
          <a:xfrm>
            <a:off x="827584" y="2996952"/>
            <a:ext cx="7920880" cy="3261214"/>
          </a:xfrm>
          <a:prstGeom prst="rect">
            <a:avLst/>
          </a:prstGeom>
          <a:noFill/>
        </p:spPr>
        <p:txBody>
          <a:bodyPr wrap="square">
            <a:spAutoFit/>
          </a:bodyPr>
          <a:lstStyle/>
          <a:p>
            <a:pPr algn="ctr">
              <a:lnSpc>
                <a:spcPct val="150000"/>
              </a:lnSpc>
            </a:pPr>
            <a:r>
              <a:rPr lang="tr-TR" sz="2000" b="1" dirty="0">
                <a:latin typeface="Tahoma" panose="020B0604030504040204" pitchFamily="34" charset="0"/>
                <a:ea typeface="Tahoma" panose="020B0604030504040204" pitchFamily="34" charset="0"/>
                <a:cs typeface="Tahoma" panose="020B0604030504040204" pitchFamily="34" charset="0"/>
              </a:rPr>
              <a:t>Rol çatışması, personelin örgütte yapmakla görevli olduğu iş ile kendisi arasındaki uyumsuzluk ve çelişki durumlarıdır. Kişinin aynı anda birden fazla rolü gerçekleştirmek durumunda kalması, kendi değer yargılarına ters düşen rol gereklerini yerine getirmesi, iki değişik yöneticiden birbiriyle çelişkili talimat almaktan kaynaklanan yapısal rol çatışmaları örnekler olarak verilebilir</a:t>
            </a:r>
          </a:p>
        </p:txBody>
      </p:sp>
    </p:spTree>
    <p:extLst>
      <p:ext uri="{BB962C8B-B14F-4D97-AF65-F5344CB8AC3E}">
        <p14:creationId xmlns:p14="http://schemas.microsoft.com/office/powerpoint/2010/main" val="1377872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16</a:t>
            </a:fld>
            <a:endParaRPr lang="tr-TR"/>
          </a:p>
        </p:txBody>
      </p:sp>
      <p:sp>
        <p:nvSpPr>
          <p:cNvPr id="4" name="Metin kutusu 3">
            <a:extLst>
              <a:ext uri="{FF2B5EF4-FFF2-40B4-BE49-F238E27FC236}">
                <a16:creationId xmlns:a16="http://schemas.microsoft.com/office/drawing/2014/main" id="{F4AF1213-4F4B-49A6-AE39-872DD070713C}"/>
              </a:ext>
            </a:extLst>
          </p:cNvPr>
          <p:cNvSpPr txBox="1"/>
          <p:nvPr/>
        </p:nvSpPr>
        <p:spPr>
          <a:xfrm>
            <a:off x="683568" y="2132856"/>
            <a:ext cx="8208912" cy="2786981"/>
          </a:xfrm>
          <a:prstGeom prst="rect">
            <a:avLst/>
          </a:prstGeom>
          <a:noFill/>
        </p:spPr>
        <p:txBody>
          <a:bodyPr wrap="square">
            <a:spAutoFit/>
          </a:bodyPr>
          <a:lstStyle/>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Politikaların Olmaması</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Politikaların Uygulanması Esnasındaki Farklılıklar</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Politikaların Çalışan Kişiliğine Uygun Olmaması</a:t>
            </a:r>
          </a:p>
          <a:p>
            <a:pPr marL="342900" indent="-342900" algn="ctr">
              <a:lnSpc>
                <a:spcPct val="150000"/>
              </a:lnSpc>
              <a:buFont typeface="Arial" panose="020B0604020202020204" pitchFamily="34" charset="0"/>
              <a:buChar char="•"/>
            </a:pPr>
            <a:endParaRPr lang="tr-TR" sz="2400" dirty="0">
              <a:latin typeface="Tahoma" panose="020B0604030504040204" pitchFamily="34" charset="0"/>
              <a:ea typeface="Tahoma" panose="020B0604030504040204" pitchFamily="34" charset="0"/>
              <a:cs typeface="Tahoma" panose="020B0604030504040204" pitchFamily="34" charset="0"/>
            </a:endParaRPr>
          </a:p>
          <a:p>
            <a:pPr marL="342900" indent="-342900" algn="ctr">
              <a:lnSpc>
                <a:spcPct val="150000"/>
              </a:lnSpc>
              <a:buFont typeface="Arial" panose="020B0604020202020204" pitchFamily="34" charset="0"/>
              <a:buChar char="•"/>
            </a:pPr>
            <a:endParaRPr lang="tr-TR" sz="2400"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2">
            <a:extLst>
              <a:ext uri="{FF2B5EF4-FFF2-40B4-BE49-F238E27FC236}">
                <a16:creationId xmlns:a16="http://schemas.microsoft.com/office/drawing/2014/main" id="{A75A2729-B50F-41A7-A9D3-FA509F54B84D}"/>
              </a:ext>
            </a:extLst>
          </p:cNvPr>
          <p:cNvSpPr>
            <a:spLocks noGrp="1" noChangeArrowheads="1"/>
          </p:cNvSpPr>
          <p:nvPr>
            <p:ph type="title"/>
          </p:nvPr>
        </p:nvSpPr>
        <p:spPr>
          <a:xfrm>
            <a:off x="1115616" y="332656"/>
            <a:ext cx="7416824" cy="857250"/>
          </a:xfrm>
        </p:spPr>
        <p:txBody>
          <a:bodyPr>
            <a:normAutofit/>
          </a:bodyPr>
          <a:lstStyle/>
          <a:p>
            <a:pPr algn="ctr"/>
            <a:r>
              <a:rPr lang="tr-TR" sz="3200" b="1" dirty="0">
                <a:solidFill>
                  <a:srgbClr val="FF0000"/>
                </a:solidFill>
                <a:latin typeface="Tahoma" panose="020B0604030504040204" pitchFamily="34" charset="0"/>
                <a:ea typeface="Tahoma" panose="020B0604030504040204" pitchFamily="34" charset="0"/>
                <a:cs typeface="Tahoma" panose="020B0604030504040204" pitchFamily="34" charset="0"/>
              </a:rPr>
              <a:t>ÖRGÜT POLİTİKALARI</a:t>
            </a:r>
            <a:endParaRPr lang="en-AU" sz="32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57012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17</a:t>
            </a:fld>
            <a:endParaRPr lang="tr-TR"/>
          </a:p>
        </p:txBody>
      </p:sp>
      <p:sp>
        <p:nvSpPr>
          <p:cNvPr id="4" name="Metin kutusu 3">
            <a:extLst>
              <a:ext uri="{FF2B5EF4-FFF2-40B4-BE49-F238E27FC236}">
                <a16:creationId xmlns:a16="http://schemas.microsoft.com/office/drawing/2014/main" id="{F4AF1213-4F4B-49A6-AE39-872DD070713C}"/>
              </a:ext>
            </a:extLst>
          </p:cNvPr>
          <p:cNvSpPr txBox="1"/>
          <p:nvPr/>
        </p:nvSpPr>
        <p:spPr>
          <a:xfrm>
            <a:off x="683568" y="2132856"/>
            <a:ext cx="8208912" cy="2786981"/>
          </a:xfrm>
          <a:prstGeom prst="rect">
            <a:avLst/>
          </a:prstGeom>
          <a:noFill/>
        </p:spPr>
        <p:txBody>
          <a:bodyPr wrap="square">
            <a:spAutoFit/>
          </a:bodyPr>
          <a:lstStyle/>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Yeni Teknolojilerin kullanımı konusunda yetersizlik</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Teknolojinin iş gücünün yerine geçmesinden duyulan kaygılar</a:t>
            </a:r>
          </a:p>
          <a:p>
            <a:pPr marL="342900" indent="-342900" algn="ctr">
              <a:lnSpc>
                <a:spcPct val="150000"/>
              </a:lnSpc>
              <a:buFont typeface="Arial" panose="020B0604020202020204" pitchFamily="34" charset="0"/>
              <a:buChar char="•"/>
            </a:pPr>
            <a:endParaRPr lang="tr-TR" sz="2400" dirty="0">
              <a:latin typeface="Tahoma" panose="020B0604030504040204" pitchFamily="34" charset="0"/>
              <a:ea typeface="Tahoma" panose="020B0604030504040204" pitchFamily="34" charset="0"/>
              <a:cs typeface="Tahoma" panose="020B0604030504040204" pitchFamily="34" charset="0"/>
            </a:endParaRPr>
          </a:p>
          <a:p>
            <a:pPr marL="342900" indent="-342900" algn="ctr">
              <a:lnSpc>
                <a:spcPct val="150000"/>
              </a:lnSpc>
              <a:buFont typeface="Arial" panose="020B0604020202020204" pitchFamily="34" charset="0"/>
              <a:buChar char="•"/>
            </a:pPr>
            <a:endParaRPr lang="tr-TR" sz="2400"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2">
            <a:extLst>
              <a:ext uri="{FF2B5EF4-FFF2-40B4-BE49-F238E27FC236}">
                <a16:creationId xmlns:a16="http://schemas.microsoft.com/office/drawing/2014/main" id="{A75A2729-B50F-41A7-A9D3-FA509F54B84D}"/>
              </a:ext>
            </a:extLst>
          </p:cNvPr>
          <p:cNvSpPr>
            <a:spLocks noGrp="1" noChangeArrowheads="1"/>
          </p:cNvSpPr>
          <p:nvPr>
            <p:ph type="title"/>
          </p:nvPr>
        </p:nvSpPr>
        <p:spPr>
          <a:xfrm>
            <a:off x="1115616" y="332656"/>
            <a:ext cx="7416824" cy="857250"/>
          </a:xfrm>
        </p:spPr>
        <p:txBody>
          <a:bodyPr>
            <a:normAutofit/>
          </a:bodyPr>
          <a:lstStyle/>
          <a:p>
            <a:pPr algn="ctr"/>
            <a:r>
              <a:rPr lang="tr-TR" sz="3200" b="1" dirty="0">
                <a:solidFill>
                  <a:srgbClr val="FF0000"/>
                </a:solidFill>
                <a:latin typeface="Tahoma" panose="020B0604030504040204" pitchFamily="34" charset="0"/>
                <a:ea typeface="Tahoma" panose="020B0604030504040204" pitchFamily="34" charset="0"/>
                <a:cs typeface="Tahoma" panose="020B0604030504040204" pitchFamily="34" charset="0"/>
              </a:rPr>
              <a:t>YENİ TEKNOLOJİ</a:t>
            </a:r>
            <a:endParaRPr lang="en-AU" sz="32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95252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18</a:t>
            </a:fld>
            <a:endParaRPr lang="tr-TR"/>
          </a:p>
        </p:txBody>
      </p:sp>
      <p:sp>
        <p:nvSpPr>
          <p:cNvPr id="4" name="Metin kutusu 3">
            <a:extLst>
              <a:ext uri="{FF2B5EF4-FFF2-40B4-BE49-F238E27FC236}">
                <a16:creationId xmlns:a16="http://schemas.microsoft.com/office/drawing/2014/main" id="{F4AF1213-4F4B-49A6-AE39-872DD070713C}"/>
              </a:ext>
            </a:extLst>
          </p:cNvPr>
          <p:cNvSpPr txBox="1"/>
          <p:nvPr/>
        </p:nvSpPr>
        <p:spPr>
          <a:xfrm>
            <a:off x="683568" y="1700808"/>
            <a:ext cx="8208912" cy="5002973"/>
          </a:xfrm>
          <a:prstGeom prst="rect">
            <a:avLst/>
          </a:prstGeom>
          <a:noFill/>
        </p:spPr>
        <p:txBody>
          <a:bodyPr wrap="square">
            <a:spAutoFit/>
          </a:bodyPr>
          <a:lstStyle/>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Çalışana kapasitesi ve yeteneklerinin üzerinde iş yüklenmesi </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(Başaramama, </a:t>
            </a:r>
            <a:r>
              <a:rPr lang="tr-TR" sz="2400" dirty="0" err="1">
                <a:latin typeface="Tahoma" panose="020B0604030504040204" pitchFamily="34" charset="0"/>
                <a:ea typeface="Tahoma" panose="020B0604030504040204" pitchFamily="34" charset="0"/>
                <a:cs typeface="Tahoma" panose="020B0604030504040204" pitchFamily="34" charset="0"/>
              </a:rPr>
              <a:t>eleştirilme,müşteri</a:t>
            </a:r>
            <a:r>
              <a:rPr lang="tr-TR" sz="2400" dirty="0">
                <a:latin typeface="Tahoma" panose="020B0604030504040204" pitchFamily="34" charset="0"/>
                <a:ea typeface="Tahoma" panose="020B0604030504040204" pitchFamily="34" charset="0"/>
                <a:cs typeface="Tahoma" panose="020B0604030504040204" pitchFamily="34" charset="0"/>
              </a:rPr>
              <a:t> şikayetine neden olma)</a:t>
            </a:r>
          </a:p>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Çalışana kapasitesinin ve yeteneklerinin altında bir iş verilmesi</a:t>
            </a:r>
          </a:p>
          <a:p>
            <a:pPr algn="ctr">
              <a:lnSpc>
                <a:spcPct val="150000"/>
              </a:lnSpc>
            </a:pPr>
            <a:r>
              <a:rPr lang="tr-TR" sz="2400" dirty="0">
                <a:latin typeface="Tahoma" panose="020B0604030504040204" pitchFamily="34" charset="0"/>
                <a:ea typeface="Tahoma" panose="020B0604030504040204" pitchFamily="34" charset="0"/>
                <a:cs typeface="Tahoma" panose="020B0604030504040204" pitchFamily="34" charset="0"/>
              </a:rPr>
              <a:t>(Değersiz hissetme, yeteneklerinin köreldiğini düşünme)</a:t>
            </a:r>
          </a:p>
          <a:p>
            <a:pPr marL="342900" indent="-342900" algn="ctr">
              <a:lnSpc>
                <a:spcPct val="150000"/>
              </a:lnSpc>
              <a:buFont typeface="Arial" panose="020B0604020202020204" pitchFamily="34" charset="0"/>
              <a:buChar char="•"/>
            </a:pPr>
            <a:endParaRPr lang="tr-TR" sz="2400"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2">
            <a:extLst>
              <a:ext uri="{FF2B5EF4-FFF2-40B4-BE49-F238E27FC236}">
                <a16:creationId xmlns:a16="http://schemas.microsoft.com/office/drawing/2014/main" id="{A75A2729-B50F-41A7-A9D3-FA509F54B84D}"/>
              </a:ext>
            </a:extLst>
          </p:cNvPr>
          <p:cNvSpPr>
            <a:spLocks noGrp="1" noChangeArrowheads="1"/>
          </p:cNvSpPr>
          <p:nvPr>
            <p:ph type="title"/>
          </p:nvPr>
        </p:nvSpPr>
        <p:spPr>
          <a:xfrm>
            <a:off x="1115616" y="332656"/>
            <a:ext cx="7416824" cy="857250"/>
          </a:xfrm>
        </p:spPr>
        <p:txBody>
          <a:bodyPr>
            <a:normAutofit fontScale="90000"/>
          </a:bodyPr>
          <a:lstStyle/>
          <a:p>
            <a:pPr algn="ctr"/>
            <a:r>
              <a:rPr lang="tr-TR" sz="3600" b="1" dirty="0">
                <a:solidFill>
                  <a:srgbClr val="FF0000"/>
                </a:solidFill>
                <a:latin typeface="Tahoma" panose="020B0604030504040204" pitchFamily="34" charset="0"/>
                <a:ea typeface="Tahoma" panose="020B0604030504040204" pitchFamily="34" charset="0"/>
                <a:cs typeface="Tahoma" panose="020B0604030504040204" pitchFamily="34" charset="0"/>
              </a:rPr>
              <a:t>AŞIRI VEYA YETERSİZ İŞ YÜKÜ</a:t>
            </a:r>
            <a:endParaRPr lang="en-AU" sz="36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34193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19</a:t>
            </a:fld>
            <a:endParaRPr lang="tr-TR"/>
          </a:p>
        </p:txBody>
      </p:sp>
      <p:sp>
        <p:nvSpPr>
          <p:cNvPr id="4" name="Metin kutusu 3">
            <a:extLst>
              <a:ext uri="{FF2B5EF4-FFF2-40B4-BE49-F238E27FC236}">
                <a16:creationId xmlns:a16="http://schemas.microsoft.com/office/drawing/2014/main" id="{F4AF1213-4F4B-49A6-AE39-872DD070713C}"/>
              </a:ext>
            </a:extLst>
          </p:cNvPr>
          <p:cNvSpPr txBox="1"/>
          <p:nvPr/>
        </p:nvSpPr>
        <p:spPr>
          <a:xfrm>
            <a:off x="683568" y="2492896"/>
            <a:ext cx="8208912" cy="1678986"/>
          </a:xfrm>
          <a:prstGeom prst="rect">
            <a:avLst/>
          </a:prstGeom>
          <a:noFill/>
        </p:spPr>
        <p:txBody>
          <a:bodyPr wrap="square">
            <a:spAutoFit/>
          </a:bodyPr>
          <a:lstStyle/>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İşyeri kurallarının sert oluşu</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Cezalandırmalar</a:t>
            </a:r>
          </a:p>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2">
            <a:extLst>
              <a:ext uri="{FF2B5EF4-FFF2-40B4-BE49-F238E27FC236}">
                <a16:creationId xmlns:a16="http://schemas.microsoft.com/office/drawing/2014/main" id="{A75A2729-B50F-41A7-A9D3-FA509F54B84D}"/>
              </a:ext>
            </a:extLst>
          </p:cNvPr>
          <p:cNvSpPr>
            <a:spLocks noGrp="1" noChangeArrowheads="1"/>
          </p:cNvSpPr>
          <p:nvPr>
            <p:ph type="title"/>
          </p:nvPr>
        </p:nvSpPr>
        <p:spPr>
          <a:xfrm>
            <a:off x="1115616" y="332656"/>
            <a:ext cx="7416824" cy="857250"/>
          </a:xfrm>
        </p:spPr>
        <p:txBody>
          <a:bodyPr>
            <a:normAutofit fontScale="90000"/>
          </a:bodyPr>
          <a:lstStyle/>
          <a:p>
            <a:pPr algn="ctr"/>
            <a:r>
              <a:rPr lang="tr-TR" sz="3600" b="1" dirty="0">
                <a:solidFill>
                  <a:srgbClr val="FF0000"/>
                </a:solidFill>
                <a:latin typeface="Tahoma" panose="020B0604030504040204" pitchFamily="34" charset="0"/>
                <a:ea typeface="Tahoma" panose="020B0604030504040204" pitchFamily="34" charset="0"/>
                <a:cs typeface="Tahoma" panose="020B0604030504040204" pitchFamily="34" charset="0"/>
              </a:rPr>
              <a:t>AŞIRI kurallar ve düzenlemeler</a:t>
            </a:r>
            <a:endParaRPr lang="en-AU" sz="36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05445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403648" y="332656"/>
            <a:ext cx="5829300" cy="857250"/>
          </a:xfrm>
        </p:spPr>
        <p:txBody>
          <a:bodyPr>
            <a:normAutofit/>
          </a:bodyPr>
          <a:lstStyle/>
          <a:p>
            <a:pPr algn="ctr"/>
            <a:r>
              <a:rPr lang="tr-TR" sz="3200" b="1" dirty="0">
                <a:solidFill>
                  <a:srgbClr val="FF0000"/>
                </a:solidFill>
                <a:latin typeface="Tahoma" panose="020B0604030504040204" pitchFamily="34" charset="0"/>
                <a:ea typeface="Tahoma" panose="020B0604030504040204" pitchFamily="34" charset="0"/>
                <a:cs typeface="Tahoma" panose="020B0604030504040204" pitchFamily="34" charset="0"/>
              </a:rPr>
              <a:t>BANU YÜKSEL</a:t>
            </a:r>
            <a:endParaRPr lang="en-AU" sz="32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23557" name="Dikdörtgen 1"/>
          <p:cNvSpPr>
            <a:spLocks noChangeArrowheads="1"/>
          </p:cNvSpPr>
          <p:nvPr/>
        </p:nvSpPr>
        <p:spPr bwMode="auto">
          <a:xfrm>
            <a:off x="899592" y="1484784"/>
            <a:ext cx="756084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pPr>
            <a:r>
              <a:rPr lang="tr-TR" sz="2200" dirty="0">
                <a:latin typeface="Tahoma" panose="020B0604030504040204" pitchFamily="34" charset="0"/>
                <a:ea typeface="Tahoma" panose="020B0604030504040204" pitchFamily="34" charset="0"/>
                <a:cs typeface="Tahoma" panose="020B0604030504040204" pitchFamily="34" charset="0"/>
              </a:rPr>
              <a:t>1975 İstanbul</a:t>
            </a:r>
          </a:p>
          <a:p>
            <a:pPr>
              <a:spcBef>
                <a:spcPct val="0"/>
              </a:spcBef>
            </a:pPr>
            <a:r>
              <a:rPr lang="it-IT" sz="2200" dirty="0">
                <a:latin typeface="Tahoma" panose="020B0604030504040204" pitchFamily="34" charset="0"/>
                <a:ea typeface="Tahoma" panose="020B0604030504040204" pitchFamily="34" charset="0"/>
                <a:cs typeface="Tahoma" panose="020B0604030504040204" pitchFamily="34" charset="0"/>
              </a:rPr>
              <a:t>ISO 9001 Baş Denetçisi </a:t>
            </a:r>
            <a:endParaRPr lang="tr-TR" sz="2200" dirty="0">
              <a:latin typeface="Tahoma" panose="020B0604030504040204" pitchFamily="34" charset="0"/>
              <a:ea typeface="Tahoma" panose="020B0604030504040204" pitchFamily="34" charset="0"/>
              <a:cs typeface="Tahoma" panose="020B0604030504040204" pitchFamily="34" charset="0"/>
            </a:endParaRPr>
          </a:p>
          <a:p>
            <a:pPr>
              <a:spcBef>
                <a:spcPct val="0"/>
              </a:spcBef>
            </a:pPr>
            <a:r>
              <a:rPr lang="it-IT" sz="2200" dirty="0">
                <a:latin typeface="Tahoma" panose="020B0604030504040204" pitchFamily="34" charset="0"/>
                <a:ea typeface="Tahoma" panose="020B0604030504040204" pitchFamily="34" charset="0"/>
                <a:cs typeface="Tahoma" panose="020B0604030504040204" pitchFamily="34" charset="0"/>
              </a:rPr>
              <a:t>ISO 10002 Baş Denetçisi</a:t>
            </a:r>
            <a:endParaRPr lang="tr-TR" sz="2200" dirty="0">
              <a:latin typeface="Tahoma" panose="020B0604030504040204" pitchFamily="34" charset="0"/>
              <a:ea typeface="Tahoma" panose="020B0604030504040204" pitchFamily="34" charset="0"/>
              <a:cs typeface="Tahoma" panose="020B0604030504040204" pitchFamily="34" charset="0"/>
            </a:endParaRPr>
          </a:p>
          <a:p>
            <a:pPr>
              <a:spcBef>
                <a:spcPct val="0"/>
              </a:spcBef>
            </a:pPr>
            <a:r>
              <a:rPr lang="tr-TR" sz="2200" dirty="0">
                <a:latin typeface="Tahoma" panose="020B0604030504040204" pitchFamily="34" charset="0"/>
                <a:ea typeface="Tahoma" panose="020B0604030504040204" pitchFamily="34" charset="0"/>
                <a:cs typeface="Tahoma" panose="020B0604030504040204" pitchFamily="34" charset="0"/>
              </a:rPr>
              <a:t>IATF 16949:2016 İç Denetçisi </a:t>
            </a:r>
          </a:p>
          <a:p>
            <a:pPr>
              <a:spcBef>
                <a:spcPct val="0"/>
              </a:spcBef>
            </a:pPr>
            <a:r>
              <a:rPr lang="it-IT" sz="2200" dirty="0">
                <a:latin typeface="Tahoma" panose="020B0604030504040204" pitchFamily="34" charset="0"/>
                <a:ea typeface="Tahoma" panose="020B0604030504040204" pitchFamily="34" charset="0"/>
                <a:cs typeface="Tahoma" panose="020B0604030504040204" pitchFamily="34" charset="0"/>
              </a:rPr>
              <a:t>TOBB Oda Borsa Akreditasyon Sistemi Danışmanı</a:t>
            </a:r>
            <a:r>
              <a:rPr lang="tr-TR" sz="2200" dirty="0">
                <a:latin typeface="Tahoma" panose="020B0604030504040204" pitchFamily="34" charset="0"/>
                <a:ea typeface="Tahoma" panose="020B0604030504040204" pitchFamily="34" charset="0"/>
                <a:cs typeface="Tahoma" panose="020B0604030504040204" pitchFamily="34" charset="0"/>
              </a:rPr>
              <a:t>&amp;Eğitmeni</a:t>
            </a:r>
          </a:p>
          <a:p>
            <a:pPr>
              <a:spcBef>
                <a:spcPct val="0"/>
              </a:spcBef>
            </a:pPr>
            <a:r>
              <a:rPr lang="tr-TR" sz="2200" dirty="0">
                <a:latin typeface="Tahoma" panose="020B0604030504040204" pitchFamily="34" charset="0"/>
                <a:ea typeface="Tahoma" panose="020B0604030504040204" pitchFamily="34" charset="0"/>
                <a:cs typeface="Tahoma" panose="020B0604030504040204" pitchFamily="34" charset="0"/>
              </a:rPr>
              <a:t>Entegre Yönetim Sistemleri </a:t>
            </a:r>
            <a:r>
              <a:rPr lang="tr-TR" sz="2200" dirty="0" err="1">
                <a:latin typeface="Tahoma" panose="020B0604030504040204" pitchFamily="34" charset="0"/>
                <a:ea typeface="Tahoma" panose="020B0604030504040204" pitchFamily="34" charset="0"/>
                <a:cs typeface="Tahoma" panose="020B0604030504040204" pitchFamily="34" charset="0"/>
              </a:rPr>
              <a:t>Danışmanı&amp;Eğitmeni</a:t>
            </a:r>
            <a:r>
              <a:rPr lang="tr-TR" sz="2200" dirty="0">
                <a:latin typeface="Tahoma" panose="020B0604030504040204" pitchFamily="34" charset="0"/>
                <a:ea typeface="Tahoma" panose="020B0604030504040204" pitchFamily="34" charset="0"/>
                <a:cs typeface="Tahoma" panose="020B0604030504040204" pitchFamily="34" charset="0"/>
              </a:rPr>
              <a:t> (ISO 9001,ISO </a:t>
            </a:r>
            <a:br>
              <a:rPr lang="tr-TR" sz="2200" dirty="0">
                <a:latin typeface="Tahoma" panose="020B0604030504040204" pitchFamily="34" charset="0"/>
                <a:ea typeface="Tahoma" panose="020B0604030504040204" pitchFamily="34" charset="0"/>
                <a:cs typeface="Tahoma" panose="020B0604030504040204" pitchFamily="34" charset="0"/>
              </a:rPr>
            </a:br>
            <a:r>
              <a:rPr lang="tr-TR" sz="2200" dirty="0">
                <a:latin typeface="Tahoma" panose="020B0604030504040204" pitchFamily="34" charset="0"/>
                <a:ea typeface="Tahoma" panose="020B0604030504040204" pitchFamily="34" charset="0"/>
                <a:cs typeface="Tahoma" panose="020B0604030504040204" pitchFamily="34" charset="0"/>
              </a:rPr>
              <a:t>10002,ISO 45001,ISO 14001,ISO 17025,IATF 16949) </a:t>
            </a:r>
          </a:p>
          <a:p>
            <a:pPr>
              <a:spcBef>
                <a:spcPct val="0"/>
              </a:spcBef>
            </a:pPr>
            <a:r>
              <a:rPr lang="tr-TR" sz="2200" dirty="0">
                <a:latin typeface="Tahoma" panose="020B0604030504040204" pitchFamily="34" charset="0"/>
                <a:ea typeface="Tahoma" panose="020B0604030504040204" pitchFamily="34" charset="0"/>
                <a:cs typeface="Tahoma" panose="020B0604030504040204" pitchFamily="34" charset="0"/>
              </a:rPr>
              <a:t>Stratejik Planlama </a:t>
            </a:r>
            <a:r>
              <a:rPr lang="tr-TR" sz="2200" dirty="0" err="1">
                <a:latin typeface="Tahoma" panose="020B0604030504040204" pitchFamily="34" charset="0"/>
                <a:ea typeface="Tahoma" panose="020B0604030504040204" pitchFamily="34" charset="0"/>
                <a:cs typeface="Tahoma" panose="020B0604030504040204" pitchFamily="34" charset="0"/>
              </a:rPr>
              <a:t>Danışmanı&amp;Eğitmeni</a:t>
            </a:r>
            <a:endParaRPr lang="tr-TR" sz="2200" dirty="0">
              <a:latin typeface="Tahoma" panose="020B0604030504040204" pitchFamily="34" charset="0"/>
              <a:ea typeface="Tahoma" panose="020B0604030504040204" pitchFamily="34" charset="0"/>
              <a:cs typeface="Tahoma" panose="020B0604030504040204" pitchFamily="34" charset="0"/>
            </a:endParaRPr>
          </a:p>
          <a:p>
            <a:pPr>
              <a:spcBef>
                <a:spcPct val="0"/>
              </a:spcBef>
            </a:pPr>
            <a:r>
              <a:rPr lang="tr-TR" sz="2200" dirty="0">
                <a:latin typeface="Tahoma" panose="020B0604030504040204" pitchFamily="34" charset="0"/>
                <a:ea typeface="Tahoma" panose="020B0604030504040204" pitchFamily="34" charset="0"/>
                <a:cs typeface="Tahoma" panose="020B0604030504040204" pitchFamily="34" charset="0"/>
              </a:rPr>
              <a:t>Kurumsal Yönetim Danışmanı</a:t>
            </a:r>
          </a:p>
          <a:p>
            <a:pPr>
              <a:spcBef>
                <a:spcPct val="0"/>
              </a:spcBef>
            </a:pPr>
            <a:r>
              <a:rPr lang="tr-TR" sz="2200" dirty="0">
                <a:latin typeface="Tahoma" panose="020B0604030504040204" pitchFamily="34" charset="0"/>
                <a:ea typeface="Tahoma" panose="020B0604030504040204" pitchFamily="34" charset="0"/>
                <a:cs typeface="Tahoma" panose="020B0604030504040204" pitchFamily="34" charset="0"/>
              </a:rPr>
              <a:t>YÖK Kalite Yönetmeliği ve Kamu İç Kontrol Standardı </a:t>
            </a:r>
            <a:r>
              <a:rPr lang="tr-TR" sz="2200" dirty="0" err="1">
                <a:latin typeface="Tahoma" panose="020B0604030504040204" pitchFamily="34" charset="0"/>
                <a:ea typeface="Tahoma" panose="020B0604030504040204" pitchFamily="34" charset="0"/>
                <a:cs typeface="Tahoma" panose="020B0604030504040204" pitchFamily="34" charset="0"/>
              </a:rPr>
              <a:t>Danışmanı&amp;Eğitmeni</a:t>
            </a:r>
            <a:r>
              <a:rPr lang="tr-TR" sz="2200" dirty="0">
                <a:latin typeface="Tahoma" panose="020B0604030504040204" pitchFamily="34" charset="0"/>
                <a:ea typeface="Tahoma" panose="020B0604030504040204" pitchFamily="34" charset="0"/>
                <a:cs typeface="Tahoma" panose="020B0604030504040204" pitchFamily="34" charset="0"/>
              </a:rPr>
              <a:t> </a:t>
            </a:r>
          </a:p>
          <a:p>
            <a:pPr>
              <a:spcBef>
                <a:spcPct val="0"/>
              </a:spcBef>
            </a:pPr>
            <a:r>
              <a:rPr lang="tr-TR" sz="2200" dirty="0">
                <a:latin typeface="Tahoma" panose="020B0604030504040204" pitchFamily="34" charset="0"/>
                <a:ea typeface="Tahoma" panose="020B0604030504040204" pitchFamily="34" charset="0"/>
                <a:cs typeface="Tahoma" panose="020B0604030504040204" pitchFamily="34" charset="0"/>
              </a:rPr>
              <a:t>Kurumsal/Kişisel Gelişim Eğitimleri Uzmanı </a:t>
            </a:r>
          </a:p>
          <a:p>
            <a:pPr>
              <a:spcBef>
                <a:spcPct val="0"/>
              </a:spcBef>
            </a:pPr>
            <a:r>
              <a:rPr lang="tr-TR" sz="2200" dirty="0">
                <a:latin typeface="Tahoma" panose="020B0604030504040204" pitchFamily="34" charset="0"/>
                <a:ea typeface="Tahoma" panose="020B0604030504040204" pitchFamily="34" charset="0"/>
                <a:cs typeface="Tahoma" panose="020B0604030504040204" pitchFamily="34" charset="0"/>
              </a:rPr>
              <a:t>Yazar </a:t>
            </a:r>
          </a:p>
        </p:txBody>
      </p:sp>
    </p:spTree>
    <p:extLst>
      <p:ext uri="{BB962C8B-B14F-4D97-AF65-F5344CB8AC3E}">
        <p14:creationId xmlns:p14="http://schemas.microsoft.com/office/powerpoint/2010/main" val="27212288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20</a:t>
            </a:fld>
            <a:endParaRPr lang="tr-TR"/>
          </a:p>
        </p:txBody>
      </p:sp>
      <p:sp>
        <p:nvSpPr>
          <p:cNvPr id="4" name="Metin kutusu 3">
            <a:extLst>
              <a:ext uri="{FF2B5EF4-FFF2-40B4-BE49-F238E27FC236}">
                <a16:creationId xmlns:a16="http://schemas.microsoft.com/office/drawing/2014/main" id="{F4AF1213-4F4B-49A6-AE39-872DD070713C}"/>
              </a:ext>
            </a:extLst>
          </p:cNvPr>
          <p:cNvSpPr txBox="1"/>
          <p:nvPr/>
        </p:nvSpPr>
        <p:spPr>
          <a:xfrm>
            <a:off x="683568" y="2492896"/>
            <a:ext cx="8208912" cy="1124988"/>
          </a:xfrm>
          <a:prstGeom prst="rect">
            <a:avLst/>
          </a:prstGeom>
          <a:noFill/>
        </p:spPr>
        <p:txBody>
          <a:bodyPr wrap="square">
            <a:spAutoFit/>
          </a:bodyPr>
          <a:lstStyle/>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2">
            <a:extLst>
              <a:ext uri="{FF2B5EF4-FFF2-40B4-BE49-F238E27FC236}">
                <a16:creationId xmlns:a16="http://schemas.microsoft.com/office/drawing/2014/main" id="{A75A2729-B50F-41A7-A9D3-FA509F54B84D}"/>
              </a:ext>
            </a:extLst>
          </p:cNvPr>
          <p:cNvSpPr>
            <a:spLocks noGrp="1" noChangeArrowheads="1"/>
          </p:cNvSpPr>
          <p:nvPr>
            <p:ph type="title"/>
          </p:nvPr>
        </p:nvSpPr>
        <p:spPr>
          <a:xfrm>
            <a:off x="1115616" y="332656"/>
            <a:ext cx="7416824" cy="857250"/>
          </a:xfrm>
        </p:spPr>
        <p:txBody>
          <a:bodyPr>
            <a:normAutofit/>
          </a:bodyPr>
          <a:lstStyle/>
          <a:p>
            <a:pPr algn="ctr"/>
            <a:r>
              <a:rPr lang="tr-TR" sz="3200" b="1" dirty="0">
                <a:solidFill>
                  <a:srgbClr val="FF0000"/>
                </a:solidFill>
                <a:latin typeface="Tahoma" panose="020B0604030504040204" pitchFamily="34" charset="0"/>
                <a:ea typeface="Tahoma" panose="020B0604030504040204" pitchFamily="34" charset="0"/>
                <a:cs typeface="Tahoma" panose="020B0604030504040204" pitchFamily="34" charset="0"/>
              </a:rPr>
              <a:t>KARARLARA KATILIM </a:t>
            </a:r>
            <a:endParaRPr lang="en-AU" sz="32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Metin kutusu 2">
            <a:extLst>
              <a:ext uri="{FF2B5EF4-FFF2-40B4-BE49-F238E27FC236}">
                <a16:creationId xmlns:a16="http://schemas.microsoft.com/office/drawing/2014/main" id="{94DDB099-E150-4C19-AD2E-144A06808883}"/>
              </a:ext>
            </a:extLst>
          </p:cNvPr>
          <p:cNvSpPr txBox="1"/>
          <p:nvPr/>
        </p:nvSpPr>
        <p:spPr>
          <a:xfrm>
            <a:off x="683568" y="2492896"/>
            <a:ext cx="8208912" cy="2232984"/>
          </a:xfrm>
          <a:prstGeom prst="rect">
            <a:avLst/>
          </a:prstGeom>
          <a:noFill/>
        </p:spPr>
        <p:txBody>
          <a:bodyPr wrap="square">
            <a:spAutoFit/>
          </a:bodyPr>
          <a:lstStyle/>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Kararların Sonuçlarından Sorumlu Tutulma</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Kararlara Katılma Hakkı Vermeme</a:t>
            </a:r>
          </a:p>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89494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21</a:t>
            </a:fld>
            <a:endParaRPr lang="tr-TR"/>
          </a:p>
        </p:txBody>
      </p:sp>
      <p:sp>
        <p:nvSpPr>
          <p:cNvPr id="4" name="Metin kutusu 3">
            <a:extLst>
              <a:ext uri="{FF2B5EF4-FFF2-40B4-BE49-F238E27FC236}">
                <a16:creationId xmlns:a16="http://schemas.microsoft.com/office/drawing/2014/main" id="{F4AF1213-4F4B-49A6-AE39-872DD070713C}"/>
              </a:ext>
            </a:extLst>
          </p:cNvPr>
          <p:cNvSpPr txBox="1"/>
          <p:nvPr/>
        </p:nvSpPr>
        <p:spPr>
          <a:xfrm>
            <a:off x="683568" y="2492896"/>
            <a:ext cx="8208912" cy="1124988"/>
          </a:xfrm>
          <a:prstGeom prst="rect">
            <a:avLst/>
          </a:prstGeom>
          <a:noFill/>
        </p:spPr>
        <p:txBody>
          <a:bodyPr wrap="square">
            <a:spAutoFit/>
          </a:bodyPr>
          <a:lstStyle/>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2">
            <a:extLst>
              <a:ext uri="{FF2B5EF4-FFF2-40B4-BE49-F238E27FC236}">
                <a16:creationId xmlns:a16="http://schemas.microsoft.com/office/drawing/2014/main" id="{A75A2729-B50F-41A7-A9D3-FA509F54B84D}"/>
              </a:ext>
            </a:extLst>
          </p:cNvPr>
          <p:cNvSpPr>
            <a:spLocks noGrp="1" noChangeArrowheads="1"/>
          </p:cNvSpPr>
          <p:nvPr>
            <p:ph type="title"/>
          </p:nvPr>
        </p:nvSpPr>
        <p:spPr>
          <a:xfrm>
            <a:off x="1115616" y="332656"/>
            <a:ext cx="7416824" cy="857250"/>
          </a:xfrm>
        </p:spPr>
        <p:txBody>
          <a:bodyPr>
            <a:normAutofit/>
          </a:bodyPr>
          <a:lstStyle/>
          <a:p>
            <a:pPr algn="ctr"/>
            <a:r>
              <a:rPr lang="tr-TR" sz="3200" b="1" dirty="0">
                <a:solidFill>
                  <a:srgbClr val="FF0000"/>
                </a:solidFill>
                <a:latin typeface="Tahoma" panose="020B0604030504040204" pitchFamily="34" charset="0"/>
                <a:ea typeface="Tahoma" panose="020B0604030504040204" pitchFamily="34" charset="0"/>
                <a:cs typeface="Tahoma" panose="020B0604030504040204" pitchFamily="34" charset="0"/>
              </a:rPr>
              <a:t>İLETİŞİM PROBLEMLERİ</a:t>
            </a:r>
            <a:endParaRPr lang="en-AU" sz="32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Metin kutusu 2">
            <a:extLst>
              <a:ext uri="{FF2B5EF4-FFF2-40B4-BE49-F238E27FC236}">
                <a16:creationId xmlns:a16="http://schemas.microsoft.com/office/drawing/2014/main" id="{94DDB099-E150-4C19-AD2E-144A06808883}"/>
              </a:ext>
            </a:extLst>
          </p:cNvPr>
          <p:cNvSpPr txBox="1"/>
          <p:nvPr/>
        </p:nvSpPr>
        <p:spPr>
          <a:xfrm>
            <a:off x="683568" y="1268760"/>
            <a:ext cx="8208912" cy="2232984"/>
          </a:xfrm>
          <a:prstGeom prst="rect">
            <a:avLst/>
          </a:prstGeom>
          <a:noFill/>
        </p:spPr>
        <p:txBody>
          <a:bodyPr wrap="square">
            <a:spAutoFit/>
          </a:bodyPr>
          <a:lstStyle/>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Çalışanlar Arasındaki Saygı Problemleri</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Gereksiz İletişimden Kaynaklanan Çatışmalar</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İletişimin Yetersiz Olmasından Kaynaklanan Yanlış Anlamalar</a:t>
            </a:r>
          </a:p>
        </p:txBody>
      </p:sp>
      <p:sp>
        <p:nvSpPr>
          <p:cNvPr id="7" name="Metin kutusu 6">
            <a:extLst>
              <a:ext uri="{FF2B5EF4-FFF2-40B4-BE49-F238E27FC236}">
                <a16:creationId xmlns:a16="http://schemas.microsoft.com/office/drawing/2014/main" id="{AD2290EB-5B8E-4210-8019-0E8E5433AB98}"/>
              </a:ext>
            </a:extLst>
          </p:cNvPr>
          <p:cNvSpPr txBox="1"/>
          <p:nvPr/>
        </p:nvSpPr>
        <p:spPr>
          <a:xfrm>
            <a:off x="827584" y="4149080"/>
            <a:ext cx="7920880" cy="2232984"/>
          </a:xfrm>
          <a:prstGeom prst="rect">
            <a:avLst/>
          </a:prstGeom>
          <a:noFill/>
        </p:spPr>
        <p:txBody>
          <a:bodyPr wrap="square">
            <a:spAutoFit/>
          </a:bodyPr>
          <a:lstStyle/>
          <a:p>
            <a:pPr algn="ctr">
              <a:lnSpc>
                <a:spcPct val="150000"/>
              </a:lnSpc>
            </a:pPr>
            <a:r>
              <a:rPr lang="tr-TR" sz="2400" b="1" dirty="0">
                <a:latin typeface="Tahoma" panose="020B0604030504040204" pitchFamily="34" charset="0"/>
                <a:ea typeface="Tahoma" panose="020B0604030504040204" pitchFamily="34" charset="0"/>
                <a:cs typeface="Tahoma" panose="020B0604030504040204" pitchFamily="34" charset="0"/>
              </a:rPr>
              <a:t>Örgüt içi iletişimin zayıf olması bilgi kaybı veya bilgi değişimi ile </a:t>
            </a:r>
            <a:r>
              <a:rPr lang="tr-TR" sz="2400" b="1" dirty="0" err="1">
                <a:latin typeface="Tahoma" panose="020B0604030504040204" pitchFamily="34" charset="0"/>
                <a:ea typeface="Tahoma" panose="020B0604030504040204" pitchFamily="34" charset="0"/>
                <a:cs typeface="Tahoma" panose="020B0604030504040204" pitchFamily="34" charset="0"/>
              </a:rPr>
              <a:t>üreç</a:t>
            </a:r>
            <a:r>
              <a:rPr lang="tr-TR" sz="2400" b="1" dirty="0">
                <a:latin typeface="Tahoma" panose="020B0604030504040204" pitchFamily="34" charset="0"/>
                <a:ea typeface="Tahoma" panose="020B0604030504040204" pitchFamily="34" charset="0"/>
                <a:cs typeface="Tahoma" panose="020B0604030504040204" pitchFamily="34" charset="0"/>
              </a:rPr>
              <a:t> sonucunda farklı sonuçlara veya çıktılara neden olmakta, bu da işte stres yaratmaktadır</a:t>
            </a:r>
          </a:p>
        </p:txBody>
      </p:sp>
    </p:spTree>
    <p:extLst>
      <p:ext uri="{BB962C8B-B14F-4D97-AF65-F5344CB8AC3E}">
        <p14:creationId xmlns:p14="http://schemas.microsoft.com/office/powerpoint/2010/main" val="3258187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22</a:t>
            </a:fld>
            <a:endParaRPr lang="tr-TR"/>
          </a:p>
        </p:txBody>
      </p:sp>
      <p:sp>
        <p:nvSpPr>
          <p:cNvPr id="4" name="Metin kutusu 3">
            <a:extLst>
              <a:ext uri="{FF2B5EF4-FFF2-40B4-BE49-F238E27FC236}">
                <a16:creationId xmlns:a16="http://schemas.microsoft.com/office/drawing/2014/main" id="{F4AF1213-4F4B-49A6-AE39-872DD070713C}"/>
              </a:ext>
            </a:extLst>
          </p:cNvPr>
          <p:cNvSpPr txBox="1"/>
          <p:nvPr/>
        </p:nvSpPr>
        <p:spPr>
          <a:xfrm>
            <a:off x="683568" y="2492896"/>
            <a:ext cx="8208912" cy="1124988"/>
          </a:xfrm>
          <a:prstGeom prst="rect">
            <a:avLst/>
          </a:prstGeom>
          <a:noFill/>
        </p:spPr>
        <p:txBody>
          <a:bodyPr wrap="square">
            <a:spAutoFit/>
          </a:bodyPr>
          <a:lstStyle/>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2">
            <a:extLst>
              <a:ext uri="{FF2B5EF4-FFF2-40B4-BE49-F238E27FC236}">
                <a16:creationId xmlns:a16="http://schemas.microsoft.com/office/drawing/2014/main" id="{A75A2729-B50F-41A7-A9D3-FA509F54B84D}"/>
              </a:ext>
            </a:extLst>
          </p:cNvPr>
          <p:cNvSpPr>
            <a:spLocks noGrp="1" noChangeArrowheads="1"/>
          </p:cNvSpPr>
          <p:nvPr>
            <p:ph type="title"/>
          </p:nvPr>
        </p:nvSpPr>
        <p:spPr>
          <a:xfrm>
            <a:off x="1115616" y="332656"/>
            <a:ext cx="7416824" cy="857250"/>
          </a:xfrm>
        </p:spPr>
        <p:txBody>
          <a:bodyPr>
            <a:normAutofit/>
          </a:bodyPr>
          <a:lstStyle/>
          <a:p>
            <a:pPr algn="ctr"/>
            <a:r>
              <a:rPr lang="tr-TR" sz="3200" b="1" dirty="0">
                <a:solidFill>
                  <a:srgbClr val="FF0000"/>
                </a:solidFill>
                <a:latin typeface="Tahoma" panose="020B0604030504040204" pitchFamily="34" charset="0"/>
                <a:ea typeface="Tahoma" panose="020B0604030504040204" pitchFamily="34" charset="0"/>
                <a:cs typeface="Tahoma" panose="020B0604030504040204" pitchFamily="34" charset="0"/>
              </a:rPr>
              <a:t>KONTROL Problemleri</a:t>
            </a:r>
            <a:endParaRPr lang="en-AU" sz="32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Metin kutusu 2">
            <a:extLst>
              <a:ext uri="{FF2B5EF4-FFF2-40B4-BE49-F238E27FC236}">
                <a16:creationId xmlns:a16="http://schemas.microsoft.com/office/drawing/2014/main" id="{94DDB099-E150-4C19-AD2E-144A06808883}"/>
              </a:ext>
            </a:extLst>
          </p:cNvPr>
          <p:cNvSpPr txBox="1"/>
          <p:nvPr/>
        </p:nvSpPr>
        <p:spPr>
          <a:xfrm>
            <a:off x="683568" y="2492896"/>
            <a:ext cx="8208912" cy="3894977"/>
          </a:xfrm>
          <a:prstGeom prst="rect">
            <a:avLst/>
          </a:prstGeom>
          <a:noFill/>
        </p:spPr>
        <p:txBody>
          <a:bodyPr wrap="square">
            <a:spAutoFit/>
          </a:bodyPr>
          <a:lstStyle/>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Kontrollerin Olmaması</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Kontrollerin Yetersiz Olmasından Sebep İşyerinde Yaşanan Laubali Davranış Modelleri</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Kontrollerin Çok Sıkı Olmasından Kaynaklanan Hata Yapma Endişesi</a:t>
            </a:r>
          </a:p>
          <a:p>
            <a:pPr marL="342900" indent="-342900" algn="ctr">
              <a:lnSpc>
                <a:spcPct val="150000"/>
              </a:lnSpc>
              <a:buFont typeface="Arial" panose="020B0604020202020204" pitchFamily="34" charset="0"/>
              <a:buChar char="•"/>
            </a:pPr>
            <a:endParaRPr lang="tr-TR" sz="2400" dirty="0">
              <a:latin typeface="Tahoma" panose="020B0604030504040204" pitchFamily="34" charset="0"/>
              <a:ea typeface="Tahoma" panose="020B0604030504040204" pitchFamily="34" charset="0"/>
              <a:cs typeface="Tahoma" panose="020B0604030504040204" pitchFamily="34" charset="0"/>
            </a:endParaRPr>
          </a:p>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13470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23</a:t>
            </a:fld>
            <a:endParaRPr lang="tr-TR"/>
          </a:p>
        </p:txBody>
      </p:sp>
      <p:sp>
        <p:nvSpPr>
          <p:cNvPr id="4" name="Metin kutusu 3">
            <a:extLst>
              <a:ext uri="{FF2B5EF4-FFF2-40B4-BE49-F238E27FC236}">
                <a16:creationId xmlns:a16="http://schemas.microsoft.com/office/drawing/2014/main" id="{F4AF1213-4F4B-49A6-AE39-872DD070713C}"/>
              </a:ext>
            </a:extLst>
          </p:cNvPr>
          <p:cNvSpPr txBox="1"/>
          <p:nvPr/>
        </p:nvSpPr>
        <p:spPr>
          <a:xfrm>
            <a:off x="683568" y="2492896"/>
            <a:ext cx="8208912" cy="1124988"/>
          </a:xfrm>
          <a:prstGeom prst="rect">
            <a:avLst/>
          </a:prstGeom>
          <a:noFill/>
        </p:spPr>
        <p:txBody>
          <a:bodyPr wrap="square">
            <a:spAutoFit/>
          </a:bodyPr>
          <a:lstStyle/>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2">
            <a:extLst>
              <a:ext uri="{FF2B5EF4-FFF2-40B4-BE49-F238E27FC236}">
                <a16:creationId xmlns:a16="http://schemas.microsoft.com/office/drawing/2014/main" id="{A75A2729-B50F-41A7-A9D3-FA509F54B84D}"/>
              </a:ext>
            </a:extLst>
          </p:cNvPr>
          <p:cNvSpPr>
            <a:spLocks noGrp="1" noChangeArrowheads="1"/>
          </p:cNvSpPr>
          <p:nvPr>
            <p:ph type="title"/>
          </p:nvPr>
        </p:nvSpPr>
        <p:spPr>
          <a:xfrm>
            <a:off x="1115616" y="332656"/>
            <a:ext cx="7416824" cy="857250"/>
          </a:xfrm>
        </p:spPr>
        <p:txBody>
          <a:bodyPr>
            <a:normAutofit/>
          </a:bodyPr>
          <a:lstStyle/>
          <a:p>
            <a:pPr algn="ctr"/>
            <a:r>
              <a:rPr lang="tr-TR" sz="3200" b="1" dirty="0">
                <a:solidFill>
                  <a:srgbClr val="FF0000"/>
                </a:solidFill>
                <a:latin typeface="Tahoma" panose="020B0604030504040204" pitchFamily="34" charset="0"/>
                <a:ea typeface="Tahoma" panose="020B0604030504040204" pitchFamily="34" charset="0"/>
                <a:cs typeface="Tahoma" panose="020B0604030504040204" pitchFamily="34" charset="0"/>
              </a:rPr>
              <a:t>ÜCRET SORUNLARI</a:t>
            </a:r>
            <a:endParaRPr lang="en-AU" sz="32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Metin kutusu 2">
            <a:extLst>
              <a:ext uri="{FF2B5EF4-FFF2-40B4-BE49-F238E27FC236}">
                <a16:creationId xmlns:a16="http://schemas.microsoft.com/office/drawing/2014/main" id="{94DDB099-E150-4C19-AD2E-144A06808883}"/>
              </a:ext>
            </a:extLst>
          </p:cNvPr>
          <p:cNvSpPr txBox="1"/>
          <p:nvPr/>
        </p:nvSpPr>
        <p:spPr>
          <a:xfrm>
            <a:off x="683568" y="2492896"/>
            <a:ext cx="8208912" cy="2786981"/>
          </a:xfrm>
          <a:prstGeom prst="rect">
            <a:avLst/>
          </a:prstGeom>
          <a:noFill/>
        </p:spPr>
        <p:txBody>
          <a:bodyPr wrap="square">
            <a:spAutoFit/>
          </a:bodyPr>
          <a:lstStyle/>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Performans Değerlendirme Sisteminin Olmaması</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Performans Değerlendirme Sisteminin Yetersizliği</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Adaletsiz Ödeme Şekilleri</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Maaş Ödemelerinde Gecikmeler</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Yan Hakların Olmaması</a:t>
            </a:r>
          </a:p>
        </p:txBody>
      </p:sp>
    </p:spTree>
    <p:extLst>
      <p:ext uri="{BB962C8B-B14F-4D97-AF65-F5344CB8AC3E}">
        <p14:creationId xmlns:p14="http://schemas.microsoft.com/office/powerpoint/2010/main" val="20705058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24</a:t>
            </a:fld>
            <a:endParaRPr lang="tr-TR"/>
          </a:p>
        </p:txBody>
      </p:sp>
      <p:sp>
        <p:nvSpPr>
          <p:cNvPr id="4" name="Metin kutusu 3">
            <a:extLst>
              <a:ext uri="{FF2B5EF4-FFF2-40B4-BE49-F238E27FC236}">
                <a16:creationId xmlns:a16="http://schemas.microsoft.com/office/drawing/2014/main" id="{F4AF1213-4F4B-49A6-AE39-872DD070713C}"/>
              </a:ext>
            </a:extLst>
          </p:cNvPr>
          <p:cNvSpPr txBox="1"/>
          <p:nvPr/>
        </p:nvSpPr>
        <p:spPr>
          <a:xfrm>
            <a:off x="683568" y="2492896"/>
            <a:ext cx="8208912" cy="1124988"/>
          </a:xfrm>
          <a:prstGeom prst="rect">
            <a:avLst/>
          </a:prstGeom>
          <a:noFill/>
        </p:spPr>
        <p:txBody>
          <a:bodyPr wrap="square">
            <a:spAutoFit/>
          </a:bodyPr>
          <a:lstStyle/>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2">
            <a:extLst>
              <a:ext uri="{FF2B5EF4-FFF2-40B4-BE49-F238E27FC236}">
                <a16:creationId xmlns:a16="http://schemas.microsoft.com/office/drawing/2014/main" id="{A75A2729-B50F-41A7-A9D3-FA509F54B84D}"/>
              </a:ext>
            </a:extLst>
          </p:cNvPr>
          <p:cNvSpPr>
            <a:spLocks noGrp="1" noChangeArrowheads="1"/>
          </p:cNvSpPr>
          <p:nvPr>
            <p:ph type="title"/>
          </p:nvPr>
        </p:nvSpPr>
        <p:spPr>
          <a:xfrm>
            <a:off x="1115616" y="332656"/>
            <a:ext cx="7416824" cy="857250"/>
          </a:xfrm>
        </p:spPr>
        <p:txBody>
          <a:bodyPr>
            <a:normAutofit fontScale="90000"/>
          </a:bodyPr>
          <a:lstStyle/>
          <a:p>
            <a:pPr algn="ctr"/>
            <a:r>
              <a:rPr lang="tr-TR" sz="3600" b="1" dirty="0">
                <a:solidFill>
                  <a:srgbClr val="FF0000"/>
                </a:solidFill>
                <a:latin typeface="Tahoma" panose="020B0604030504040204" pitchFamily="34" charset="0"/>
                <a:ea typeface="Tahoma" panose="020B0604030504040204" pitchFamily="34" charset="0"/>
                <a:cs typeface="Tahoma" panose="020B0604030504040204" pitchFamily="34" charset="0"/>
              </a:rPr>
              <a:t>ORTAK HEDEF,İNANÇ VE DUYGU EKSİKLİĞİ</a:t>
            </a:r>
            <a:endParaRPr lang="en-AU" sz="36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Metin kutusu 2">
            <a:extLst>
              <a:ext uri="{FF2B5EF4-FFF2-40B4-BE49-F238E27FC236}">
                <a16:creationId xmlns:a16="http://schemas.microsoft.com/office/drawing/2014/main" id="{94DDB099-E150-4C19-AD2E-144A06808883}"/>
              </a:ext>
            </a:extLst>
          </p:cNvPr>
          <p:cNvSpPr txBox="1"/>
          <p:nvPr/>
        </p:nvSpPr>
        <p:spPr>
          <a:xfrm>
            <a:off x="683568" y="2492896"/>
            <a:ext cx="8208912" cy="3340979"/>
          </a:xfrm>
          <a:prstGeom prst="rect">
            <a:avLst/>
          </a:prstGeom>
          <a:noFill/>
        </p:spPr>
        <p:txBody>
          <a:bodyPr wrap="square">
            <a:spAutoFit/>
          </a:bodyPr>
          <a:lstStyle/>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Örgütün Misyon ve Vizyonunun Tanımlanmamış Olması</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Örgütün Etik ve Değerlerinin Tanımlanmamış Olması</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Hedeflerin Belirsizliği</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Hedeflere Ulaşma Konusunda Motivasyon Eksikliği</a:t>
            </a:r>
          </a:p>
          <a:p>
            <a:pPr marL="342900" indent="-342900" algn="ctr">
              <a:lnSpc>
                <a:spcPct val="150000"/>
              </a:lnSpc>
              <a:buFont typeface="Arial" panose="020B0604020202020204" pitchFamily="34" charset="0"/>
              <a:buChar char="•"/>
            </a:pPr>
            <a:endParaRPr lang="tr-TR" sz="2400" dirty="0">
              <a:latin typeface="Tahoma" panose="020B0604030504040204" pitchFamily="34" charset="0"/>
              <a:ea typeface="Tahoma" panose="020B0604030504040204" pitchFamily="34" charset="0"/>
              <a:cs typeface="Tahoma" panose="020B0604030504040204" pitchFamily="34" charset="0"/>
            </a:endParaRPr>
          </a:p>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306550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25</a:t>
            </a:fld>
            <a:endParaRPr lang="tr-TR"/>
          </a:p>
        </p:txBody>
      </p:sp>
      <p:sp>
        <p:nvSpPr>
          <p:cNvPr id="4" name="Metin kutusu 3">
            <a:extLst>
              <a:ext uri="{FF2B5EF4-FFF2-40B4-BE49-F238E27FC236}">
                <a16:creationId xmlns:a16="http://schemas.microsoft.com/office/drawing/2014/main" id="{F4AF1213-4F4B-49A6-AE39-872DD070713C}"/>
              </a:ext>
            </a:extLst>
          </p:cNvPr>
          <p:cNvSpPr txBox="1"/>
          <p:nvPr/>
        </p:nvSpPr>
        <p:spPr>
          <a:xfrm>
            <a:off x="683568" y="2492896"/>
            <a:ext cx="8208912" cy="1124988"/>
          </a:xfrm>
          <a:prstGeom prst="rect">
            <a:avLst/>
          </a:prstGeom>
          <a:noFill/>
        </p:spPr>
        <p:txBody>
          <a:bodyPr wrap="square">
            <a:spAutoFit/>
          </a:bodyPr>
          <a:lstStyle/>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2">
            <a:extLst>
              <a:ext uri="{FF2B5EF4-FFF2-40B4-BE49-F238E27FC236}">
                <a16:creationId xmlns:a16="http://schemas.microsoft.com/office/drawing/2014/main" id="{A75A2729-B50F-41A7-A9D3-FA509F54B84D}"/>
              </a:ext>
            </a:extLst>
          </p:cNvPr>
          <p:cNvSpPr>
            <a:spLocks noGrp="1" noChangeArrowheads="1"/>
          </p:cNvSpPr>
          <p:nvPr>
            <p:ph type="title"/>
          </p:nvPr>
        </p:nvSpPr>
        <p:spPr>
          <a:xfrm>
            <a:off x="1115616" y="332656"/>
            <a:ext cx="7416824" cy="857250"/>
          </a:xfrm>
        </p:spPr>
        <p:txBody>
          <a:bodyPr>
            <a:normAutofit/>
          </a:bodyPr>
          <a:lstStyle/>
          <a:p>
            <a:pPr algn="ctr"/>
            <a:r>
              <a:rPr lang="tr-TR" sz="3200" b="1" dirty="0">
                <a:solidFill>
                  <a:srgbClr val="FF0000"/>
                </a:solidFill>
                <a:latin typeface="Tahoma" panose="020B0604030504040204" pitchFamily="34" charset="0"/>
                <a:ea typeface="Tahoma" panose="020B0604030504040204" pitchFamily="34" charset="0"/>
                <a:cs typeface="Tahoma" panose="020B0604030504040204" pitchFamily="34" charset="0"/>
              </a:rPr>
              <a:t>BÜROKRATİK ENGELLER</a:t>
            </a:r>
            <a:endParaRPr lang="en-AU" sz="32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Metin kutusu 2">
            <a:extLst>
              <a:ext uri="{FF2B5EF4-FFF2-40B4-BE49-F238E27FC236}">
                <a16:creationId xmlns:a16="http://schemas.microsoft.com/office/drawing/2014/main" id="{94DDB099-E150-4C19-AD2E-144A06808883}"/>
              </a:ext>
            </a:extLst>
          </p:cNvPr>
          <p:cNvSpPr txBox="1"/>
          <p:nvPr/>
        </p:nvSpPr>
        <p:spPr>
          <a:xfrm>
            <a:off x="683568" y="2492896"/>
            <a:ext cx="8208912" cy="2232984"/>
          </a:xfrm>
          <a:prstGeom prst="rect">
            <a:avLst/>
          </a:prstGeom>
          <a:noFill/>
        </p:spPr>
        <p:txBody>
          <a:bodyPr wrap="square">
            <a:spAutoFit/>
          </a:bodyPr>
          <a:lstStyle/>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Onayların Uzun Sürmesi</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Karar Alma Sürecinin Yavaş Çalışması</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Çok Fazla Kırtasiyecilik</a:t>
            </a:r>
          </a:p>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893683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26</a:t>
            </a:fld>
            <a:endParaRPr lang="tr-TR"/>
          </a:p>
        </p:txBody>
      </p:sp>
      <p:sp>
        <p:nvSpPr>
          <p:cNvPr id="4" name="Metin kutusu 3">
            <a:extLst>
              <a:ext uri="{FF2B5EF4-FFF2-40B4-BE49-F238E27FC236}">
                <a16:creationId xmlns:a16="http://schemas.microsoft.com/office/drawing/2014/main" id="{F4AF1213-4F4B-49A6-AE39-872DD070713C}"/>
              </a:ext>
            </a:extLst>
          </p:cNvPr>
          <p:cNvSpPr txBox="1"/>
          <p:nvPr/>
        </p:nvSpPr>
        <p:spPr>
          <a:xfrm>
            <a:off x="683568" y="2492896"/>
            <a:ext cx="8208912" cy="1124988"/>
          </a:xfrm>
          <a:prstGeom prst="rect">
            <a:avLst/>
          </a:prstGeom>
          <a:noFill/>
        </p:spPr>
        <p:txBody>
          <a:bodyPr wrap="square">
            <a:spAutoFit/>
          </a:bodyPr>
          <a:lstStyle/>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2">
            <a:extLst>
              <a:ext uri="{FF2B5EF4-FFF2-40B4-BE49-F238E27FC236}">
                <a16:creationId xmlns:a16="http://schemas.microsoft.com/office/drawing/2014/main" id="{A75A2729-B50F-41A7-A9D3-FA509F54B84D}"/>
              </a:ext>
            </a:extLst>
          </p:cNvPr>
          <p:cNvSpPr>
            <a:spLocks noGrp="1" noChangeArrowheads="1"/>
          </p:cNvSpPr>
          <p:nvPr>
            <p:ph type="title"/>
          </p:nvPr>
        </p:nvSpPr>
        <p:spPr>
          <a:xfrm>
            <a:off x="1115616" y="332656"/>
            <a:ext cx="7416824" cy="857250"/>
          </a:xfrm>
        </p:spPr>
        <p:txBody>
          <a:bodyPr>
            <a:normAutofit fontScale="90000"/>
          </a:bodyPr>
          <a:lstStyle/>
          <a:p>
            <a:pPr algn="ctr"/>
            <a:r>
              <a:rPr lang="tr-TR" sz="3600" b="1" dirty="0">
                <a:solidFill>
                  <a:srgbClr val="FF0000"/>
                </a:solidFill>
                <a:latin typeface="Tahoma" panose="020B0604030504040204" pitchFamily="34" charset="0"/>
                <a:ea typeface="Tahoma" panose="020B0604030504040204" pitchFamily="34" charset="0"/>
                <a:cs typeface="Tahoma" panose="020B0604030504040204" pitchFamily="34" charset="0"/>
              </a:rPr>
              <a:t>ORTAM KOŞULLARI ve EKİPMANLAR</a:t>
            </a:r>
            <a:endParaRPr lang="en-AU" sz="36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Metin kutusu 2">
            <a:extLst>
              <a:ext uri="{FF2B5EF4-FFF2-40B4-BE49-F238E27FC236}">
                <a16:creationId xmlns:a16="http://schemas.microsoft.com/office/drawing/2014/main" id="{94DDB099-E150-4C19-AD2E-144A06808883}"/>
              </a:ext>
            </a:extLst>
          </p:cNvPr>
          <p:cNvSpPr txBox="1"/>
          <p:nvPr/>
        </p:nvSpPr>
        <p:spPr>
          <a:xfrm>
            <a:off x="611560" y="1484784"/>
            <a:ext cx="8208912" cy="5002973"/>
          </a:xfrm>
          <a:prstGeom prst="rect">
            <a:avLst/>
          </a:prstGeom>
          <a:noFill/>
        </p:spPr>
        <p:txBody>
          <a:bodyPr wrap="square">
            <a:spAutoFit/>
          </a:bodyPr>
          <a:lstStyle/>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Ortamın Hijyeni</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Gürültü</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Isı</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Aydınlatma</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Havalandırma</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Ekipmanların Yetersiz Olması</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Gerekli Ekipmanların Olmaması</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Zararlı Kimyasal Veya Radyoaktif Maddeler</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 Titreşim</a:t>
            </a:r>
          </a:p>
        </p:txBody>
      </p:sp>
    </p:spTree>
    <p:extLst>
      <p:ext uri="{BB962C8B-B14F-4D97-AF65-F5344CB8AC3E}">
        <p14:creationId xmlns:p14="http://schemas.microsoft.com/office/powerpoint/2010/main" val="3818509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27</a:t>
            </a:fld>
            <a:endParaRPr lang="tr-TR"/>
          </a:p>
        </p:txBody>
      </p:sp>
      <p:sp>
        <p:nvSpPr>
          <p:cNvPr id="4" name="Metin kutusu 3">
            <a:extLst>
              <a:ext uri="{FF2B5EF4-FFF2-40B4-BE49-F238E27FC236}">
                <a16:creationId xmlns:a16="http://schemas.microsoft.com/office/drawing/2014/main" id="{F4AF1213-4F4B-49A6-AE39-872DD070713C}"/>
              </a:ext>
            </a:extLst>
          </p:cNvPr>
          <p:cNvSpPr txBox="1"/>
          <p:nvPr/>
        </p:nvSpPr>
        <p:spPr>
          <a:xfrm>
            <a:off x="683568" y="2492896"/>
            <a:ext cx="8208912" cy="1641347"/>
          </a:xfrm>
          <a:prstGeom prst="rect">
            <a:avLst/>
          </a:prstGeom>
          <a:noFill/>
        </p:spPr>
        <p:txBody>
          <a:bodyPr wrap="square">
            <a:spAutoFit/>
          </a:bodyPr>
          <a:lstStyle/>
          <a:p>
            <a:pPr algn="ctr">
              <a:lnSpc>
                <a:spcPct val="150000"/>
              </a:lnSpc>
            </a:pPr>
            <a:endParaRPr lang="tr-TR" sz="3600" dirty="0">
              <a:latin typeface="Tahoma" panose="020B0604030504040204" pitchFamily="34" charset="0"/>
              <a:ea typeface="Tahoma" panose="020B0604030504040204" pitchFamily="34" charset="0"/>
              <a:cs typeface="Tahoma" panose="020B0604030504040204" pitchFamily="34" charset="0"/>
            </a:endParaRPr>
          </a:p>
          <a:p>
            <a:pPr algn="ctr">
              <a:lnSpc>
                <a:spcPct val="150000"/>
              </a:lnSpc>
            </a:pPr>
            <a:endParaRPr lang="tr-TR" sz="3600"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2">
            <a:extLst>
              <a:ext uri="{FF2B5EF4-FFF2-40B4-BE49-F238E27FC236}">
                <a16:creationId xmlns:a16="http://schemas.microsoft.com/office/drawing/2014/main" id="{A75A2729-B50F-41A7-A9D3-FA509F54B84D}"/>
              </a:ext>
            </a:extLst>
          </p:cNvPr>
          <p:cNvSpPr>
            <a:spLocks noGrp="1" noChangeArrowheads="1"/>
          </p:cNvSpPr>
          <p:nvPr>
            <p:ph type="title"/>
          </p:nvPr>
        </p:nvSpPr>
        <p:spPr>
          <a:xfrm>
            <a:off x="1115616" y="2996952"/>
            <a:ext cx="7416824" cy="1296144"/>
          </a:xfrm>
        </p:spPr>
        <p:txBody>
          <a:bodyPr>
            <a:normAutofit fontScale="90000"/>
          </a:bodyPr>
          <a:lstStyle/>
          <a:p>
            <a:pPr algn="ctr">
              <a:lnSpc>
                <a:spcPct val="150000"/>
              </a:lnSpc>
            </a:pPr>
            <a:r>
              <a:rPr lang="tr-TR" sz="4000" b="1" dirty="0">
                <a:solidFill>
                  <a:srgbClr val="FF0000"/>
                </a:solidFill>
                <a:latin typeface="Tahoma" panose="020B0604030504040204" pitchFamily="34" charset="0"/>
                <a:ea typeface="Tahoma" panose="020B0604030504040204" pitchFamily="34" charset="0"/>
                <a:cs typeface="Tahoma" panose="020B0604030504040204" pitchFamily="34" charset="0"/>
              </a:rPr>
              <a:t>ÖRGÜTSEL STRESİN </a:t>
            </a:r>
            <a:r>
              <a:rPr lang="tr-TR" sz="3600" b="1" dirty="0">
                <a:solidFill>
                  <a:srgbClr val="FF0000"/>
                </a:solidFill>
                <a:latin typeface="Tahoma" panose="020B0604030504040204" pitchFamily="34" charset="0"/>
                <a:ea typeface="Tahoma" panose="020B0604030504040204" pitchFamily="34" charset="0"/>
                <a:cs typeface="Tahoma" panose="020B0604030504040204" pitchFamily="34" charset="0"/>
              </a:rPr>
              <a:t>ZARARLARI</a:t>
            </a:r>
            <a:endParaRPr lang="en-AU" sz="36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057525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28</a:t>
            </a:fld>
            <a:endParaRPr lang="tr-TR"/>
          </a:p>
        </p:txBody>
      </p:sp>
      <p:sp>
        <p:nvSpPr>
          <p:cNvPr id="4" name="Metin kutusu 3">
            <a:extLst>
              <a:ext uri="{FF2B5EF4-FFF2-40B4-BE49-F238E27FC236}">
                <a16:creationId xmlns:a16="http://schemas.microsoft.com/office/drawing/2014/main" id="{DED26294-D4A4-47DD-9CCD-0BA33A8101C1}"/>
              </a:ext>
            </a:extLst>
          </p:cNvPr>
          <p:cNvSpPr txBox="1"/>
          <p:nvPr/>
        </p:nvSpPr>
        <p:spPr>
          <a:xfrm>
            <a:off x="899592" y="980728"/>
            <a:ext cx="7560840" cy="5556970"/>
          </a:xfrm>
          <a:prstGeom prst="rect">
            <a:avLst/>
          </a:prstGeom>
          <a:noFill/>
        </p:spPr>
        <p:txBody>
          <a:bodyPr wrap="square">
            <a:spAutoFit/>
          </a:bodyPr>
          <a:lstStyle/>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Örgüte Bağlılığın Azalması, </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İş Tatminsizliği Ve  Moralsizlik</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 İş Kazalarında Artış</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Uyarı Ve Cezalarda Artış</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 Kalitede Düşüş</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Sigorta ve Tazminat Ödeme Miktarlarında Artış</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Performans ve Verimlilikte Düşüş İş Yavaşlatma</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 Aleyhte Açılan Davaların Sayısında Artış</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 Alınan Kararların Etkisiz Kalışı</a:t>
            </a:r>
          </a:p>
          <a:p>
            <a:pPr marL="342900" indent="-342900" algn="ctr">
              <a:lnSpc>
                <a:spcPct val="150000"/>
              </a:lnSpc>
              <a:buFont typeface="Arial" panose="020B0604020202020204" pitchFamily="34" charset="0"/>
              <a:buChar char="•"/>
            </a:pPr>
            <a:endParaRPr lang="tr-TR" sz="2400"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2">
            <a:extLst>
              <a:ext uri="{FF2B5EF4-FFF2-40B4-BE49-F238E27FC236}">
                <a16:creationId xmlns:a16="http://schemas.microsoft.com/office/drawing/2014/main" id="{BD5951BD-7A0A-45D4-B832-09E8E52DFA4C}"/>
              </a:ext>
            </a:extLst>
          </p:cNvPr>
          <p:cNvSpPr>
            <a:spLocks noGrp="1" noChangeArrowheads="1"/>
          </p:cNvSpPr>
          <p:nvPr>
            <p:ph type="title"/>
          </p:nvPr>
        </p:nvSpPr>
        <p:spPr>
          <a:xfrm>
            <a:off x="1115616" y="260648"/>
            <a:ext cx="7416824" cy="857250"/>
          </a:xfrm>
        </p:spPr>
        <p:txBody>
          <a:bodyPr>
            <a:normAutofit fontScale="90000"/>
          </a:bodyPr>
          <a:lstStyle/>
          <a:p>
            <a:pPr algn="ctr"/>
            <a:r>
              <a:rPr lang="tr-TR" sz="3600" b="1" dirty="0">
                <a:solidFill>
                  <a:srgbClr val="FF0000"/>
                </a:solidFill>
                <a:latin typeface="Tahoma" panose="020B0604030504040204" pitchFamily="34" charset="0"/>
                <a:ea typeface="Tahoma" panose="020B0604030504040204" pitchFamily="34" charset="0"/>
                <a:cs typeface="Tahoma" panose="020B0604030504040204" pitchFamily="34" charset="0"/>
              </a:rPr>
              <a:t>ÖRGÜTSEL STRESİN ZARARLARI</a:t>
            </a:r>
            <a:endParaRPr lang="en-AU" sz="36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149969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29</a:t>
            </a:fld>
            <a:endParaRPr lang="tr-TR"/>
          </a:p>
        </p:txBody>
      </p:sp>
      <p:sp>
        <p:nvSpPr>
          <p:cNvPr id="4" name="Metin kutusu 3">
            <a:extLst>
              <a:ext uri="{FF2B5EF4-FFF2-40B4-BE49-F238E27FC236}">
                <a16:creationId xmlns:a16="http://schemas.microsoft.com/office/drawing/2014/main" id="{8CEE31A8-D746-4665-947E-74984986B23A}"/>
              </a:ext>
            </a:extLst>
          </p:cNvPr>
          <p:cNvSpPr txBox="1"/>
          <p:nvPr/>
        </p:nvSpPr>
        <p:spPr>
          <a:xfrm>
            <a:off x="683568" y="1340768"/>
            <a:ext cx="8208912" cy="5002973"/>
          </a:xfrm>
          <a:prstGeom prst="rect">
            <a:avLst/>
          </a:prstGeom>
          <a:noFill/>
        </p:spPr>
        <p:txBody>
          <a:bodyPr wrap="square">
            <a:spAutoFit/>
          </a:bodyPr>
          <a:lstStyle/>
          <a:p>
            <a:pPr marL="285750" indent="-28575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 Kariyer durgunluğu</a:t>
            </a:r>
          </a:p>
          <a:p>
            <a:pPr marL="285750" indent="-28575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İş gücü devrinin yükselmesi ve devamsızlıkta artış, erken emeklilik</a:t>
            </a:r>
          </a:p>
          <a:p>
            <a:pPr marL="285750" indent="-28575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 Örgütsel iklimde soğukluk, yabancılaşma, çatışmalar, </a:t>
            </a:r>
          </a:p>
          <a:p>
            <a:pPr marL="285750" indent="-28575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Sağlık maliyetlerinde aşırı yükselme</a:t>
            </a:r>
          </a:p>
          <a:p>
            <a:pPr marL="285750" indent="-28575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 Örgütsel iletişimin zayıflaması</a:t>
            </a:r>
          </a:p>
          <a:p>
            <a:pPr marL="285750" indent="-28575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 Yabancılaşma</a:t>
            </a:r>
          </a:p>
          <a:p>
            <a:pPr marL="285750" indent="-28575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 Personel şikayetlerinin artması</a:t>
            </a:r>
          </a:p>
          <a:p>
            <a:pPr marL="285750" indent="-28575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İşletme ve iş araçlarına fiziki zarar verme</a:t>
            </a:r>
          </a:p>
        </p:txBody>
      </p:sp>
      <p:sp>
        <p:nvSpPr>
          <p:cNvPr id="5" name="Rectangle 2">
            <a:extLst>
              <a:ext uri="{FF2B5EF4-FFF2-40B4-BE49-F238E27FC236}">
                <a16:creationId xmlns:a16="http://schemas.microsoft.com/office/drawing/2014/main" id="{9757FA9C-8DBF-42EB-935C-7E6A8E96FD6E}"/>
              </a:ext>
            </a:extLst>
          </p:cNvPr>
          <p:cNvSpPr>
            <a:spLocks noGrp="1" noChangeArrowheads="1"/>
          </p:cNvSpPr>
          <p:nvPr>
            <p:ph type="title"/>
          </p:nvPr>
        </p:nvSpPr>
        <p:spPr>
          <a:xfrm>
            <a:off x="1115616" y="260648"/>
            <a:ext cx="7416824" cy="857250"/>
          </a:xfrm>
        </p:spPr>
        <p:txBody>
          <a:bodyPr>
            <a:normAutofit fontScale="90000"/>
          </a:bodyPr>
          <a:lstStyle/>
          <a:p>
            <a:pPr algn="ctr"/>
            <a:r>
              <a:rPr lang="tr-TR" sz="3600" b="1" dirty="0">
                <a:solidFill>
                  <a:srgbClr val="FF0000"/>
                </a:solidFill>
                <a:latin typeface="Tahoma" panose="020B0604030504040204" pitchFamily="34" charset="0"/>
                <a:ea typeface="Tahoma" panose="020B0604030504040204" pitchFamily="34" charset="0"/>
                <a:cs typeface="Tahoma" panose="020B0604030504040204" pitchFamily="34" charset="0"/>
              </a:rPr>
              <a:t>ÖRGÜTSEL STRESİN ZARARLARI</a:t>
            </a:r>
            <a:endParaRPr lang="en-AU" sz="36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25413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619672" y="548680"/>
            <a:ext cx="5829300" cy="857250"/>
          </a:xfrm>
        </p:spPr>
        <p:txBody>
          <a:bodyPr>
            <a:normAutofit/>
          </a:bodyPr>
          <a:lstStyle/>
          <a:p>
            <a:pPr algn="ctr"/>
            <a:r>
              <a:rPr lang="tr-TR" sz="3200" b="1" dirty="0">
                <a:solidFill>
                  <a:srgbClr val="FF0000"/>
                </a:solidFill>
                <a:latin typeface="Tahoma" panose="020B0604030504040204" pitchFamily="34" charset="0"/>
                <a:ea typeface="Tahoma" panose="020B0604030504040204" pitchFamily="34" charset="0"/>
                <a:cs typeface="Tahoma" panose="020B0604030504040204" pitchFamily="34" charset="0"/>
              </a:rPr>
              <a:t>BANU YÜKSEL</a:t>
            </a:r>
            <a:endParaRPr lang="en-AU" sz="32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2" name="Dikdörtgen 1"/>
          <p:cNvSpPr/>
          <p:nvPr/>
        </p:nvSpPr>
        <p:spPr>
          <a:xfrm>
            <a:off x="899592" y="1628800"/>
            <a:ext cx="8047475" cy="4493538"/>
          </a:xfrm>
          <a:prstGeom prst="rect">
            <a:avLst/>
          </a:prstGeom>
        </p:spPr>
        <p:txBody>
          <a:bodyPr wrap="square">
            <a:spAutoFit/>
          </a:bodyPr>
          <a:lstStyle/>
          <a:p>
            <a:pPr marL="257175" indent="-257175">
              <a:buFont typeface="Arial" panose="020B0604020202020204" pitchFamily="34" charset="0"/>
              <a:buChar char="•"/>
              <a:defRPr/>
            </a:pPr>
            <a:r>
              <a:rPr lang="tr-TR" sz="2200" b="1" dirty="0">
                <a:latin typeface="Tahoma" panose="020B0604030504040204" pitchFamily="34" charset="0"/>
                <a:ea typeface="Tahoma" panose="020B0604030504040204" pitchFamily="34" charset="0"/>
                <a:cs typeface="Tahoma" panose="020B0604030504040204" pitchFamily="34" charset="0"/>
              </a:rPr>
              <a:t>Uludağ Üniversitesi İİBF İşletme Lisans</a:t>
            </a:r>
          </a:p>
          <a:p>
            <a:pPr marL="257175" indent="-257175">
              <a:buFont typeface="Arial" panose="020B0604020202020204" pitchFamily="34" charset="0"/>
              <a:buChar char="•"/>
              <a:defRPr/>
            </a:pPr>
            <a:r>
              <a:rPr lang="tr-TR" sz="2200" b="1" dirty="0">
                <a:latin typeface="Tahoma" panose="020B0604030504040204" pitchFamily="34" charset="0"/>
                <a:ea typeface="Tahoma" panose="020B0604030504040204" pitchFamily="34" charset="0"/>
                <a:cs typeface="Tahoma" panose="020B0604030504040204" pitchFamily="34" charset="0"/>
              </a:rPr>
              <a:t>Yıldız Teknik Üniversitesi Sosyal Bilimler Enstitüsü Eğitim Yönetimi ve Denetimi Yüksek Lisans</a:t>
            </a:r>
          </a:p>
          <a:p>
            <a:pPr marL="257175" indent="-257175">
              <a:buFont typeface="Arial" panose="020B0604020202020204" pitchFamily="34" charset="0"/>
              <a:buChar char="•"/>
              <a:defRPr/>
            </a:pPr>
            <a:r>
              <a:rPr lang="tr-TR" sz="2200" b="1" dirty="0">
                <a:latin typeface="Tahoma" panose="020B0604030504040204" pitchFamily="34" charset="0"/>
                <a:ea typeface="Tahoma" panose="020B0604030504040204" pitchFamily="34" charset="0"/>
                <a:cs typeface="Tahoma" panose="020B0604030504040204" pitchFamily="34" charset="0"/>
              </a:rPr>
              <a:t>Anadolu Üniversitesi Aşçılık Yüksekokulu </a:t>
            </a:r>
          </a:p>
          <a:p>
            <a:pPr>
              <a:defRPr/>
            </a:pPr>
            <a:endParaRPr lang="tr-TR" sz="2200" dirty="0">
              <a:latin typeface="Tahoma" panose="020B0604030504040204" pitchFamily="34" charset="0"/>
              <a:ea typeface="Tahoma" panose="020B0604030504040204" pitchFamily="34" charset="0"/>
              <a:cs typeface="Tahoma" panose="020B0604030504040204" pitchFamily="34" charset="0"/>
            </a:endParaRPr>
          </a:p>
          <a:p>
            <a:pPr>
              <a:defRPr/>
            </a:pPr>
            <a:endParaRPr lang="tr-TR" sz="2200" dirty="0">
              <a:latin typeface="Tahoma" panose="020B0604030504040204" pitchFamily="34" charset="0"/>
              <a:ea typeface="Tahoma" panose="020B0604030504040204" pitchFamily="34" charset="0"/>
              <a:cs typeface="Tahoma" panose="020B0604030504040204" pitchFamily="34" charset="0"/>
            </a:endParaRPr>
          </a:p>
          <a:p>
            <a:pPr>
              <a:defRPr/>
            </a:pPr>
            <a:endParaRPr lang="tr-TR" sz="2200" dirty="0">
              <a:latin typeface="Tahoma" panose="020B0604030504040204" pitchFamily="34" charset="0"/>
              <a:ea typeface="Tahoma" panose="020B0604030504040204" pitchFamily="34" charset="0"/>
              <a:cs typeface="Tahoma" panose="020B0604030504040204" pitchFamily="34" charset="0"/>
            </a:endParaRPr>
          </a:p>
          <a:p>
            <a:pPr marL="257175" indent="-257175">
              <a:buFont typeface="Arial" panose="020B0604020202020204" pitchFamily="34" charset="0"/>
              <a:buChar char="•"/>
              <a:defRPr/>
            </a:pPr>
            <a:r>
              <a:rPr lang="tr-TR" sz="2200" dirty="0" err="1">
                <a:latin typeface="Tahoma" panose="020B0604030504040204" pitchFamily="34" charset="0"/>
                <a:ea typeface="Tahoma" panose="020B0604030504040204" pitchFamily="34" charset="0"/>
                <a:cs typeface="Tahoma" panose="020B0604030504040204" pitchFamily="34" charset="0"/>
              </a:rPr>
              <a:t>Conley</a:t>
            </a:r>
            <a:r>
              <a:rPr lang="tr-TR" sz="2200" dirty="0">
                <a:latin typeface="Tahoma" panose="020B0604030504040204" pitchFamily="34" charset="0"/>
                <a:ea typeface="Tahoma" panose="020B0604030504040204" pitchFamily="34" charset="0"/>
                <a:cs typeface="Tahoma" panose="020B0604030504040204" pitchFamily="34" charset="0"/>
              </a:rPr>
              <a:t> Üniversitesi İnsan Kaynakları Doktora </a:t>
            </a:r>
            <a:r>
              <a:rPr lang="tr-TR" sz="2200" b="1" i="1" dirty="0">
                <a:latin typeface="Tahoma" panose="020B0604030504040204" pitchFamily="34" charset="0"/>
                <a:ea typeface="Tahoma" panose="020B0604030504040204" pitchFamily="34" charset="0"/>
                <a:cs typeface="Tahoma" panose="020B0604030504040204" pitchFamily="34" charset="0"/>
              </a:rPr>
              <a:t>(devam)</a:t>
            </a:r>
          </a:p>
          <a:p>
            <a:pPr marL="257175" indent="-257175">
              <a:buFont typeface="Arial" panose="020B0604020202020204" pitchFamily="34" charset="0"/>
              <a:buChar char="•"/>
              <a:defRPr/>
            </a:pPr>
            <a:r>
              <a:rPr lang="tr-TR" sz="2200" i="1" dirty="0">
                <a:latin typeface="Tahoma" panose="020B0604030504040204" pitchFamily="34" charset="0"/>
                <a:ea typeface="Tahoma" panose="020B0604030504040204" pitchFamily="34" charset="0"/>
                <a:cs typeface="Tahoma" panose="020B0604030504040204" pitchFamily="34" charset="0"/>
              </a:rPr>
              <a:t>Mersin Üniversitesi Kadın Araştırmaları Anabilim Dalı Yüksek Lisans </a:t>
            </a:r>
            <a:r>
              <a:rPr lang="tr-TR" sz="2200" b="1" i="1" dirty="0">
                <a:latin typeface="Tahoma" panose="020B0604030504040204" pitchFamily="34" charset="0"/>
                <a:ea typeface="Tahoma" panose="020B0604030504040204" pitchFamily="34" charset="0"/>
                <a:cs typeface="Tahoma" panose="020B0604030504040204" pitchFamily="34" charset="0"/>
              </a:rPr>
              <a:t>(devam)</a:t>
            </a:r>
          </a:p>
          <a:p>
            <a:pPr marL="257175" indent="-257175">
              <a:buFont typeface="Arial" panose="020B0604020202020204" pitchFamily="34" charset="0"/>
              <a:buChar char="•"/>
              <a:defRPr/>
            </a:pPr>
            <a:r>
              <a:rPr lang="tr-TR" sz="2200" i="1" dirty="0">
                <a:latin typeface="Tahoma" panose="020B0604030504040204" pitchFamily="34" charset="0"/>
                <a:ea typeface="Tahoma" panose="020B0604030504040204" pitchFamily="34" charset="0"/>
                <a:cs typeface="Tahoma" panose="020B0604030504040204" pitchFamily="34" charset="0"/>
              </a:rPr>
              <a:t>İstanbul Üniversitesi Sosyoloji  Lisans </a:t>
            </a:r>
            <a:r>
              <a:rPr lang="tr-TR" sz="2200" b="1" i="1" dirty="0">
                <a:latin typeface="Tahoma" panose="020B0604030504040204" pitchFamily="34" charset="0"/>
                <a:ea typeface="Tahoma" panose="020B0604030504040204" pitchFamily="34" charset="0"/>
                <a:cs typeface="Tahoma" panose="020B0604030504040204" pitchFamily="34" charset="0"/>
              </a:rPr>
              <a:t>(devam)</a:t>
            </a:r>
          </a:p>
          <a:p>
            <a:pPr marL="257175" indent="-257175">
              <a:buFont typeface="Arial" panose="020B0604020202020204" pitchFamily="34" charset="0"/>
              <a:buChar char="•"/>
              <a:defRPr/>
            </a:pPr>
            <a:r>
              <a:rPr lang="tr-TR" sz="2200" i="1" dirty="0">
                <a:latin typeface="Tahoma" panose="020B0604030504040204" pitchFamily="34" charset="0"/>
                <a:ea typeface="Tahoma" panose="020B0604030504040204" pitchFamily="34" charset="0"/>
                <a:cs typeface="Tahoma" panose="020B0604030504040204" pitchFamily="34" charset="0"/>
              </a:rPr>
              <a:t>Anadolu Üniversitesi Tarih Lisans </a:t>
            </a:r>
            <a:r>
              <a:rPr lang="tr-TR" sz="2200" b="1" i="1" dirty="0">
                <a:latin typeface="Tahoma" panose="020B0604030504040204" pitchFamily="34" charset="0"/>
                <a:ea typeface="Tahoma" panose="020B0604030504040204" pitchFamily="34" charset="0"/>
                <a:cs typeface="Tahoma" panose="020B0604030504040204" pitchFamily="34" charset="0"/>
              </a:rPr>
              <a:t>(devam)</a:t>
            </a:r>
            <a:br>
              <a:rPr lang="tr-TR" sz="2200" b="1" i="1" dirty="0">
                <a:latin typeface="Tahoma" panose="020B0604030504040204" pitchFamily="34" charset="0"/>
                <a:ea typeface="Tahoma" panose="020B0604030504040204" pitchFamily="34" charset="0"/>
                <a:cs typeface="Tahoma" panose="020B0604030504040204" pitchFamily="34" charset="0"/>
              </a:rPr>
            </a:br>
            <a:endParaRPr lang="tr-TR" sz="2200" i="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531425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30</a:t>
            </a:fld>
            <a:endParaRPr lang="tr-TR"/>
          </a:p>
        </p:txBody>
      </p:sp>
      <p:sp>
        <p:nvSpPr>
          <p:cNvPr id="4" name="Metin kutusu 3">
            <a:extLst>
              <a:ext uri="{FF2B5EF4-FFF2-40B4-BE49-F238E27FC236}">
                <a16:creationId xmlns:a16="http://schemas.microsoft.com/office/drawing/2014/main" id="{8CEE31A8-D746-4665-947E-74984986B23A}"/>
              </a:ext>
            </a:extLst>
          </p:cNvPr>
          <p:cNvSpPr txBox="1"/>
          <p:nvPr/>
        </p:nvSpPr>
        <p:spPr>
          <a:xfrm>
            <a:off x="683568" y="2204864"/>
            <a:ext cx="8208912" cy="2232984"/>
          </a:xfrm>
          <a:prstGeom prst="rect">
            <a:avLst/>
          </a:prstGeom>
          <a:noFill/>
        </p:spPr>
        <p:txBody>
          <a:bodyPr wrap="square">
            <a:spAutoFit/>
          </a:bodyPr>
          <a:lstStyle/>
          <a:p>
            <a:pPr marL="285750" indent="-28575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İşletme hakkında olumsuz propaganda</a:t>
            </a:r>
          </a:p>
          <a:p>
            <a:pPr marL="285750" indent="-28575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 Müşteri şikayetlerinde artış</a:t>
            </a:r>
          </a:p>
          <a:p>
            <a:pPr marL="285750" indent="-28575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 Bölümler arası iş birliğinin zayıflaması</a:t>
            </a:r>
          </a:p>
          <a:p>
            <a:pPr marL="285750" indent="-28575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 Örgütün imajının zayıflaması</a:t>
            </a:r>
          </a:p>
        </p:txBody>
      </p:sp>
      <p:sp>
        <p:nvSpPr>
          <p:cNvPr id="5" name="Rectangle 2">
            <a:extLst>
              <a:ext uri="{FF2B5EF4-FFF2-40B4-BE49-F238E27FC236}">
                <a16:creationId xmlns:a16="http://schemas.microsoft.com/office/drawing/2014/main" id="{3B70AED4-7B05-4534-B200-618B98D44B17}"/>
              </a:ext>
            </a:extLst>
          </p:cNvPr>
          <p:cNvSpPr>
            <a:spLocks noGrp="1" noChangeArrowheads="1"/>
          </p:cNvSpPr>
          <p:nvPr>
            <p:ph type="title"/>
          </p:nvPr>
        </p:nvSpPr>
        <p:spPr>
          <a:xfrm>
            <a:off x="1115616" y="260648"/>
            <a:ext cx="7416824" cy="857250"/>
          </a:xfrm>
        </p:spPr>
        <p:txBody>
          <a:bodyPr>
            <a:normAutofit fontScale="90000"/>
          </a:bodyPr>
          <a:lstStyle/>
          <a:p>
            <a:pPr algn="ctr"/>
            <a:r>
              <a:rPr lang="tr-TR" sz="3600" b="1" dirty="0">
                <a:solidFill>
                  <a:srgbClr val="FF0000"/>
                </a:solidFill>
                <a:latin typeface="Tahoma" panose="020B0604030504040204" pitchFamily="34" charset="0"/>
                <a:ea typeface="Tahoma" panose="020B0604030504040204" pitchFamily="34" charset="0"/>
                <a:cs typeface="Tahoma" panose="020B0604030504040204" pitchFamily="34" charset="0"/>
              </a:rPr>
              <a:t>ÖRGÜTSEL STRESİN ZARARLARI</a:t>
            </a:r>
            <a:endParaRPr lang="en-AU" sz="36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086669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31</a:t>
            </a:fld>
            <a:endParaRPr lang="tr-TR"/>
          </a:p>
        </p:txBody>
      </p:sp>
      <p:sp>
        <p:nvSpPr>
          <p:cNvPr id="5" name="Rectangle 2">
            <a:extLst>
              <a:ext uri="{FF2B5EF4-FFF2-40B4-BE49-F238E27FC236}">
                <a16:creationId xmlns:a16="http://schemas.microsoft.com/office/drawing/2014/main" id="{A75A2729-B50F-41A7-A9D3-FA509F54B84D}"/>
              </a:ext>
            </a:extLst>
          </p:cNvPr>
          <p:cNvSpPr>
            <a:spLocks noGrp="1" noChangeArrowheads="1"/>
          </p:cNvSpPr>
          <p:nvPr>
            <p:ph type="title"/>
          </p:nvPr>
        </p:nvSpPr>
        <p:spPr>
          <a:xfrm>
            <a:off x="1115616" y="2420888"/>
            <a:ext cx="7632848" cy="2520280"/>
          </a:xfrm>
        </p:spPr>
        <p:txBody>
          <a:bodyPr>
            <a:normAutofit/>
          </a:bodyPr>
          <a:lstStyle/>
          <a:p>
            <a:pPr algn="ctr">
              <a:lnSpc>
                <a:spcPct val="150000"/>
              </a:lnSpc>
            </a:pPr>
            <a:r>
              <a:rPr lang="tr-TR" sz="3200" b="1" dirty="0">
                <a:solidFill>
                  <a:srgbClr val="FF0000"/>
                </a:solidFill>
                <a:latin typeface="Tahoma" panose="020B0604030504040204" pitchFamily="34" charset="0"/>
                <a:ea typeface="Tahoma" panose="020B0604030504040204" pitchFamily="34" charset="0"/>
                <a:cs typeface="Tahoma" panose="020B0604030504040204" pitchFamily="34" charset="0"/>
              </a:rPr>
              <a:t>ÖRGÜTSEL STRESİ AZALTMA/ORTADAN KALDIRMA YÖNTEMLERİ</a:t>
            </a:r>
            <a:endParaRPr lang="en-AU" sz="32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340126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32</a:t>
            </a:fld>
            <a:endParaRPr lang="tr-TR"/>
          </a:p>
        </p:txBody>
      </p:sp>
      <p:sp>
        <p:nvSpPr>
          <p:cNvPr id="4" name="Metin kutusu 3">
            <a:extLst>
              <a:ext uri="{FF2B5EF4-FFF2-40B4-BE49-F238E27FC236}">
                <a16:creationId xmlns:a16="http://schemas.microsoft.com/office/drawing/2014/main" id="{1EABD6AC-BF23-4495-AB49-39C2EF77F6E6}"/>
              </a:ext>
            </a:extLst>
          </p:cNvPr>
          <p:cNvSpPr txBox="1"/>
          <p:nvPr/>
        </p:nvSpPr>
        <p:spPr>
          <a:xfrm>
            <a:off x="683568" y="2428849"/>
            <a:ext cx="8064896" cy="4448975"/>
          </a:xfrm>
          <a:prstGeom prst="rect">
            <a:avLst/>
          </a:prstGeom>
          <a:noFill/>
        </p:spPr>
        <p:txBody>
          <a:bodyPr wrap="square">
            <a:spAutoFit/>
          </a:bodyPr>
          <a:lstStyle/>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Verimliliği, etkinliği, kaliteyi, iş başarısını düşünen bir yönetimin temel yaklaşımı, öncelikle personelin en fazla şikayetçi oldukları ve tatminsizlik duydukları hususları tespit etmek olmalıdır. </a:t>
            </a:r>
          </a:p>
          <a:p>
            <a:pPr marL="342900" indent="-342900" algn="ctr">
              <a:lnSpc>
                <a:spcPct val="150000"/>
              </a:lnSpc>
              <a:buFont typeface="Arial" panose="020B0604020202020204" pitchFamily="34" charset="0"/>
              <a:buChar char="•"/>
            </a:pPr>
            <a:endParaRPr lang="tr-TR" sz="2400" dirty="0">
              <a:latin typeface="Tahoma" panose="020B0604030504040204" pitchFamily="34" charset="0"/>
              <a:ea typeface="Tahoma" panose="020B0604030504040204" pitchFamily="34" charset="0"/>
              <a:cs typeface="Tahoma" panose="020B0604030504040204" pitchFamily="34" charset="0"/>
            </a:endParaRP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Örgüt yöneticileri, şikayet konularını şiddet ve önem derecesine göre sıralamalı ve stres yapıcılara zamanında müdahale etmelidir. </a:t>
            </a:r>
          </a:p>
        </p:txBody>
      </p:sp>
      <p:sp>
        <p:nvSpPr>
          <p:cNvPr id="5" name="Rectangle 2">
            <a:extLst>
              <a:ext uri="{FF2B5EF4-FFF2-40B4-BE49-F238E27FC236}">
                <a16:creationId xmlns:a16="http://schemas.microsoft.com/office/drawing/2014/main" id="{1EFDF561-3D0E-4060-8445-004292D6C0C4}"/>
              </a:ext>
            </a:extLst>
          </p:cNvPr>
          <p:cNvSpPr>
            <a:spLocks noGrp="1" noChangeArrowheads="1"/>
          </p:cNvSpPr>
          <p:nvPr>
            <p:ph type="title"/>
          </p:nvPr>
        </p:nvSpPr>
        <p:spPr>
          <a:xfrm>
            <a:off x="899592" y="260648"/>
            <a:ext cx="7848872" cy="2520280"/>
          </a:xfrm>
        </p:spPr>
        <p:txBody>
          <a:bodyPr>
            <a:normAutofit/>
          </a:bodyPr>
          <a:lstStyle/>
          <a:p>
            <a:pPr algn="ctr">
              <a:lnSpc>
                <a:spcPct val="150000"/>
              </a:lnSpc>
            </a:pPr>
            <a:r>
              <a:rPr lang="tr-TR" sz="3200" b="1" dirty="0">
                <a:solidFill>
                  <a:srgbClr val="FF0000"/>
                </a:solidFill>
                <a:latin typeface="Tahoma" panose="020B0604030504040204" pitchFamily="34" charset="0"/>
                <a:ea typeface="Tahoma" panose="020B0604030504040204" pitchFamily="34" charset="0"/>
                <a:cs typeface="Tahoma" panose="020B0604030504040204" pitchFamily="34" charset="0"/>
              </a:rPr>
              <a:t>ÖRGÜTSEL STRESİ AZALTMA/ORTADAN KALDIRMA YÖNTEMLERİ</a:t>
            </a:r>
            <a:endParaRPr lang="en-AU" sz="32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767745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33</a:t>
            </a:fld>
            <a:endParaRPr lang="tr-TR"/>
          </a:p>
        </p:txBody>
      </p:sp>
      <p:sp>
        <p:nvSpPr>
          <p:cNvPr id="4" name="Metin kutusu 3">
            <a:extLst>
              <a:ext uri="{FF2B5EF4-FFF2-40B4-BE49-F238E27FC236}">
                <a16:creationId xmlns:a16="http://schemas.microsoft.com/office/drawing/2014/main" id="{1EABD6AC-BF23-4495-AB49-39C2EF77F6E6}"/>
              </a:ext>
            </a:extLst>
          </p:cNvPr>
          <p:cNvSpPr txBox="1"/>
          <p:nvPr/>
        </p:nvSpPr>
        <p:spPr>
          <a:xfrm>
            <a:off x="755576" y="2204864"/>
            <a:ext cx="7920880" cy="3340979"/>
          </a:xfrm>
          <a:prstGeom prst="rect">
            <a:avLst/>
          </a:prstGeom>
          <a:noFill/>
        </p:spPr>
        <p:txBody>
          <a:bodyPr wrap="square">
            <a:spAutoFit/>
          </a:bodyPr>
          <a:lstStyle/>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İşe alma ve yerleştirme aşamalarında kişilik testleri yapılıp, personelin özellikleri tespit edilerek çalışabileceği birimlerde istihdam edilmelidir. </a:t>
            </a:r>
          </a:p>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a:p>
            <a:pPr marL="342900" indent="-342900" algn="ctr">
              <a:lnSpc>
                <a:spcPct val="150000"/>
              </a:lnSpc>
              <a:buFont typeface="Arial" panose="020B0604020202020204" pitchFamily="34" charset="0"/>
              <a:buChar char="•"/>
            </a:pPr>
            <a:endParaRPr lang="tr-TR" sz="2400" dirty="0">
              <a:latin typeface="Tahoma" panose="020B0604030504040204" pitchFamily="34" charset="0"/>
              <a:ea typeface="Tahoma" panose="020B0604030504040204" pitchFamily="34" charset="0"/>
              <a:cs typeface="Tahoma" panose="020B0604030504040204" pitchFamily="34" charset="0"/>
            </a:endParaRP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Çalışma şartlarının iyileştirilmesi gereklidir.</a:t>
            </a:r>
          </a:p>
        </p:txBody>
      </p:sp>
      <p:sp>
        <p:nvSpPr>
          <p:cNvPr id="5" name="Rectangle 2">
            <a:extLst>
              <a:ext uri="{FF2B5EF4-FFF2-40B4-BE49-F238E27FC236}">
                <a16:creationId xmlns:a16="http://schemas.microsoft.com/office/drawing/2014/main" id="{E20470D5-07D1-4C09-A39D-1C2AA2DCBD05}"/>
              </a:ext>
            </a:extLst>
          </p:cNvPr>
          <p:cNvSpPr>
            <a:spLocks noGrp="1" noChangeArrowheads="1"/>
          </p:cNvSpPr>
          <p:nvPr>
            <p:ph type="title"/>
          </p:nvPr>
        </p:nvSpPr>
        <p:spPr>
          <a:xfrm>
            <a:off x="827584" y="-14848"/>
            <a:ext cx="7848872" cy="2520280"/>
          </a:xfrm>
        </p:spPr>
        <p:txBody>
          <a:bodyPr>
            <a:normAutofit/>
          </a:bodyPr>
          <a:lstStyle/>
          <a:p>
            <a:pPr algn="ctr">
              <a:lnSpc>
                <a:spcPct val="150000"/>
              </a:lnSpc>
            </a:pPr>
            <a:r>
              <a:rPr lang="tr-TR" sz="3200" b="1" dirty="0">
                <a:solidFill>
                  <a:srgbClr val="FF0000"/>
                </a:solidFill>
                <a:latin typeface="Tahoma" panose="020B0604030504040204" pitchFamily="34" charset="0"/>
                <a:ea typeface="Tahoma" panose="020B0604030504040204" pitchFamily="34" charset="0"/>
                <a:cs typeface="Tahoma" panose="020B0604030504040204" pitchFamily="34" charset="0"/>
              </a:rPr>
              <a:t>ÖRGÜTSEL STRESİ AZALTMA/ORTADAN KALDIRMA YÖNTEMLERİ</a:t>
            </a:r>
            <a:endParaRPr lang="en-AU" sz="32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20004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34</a:t>
            </a:fld>
            <a:endParaRPr lang="tr-TR"/>
          </a:p>
        </p:txBody>
      </p:sp>
      <p:sp>
        <p:nvSpPr>
          <p:cNvPr id="4" name="Metin kutusu 3">
            <a:extLst>
              <a:ext uri="{FF2B5EF4-FFF2-40B4-BE49-F238E27FC236}">
                <a16:creationId xmlns:a16="http://schemas.microsoft.com/office/drawing/2014/main" id="{97F3E860-BE03-4C1C-AAA8-3F82DB424D23}"/>
              </a:ext>
            </a:extLst>
          </p:cNvPr>
          <p:cNvSpPr txBox="1"/>
          <p:nvPr/>
        </p:nvSpPr>
        <p:spPr>
          <a:xfrm>
            <a:off x="755576" y="1700808"/>
            <a:ext cx="8064896" cy="5002973"/>
          </a:xfrm>
          <a:prstGeom prst="rect">
            <a:avLst/>
          </a:prstGeom>
          <a:noFill/>
        </p:spPr>
        <p:txBody>
          <a:bodyPr wrap="square">
            <a:spAutoFit/>
          </a:bodyPr>
          <a:lstStyle/>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Örgüt iyi bir yönetim ve organizasyon sağlamalıdır.</a:t>
            </a:r>
          </a:p>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Yöneticiler hangi davranış ve uygulamaların çalışanlarda stres oluşturduğunu bilmelidirler. </a:t>
            </a:r>
          </a:p>
          <a:p>
            <a:pPr marL="342900" indent="-342900" algn="ctr">
              <a:lnSpc>
                <a:spcPct val="150000"/>
              </a:lnSpc>
              <a:buFont typeface="Arial" panose="020B0604020202020204" pitchFamily="34" charset="0"/>
              <a:buChar char="•"/>
            </a:pPr>
            <a:endParaRPr lang="tr-TR" sz="2400" dirty="0">
              <a:latin typeface="Tahoma" panose="020B0604030504040204" pitchFamily="34" charset="0"/>
              <a:ea typeface="Tahoma" panose="020B0604030504040204" pitchFamily="34" charset="0"/>
              <a:cs typeface="Tahoma" panose="020B0604030504040204" pitchFamily="34" charset="0"/>
            </a:endParaRP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Örgüt, daha az merkeziyetçi, kararlara katılımı sağlayan, yukarıya doğru iletişime izin veren, iş görenleri destekleyici bir </a:t>
            </a:r>
            <a:r>
              <a:rPr lang="tr-TR" sz="2400" dirty="0" err="1">
                <a:latin typeface="Tahoma" panose="020B0604030504040204" pitchFamily="34" charset="0"/>
                <a:ea typeface="Tahoma" panose="020B0604030504040204" pitchFamily="34" charset="0"/>
                <a:cs typeface="Tahoma" panose="020B0604030504040204" pitchFamily="34" charset="0"/>
              </a:rPr>
              <a:t>organizasyonel</a:t>
            </a:r>
            <a:r>
              <a:rPr lang="tr-TR" sz="2400" dirty="0">
                <a:latin typeface="Tahoma" panose="020B0604030504040204" pitchFamily="34" charset="0"/>
                <a:ea typeface="Tahoma" panose="020B0604030504040204" pitchFamily="34" charset="0"/>
                <a:cs typeface="Tahoma" panose="020B0604030504040204" pitchFamily="34" charset="0"/>
              </a:rPr>
              <a:t> yapıya sahip olmalıdır. </a:t>
            </a:r>
          </a:p>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2">
            <a:extLst>
              <a:ext uri="{FF2B5EF4-FFF2-40B4-BE49-F238E27FC236}">
                <a16:creationId xmlns:a16="http://schemas.microsoft.com/office/drawing/2014/main" id="{476C8171-D1EA-4BDC-96D0-1B8970FD84D6}"/>
              </a:ext>
            </a:extLst>
          </p:cNvPr>
          <p:cNvSpPr>
            <a:spLocks noGrp="1" noChangeArrowheads="1"/>
          </p:cNvSpPr>
          <p:nvPr>
            <p:ph type="title"/>
          </p:nvPr>
        </p:nvSpPr>
        <p:spPr>
          <a:xfrm>
            <a:off x="827584" y="188640"/>
            <a:ext cx="8064896" cy="1368152"/>
          </a:xfrm>
        </p:spPr>
        <p:txBody>
          <a:bodyPr>
            <a:noAutofit/>
          </a:bodyPr>
          <a:lstStyle/>
          <a:p>
            <a:pPr algn="ctr">
              <a:lnSpc>
                <a:spcPct val="150000"/>
              </a:lnSpc>
            </a:pPr>
            <a:r>
              <a:rPr lang="tr-TR" sz="2800" b="1" dirty="0">
                <a:solidFill>
                  <a:srgbClr val="FF0000"/>
                </a:solidFill>
                <a:latin typeface="Tahoma" panose="020B0604030504040204" pitchFamily="34" charset="0"/>
                <a:ea typeface="Tahoma" panose="020B0604030504040204" pitchFamily="34" charset="0"/>
                <a:cs typeface="Tahoma" panose="020B0604030504040204" pitchFamily="34" charset="0"/>
              </a:rPr>
              <a:t>ÖRGÜTSEL STRESİ AZALTMA/ORTADAN KALDIRMA YÖNTEMLERİ</a:t>
            </a:r>
            <a:endParaRPr lang="en-AU" sz="28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751033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35</a:t>
            </a:fld>
            <a:endParaRPr lang="tr-TR"/>
          </a:p>
        </p:txBody>
      </p:sp>
      <p:sp>
        <p:nvSpPr>
          <p:cNvPr id="4" name="Metin kutusu 3">
            <a:extLst>
              <a:ext uri="{FF2B5EF4-FFF2-40B4-BE49-F238E27FC236}">
                <a16:creationId xmlns:a16="http://schemas.microsoft.com/office/drawing/2014/main" id="{97F3E860-BE03-4C1C-AAA8-3F82DB424D23}"/>
              </a:ext>
            </a:extLst>
          </p:cNvPr>
          <p:cNvSpPr txBox="1"/>
          <p:nvPr/>
        </p:nvSpPr>
        <p:spPr>
          <a:xfrm>
            <a:off x="827584" y="1628800"/>
            <a:ext cx="7920880" cy="5002973"/>
          </a:xfrm>
          <a:prstGeom prst="rect">
            <a:avLst/>
          </a:prstGeom>
          <a:noFill/>
        </p:spPr>
        <p:txBody>
          <a:bodyPr wrap="square">
            <a:spAutoFit/>
          </a:bodyPr>
          <a:lstStyle/>
          <a:p>
            <a:pPr algn="ctr">
              <a:lnSpc>
                <a:spcPct val="150000"/>
              </a:lnSpc>
            </a:pPr>
            <a:r>
              <a:rPr lang="tr-TR" sz="2400" dirty="0">
                <a:latin typeface="Tahoma" panose="020B0604030504040204" pitchFamily="34" charset="0"/>
                <a:ea typeface="Tahoma" panose="020B0604030504040204" pitchFamily="34" charset="0"/>
                <a:cs typeface="Tahoma" panose="020B0604030504040204" pitchFamily="34" charset="0"/>
              </a:rPr>
              <a:t>Aşırı iş yükü personel üzerinden alınmalı, dengeli ve optimum bir seviyede tutulmalı, işbirliğine dayalı bir çalışma ortamı oluşturulmalıdır.</a:t>
            </a:r>
          </a:p>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a:p>
            <a:pPr algn="ctr">
              <a:lnSpc>
                <a:spcPct val="150000"/>
              </a:lnSpc>
            </a:pPr>
            <a:r>
              <a:rPr lang="tr-TR" sz="2400" dirty="0">
                <a:latin typeface="Tahoma" panose="020B0604030504040204" pitchFamily="34" charset="0"/>
                <a:ea typeface="Tahoma" panose="020B0604030504040204" pitchFamily="34" charset="0"/>
                <a:cs typeface="Tahoma" panose="020B0604030504040204" pitchFamily="34" charset="0"/>
              </a:rPr>
              <a:t>Rol belirsizlikleri ve rol çatışmaları giderilmelidir.</a:t>
            </a:r>
          </a:p>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a:p>
            <a:pPr algn="ctr">
              <a:lnSpc>
                <a:spcPct val="150000"/>
              </a:lnSpc>
            </a:pPr>
            <a:r>
              <a:rPr lang="tr-TR" sz="2400" dirty="0">
                <a:latin typeface="Tahoma" panose="020B0604030504040204" pitchFamily="34" charset="0"/>
                <a:ea typeface="Tahoma" panose="020B0604030504040204" pitchFamily="34" charset="0"/>
                <a:cs typeface="Tahoma" panose="020B0604030504040204" pitchFamily="34" charset="0"/>
              </a:rPr>
              <a:t>Yetki ve sorumluluklar arasındaki denge gözetilmeli, görev ve emirler açık, anlaşılır ve net olmalıdır, personeli çelişkiye düşürmemelidir. </a:t>
            </a:r>
          </a:p>
        </p:txBody>
      </p:sp>
      <p:sp>
        <p:nvSpPr>
          <p:cNvPr id="5" name="Rectangle 2">
            <a:extLst>
              <a:ext uri="{FF2B5EF4-FFF2-40B4-BE49-F238E27FC236}">
                <a16:creationId xmlns:a16="http://schemas.microsoft.com/office/drawing/2014/main" id="{3D34255C-DBD7-433B-AE6E-FC53E9BCEF9A}"/>
              </a:ext>
            </a:extLst>
          </p:cNvPr>
          <p:cNvSpPr>
            <a:spLocks noGrp="1" noChangeArrowheads="1"/>
          </p:cNvSpPr>
          <p:nvPr>
            <p:ph type="title"/>
          </p:nvPr>
        </p:nvSpPr>
        <p:spPr>
          <a:xfrm>
            <a:off x="827584" y="188640"/>
            <a:ext cx="8064896" cy="1368152"/>
          </a:xfrm>
        </p:spPr>
        <p:txBody>
          <a:bodyPr>
            <a:noAutofit/>
          </a:bodyPr>
          <a:lstStyle/>
          <a:p>
            <a:pPr algn="ctr">
              <a:lnSpc>
                <a:spcPct val="150000"/>
              </a:lnSpc>
            </a:pPr>
            <a:r>
              <a:rPr lang="tr-TR" sz="2800" b="1" dirty="0">
                <a:solidFill>
                  <a:srgbClr val="FF0000"/>
                </a:solidFill>
                <a:latin typeface="Tahoma" panose="020B0604030504040204" pitchFamily="34" charset="0"/>
                <a:ea typeface="Tahoma" panose="020B0604030504040204" pitchFamily="34" charset="0"/>
                <a:cs typeface="Tahoma" panose="020B0604030504040204" pitchFamily="34" charset="0"/>
              </a:rPr>
              <a:t>ÖRGÜTSEL STRESİ AZALTMA/ORTADAN KALDIRMA YÖNTEMLERİ</a:t>
            </a:r>
            <a:endParaRPr lang="en-AU" sz="28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503608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36</a:t>
            </a:fld>
            <a:endParaRPr lang="tr-TR"/>
          </a:p>
        </p:txBody>
      </p:sp>
      <p:sp>
        <p:nvSpPr>
          <p:cNvPr id="4" name="Metin kutusu 3">
            <a:extLst>
              <a:ext uri="{FF2B5EF4-FFF2-40B4-BE49-F238E27FC236}">
                <a16:creationId xmlns:a16="http://schemas.microsoft.com/office/drawing/2014/main" id="{9F5FE423-8B3A-4D49-8B5F-8FBB09BED10B}"/>
              </a:ext>
            </a:extLst>
          </p:cNvPr>
          <p:cNvSpPr txBox="1"/>
          <p:nvPr/>
        </p:nvSpPr>
        <p:spPr>
          <a:xfrm>
            <a:off x="755576" y="1844824"/>
            <a:ext cx="7920880" cy="5002973"/>
          </a:xfrm>
          <a:prstGeom prst="rect">
            <a:avLst/>
          </a:prstGeom>
          <a:noFill/>
        </p:spPr>
        <p:txBody>
          <a:bodyPr wrap="square">
            <a:spAutoFit/>
          </a:bodyPr>
          <a:lstStyle/>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Sevgi ve saygıya dayalı olumlu ve destekleyici bir örgüt kültürü ve iklimi oluşturulmalıdır. </a:t>
            </a:r>
          </a:p>
          <a:p>
            <a:pPr marL="342900" indent="-342900" algn="ctr">
              <a:lnSpc>
                <a:spcPct val="150000"/>
              </a:lnSpc>
              <a:buFont typeface="Arial" panose="020B0604020202020204" pitchFamily="34" charset="0"/>
              <a:buChar char="•"/>
            </a:pPr>
            <a:endParaRPr lang="tr-TR" sz="2400" dirty="0">
              <a:latin typeface="Tahoma" panose="020B0604030504040204" pitchFamily="34" charset="0"/>
              <a:ea typeface="Tahoma" panose="020B0604030504040204" pitchFamily="34" charset="0"/>
              <a:cs typeface="Tahoma" panose="020B0604030504040204" pitchFamily="34" charset="0"/>
            </a:endParaRP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Personele  sosyal destek sağlanmalıdır. </a:t>
            </a:r>
          </a:p>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a:p>
            <a:pPr algn="ctr">
              <a:lnSpc>
                <a:spcPct val="150000"/>
              </a:lnSpc>
            </a:pPr>
            <a:r>
              <a:rPr lang="tr-TR" sz="2400" b="1" i="1" dirty="0">
                <a:latin typeface="Tahoma" panose="020B0604030504040204" pitchFamily="34" charset="0"/>
                <a:ea typeface="Tahoma" panose="020B0604030504040204" pitchFamily="34" charset="0"/>
                <a:cs typeface="Tahoma" panose="020B0604030504040204" pitchFamily="34" charset="0"/>
              </a:rPr>
              <a:t>Sosyal destek, çalışanın sevildiği, değer verildiği ve karşılıklı iş birliğine dayalı bir iletişim içinde bulunulduğunu gösteren özel bir ilgi olarak tanımlanır</a:t>
            </a:r>
            <a:r>
              <a:rPr lang="tr-TR" sz="2400" dirty="0">
                <a:latin typeface="Tahoma" panose="020B0604030504040204" pitchFamily="34" charset="0"/>
                <a:ea typeface="Tahoma" panose="020B0604030504040204" pitchFamily="34" charset="0"/>
                <a:cs typeface="Tahoma" panose="020B0604030504040204" pitchFamily="34" charset="0"/>
              </a:rPr>
              <a:t>.</a:t>
            </a:r>
          </a:p>
        </p:txBody>
      </p:sp>
      <p:sp>
        <p:nvSpPr>
          <p:cNvPr id="5" name="Rectangle 2">
            <a:extLst>
              <a:ext uri="{FF2B5EF4-FFF2-40B4-BE49-F238E27FC236}">
                <a16:creationId xmlns:a16="http://schemas.microsoft.com/office/drawing/2014/main" id="{D6FF817E-8DD8-408E-BE22-E2686ADCCDF1}"/>
              </a:ext>
            </a:extLst>
          </p:cNvPr>
          <p:cNvSpPr>
            <a:spLocks noGrp="1" noChangeArrowheads="1"/>
          </p:cNvSpPr>
          <p:nvPr>
            <p:ph type="title"/>
          </p:nvPr>
        </p:nvSpPr>
        <p:spPr>
          <a:xfrm>
            <a:off x="827584" y="32812"/>
            <a:ext cx="8064896" cy="1368152"/>
          </a:xfrm>
        </p:spPr>
        <p:txBody>
          <a:bodyPr>
            <a:noAutofit/>
          </a:bodyPr>
          <a:lstStyle/>
          <a:p>
            <a:pPr algn="ctr">
              <a:lnSpc>
                <a:spcPct val="150000"/>
              </a:lnSpc>
            </a:pPr>
            <a:r>
              <a:rPr lang="tr-TR" sz="2800" b="1" dirty="0">
                <a:solidFill>
                  <a:srgbClr val="FF0000"/>
                </a:solidFill>
                <a:latin typeface="Tahoma" panose="020B0604030504040204" pitchFamily="34" charset="0"/>
                <a:ea typeface="Tahoma" panose="020B0604030504040204" pitchFamily="34" charset="0"/>
                <a:cs typeface="Tahoma" panose="020B0604030504040204" pitchFamily="34" charset="0"/>
              </a:rPr>
              <a:t>ÖRGÜTSEL STRESİ AZALTMA/ORTADAN KALDIRMA YÖNTEMLERİ</a:t>
            </a:r>
            <a:endParaRPr lang="en-AU" sz="28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232122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37</a:t>
            </a:fld>
            <a:endParaRPr lang="tr-TR"/>
          </a:p>
        </p:txBody>
      </p:sp>
      <p:sp>
        <p:nvSpPr>
          <p:cNvPr id="4" name="Metin kutusu 3">
            <a:extLst>
              <a:ext uri="{FF2B5EF4-FFF2-40B4-BE49-F238E27FC236}">
                <a16:creationId xmlns:a16="http://schemas.microsoft.com/office/drawing/2014/main" id="{087556C4-9E67-4EF0-9458-B914F6A3D160}"/>
              </a:ext>
            </a:extLst>
          </p:cNvPr>
          <p:cNvSpPr txBox="1"/>
          <p:nvPr/>
        </p:nvSpPr>
        <p:spPr>
          <a:xfrm>
            <a:off x="683568" y="2060848"/>
            <a:ext cx="8064896" cy="3894977"/>
          </a:xfrm>
          <a:prstGeom prst="rect">
            <a:avLst/>
          </a:prstGeom>
          <a:noFill/>
        </p:spPr>
        <p:txBody>
          <a:bodyPr wrap="square">
            <a:spAutoFit/>
          </a:bodyPr>
          <a:lstStyle/>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Çalışanların etkin bir takım kurma ve takım ruhu ile çalışmaları sağlanmalıdır. </a:t>
            </a:r>
          </a:p>
          <a:p>
            <a:pPr marL="342900" indent="-342900" algn="ctr">
              <a:lnSpc>
                <a:spcPct val="150000"/>
              </a:lnSpc>
              <a:buFont typeface="Arial" panose="020B0604020202020204" pitchFamily="34" charset="0"/>
              <a:buChar char="•"/>
            </a:pPr>
            <a:endParaRPr lang="tr-TR" sz="2400" dirty="0">
              <a:latin typeface="Tahoma" panose="020B0604030504040204" pitchFamily="34" charset="0"/>
              <a:ea typeface="Tahoma" panose="020B0604030504040204" pitchFamily="34" charset="0"/>
              <a:cs typeface="Tahoma" panose="020B0604030504040204" pitchFamily="34" charset="0"/>
            </a:endParaRP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Bireyin yapılacak işin sorumluluğu ve iş yüküne karşı yalnız olmadıkları, güvenli bir ortamda destek görerek, etkin bir iş birliği ile çalışacakları hissi stresi azaltıcı bir unsurdur. </a:t>
            </a:r>
          </a:p>
        </p:txBody>
      </p:sp>
      <p:sp>
        <p:nvSpPr>
          <p:cNvPr id="5" name="Rectangle 2">
            <a:extLst>
              <a:ext uri="{FF2B5EF4-FFF2-40B4-BE49-F238E27FC236}">
                <a16:creationId xmlns:a16="http://schemas.microsoft.com/office/drawing/2014/main" id="{6CD0E96A-19A8-4963-B06C-2E512D03A716}"/>
              </a:ext>
            </a:extLst>
          </p:cNvPr>
          <p:cNvSpPr>
            <a:spLocks noGrp="1" noChangeArrowheads="1"/>
          </p:cNvSpPr>
          <p:nvPr>
            <p:ph type="title"/>
          </p:nvPr>
        </p:nvSpPr>
        <p:spPr>
          <a:xfrm>
            <a:off x="827584" y="32812"/>
            <a:ext cx="8064896" cy="1368152"/>
          </a:xfrm>
        </p:spPr>
        <p:txBody>
          <a:bodyPr>
            <a:noAutofit/>
          </a:bodyPr>
          <a:lstStyle/>
          <a:p>
            <a:pPr algn="ctr">
              <a:lnSpc>
                <a:spcPct val="150000"/>
              </a:lnSpc>
            </a:pPr>
            <a:r>
              <a:rPr lang="tr-TR" sz="2800" b="1" dirty="0">
                <a:solidFill>
                  <a:srgbClr val="FF0000"/>
                </a:solidFill>
                <a:latin typeface="Tahoma" panose="020B0604030504040204" pitchFamily="34" charset="0"/>
                <a:ea typeface="Tahoma" panose="020B0604030504040204" pitchFamily="34" charset="0"/>
                <a:cs typeface="Tahoma" panose="020B0604030504040204" pitchFamily="34" charset="0"/>
              </a:rPr>
              <a:t>ÖRGÜTSEL STRESİ AZALTMA/ORTADAN KALDIRMA YÖNTEMLERİ</a:t>
            </a:r>
            <a:endParaRPr lang="en-AU" sz="28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94443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38</a:t>
            </a:fld>
            <a:endParaRPr lang="tr-TR"/>
          </a:p>
        </p:txBody>
      </p:sp>
      <p:sp>
        <p:nvSpPr>
          <p:cNvPr id="4" name="Metin kutusu 3">
            <a:extLst>
              <a:ext uri="{FF2B5EF4-FFF2-40B4-BE49-F238E27FC236}">
                <a16:creationId xmlns:a16="http://schemas.microsoft.com/office/drawing/2014/main" id="{087556C4-9E67-4EF0-9458-B914F6A3D160}"/>
              </a:ext>
            </a:extLst>
          </p:cNvPr>
          <p:cNvSpPr txBox="1"/>
          <p:nvPr/>
        </p:nvSpPr>
        <p:spPr>
          <a:xfrm>
            <a:off x="683568" y="2204864"/>
            <a:ext cx="8136904" cy="3340979"/>
          </a:xfrm>
          <a:prstGeom prst="rect">
            <a:avLst/>
          </a:prstGeom>
          <a:noFill/>
        </p:spPr>
        <p:txBody>
          <a:bodyPr wrap="square">
            <a:spAutoFit/>
          </a:bodyPr>
          <a:lstStyle/>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Örgütün amaçları ile personelin amaçları arasında çatışmalar en aza indirilmelidir. </a:t>
            </a:r>
          </a:p>
          <a:p>
            <a:pPr algn="ctr">
              <a:lnSpc>
                <a:spcPct val="150000"/>
              </a:lnSpc>
            </a:pPr>
            <a:r>
              <a:rPr lang="tr-TR" sz="2400" dirty="0">
                <a:latin typeface="Tahoma" panose="020B0604030504040204" pitchFamily="34" charset="0"/>
                <a:ea typeface="Tahoma" panose="020B0604030504040204" pitchFamily="34" charset="0"/>
                <a:cs typeface="Tahoma" panose="020B0604030504040204" pitchFamily="34" charset="0"/>
              </a:rPr>
              <a:t>Personel, örgüt ile ortak bir amaca doğru yönlendirilmeli ve bu amaca ulaşmada geri bildirimler alınarak personelin kendisini geliştirmesi ve yetiştirmesi sağlanmalıdır. </a:t>
            </a:r>
          </a:p>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2">
            <a:extLst>
              <a:ext uri="{FF2B5EF4-FFF2-40B4-BE49-F238E27FC236}">
                <a16:creationId xmlns:a16="http://schemas.microsoft.com/office/drawing/2014/main" id="{6CD0E96A-19A8-4963-B06C-2E512D03A716}"/>
              </a:ext>
            </a:extLst>
          </p:cNvPr>
          <p:cNvSpPr>
            <a:spLocks noGrp="1" noChangeArrowheads="1"/>
          </p:cNvSpPr>
          <p:nvPr>
            <p:ph type="title"/>
          </p:nvPr>
        </p:nvSpPr>
        <p:spPr>
          <a:xfrm>
            <a:off x="827584" y="32812"/>
            <a:ext cx="8064896" cy="1368152"/>
          </a:xfrm>
        </p:spPr>
        <p:txBody>
          <a:bodyPr>
            <a:noAutofit/>
          </a:bodyPr>
          <a:lstStyle/>
          <a:p>
            <a:pPr algn="ctr">
              <a:lnSpc>
                <a:spcPct val="150000"/>
              </a:lnSpc>
            </a:pPr>
            <a:r>
              <a:rPr lang="tr-TR" sz="2800" b="1" dirty="0">
                <a:solidFill>
                  <a:srgbClr val="FF0000"/>
                </a:solidFill>
                <a:latin typeface="Tahoma" panose="020B0604030504040204" pitchFamily="34" charset="0"/>
                <a:ea typeface="Tahoma" panose="020B0604030504040204" pitchFamily="34" charset="0"/>
                <a:cs typeface="Tahoma" panose="020B0604030504040204" pitchFamily="34" charset="0"/>
              </a:rPr>
              <a:t>ÖRGÜTSEL STRESİ AZALTMA/ORTADAN KALDIRMA YÖNTEMLERİ</a:t>
            </a:r>
            <a:endParaRPr lang="en-AU" sz="28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925819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39</a:t>
            </a:fld>
            <a:endParaRPr lang="tr-TR"/>
          </a:p>
        </p:txBody>
      </p:sp>
      <p:sp>
        <p:nvSpPr>
          <p:cNvPr id="4" name="Metin kutusu 3">
            <a:extLst>
              <a:ext uri="{FF2B5EF4-FFF2-40B4-BE49-F238E27FC236}">
                <a16:creationId xmlns:a16="http://schemas.microsoft.com/office/drawing/2014/main" id="{0A09E99E-49B8-4E8B-A8AB-39CA11BB9453}"/>
              </a:ext>
            </a:extLst>
          </p:cNvPr>
          <p:cNvSpPr txBox="1"/>
          <p:nvPr/>
        </p:nvSpPr>
        <p:spPr>
          <a:xfrm>
            <a:off x="827584" y="2420888"/>
            <a:ext cx="7776864" cy="3340979"/>
          </a:xfrm>
          <a:prstGeom prst="rect">
            <a:avLst/>
          </a:prstGeom>
          <a:noFill/>
        </p:spPr>
        <p:txBody>
          <a:bodyPr wrap="square">
            <a:spAutoFit/>
          </a:bodyPr>
          <a:lstStyle/>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Çalışanların yaptıkları işleri zenginleştirerek, kendilerini geliştirmek için meslek içi eğitim programları düzenlenmelidir.</a:t>
            </a:r>
          </a:p>
          <a:p>
            <a:pPr marL="342900" indent="-342900" algn="ctr">
              <a:lnSpc>
                <a:spcPct val="150000"/>
              </a:lnSpc>
              <a:buFont typeface="Arial" panose="020B0604020202020204" pitchFamily="34" charset="0"/>
              <a:buChar char="•"/>
            </a:pPr>
            <a:endParaRPr lang="tr-TR" sz="2400" dirty="0">
              <a:latin typeface="Tahoma" panose="020B0604030504040204" pitchFamily="34" charset="0"/>
              <a:ea typeface="Tahoma" panose="020B0604030504040204" pitchFamily="34" charset="0"/>
              <a:cs typeface="Tahoma" panose="020B0604030504040204" pitchFamily="34" charset="0"/>
            </a:endParaRP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 Çalışanlar için psikolojik rehberlik ve danışmanlık hizmetleri sağlanmalıdır. </a:t>
            </a:r>
          </a:p>
        </p:txBody>
      </p:sp>
      <p:sp>
        <p:nvSpPr>
          <p:cNvPr id="5" name="Rectangle 2">
            <a:extLst>
              <a:ext uri="{FF2B5EF4-FFF2-40B4-BE49-F238E27FC236}">
                <a16:creationId xmlns:a16="http://schemas.microsoft.com/office/drawing/2014/main" id="{BC7B9720-D48F-4BBE-B2A1-DCDD2F87E8D2}"/>
              </a:ext>
            </a:extLst>
          </p:cNvPr>
          <p:cNvSpPr>
            <a:spLocks noGrp="1" noChangeArrowheads="1"/>
          </p:cNvSpPr>
          <p:nvPr>
            <p:ph type="title"/>
          </p:nvPr>
        </p:nvSpPr>
        <p:spPr>
          <a:xfrm>
            <a:off x="827584" y="32812"/>
            <a:ext cx="8064896" cy="1368152"/>
          </a:xfrm>
        </p:spPr>
        <p:txBody>
          <a:bodyPr>
            <a:noAutofit/>
          </a:bodyPr>
          <a:lstStyle/>
          <a:p>
            <a:pPr algn="ctr">
              <a:lnSpc>
                <a:spcPct val="150000"/>
              </a:lnSpc>
            </a:pPr>
            <a:r>
              <a:rPr lang="tr-TR" sz="2800" b="1" dirty="0">
                <a:solidFill>
                  <a:srgbClr val="FF0000"/>
                </a:solidFill>
                <a:latin typeface="Tahoma" panose="020B0604030504040204" pitchFamily="34" charset="0"/>
                <a:ea typeface="Tahoma" panose="020B0604030504040204" pitchFamily="34" charset="0"/>
                <a:cs typeface="Tahoma" panose="020B0604030504040204" pitchFamily="34" charset="0"/>
              </a:rPr>
              <a:t>ÖRGÜTSEL STRESİ AZALTMA/ORTADAN KALDIRMA YÖNTEMLERİ</a:t>
            </a:r>
            <a:endParaRPr lang="en-AU" sz="28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3210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4</a:t>
            </a:fld>
            <a:endParaRPr lang="tr-TR"/>
          </a:p>
        </p:txBody>
      </p:sp>
      <p:sp>
        <p:nvSpPr>
          <p:cNvPr id="4" name="Metin kutusu 3">
            <a:extLst>
              <a:ext uri="{FF2B5EF4-FFF2-40B4-BE49-F238E27FC236}">
                <a16:creationId xmlns:a16="http://schemas.microsoft.com/office/drawing/2014/main" id="{2B711412-C779-4E72-9A9A-B2EEB4B33022}"/>
              </a:ext>
            </a:extLst>
          </p:cNvPr>
          <p:cNvSpPr txBox="1"/>
          <p:nvPr/>
        </p:nvSpPr>
        <p:spPr>
          <a:xfrm>
            <a:off x="827584" y="2276872"/>
            <a:ext cx="7848872" cy="1678986"/>
          </a:xfrm>
          <a:prstGeom prst="rect">
            <a:avLst/>
          </a:prstGeom>
          <a:noFill/>
        </p:spPr>
        <p:txBody>
          <a:bodyPr wrap="square">
            <a:spAutoFit/>
          </a:bodyPr>
          <a:lstStyle/>
          <a:p>
            <a:pPr algn="ctr">
              <a:lnSpc>
                <a:spcPct val="150000"/>
              </a:lnSpc>
            </a:pPr>
            <a:r>
              <a:rPr lang="tr-TR" sz="2400" dirty="0">
                <a:latin typeface="Tahoma" panose="020B0604030504040204" pitchFamily="34" charset="0"/>
                <a:ea typeface="Tahoma" panose="020B0604030504040204" pitchFamily="34" charset="0"/>
                <a:cs typeface="Tahoma" panose="020B0604030504040204" pitchFamily="34" charset="0"/>
              </a:rPr>
              <a:t>İş stresi, bireyi normal fonksiyonlarından uzaklaştıran psikolojik ya da fiziksel davranışlarını değiştiren, işle ilgili etmenlerin sonucunda oluşan psikolojik bir durumdur. </a:t>
            </a:r>
          </a:p>
        </p:txBody>
      </p:sp>
      <p:sp>
        <p:nvSpPr>
          <p:cNvPr id="5" name="Rectangle 2">
            <a:extLst>
              <a:ext uri="{FF2B5EF4-FFF2-40B4-BE49-F238E27FC236}">
                <a16:creationId xmlns:a16="http://schemas.microsoft.com/office/drawing/2014/main" id="{01CC95C8-DD0F-47A7-80F4-BAF7EE06EE7B}"/>
              </a:ext>
            </a:extLst>
          </p:cNvPr>
          <p:cNvSpPr>
            <a:spLocks noGrp="1" noChangeArrowheads="1"/>
          </p:cNvSpPr>
          <p:nvPr>
            <p:ph type="title"/>
          </p:nvPr>
        </p:nvSpPr>
        <p:spPr>
          <a:xfrm>
            <a:off x="1835696" y="620688"/>
            <a:ext cx="5829300" cy="857250"/>
          </a:xfrm>
        </p:spPr>
        <p:txBody>
          <a:bodyPr>
            <a:normAutofit/>
          </a:bodyPr>
          <a:lstStyle/>
          <a:p>
            <a:pPr algn="ctr"/>
            <a:r>
              <a:rPr lang="tr-TR" sz="3200" b="1" dirty="0">
                <a:solidFill>
                  <a:srgbClr val="FF0000"/>
                </a:solidFill>
                <a:latin typeface="Tahoma" panose="020B0604030504040204" pitchFamily="34" charset="0"/>
                <a:ea typeface="Tahoma" panose="020B0604030504040204" pitchFamily="34" charset="0"/>
                <a:cs typeface="Tahoma" panose="020B0604030504040204" pitchFamily="34" charset="0"/>
              </a:rPr>
              <a:t>İŞ STRESİ NEDİR?</a:t>
            </a:r>
            <a:endParaRPr lang="en-AU" sz="32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843469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40</a:t>
            </a:fld>
            <a:endParaRPr lang="tr-TR"/>
          </a:p>
        </p:txBody>
      </p:sp>
      <p:sp>
        <p:nvSpPr>
          <p:cNvPr id="4" name="Metin kutusu 3">
            <a:extLst>
              <a:ext uri="{FF2B5EF4-FFF2-40B4-BE49-F238E27FC236}">
                <a16:creationId xmlns:a16="http://schemas.microsoft.com/office/drawing/2014/main" id="{3CEB4A8A-E390-40BE-A23C-87F42A38998D}"/>
              </a:ext>
            </a:extLst>
          </p:cNvPr>
          <p:cNvSpPr txBox="1"/>
          <p:nvPr/>
        </p:nvSpPr>
        <p:spPr>
          <a:xfrm>
            <a:off x="755576" y="1484784"/>
            <a:ext cx="7992888" cy="3894977"/>
          </a:xfrm>
          <a:prstGeom prst="rect">
            <a:avLst/>
          </a:prstGeom>
          <a:noFill/>
        </p:spPr>
        <p:txBody>
          <a:bodyPr wrap="square">
            <a:spAutoFit/>
          </a:bodyPr>
          <a:lstStyle/>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Örgüt olarak sosyal ve sportif faaliyetler düzenlenmelidir.</a:t>
            </a:r>
          </a:p>
          <a:p>
            <a:pPr marL="342900" indent="-342900" algn="ctr">
              <a:lnSpc>
                <a:spcPct val="150000"/>
              </a:lnSpc>
              <a:buFont typeface="Arial" panose="020B0604020202020204" pitchFamily="34" charset="0"/>
              <a:buChar char="•"/>
            </a:pPr>
            <a:endParaRPr lang="tr-TR" sz="2400" dirty="0">
              <a:latin typeface="Tahoma" panose="020B0604030504040204" pitchFamily="34" charset="0"/>
              <a:ea typeface="Tahoma" panose="020B0604030504040204" pitchFamily="34" charset="0"/>
              <a:cs typeface="Tahoma" panose="020B0604030504040204" pitchFamily="34" charset="0"/>
            </a:endParaRP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Örgütler  esnek olmalıdır. Sosyal, kültürel, siyasal, teknolojik değişimler takip edilmeli, personel bu değişimde başarıyla yönetilmeli ve günün şartlarına uygunluk sağlanmalıdır.</a:t>
            </a:r>
          </a:p>
        </p:txBody>
      </p:sp>
      <p:sp>
        <p:nvSpPr>
          <p:cNvPr id="5" name="Rectangle 2">
            <a:extLst>
              <a:ext uri="{FF2B5EF4-FFF2-40B4-BE49-F238E27FC236}">
                <a16:creationId xmlns:a16="http://schemas.microsoft.com/office/drawing/2014/main" id="{3ADFE96D-AC79-43D0-A013-0E321280FDD6}"/>
              </a:ext>
            </a:extLst>
          </p:cNvPr>
          <p:cNvSpPr>
            <a:spLocks noGrp="1" noChangeArrowheads="1"/>
          </p:cNvSpPr>
          <p:nvPr>
            <p:ph type="title"/>
          </p:nvPr>
        </p:nvSpPr>
        <p:spPr>
          <a:xfrm>
            <a:off x="827584" y="32812"/>
            <a:ext cx="8064896" cy="1368152"/>
          </a:xfrm>
        </p:spPr>
        <p:txBody>
          <a:bodyPr>
            <a:noAutofit/>
          </a:bodyPr>
          <a:lstStyle/>
          <a:p>
            <a:pPr algn="ctr">
              <a:lnSpc>
                <a:spcPct val="150000"/>
              </a:lnSpc>
            </a:pPr>
            <a:r>
              <a:rPr lang="tr-TR" sz="2800" b="1" dirty="0">
                <a:solidFill>
                  <a:srgbClr val="FF0000"/>
                </a:solidFill>
                <a:latin typeface="Tahoma" panose="020B0604030504040204" pitchFamily="34" charset="0"/>
                <a:ea typeface="Tahoma" panose="020B0604030504040204" pitchFamily="34" charset="0"/>
                <a:cs typeface="Tahoma" panose="020B0604030504040204" pitchFamily="34" charset="0"/>
              </a:rPr>
              <a:t>ÖRGÜTSEL STRESİ AZALTMA/ORTADAN KALDIRMA YÖNTEMLERİ</a:t>
            </a:r>
            <a:endParaRPr lang="en-AU" sz="28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413117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41</a:t>
            </a:fld>
            <a:endParaRPr lang="tr-TR"/>
          </a:p>
        </p:txBody>
      </p:sp>
      <p:sp>
        <p:nvSpPr>
          <p:cNvPr id="5" name="Rectangle 2">
            <a:extLst>
              <a:ext uri="{FF2B5EF4-FFF2-40B4-BE49-F238E27FC236}">
                <a16:creationId xmlns:a16="http://schemas.microsoft.com/office/drawing/2014/main" id="{248D4D60-326F-4BD9-87DD-056AFCAE83F6}"/>
              </a:ext>
            </a:extLst>
          </p:cNvPr>
          <p:cNvSpPr>
            <a:spLocks noGrp="1" noChangeArrowheads="1"/>
          </p:cNvSpPr>
          <p:nvPr>
            <p:ph type="title"/>
          </p:nvPr>
        </p:nvSpPr>
        <p:spPr>
          <a:xfrm>
            <a:off x="827584" y="32812"/>
            <a:ext cx="8064896" cy="1368152"/>
          </a:xfrm>
        </p:spPr>
        <p:txBody>
          <a:bodyPr>
            <a:noAutofit/>
          </a:bodyPr>
          <a:lstStyle/>
          <a:p>
            <a:pPr algn="ctr">
              <a:lnSpc>
                <a:spcPct val="150000"/>
              </a:lnSpc>
            </a:pPr>
            <a:r>
              <a:rPr lang="tr-TR" sz="2800" b="1" dirty="0">
                <a:solidFill>
                  <a:srgbClr val="FF0000"/>
                </a:solidFill>
                <a:latin typeface="Tahoma" panose="020B0604030504040204" pitchFamily="34" charset="0"/>
                <a:ea typeface="Tahoma" panose="020B0604030504040204" pitchFamily="34" charset="0"/>
                <a:cs typeface="Tahoma" panose="020B0604030504040204" pitchFamily="34" charset="0"/>
              </a:rPr>
              <a:t>ÖRGÜTSEL STRESİ AZALTMA/ORTADAN KALDIRMA YÖNTEMLERİ</a:t>
            </a:r>
            <a:endParaRPr lang="en-AU" sz="28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7" name="Metin kutusu 6">
            <a:extLst>
              <a:ext uri="{FF2B5EF4-FFF2-40B4-BE49-F238E27FC236}">
                <a16:creationId xmlns:a16="http://schemas.microsoft.com/office/drawing/2014/main" id="{53E3C7EB-03D4-4A74-9AFC-FD8DC24B7BB6}"/>
              </a:ext>
            </a:extLst>
          </p:cNvPr>
          <p:cNvSpPr txBox="1"/>
          <p:nvPr/>
        </p:nvSpPr>
        <p:spPr>
          <a:xfrm>
            <a:off x="971600" y="1916832"/>
            <a:ext cx="7776864" cy="4448975"/>
          </a:xfrm>
          <a:prstGeom prst="rect">
            <a:avLst/>
          </a:prstGeom>
          <a:noFill/>
        </p:spPr>
        <p:txBody>
          <a:bodyPr wrap="square">
            <a:spAutoFit/>
          </a:bodyPr>
          <a:lstStyle/>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Örgütün, iyi bir ücret politikası olmalıdır. Örgütler, çalışanlarına kendilerini geliştirebilecek fırsatlar vermeli, iyi bir kariyer planlaması yapmalıdırlar.</a:t>
            </a:r>
          </a:p>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 Belirsizlikler ortadan kaldırılmalıdır.</a:t>
            </a:r>
          </a:p>
          <a:p>
            <a:pPr marL="342900" indent="-342900" algn="ctr">
              <a:lnSpc>
                <a:spcPct val="150000"/>
              </a:lnSpc>
              <a:buFont typeface="Arial" panose="020B0604020202020204" pitchFamily="34" charset="0"/>
              <a:buChar char="•"/>
            </a:pPr>
            <a:endParaRPr lang="tr-TR" sz="2400" dirty="0">
              <a:latin typeface="Tahoma" panose="020B0604030504040204" pitchFamily="34" charset="0"/>
              <a:ea typeface="Tahoma" panose="020B0604030504040204" pitchFamily="34" charset="0"/>
              <a:cs typeface="Tahoma" panose="020B0604030504040204" pitchFamily="34" charset="0"/>
            </a:endParaRP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Personelin </a:t>
            </a:r>
            <a:r>
              <a:rPr lang="tr-TR" sz="2400" dirty="0" err="1">
                <a:latin typeface="Tahoma" panose="020B0604030504040204" pitchFamily="34" charset="0"/>
                <a:ea typeface="Tahoma" panose="020B0604030504040204" pitchFamily="34" charset="0"/>
                <a:cs typeface="Tahoma" panose="020B0604030504040204" pitchFamily="34" charset="0"/>
              </a:rPr>
              <a:t>yemek,servis,dinlenme</a:t>
            </a:r>
            <a:r>
              <a:rPr lang="tr-TR" sz="2400" dirty="0">
                <a:latin typeface="Tahoma" panose="020B0604030504040204" pitchFamily="34" charset="0"/>
                <a:ea typeface="Tahoma" panose="020B0604030504040204" pitchFamily="34" charset="0"/>
                <a:cs typeface="Tahoma" panose="020B0604030504040204" pitchFamily="34" charset="0"/>
              </a:rPr>
              <a:t> vb.. İhtiyaçlarının en ideal koşullarda karşılanması sağlanmalıdır.</a:t>
            </a:r>
          </a:p>
        </p:txBody>
      </p:sp>
    </p:spTree>
    <p:extLst>
      <p:ext uri="{BB962C8B-B14F-4D97-AF65-F5344CB8AC3E}">
        <p14:creationId xmlns:p14="http://schemas.microsoft.com/office/powerpoint/2010/main" val="1006147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42</a:t>
            </a:fld>
            <a:endParaRPr lang="tr-TR"/>
          </a:p>
        </p:txBody>
      </p:sp>
      <p:sp>
        <p:nvSpPr>
          <p:cNvPr id="4" name="Metin kutusu 3">
            <a:extLst>
              <a:ext uri="{FF2B5EF4-FFF2-40B4-BE49-F238E27FC236}">
                <a16:creationId xmlns:a16="http://schemas.microsoft.com/office/drawing/2014/main" id="{8F25D690-412D-4DF2-B922-2D1BBD166EAF}"/>
              </a:ext>
            </a:extLst>
          </p:cNvPr>
          <p:cNvSpPr txBox="1"/>
          <p:nvPr/>
        </p:nvSpPr>
        <p:spPr>
          <a:xfrm>
            <a:off x="971600" y="2996952"/>
            <a:ext cx="7632848" cy="2786981"/>
          </a:xfrm>
          <a:prstGeom prst="rect">
            <a:avLst/>
          </a:prstGeom>
          <a:noFill/>
        </p:spPr>
        <p:txBody>
          <a:bodyPr wrap="square">
            <a:spAutoFit/>
          </a:bodyPr>
          <a:lstStyle/>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Daha Fazla Sorumluluk</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Kararlara Daha Çok Katılım Hakkı</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Daha Anlamlı İşler</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 Daha Fazla Yetki</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Daha Çok Geri Bildirim</a:t>
            </a:r>
          </a:p>
        </p:txBody>
      </p:sp>
      <p:sp>
        <p:nvSpPr>
          <p:cNvPr id="5" name="Rectangle 2">
            <a:extLst>
              <a:ext uri="{FF2B5EF4-FFF2-40B4-BE49-F238E27FC236}">
                <a16:creationId xmlns:a16="http://schemas.microsoft.com/office/drawing/2014/main" id="{A2BE46F6-137B-4687-85FA-38736E31C38E}"/>
              </a:ext>
            </a:extLst>
          </p:cNvPr>
          <p:cNvSpPr>
            <a:spLocks noGrp="1" noChangeArrowheads="1"/>
          </p:cNvSpPr>
          <p:nvPr>
            <p:ph type="title"/>
          </p:nvPr>
        </p:nvSpPr>
        <p:spPr>
          <a:xfrm>
            <a:off x="899592" y="1772816"/>
            <a:ext cx="7920880" cy="792088"/>
          </a:xfrm>
        </p:spPr>
        <p:txBody>
          <a:bodyPr>
            <a:noAutofit/>
          </a:bodyPr>
          <a:lstStyle/>
          <a:p>
            <a:pPr algn="ctr">
              <a:lnSpc>
                <a:spcPct val="100000"/>
              </a:lnSpc>
            </a:pPr>
            <a:r>
              <a:rPr lang="tr-TR" sz="2400" b="1" cap="none" dirty="0">
                <a:solidFill>
                  <a:srgbClr val="FF0000"/>
                </a:solidFill>
                <a:latin typeface="Tahoma" panose="020B0604030504040204" pitchFamily="34" charset="0"/>
                <a:ea typeface="Tahoma" panose="020B0604030504040204" pitchFamily="34" charset="0"/>
                <a:cs typeface="Tahoma" panose="020B0604030504040204" pitchFamily="34" charset="0"/>
              </a:rPr>
              <a:t>İş ve Görevlerin Yeniden Düzenlenmesi </a:t>
            </a:r>
            <a:br>
              <a:rPr lang="tr-TR" sz="2400" b="1" cap="none" dirty="0">
                <a:solidFill>
                  <a:srgbClr val="FF0000"/>
                </a:solidFill>
                <a:latin typeface="Tahoma" panose="020B0604030504040204" pitchFamily="34" charset="0"/>
                <a:ea typeface="Tahoma" panose="020B0604030504040204" pitchFamily="34" charset="0"/>
                <a:cs typeface="Tahoma" panose="020B0604030504040204" pitchFamily="34" charset="0"/>
              </a:rPr>
            </a:br>
            <a:r>
              <a:rPr lang="tr-TR" sz="2400" b="1" cap="none" dirty="0">
                <a:solidFill>
                  <a:srgbClr val="FF0000"/>
                </a:solidFill>
                <a:latin typeface="Tahoma" panose="020B0604030504040204" pitchFamily="34" charset="0"/>
                <a:ea typeface="Tahoma" panose="020B0604030504040204" pitchFamily="34" charset="0"/>
                <a:cs typeface="Tahoma" panose="020B0604030504040204" pitchFamily="34" charset="0"/>
              </a:rPr>
              <a:t>(</a:t>
            </a:r>
            <a:r>
              <a:rPr lang="tr-TR" sz="2400" b="1" cap="none" dirty="0" err="1">
                <a:solidFill>
                  <a:srgbClr val="FF0000"/>
                </a:solidFill>
                <a:latin typeface="Tahoma" panose="020B0604030504040204" pitchFamily="34" charset="0"/>
                <a:ea typeface="Tahoma" panose="020B0604030504040204" pitchFamily="34" charset="0"/>
                <a:cs typeface="Tahoma" panose="020B0604030504040204" pitchFamily="34" charset="0"/>
              </a:rPr>
              <a:t>Job</a:t>
            </a:r>
            <a:r>
              <a:rPr lang="tr-TR" sz="2400" b="1" cap="none"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tr-TR" sz="2400" b="1" cap="none" dirty="0" err="1">
                <a:solidFill>
                  <a:srgbClr val="FF0000"/>
                </a:solidFill>
                <a:latin typeface="Tahoma" panose="020B0604030504040204" pitchFamily="34" charset="0"/>
                <a:ea typeface="Tahoma" panose="020B0604030504040204" pitchFamily="34" charset="0"/>
                <a:cs typeface="Tahoma" panose="020B0604030504040204" pitchFamily="34" charset="0"/>
              </a:rPr>
              <a:t>Redesign</a:t>
            </a:r>
            <a:r>
              <a:rPr lang="tr-TR" sz="2400" b="1" cap="none" dirty="0">
                <a:solidFill>
                  <a:srgbClr val="FF0000"/>
                </a:solidFill>
                <a:latin typeface="Tahoma" panose="020B0604030504040204" pitchFamily="34" charset="0"/>
                <a:ea typeface="Tahoma" panose="020B0604030504040204" pitchFamily="34" charset="0"/>
                <a:cs typeface="Tahoma" panose="020B0604030504040204" pitchFamily="34" charset="0"/>
              </a:rPr>
              <a:t>)</a:t>
            </a:r>
            <a:endParaRPr lang="en-AU" sz="2400" b="1" cap="none"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angle 2">
            <a:extLst>
              <a:ext uri="{FF2B5EF4-FFF2-40B4-BE49-F238E27FC236}">
                <a16:creationId xmlns:a16="http://schemas.microsoft.com/office/drawing/2014/main" id="{3101AEEF-0B3A-443C-9F7E-3EC62FDCCF17}"/>
              </a:ext>
            </a:extLst>
          </p:cNvPr>
          <p:cNvSpPr txBox="1">
            <a:spLocks noChangeArrowheads="1"/>
          </p:cNvSpPr>
          <p:nvPr/>
        </p:nvSpPr>
        <p:spPr>
          <a:xfrm>
            <a:off x="827584" y="32812"/>
            <a:ext cx="8064896" cy="1368152"/>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a:lstStyle>
          <a:p>
            <a:pPr algn="ctr">
              <a:lnSpc>
                <a:spcPct val="150000"/>
              </a:lnSpc>
            </a:pPr>
            <a:r>
              <a:rPr lang="tr-TR" sz="2800" b="1" dirty="0">
                <a:solidFill>
                  <a:srgbClr val="FF0000"/>
                </a:solidFill>
                <a:latin typeface="Tahoma" panose="020B0604030504040204" pitchFamily="34" charset="0"/>
                <a:ea typeface="Tahoma" panose="020B0604030504040204" pitchFamily="34" charset="0"/>
                <a:cs typeface="Tahoma" panose="020B0604030504040204" pitchFamily="34" charset="0"/>
              </a:rPr>
              <a:t>ÖRGÜTSEL STRESİ AZALTMA/ORTADAN KALDIRMA YÖNTEMLERİ</a:t>
            </a:r>
            <a:endParaRPr lang="en-AU" sz="28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352841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43</a:t>
            </a:fld>
            <a:endParaRPr lang="tr-TR"/>
          </a:p>
        </p:txBody>
      </p:sp>
      <p:sp>
        <p:nvSpPr>
          <p:cNvPr id="4" name="Metin kutusu 3">
            <a:extLst>
              <a:ext uri="{FF2B5EF4-FFF2-40B4-BE49-F238E27FC236}">
                <a16:creationId xmlns:a16="http://schemas.microsoft.com/office/drawing/2014/main" id="{4A8FEC6B-4447-42A4-958E-1FECF2733156}"/>
              </a:ext>
            </a:extLst>
          </p:cNvPr>
          <p:cNvSpPr txBox="1"/>
          <p:nvPr/>
        </p:nvSpPr>
        <p:spPr>
          <a:xfrm>
            <a:off x="827584" y="2636912"/>
            <a:ext cx="7776864" cy="2232984"/>
          </a:xfrm>
          <a:prstGeom prst="rect">
            <a:avLst/>
          </a:prstGeom>
          <a:noFill/>
        </p:spPr>
        <p:txBody>
          <a:bodyPr wrap="square">
            <a:spAutoFit/>
          </a:bodyPr>
          <a:lstStyle/>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Başka Bir Bölümde Görevlendirme</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Terfi</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Dönemsel Projelerde Görev Verme </a:t>
            </a:r>
          </a:p>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p:txBody>
      </p:sp>
      <p:sp>
        <p:nvSpPr>
          <p:cNvPr id="6" name="Metin kutusu 5">
            <a:extLst>
              <a:ext uri="{FF2B5EF4-FFF2-40B4-BE49-F238E27FC236}">
                <a16:creationId xmlns:a16="http://schemas.microsoft.com/office/drawing/2014/main" id="{DDB1673B-45F4-402E-BABB-75B1F454D2DD}"/>
              </a:ext>
            </a:extLst>
          </p:cNvPr>
          <p:cNvSpPr txBox="1"/>
          <p:nvPr/>
        </p:nvSpPr>
        <p:spPr>
          <a:xfrm>
            <a:off x="1115616" y="1484784"/>
            <a:ext cx="7056784" cy="461665"/>
          </a:xfrm>
          <a:prstGeom prst="rect">
            <a:avLst/>
          </a:prstGeom>
          <a:noFill/>
        </p:spPr>
        <p:txBody>
          <a:bodyPr wrap="square">
            <a:spAutoFit/>
          </a:bodyPr>
          <a:lstStyle/>
          <a:p>
            <a:pPr algn="ctr"/>
            <a:r>
              <a:rPr lang="tr-TR" sz="2400" b="1" dirty="0">
                <a:solidFill>
                  <a:srgbClr val="FF0000"/>
                </a:solidFill>
                <a:latin typeface="Tahoma" panose="020B0604030504040204" pitchFamily="34" charset="0"/>
                <a:ea typeface="Tahoma" panose="020B0604030504040204" pitchFamily="34" charset="0"/>
                <a:cs typeface="Tahoma" panose="020B0604030504040204" pitchFamily="34" charset="0"/>
              </a:rPr>
              <a:t>İş Değiştirme (</a:t>
            </a:r>
            <a:r>
              <a:rPr lang="tr-TR" sz="2400" b="1" dirty="0" err="1">
                <a:solidFill>
                  <a:srgbClr val="FF0000"/>
                </a:solidFill>
                <a:latin typeface="Tahoma" panose="020B0604030504040204" pitchFamily="34" charset="0"/>
                <a:ea typeface="Tahoma" panose="020B0604030504040204" pitchFamily="34" charset="0"/>
                <a:cs typeface="Tahoma" panose="020B0604030504040204" pitchFamily="34" charset="0"/>
              </a:rPr>
              <a:t>Job</a:t>
            </a:r>
            <a:r>
              <a:rPr lang="tr-TR" sz="24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tr-TR" sz="2400" b="1" dirty="0" err="1">
                <a:solidFill>
                  <a:srgbClr val="FF0000"/>
                </a:solidFill>
                <a:latin typeface="Tahoma" panose="020B0604030504040204" pitchFamily="34" charset="0"/>
                <a:ea typeface="Tahoma" panose="020B0604030504040204" pitchFamily="34" charset="0"/>
                <a:cs typeface="Tahoma" panose="020B0604030504040204" pitchFamily="34" charset="0"/>
              </a:rPr>
              <a:t>Rotation</a:t>
            </a:r>
            <a:r>
              <a:rPr lang="tr-TR" sz="2400" b="1" dirty="0">
                <a:solidFill>
                  <a:srgbClr val="FF0000"/>
                </a:solidFill>
                <a:latin typeface="Tahoma" panose="020B0604030504040204" pitchFamily="34" charset="0"/>
                <a:ea typeface="Tahoma" panose="020B0604030504040204" pitchFamily="34" charset="0"/>
                <a:cs typeface="Tahoma" panose="020B0604030504040204" pitchFamily="34" charset="0"/>
              </a:rPr>
              <a:t>)</a:t>
            </a:r>
          </a:p>
        </p:txBody>
      </p:sp>
      <p:sp>
        <p:nvSpPr>
          <p:cNvPr id="3" name="Rectangle 2">
            <a:extLst>
              <a:ext uri="{FF2B5EF4-FFF2-40B4-BE49-F238E27FC236}">
                <a16:creationId xmlns:a16="http://schemas.microsoft.com/office/drawing/2014/main" id="{CDEAED58-9D87-4382-A44A-856208E01CA2}"/>
              </a:ext>
            </a:extLst>
          </p:cNvPr>
          <p:cNvSpPr txBox="1">
            <a:spLocks noChangeArrowheads="1"/>
          </p:cNvSpPr>
          <p:nvPr/>
        </p:nvSpPr>
        <p:spPr>
          <a:xfrm>
            <a:off x="827584" y="32812"/>
            <a:ext cx="8064896" cy="1368152"/>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a:lstStyle>
          <a:p>
            <a:pPr algn="ctr">
              <a:lnSpc>
                <a:spcPct val="150000"/>
              </a:lnSpc>
            </a:pPr>
            <a:r>
              <a:rPr lang="tr-TR" sz="2800" b="1" dirty="0">
                <a:solidFill>
                  <a:srgbClr val="FF0000"/>
                </a:solidFill>
                <a:latin typeface="Tahoma" panose="020B0604030504040204" pitchFamily="34" charset="0"/>
                <a:ea typeface="Tahoma" panose="020B0604030504040204" pitchFamily="34" charset="0"/>
                <a:cs typeface="Tahoma" panose="020B0604030504040204" pitchFamily="34" charset="0"/>
              </a:rPr>
              <a:t>ÖRGÜTSEL STRESİ AZALTMA/ORTADAN KALDIRMA YÖNTEMLERİ</a:t>
            </a:r>
            <a:endParaRPr lang="en-AU" sz="28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209678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44</a:t>
            </a:fld>
            <a:endParaRPr lang="tr-TR"/>
          </a:p>
        </p:txBody>
      </p:sp>
      <p:sp>
        <p:nvSpPr>
          <p:cNvPr id="4" name="Metin kutusu 3">
            <a:extLst>
              <a:ext uri="{FF2B5EF4-FFF2-40B4-BE49-F238E27FC236}">
                <a16:creationId xmlns:a16="http://schemas.microsoft.com/office/drawing/2014/main" id="{4A8FEC6B-4447-42A4-958E-1FECF2733156}"/>
              </a:ext>
            </a:extLst>
          </p:cNvPr>
          <p:cNvSpPr txBox="1"/>
          <p:nvPr/>
        </p:nvSpPr>
        <p:spPr>
          <a:xfrm>
            <a:off x="899592" y="2852936"/>
            <a:ext cx="7776864" cy="2232984"/>
          </a:xfrm>
          <a:prstGeom prst="rect">
            <a:avLst/>
          </a:prstGeom>
          <a:noFill/>
        </p:spPr>
        <p:txBody>
          <a:bodyPr wrap="square">
            <a:spAutoFit/>
          </a:bodyPr>
          <a:lstStyle/>
          <a:p>
            <a:pPr marL="457200" indent="-4572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Gri İşleri Ortadan Kaldırma</a:t>
            </a:r>
          </a:p>
          <a:p>
            <a:pPr marL="457200" indent="-4572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Görev Tanımının Yeniden Düzenlenmesi</a:t>
            </a:r>
          </a:p>
          <a:p>
            <a:pPr marL="457200" indent="-4572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Boş Zamanların Doldurulmasına Yönelik Ek Görevler </a:t>
            </a:r>
          </a:p>
          <a:p>
            <a:pPr marL="457200" indent="-4572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İşin Yapılış Şeklinin Kolaylaştırılması </a:t>
            </a:r>
          </a:p>
        </p:txBody>
      </p:sp>
      <p:sp>
        <p:nvSpPr>
          <p:cNvPr id="6" name="Metin kutusu 5">
            <a:extLst>
              <a:ext uri="{FF2B5EF4-FFF2-40B4-BE49-F238E27FC236}">
                <a16:creationId xmlns:a16="http://schemas.microsoft.com/office/drawing/2014/main" id="{DDB1673B-45F4-402E-BABB-75B1F454D2DD}"/>
              </a:ext>
            </a:extLst>
          </p:cNvPr>
          <p:cNvSpPr txBox="1"/>
          <p:nvPr/>
        </p:nvSpPr>
        <p:spPr>
          <a:xfrm>
            <a:off x="1115616" y="1556792"/>
            <a:ext cx="7056784" cy="830997"/>
          </a:xfrm>
          <a:prstGeom prst="rect">
            <a:avLst/>
          </a:prstGeom>
          <a:noFill/>
        </p:spPr>
        <p:txBody>
          <a:bodyPr wrap="square">
            <a:spAutoFit/>
          </a:bodyPr>
          <a:lstStyle/>
          <a:p>
            <a:pPr algn="ctr"/>
            <a:r>
              <a:rPr lang="tr-TR" sz="2400" b="1" dirty="0">
                <a:solidFill>
                  <a:srgbClr val="FF0000"/>
                </a:solidFill>
                <a:latin typeface="Tahoma" panose="020B0604030504040204" pitchFamily="34" charset="0"/>
                <a:ea typeface="Tahoma" panose="020B0604030504040204" pitchFamily="34" charset="0"/>
                <a:cs typeface="Tahoma" panose="020B0604030504040204" pitchFamily="34" charset="0"/>
              </a:rPr>
              <a:t>İşi Yeniden Yapılandırma (</a:t>
            </a:r>
            <a:r>
              <a:rPr lang="tr-TR" sz="2400" b="1" dirty="0" err="1">
                <a:solidFill>
                  <a:srgbClr val="FF0000"/>
                </a:solidFill>
                <a:latin typeface="Tahoma" panose="020B0604030504040204" pitchFamily="34" charset="0"/>
                <a:ea typeface="Tahoma" panose="020B0604030504040204" pitchFamily="34" charset="0"/>
                <a:cs typeface="Tahoma" panose="020B0604030504040204" pitchFamily="34" charset="0"/>
              </a:rPr>
              <a:t>Job</a:t>
            </a:r>
            <a:r>
              <a:rPr lang="tr-TR" sz="24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tr-TR" sz="2400" b="1" dirty="0" err="1">
                <a:solidFill>
                  <a:srgbClr val="FF0000"/>
                </a:solidFill>
                <a:latin typeface="Tahoma" panose="020B0604030504040204" pitchFamily="34" charset="0"/>
                <a:ea typeface="Tahoma" panose="020B0604030504040204" pitchFamily="34" charset="0"/>
                <a:cs typeface="Tahoma" panose="020B0604030504040204" pitchFamily="34" charset="0"/>
              </a:rPr>
              <a:t>Restructuring</a:t>
            </a:r>
            <a:r>
              <a:rPr lang="tr-TR" sz="2400" b="1" dirty="0">
                <a:solidFill>
                  <a:srgbClr val="FF0000"/>
                </a:solidFill>
                <a:latin typeface="Tahoma" panose="020B0604030504040204" pitchFamily="34" charset="0"/>
                <a:ea typeface="Tahoma" panose="020B0604030504040204" pitchFamily="34" charset="0"/>
                <a:cs typeface="Tahoma" panose="020B0604030504040204" pitchFamily="34" charset="0"/>
              </a:rPr>
              <a:t>)</a:t>
            </a:r>
          </a:p>
        </p:txBody>
      </p:sp>
      <p:sp>
        <p:nvSpPr>
          <p:cNvPr id="3" name="Rectangle 2">
            <a:extLst>
              <a:ext uri="{FF2B5EF4-FFF2-40B4-BE49-F238E27FC236}">
                <a16:creationId xmlns:a16="http://schemas.microsoft.com/office/drawing/2014/main" id="{EF483554-70CE-4A3E-A57F-A24B076E068C}"/>
              </a:ext>
            </a:extLst>
          </p:cNvPr>
          <p:cNvSpPr txBox="1">
            <a:spLocks noChangeArrowheads="1"/>
          </p:cNvSpPr>
          <p:nvPr/>
        </p:nvSpPr>
        <p:spPr>
          <a:xfrm>
            <a:off x="827584" y="32812"/>
            <a:ext cx="8064896" cy="1368152"/>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a:lstStyle>
          <a:p>
            <a:pPr algn="ctr">
              <a:lnSpc>
                <a:spcPct val="150000"/>
              </a:lnSpc>
            </a:pPr>
            <a:r>
              <a:rPr lang="tr-TR" sz="2800" b="1" dirty="0">
                <a:solidFill>
                  <a:srgbClr val="FF0000"/>
                </a:solidFill>
                <a:latin typeface="Tahoma" panose="020B0604030504040204" pitchFamily="34" charset="0"/>
                <a:ea typeface="Tahoma" panose="020B0604030504040204" pitchFamily="34" charset="0"/>
                <a:cs typeface="Tahoma" panose="020B0604030504040204" pitchFamily="34" charset="0"/>
              </a:rPr>
              <a:t>ÖRGÜTSEL STRESİ AZALTMA/ORTADAN KALDIRMA YÖNTEMLERİ</a:t>
            </a:r>
            <a:endParaRPr lang="en-AU" sz="28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845041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45</a:t>
            </a:fld>
            <a:endParaRPr lang="tr-TR"/>
          </a:p>
        </p:txBody>
      </p:sp>
      <p:sp>
        <p:nvSpPr>
          <p:cNvPr id="4" name="Metin kutusu 3">
            <a:extLst>
              <a:ext uri="{FF2B5EF4-FFF2-40B4-BE49-F238E27FC236}">
                <a16:creationId xmlns:a16="http://schemas.microsoft.com/office/drawing/2014/main" id="{1B8FA277-75C5-4E16-87D0-1BB8416DF14B}"/>
              </a:ext>
            </a:extLst>
          </p:cNvPr>
          <p:cNvSpPr txBox="1"/>
          <p:nvPr/>
        </p:nvSpPr>
        <p:spPr>
          <a:xfrm>
            <a:off x="827584" y="2204864"/>
            <a:ext cx="7920880" cy="4448975"/>
          </a:xfrm>
          <a:prstGeom prst="rect">
            <a:avLst/>
          </a:prstGeom>
          <a:noFill/>
        </p:spPr>
        <p:txBody>
          <a:bodyPr wrap="square">
            <a:spAutoFit/>
          </a:bodyPr>
          <a:lstStyle/>
          <a:p>
            <a:pPr algn="ctr">
              <a:lnSpc>
                <a:spcPct val="150000"/>
              </a:lnSpc>
            </a:pPr>
            <a:r>
              <a:rPr lang="tr-TR" sz="2400" dirty="0">
                <a:latin typeface="Tahoma" panose="020B0604030504040204" pitchFamily="34" charset="0"/>
                <a:ea typeface="Tahoma" panose="020B0604030504040204" pitchFamily="34" charset="0"/>
                <a:cs typeface="Tahoma" panose="020B0604030504040204" pitchFamily="34" charset="0"/>
              </a:rPr>
              <a:t>Birbiriyle ilişkili birden fazla görevin merkezi olarak bir araya gelmesiyle ile iş ve bu iş için harcanacak zaman daha iyi denetlenebilir.</a:t>
            </a:r>
          </a:p>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a:p>
            <a:pPr algn="ctr">
              <a:lnSpc>
                <a:spcPct val="150000"/>
              </a:lnSpc>
            </a:pPr>
            <a:r>
              <a:rPr lang="tr-TR" sz="2400" dirty="0">
                <a:latin typeface="Tahoma" panose="020B0604030504040204" pitchFamily="34" charset="0"/>
                <a:ea typeface="Tahoma" panose="020B0604030504040204" pitchFamily="34" charset="0"/>
                <a:cs typeface="Tahoma" panose="020B0604030504040204" pitchFamily="34" charset="0"/>
              </a:rPr>
              <a:t> İş zenginleştirmenin çoğunlukla çatışmalara neden olduğu görülse de, çalışanların bu yolla işlerinden doyum sağladıkları, görevlerini daha iyi yapabildikleri ve işlerine karşı daha motive oldukları da açıktır</a:t>
            </a:r>
          </a:p>
        </p:txBody>
      </p:sp>
      <p:sp>
        <p:nvSpPr>
          <p:cNvPr id="6" name="Metin kutusu 5">
            <a:extLst>
              <a:ext uri="{FF2B5EF4-FFF2-40B4-BE49-F238E27FC236}">
                <a16:creationId xmlns:a16="http://schemas.microsoft.com/office/drawing/2014/main" id="{90A450C7-42C9-47B5-9B56-516DD3626A0E}"/>
              </a:ext>
            </a:extLst>
          </p:cNvPr>
          <p:cNvSpPr txBox="1"/>
          <p:nvPr/>
        </p:nvSpPr>
        <p:spPr>
          <a:xfrm>
            <a:off x="1403648" y="1340768"/>
            <a:ext cx="6192688" cy="830997"/>
          </a:xfrm>
          <a:prstGeom prst="rect">
            <a:avLst/>
          </a:prstGeom>
          <a:noFill/>
        </p:spPr>
        <p:txBody>
          <a:bodyPr wrap="square">
            <a:spAutoFit/>
          </a:bodyPr>
          <a:lstStyle/>
          <a:p>
            <a:pPr algn="ctr"/>
            <a:r>
              <a:rPr lang="tr-TR" sz="2400" b="1" dirty="0">
                <a:solidFill>
                  <a:srgbClr val="FF0000"/>
                </a:solidFill>
                <a:latin typeface="Tahoma" panose="020B0604030504040204" pitchFamily="34" charset="0"/>
                <a:ea typeface="Tahoma" panose="020B0604030504040204" pitchFamily="34" charset="0"/>
                <a:cs typeface="Tahoma" panose="020B0604030504040204" pitchFamily="34" charset="0"/>
              </a:rPr>
              <a:t>İşin Genişletilmesi </a:t>
            </a:r>
          </a:p>
          <a:p>
            <a:pPr algn="ctr"/>
            <a:r>
              <a:rPr lang="tr-TR" sz="2400" b="1" dirty="0">
                <a:solidFill>
                  <a:srgbClr val="FF0000"/>
                </a:solidFill>
                <a:latin typeface="Tahoma" panose="020B0604030504040204" pitchFamily="34" charset="0"/>
                <a:ea typeface="Tahoma" panose="020B0604030504040204" pitchFamily="34" charset="0"/>
                <a:cs typeface="Tahoma" panose="020B0604030504040204" pitchFamily="34" charset="0"/>
              </a:rPr>
              <a:t>(</a:t>
            </a:r>
            <a:r>
              <a:rPr lang="tr-TR" sz="2400" b="1" dirty="0" err="1">
                <a:solidFill>
                  <a:srgbClr val="FF0000"/>
                </a:solidFill>
                <a:latin typeface="Tahoma" panose="020B0604030504040204" pitchFamily="34" charset="0"/>
                <a:ea typeface="Tahoma" panose="020B0604030504040204" pitchFamily="34" charset="0"/>
                <a:cs typeface="Tahoma" panose="020B0604030504040204" pitchFamily="34" charset="0"/>
              </a:rPr>
              <a:t>Job</a:t>
            </a:r>
            <a:r>
              <a:rPr lang="tr-TR" sz="24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tr-TR" sz="2400" b="1" dirty="0" err="1">
                <a:solidFill>
                  <a:srgbClr val="FF0000"/>
                </a:solidFill>
                <a:latin typeface="Tahoma" panose="020B0604030504040204" pitchFamily="34" charset="0"/>
                <a:ea typeface="Tahoma" panose="020B0604030504040204" pitchFamily="34" charset="0"/>
                <a:cs typeface="Tahoma" panose="020B0604030504040204" pitchFamily="34" charset="0"/>
              </a:rPr>
              <a:t>Enlargement</a:t>
            </a:r>
            <a:r>
              <a:rPr lang="tr-TR" sz="2400" b="1" dirty="0">
                <a:solidFill>
                  <a:srgbClr val="FF0000"/>
                </a:solidFill>
                <a:latin typeface="Tahoma" panose="020B0604030504040204" pitchFamily="34" charset="0"/>
                <a:ea typeface="Tahoma" panose="020B0604030504040204" pitchFamily="34" charset="0"/>
                <a:cs typeface="Tahoma" panose="020B0604030504040204" pitchFamily="34" charset="0"/>
              </a:rPr>
              <a:t>)</a:t>
            </a:r>
          </a:p>
        </p:txBody>
      </p:sp>
      <p:sp>
        <p:nvSpPr>
          <p:cNvPr id="3" name="Rectangle 2">
            <a:extLst>
              <a:ext uri="{FF2B5EF4-FFF2-40B4-BE49-F238E27FC236}">
                <a16:creationId xmlns:a16="http://schemas.microsoft.com/office/drawing/2014/main" id="{CEA46B67-5F8C-428E-8594-F5DCB9B1355B}"/>
              </a:ext>
            </a:extLst>
          </p:cNvPr>
          <p:cNvSpPr txBox="1">
            <a:spLocks noChangeArrowheads="1"/>
          </p:cNvSpPr>
          <p:nvPr/>
        </p:nvSpPr>
        <p:spPr>
          <a:xfrm>
            <a:off x="827584" y="0"/>
            <a:ext cx="8064896" cy="1368152"/>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a:lstStyle>
          <a:p>
            <a:pPr algn="ctr">
              <a:lnSpc>
                <a:spcPct val="150000"/>
              </a:lnSpc>
            </a:pPr>
            <a:r>
              <a:rPr lang="tr-TR" sz="2800" b="1" dirty="0">
                <a:solidFill>
                  <a:srgbClr val="FF0000"/>
                </a:solidFill>
                <a:latin typeface="Tahoma" panose="020B0604030504040204" pitchFamily="34" charset="0"/>
                <a:ea typeface="Tahoma" panose="020B0604030504040204" pitchFamily="34" charset="0"/>
                <a:cs typeface="Tahoma" panose="020B0604030504040204" pitchFamily="34" charset="0"/>
              </a:rPr>
              <a:t>ÖRGÜTSEL STRESİ AZALTMA/ORTADAN KALDIRMA YÖNTEMLERİ</a:t>
            </a:r>
            <a:endParaRPr lang="en-AU" sz="28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271782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46</a:t>
            </a:fld>
            <a:endParaRPr lang="tr-TR"/>
          </a:p>
        </p:txBody>
      </p:sp>
      <p:sp>
        <p:nvSpPr>
          <p:cNvPr id="3" name="Rectangle 2">
            <a:extLst>
              <a:ext uri="{FF2B5EF4-FFF2-40B4-BE49-F238E27FC236}">
                <a16:creationId xmlns:a16="http://schemas.microsoft.com/office/drawing/2014/main" id="{CEA46B67-5F8C-428E-8594-F5DCB9B1355B}"/>
              </a:ext>
            </a:extLst>
          </p:cNvPr>
          <p:cNvSpPr txBox="1">
            <a:spLocks noChangeArrowheads="1"/>
          </p:cNvSpPr>
          <p:nvPr/>
        </p:nvSpPr>
        <p:spPr>
          <a:xfrm>
            <a:off x="755576" y="1916832"/>
            <a:ext cx="8064896" cy="2376264"/>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a:lstStyle>
          <a:p>
            <a:pPr algn="ctr">
              <a:lnSpc>
                <a:spcPct val="150000"/>
              </a:lnSpc>
            </a:pPr>
            <a:r>
              <a:rPr lang="tr-TR" sz="3600" b="1" dirty="0">
                <a:solidFill>
                  <a:srgbClr val="FF0000"/>
                </a:solidFill>
                <a:latin typeface="Tahoma" panose="020B0604030504040204" pitchFamily="34" charset="0"/>
                <a:ea typeface="Tahoma" panose="020B0604030504040204" pitchFamily="34" charset="0"/>
                <a:cs typeface="Tahoma" panose="020B0604030504040204" pitchFamily="34" charset="0"/>
              </a:rPr>
              <a:t>Bir uygulama</a:t>
            </a:r>
          </a:p>
          <a:p>
            <a:pPr algn="ctr">
              <a:lnSpc>
                <a:spcPct val="150000"/>
              </a:lnSpc>
            </a:pPr>
            <a:endParaRPr lang="tr-TR" sz="36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algn="ctr">
              <a:lnSpc>
                <a:spcPct val="150000"/>
              </a:lnSpc>
            </a:pPr>
            <a:r>
              <a:rPr lang="tr-TR" sz="3600" b="1" dirty="0">
                <a:solidFill>
                  <a:srgbClr val="FF0000"/>
                </a:solidFill>
                <a:latin typeface="Tahoma" panose="020B0604030504040204" pitchFamily="34" charset="0"/>
                <a:ea typeface="Tahoma" panose="020B0604030504040204" pitchFamily="34" charset="0"/>
                <a:cs typeface="Tahoma" panose="020B0604030504040204" pitchFamily="34" charset="0"/>
              </a:rPr>
              <a:t>İŞYERİNİN YARATIĞI STRESİ ÖLÇME TESTİ</a:t>
            </a:r>
          </a:p>
          <a:p>
            <a:pPr algn="ctr">
              <a:lnSpc>
                <a:spcPct val="150000"/>
              </a:lnSpc>
            </a:pPr>
            <a:endParaRPr lang="en-AU" sz="36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440758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47</a:t>
            </a:fld>
            <a:endParaRPr lang="tr-TR"/>
          </a:p>
        </p:txBody>
      </p:sp>
      <p:sp>
        <p:nvSpPr>
          <p:cNvPr id="3" name="Rectangle 2">
            <a:extLst>
              <a:ext uri="{FF2B5EF4-FFF2-40B4-BE49-F238E27FC236}">
                <a16:creationId xmlns:a16="http://schemas.microsoft.com/office/drawing/2014/main" id="{CEA46B67-5F8C-428E-8594-F5DCB9B1355B}"/>
              </a:ext>
            </a:extLst>
          </p:cNvPr>
          <p:cNvSpPr txBox="1">
            <a:spLocks noChangeArrowheads="1"/>
          </p:cNvSpPr>
          <p:nvPr/>
        </p:nvSpPr>
        <p:spPr>
          <a:xfrm>
            <a:off x="755576" y="260648"/>
            <a:ext cx="8064896" cy="1368152"/>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a:lstStyle>
          <a:p>
            <a:pPr algn="ctr">
              <a:lnSpc>
                <a:spcPct val="150000"/>
              </a:lnSpc>
            </a:pPr>
            <a:r>
              <a:rPr lang="tr-TR" sz="2800" b="1" dirty="0">
                <a:solidFill>
                  <a:srgbClr val="FF0000"/>
                </a:solidFill>
                <a:latin typeface="Tahoma" panose="020B0604030504040204" pitchFamily="34" charset="0"/>
                <a:ea typeface="Tahoma" panose="020B0604030504040204" pitchFamily="34" charset="0"/>
                <a:cs typeface="Tahoma" panose="020B0604030504040204" pitchFamily="34" charset="0"/>
              </a:rPr>
              <a:t>İŞYERİNİN YARATTIĞI STRESİ ÖLÇME  SONUÇLARI</a:t>
            </a:r>
            <a:endParaRPr lang="en-AU" sz="28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9" name="Tablo 9">
            <a:extLst>
              <a:ext uri="{FF2B5EF4-FFF2-40B4-BE49-F238E27FC236}">
                <a16:creationId xmlns:a16="http://schemas.microsoft.com/office/drawing/2014/main" id="{E6D8A693-D79D-408D-96E5-629A33D97AA8}"/>
              </a:ext>
            </a:extLst>
          </p:cNvPr>
          <p:cNvGraphicFramePr>
            <a:graphicFrameLocks noGrp="1"/>
          </p:cNvGraphicFramePr>
          <p:nvPr>
            <p:extLst>
              <p:ext uri="{D42A27DB-BD31-4B8C-83A1-F6EECF244321}">
                <p14:modId xmlns:p14="http://schemas.microsoft.com/office/powerpoint/2010/main" val="2621071042"/>
              </p:ext>
            </p:extLst>
          </p:nvPr>
        </p:nvGraphicFramePr>
        <p:xfrm>
          <a:off x="1115616" y="1700809"/>
          <a:ext cx="7056784" cy="4824536"/>
        </p:xfrm>
        <a:graphic>
          <a:graphicData uri="http://schemas.openxmlformats.org/drawingml/2006/table">
            <a:tbl>
              <a:tblPr firstRow="1" bandRow="1">
                <a:tableStyleId>{5C22544A-7EE6-4342-B048-85BDC9FD1C3A}</a:tableStyleId>
              </a:tblPr>
              <a:tblGrid>
                <a:gridCol w="3443017">
                  <a:extLst>
                    <a:ext uri="{9D8B030D-6E8A-4147-A177-3AD203B41FA5}">
                      <a16:colId xmlns:a16="http://schemas.microsoft.com/office/drawing/2014/main" val="2289160930"/>
                    </a:ext>
                  </a:extLst>
                </a:gridCol>
                <a:gridCol w="3613767">
                  <a:extLst>
                    <a:ext uri="{9D8B030D-6E8A-4147-A177-3AD203B41FA5}">
                      <a16:colId xmlns:a16="http://schemas.microsoft.com/office/drawing/2014/main" val="3149780651"/>
                    </a:ext>
                  </a:extLst>
                </a:gridCol>
              </a:tblGrid>
              <a:tr h="612331">
                <a:tc>
                  <a:txBody>
                    <a:bodyPr/>
                    <a:lstStyle/>
                    <a:p>
                      <a:r>
                        <a:rPr lang="tr-TR" sz="2800" dirty="0">
                          <a:latin typeface="Tahoma" panose="020B0604030504040204" pitchFamily="34" charset="0"/>
                          <a:ea typeface="Tahoma" panose="020B0604030504040204" pitchFamily="34" charset="0"/>
                          <a:cs typeface="Tahoma" panose="020B0604030504040204" pitchFamily="34" charset="0"/>
                        </a:rPr>
                        <a:t>PUAN</a:t>
                      </a:r>
                    </a:p>
                  </a:txBody>
                  <a:tcPr/>
                </a:tc>
                <a:tc>
                  <a:txBody>
                    <a:bodyPr/>
                    <a:lstStyle/>
                    <a:p>
                      <a:r>
                        <a:rPr lang="tr-TR" sz="2800" dirty="0">
                          <a:latin typeface="Tahoma" panose="020B0604030504040204" pitchFamily="34" charset="0"/>
                          <a:ea typeface="Tahoma" panose="020B0604030504040204" pitchFamily="34" charset="0"/>
                          <a:cs typeface="Tahoma" panose="020B0604030504040204" pitchFamily="34" charset="0"/>
                        </a:rPr>
                        <a:t>SONUÇ</a:t>
                      </a:r>
                    </a:p>
                  </a:txBody>
                  <a:tcPr/>
                </a:tc>
                <a:extLst>
                  <a:ext uri="{0D108BD9-81ED-4DB2-BD59-A6C34878D82A}">
                    <a16:rowId xmlns:a16="http://schemas.microsoft.com/office/drawing/2014/main" val="796995833"/>
                  </a:ext>
                </a:extLst>
              </a:tr>
              <a:tr h="957319">
                <a:tc>
                  <a:txBody>
                    <a:bodyPr/>
                    <a:lstStyle/>
                    <a:p>
                      <a:r>
                        <a:rPr lang="tr-TR" sz="1800" b="1" dirty="0">
                          <a:latin typeface="Tahoma" panose="020B0604030504040204" pitchFamily="34" charset="0"/>
                          <a:ea typeface="Tahoma" panose="020B0604030504040204" pitchFamily="34" charset="0"/>
                          <a:cs typeface="Tahoma" panose="020B0604030504040204" pitchFamily="34" charset="0"/>
                        </a:rPr>
                        <a:t>140-113 ARASI</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tr-TR" sz="1800" dirty="0">
                          <a:latin typeface="Tahoma" panose="020B0604030504040204" pitchFamily="34" charset="0"/>
                          <a:ea typeface="Tahoma" panose="020B0604030504040204" pitchFamily="34" charset="0"/>
                          <a:cs typeface="Tahoma" panose="020B0604030504040204" pitchFamily="34" charset="0"/>
                        </a:rPr>
                        <a:t>ÇALIŞTIĞIM KURUMDA ÇOK YÜKSEK STRES ALTINDAYIM.</a:t>
                      </a:r>
                    </a:p>
                    <a:p>
                      <a:endParaRPr lang="tr-TR" sz="18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98895608"/>
                  </a:ext>
                </a:extLst>
              </a:tr>
              <a:tr h="957319">
                <a:tc>
                  <a:txBody>
                    <a:bodyPr/>
                    <a:lstStyle/>
                    <a:p>
                      <a:r>
                        <a:rPr lang="tr-TR" sz="1800" b="1" dirty="0">
                          <a:latin typeface="Tahoma" panose="020B0604030504040204" pitchFamily="34" charset="0"/>
                          <a:ea typeface="Tahoma" panose="020B0604030504040204" pitchFamily="34" charset="0"/>
                          <a:cs typeface="Tahoma" panose="020B0604030504040204" pitchFamily="34" charset="0"/>
                        </a:rPr>
                        <a:t>112-85 ARASI</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tr-TR" sz="1800" dirty="0">
                          <a:latin typeface="Tahoma" panose="020B0604030504040204" pitchFamily="34" charset="0"/>
                          <a:ea typeface="Tahoma" panose="020B0604030504040204" pitchFamily="34" charset="0"/>
                          <a:cs typeface="Tahoma" panose="020B0604030504040204" pitchFamily="34" charset="0"/>
                        </a:rPr>
                        <a:t>ÇALIŞTIĞIM KURUMDA  YÜKSEK STRES ALTINDAYIM</a:t>
                      </a:r>
                    </a:p>
                    <a:p>
                      <a:endParaRPr lang="tr-TR" sz="18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857069333"/>
                  </a:ext>
                </a:extLst>
              </a:tr>
              <a:tr h="957319">
                <a:tc>
                  <a:txBody>
                    <a:bodyPr/>
                    <a:lstStyle/>
                    <a:p>
                      <a:r>
                        <a:rPr lang="tr-TR" sz="1800" b="1" dirty="0">
                          <a:latin typeface="Tahoma" panose="020B0604030504040204" pitchFamily="34" charset="0"/>
                          <a:ea typeface="Tahoma" panose="020B0604030504040204" pitchFamily="34" charset="0"/>
                          <a:cs typeface="Tahoma" panose="020B0604030504040204" pitchFamily="34" charset="0"/>
                        </a:rPr>
                        <a:t>84-57 ARASI</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tr-TR" sz="1800" dirty="0">
                          <a:latin typeface="Tahoma" panose="020B0604030504040204" pitchFamily="34" charset="0"/>
                          <a:ea typeface="Tahoma" panose="020B0604030504040204" pitchFamily="34" charset="0"/>
                          <a:cs typeface="Tahoma" panose="020B0604030504040204" pitchFamily="34" charset="0"/>
                        </a:rPr>
                        <a:t>ÇALIŞTIĞIM KURUMDA ORTA SEVİYE STRES ALTINDAYIM</a:t>
                      </a:r>
                    </a:p>
                    <a:p>
                      <a:endParaRPr lang="tr-TR" sz="18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956788535"/>
                  </a:ext>
                </a:extLst>
              </a:tr>
              <a:tr h="670124">
                <a:tc>
                  <a:txBody>
                    <a:bodyPr/>
                    <a:lstStyle/>
                    <a:p>
                      <a:r>
                        <a:rPr lang="tr-TR" sz="1800" b="1" dirty="0">
                          <a:latin typeface="Tahoma" panose="020B0604030504040204" pitchFamily="34" charset="0"/>
                          <a:ea typeface="Tahoma" panose="020B0604030504040204" pitchFamily="34" charset="0"/>
                          <a:cs typeface="Tahoma" panose="020B0604030504040204" pitchFamily="34" charset="0"/>
                        </a:rPr>
                        <a:t>56-29</a:t>
                      </a:r>
                    </a:p>
                  </a:txBody>
                  <a:tcPr/>
                </a:tc>
                <a:tc>
                  <a:txBody>
                    <a:bodyPr/>
                    <a:lstStyle/>
                    <a:p>
                      <a:r>
                        <a:rPr lang="tr-TR" sz="1800" dirty="0">
                          <a:latin typeface="Tahoma" panose="020B0604030504040204" pitchFamily="34" charset="0"/>
                          <a:ea typeface="Tahoma" panose="020B0604030504040204" pitchFamily="34" charset="0"/>
                          <a:cs typeface="Tahoma" panose="020B0604030504040204" pitchFamily="34" charset="0"/>
                        </a:rPr>
                        <a:t>ÇALIŞTIĞIM KURUMDA DÜŞÜK SEVİYE STRES ALTINDAYIM</a:t>
                      </a:r>
                    </a:p>
                  </a:txBody>
                  <a:tcPr/>
                </a:tc>
                <a:extLst>
                  <a:ext uri="{0D108BD9-81ED-4DB2-BD59-A6C34878D82A}">
                    <a16:rowId xmlns:a16="http://schemas.microsoft.com/office/drawing/2014/main" val="3875036942"/>
                  </a:ext>
                </a:extLst>
              </a:tr>
              <a:tr h="670124">
                <a:tc>
                  <a:txBody>
                    <a:bodyPr/>
                    <a:lstStyle/>
                    <a:p>
                      <a:r>
                        <a:rPr lang="tr-TR" sz="1800" b="1" dirty="0">
                          <a:latin typeface="Tahoma" panose="020B0604030504040204" pitchFamily="34" charset="0"/>
                          <a:ea typeface="Tahoma" panose="020B0604030504040204" pitchFamily="34" charset="0"/>
                          <a:cs typeface="Tahoma" panose="020B0604030504040204" pitchFamily="34" charset="0"/>
                        </a:rPr>
                        <a:t>28 ve ALTI </a:t>
                      </a:r>
                    </a:p>
                  </a:txBody>
                  <a:tcPr/>
                </a:tc>
                <a:tc>
                  <a:txBody>
                    <a:bodyPr/>
                    <a:lstStyle/>
                    <a:p>
                      <a:r>
                        <a:rPr lang="tr-TR" sz="1800" dirty="0">
                          <a:latin typeface="Tahoma" panose="020B0604030504040204" pitchFamily="34" charset="0"/>
                          <a:ea typeface="Tahoma" panose="020B0604030504040204" pitchFamily="34" charset="0"/>
                          <a:cs typeface="Tahoma" panose="020B0604030504040204" pitchFamily="34" charset="0"/>
                        </a:rPr>
                        <a:t>ÇALIŞTIĞIM KURUMDA STRES YARATAN BİR FAKTÖR YOK</a:t>
                      </a:r>
                    </a:p>
                  </a:txBody>
                  <a:tcPr/>
                </a:tc>
                <a:extLst>
                  <a:ext uri="{0D108BD9-81ED-4DB2-BD59-A6C34878D82A}">
                    <a16:rowId xmlns:a16="http://schemas.microsoft.com/office/drawing/2014/main" val="3126705311"/>
                  </a:ext>
                </a:extLst>
              </a:tr>
            </a:tbl>
          </a:graphicData>
        </a:graphic>
      </p:graphicFrame>
    </p:spTree>
    <p:extLst>
      <p:ext uri="{BB962C8B-B14F-4D97-AF65-F5344CB8AC3E}">
        <p14:creationId xmlns:p14="http://schemas.microsoft.com/office/powerpoint/2010/main" val="37281886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48</a:t>
            </a:fld>
            <a:endParaRPr lang="tr-TR"/>
          </a:p>
        </p:txBody>
      </p:sp>
      <p:sp>
        <p:nvSpPr>
          <p:cNvPr id="3" name="Rectangle 2">
            <a:extLst>
              <a:ext uri="{FF2B5EF4-FFF2-40B4-BE49-F238E27FC236}">
                <a16:creationId xmlns:a16="http://schemas.microsoft.com/office/drawing/2014/main" id="{CEA46B67-5F8C-428E-8594-F5DCB9B1355B}"/>
              </a:ext>
            </a:extLst>
          </p:cNvPr>
          <p:cNvSpPr txBox="1">
            <a:spLocks noChangeArrowheads="1"/>
          </p:cNvSpPr>
          <p:nvPr/>
        </p:nvSpPr>
        <p:spPr>
          <a:xfrm>
            <a:off x="755576" y="2492896"/>
            <a:ext cx="8064896" cy="2376264"/>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a:lstStyle>
          <a:p>
            <a:pPr algn="ctr">
              <a:lnSpc>
                <a:spcPct val="150000"/>
              </a:lnSpc>
            </a:pPr>
            <a:r>
              <a:rPr lang="tr-TR" sz="3600" b="1" dirty="0">
                <a:solidFill>
                  <a:srgbClr val="FF0000"/>
                </a:solidFill>
                <a:latin typeface="Tahoma" panose="020B0604030504040204" pitchFamily="34" charset="0"/>
                <a:ea typeface="Tahoma" panose="020B0604030504040204" pitchFamily="34" charset="0"/>
                <a:cs typeface="Tahoma" panose="020B0604030504040204" pitchFamily="34" charset="0"/>
              </a:rPr>
              <a:t>KATILIMINIZ İÇİN TEŞEKKÜR EDERİZ.</a:t>
            </a:r>
            <a:endParaRPr lang="en-AU" sz="36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pic>
        <p:nvPicPr>
          <p:cNvPr id="4" name="Resim 3">
            <a:extLst>
              <a:ext uri="{FF2B5EF4-FFF2-40B4-BE49-F238E27FC236}">
                <a16:creationId xmlns:a16="http://schemas.microsoft.com/office/drawing/2014/main" id="{69B60C46-5AC0-499A-B7DA-0562E0C249E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635896" y="548680"/>
            <a:ext cx="1656184" cy="648072"/>
          </a:xfrm>
          <a:prstGeom prst="rect">
            <a:avLst/>
          </a:prstGeom>
          <a:noFill/>
          <a:ln>
            <a:noFill/>
          </a:ln>
        </p:spPr>
      </p:pic>
    </p:spTree>
    <p:extLst>
      <p:ext uri="{BB962C8B-B14F-4D97-AF65-F5344CB8AC3E}">
        <p14:creationId xmlns:p14="http://schemas.microsoft.com/office/powerpoint/2010/main" val="3564849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5</a:t>
            </a:fld>
            <a:endParaRPr lang="tr-TR"/>
          </a:p>
        </p:txBody>
      </p:sp>
      <p:sp>
        <p:nvSpPr>
          <p:cNvPr id="4" name="Metin kutusu 3">
            <a:extLst>
              <a:ext uri="{FF2B5EF4-FFF2-40B4-BE49-F238E27FC236}">
                <a16:creationId xmlns:a16="http://schemas.microsoft.com/office/drawing/2014/main" id="{F4AF1213-4F4B-49A6-AE39-872DD070713C}"/>
              </a:ext>
            </a:extLst>
          </p:cNvPr>
          <p:cNvSpPr txBox="1"/>
          <p:nvPr/>
        </p:nvSpPr>
        <p:spPr>
          <a:xfrm>
            <a:off x="899592" y="1277818"/>
            <a:ext cx="7848872" cy="5556970"/>
          </a:xfrm>
          <a:prstGeom prst="rect">
            <a:avLst/>
          </a:prstGeom>
          <a:noFill/>
        </p:spPr>
        <p:txBody>
          <a:bodyPr wrap="square">
            <a:spAutoFit/>
          </a:bodyPr>
          <a:lstStyle/>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İşten Atılma</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Yönetici İle İlgili Problemler</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 İş Koşullarında Değişmeler </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Sıkıcı/Rutin İşler</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Olumlu Gelişmeler</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İş Teslimleri</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Yetersiz Destek</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 İş Belirsizliği</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Rol Çatışması</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Örgüt Politikaları</a:t>
            </a:r>
          </a:p>
        </p:txBody>
      </p:sp>
      <p:sp>
        <p:nvSpPr>
          <p:cNvPr id="5" name="Rectangle 2">
            <a:extLst>
              <a:ext uri="{FF2B5EF4-FFF2-40B4-BE49-F238E27FC236}">
                <a16:creationId xmlns:a16="http://schemas.microsoft.com/office/drawing/2014/main" id="{A75A2729-B50F-41A7-A9D3-FA509F54B84D}"/>
              </a:ext>
            </a:extLst>
          </p:cNvPr>
          <p:cNvSpPr>
            <a:spLocks noGrp="1" noChangeArrowheads="1"/>
          </p:cNvSpPr>
          <p:nvPr>
            <p:ph type="title"/>
          </p:nvPr>
        </p:nvSpPr>
        <p:spPr>
          <a:xfrm>
            <a:off x="1115616" y="332656"/>
            <a:ext cx="7416824" cy="857250"/>
          </a:xfrm>
        </p:spPr>
        <p:txBody>
          <a:bodyPr>
            <a:normAutofit fontScale="90000"/>
          </a:bodyPr>
          <a:lstStyle/>
          <a:p>
            <a:pPr algn="ctr"/>
            <a:r>
              <a:rPr lang="tr-TR" sz="3600" b="1" dirty="0">
                <a:solidFill>
                  <a:srgbClr val="FF0000"/>
                </a:solidFill>
                <a:latin typeface="Tahoma" panose="020B0604030504040204" pitchFamily="34" charset="0"/>
                <a:ea typeface="Tahoma" panose="020B0604030504040204" pitchFamily="34" charset="0"/>
                <a:cs typeface="Tahoma" panose="020B0604030504040204" pitchFamily="34" charset="0"/>
              </a:rPr>
              <a:t>ÖRGÜTSEL STRES KAYNAKLARI</a:t>
            </a:r>
            <a:endParaRPr lang="en-AU" sz="36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35177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6</a:t>
            </a:fld>
            <a:endParaRPr lang="tr-TR"/>
          </a:p>
        </p:txBody>
      </p:sp>
      <p:sp>
        <p:nvSpPr>
          <p:cNvPr id="4" name="Metin kutusu 3">
            <a:extLst>
              <a:ext uri="{FF2B5EF4-FFF2-40B4-BE49-F238E27FC236}">
                <a16:creationId xmlns:a16="http://schemas.microsoft.com/office/drawing/2014/main" id="{F4AF1213-4F4B-49A6-AE39-872DD070713C}"/>
              </a:ext>
            </a:extLst>
          </p:cNvPr>
          <p:cNvSpPr txBox="1"/>
          <p:nvPr/>
        </p:nvSpPr>
        <p:spPr>
          <a:xfrm>
            <a:off x="611560" y="1196752"/>
            <a:ext cx="8208912" cy="5556970"/>
          </a:xfrm>
          <a:prstGeom prst="rect">
            <a:avLst/>
          </a:prstGeom>
          <a:noFill/>
        </p:spPr>
        <p:txBody>
          <a:bodyPr wrap="square">
            <a:spAutoFit/>
          </a:bodyPr>
          <a:lstStyle/>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Yeni Teknoloji</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 Aşırı veya Yetersiz İş Yükü</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Aşırı Kurallar ve Düzenlemeler</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Kararlara Katılım</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İletişim Problemleri</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Kontrol Problemleri</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 Ücret Sorunları</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Ortak Hedef, İnanç ve Duyguların Eksikliği </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 Bürokratik Engeller</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Ortam Koşulları ve Ekipmanlar</a:t>
            </a:r>
          </a:p>
        </p:txBody>
      </p:sp>
      <p:sp>
        <p:nvSpPr>
          <p:cNvPr id="5" name="Rectangle 2">
            <a:extLst>
              <a:ext uri="{FF2B5EF4-FFF2-40B4-BE49-F238E27FC236}">
                <a16:creationId xmlns:a16="http://schemas.microsoft.com/office/drawing/2014/main" id="{A75A2729-B50F-41A7-A9D3-FA509F54B84D}"/>
              </a:ext>
            </a:extLst>
          </p:cNvPr>
          <p:cNvSpPr>
            <a:spLocks noGrp="1" noChangeArrowheads="1"/>
          </p:cNvSpPr>
          <p:nvPr>
            <p:ph type="title"/>
          </p:nvPr>
        </p:nvSpPr>
        <p:spPr>
          <a:xfrm>
            <a:off x="1043608" y="260648"/>
            <a:ext cx="7416824" cy="857250"/>
          </a:xfrm>
        </p:spPr>
        <p:txBody>
          <a:bodyPr>
            <a:normAutofit fontScale="90000"/>
          </a:bodyPr>
          <a:lstStyle/>
          <a:p>
            <a:pPr algn="ctr"/>
            <a:r>
              <a:rPr lang="tr-TR" sz="3600" b="1" dirty="0">
                <a:solidFill>
                  <a:srgbClr val="FF0000"/>
                </a:solidFill>
                <a:latin typeface="Tahoma" panose="020B0604030504040204" pitchFamily="34" charset="0"/>
                <a:ea typeface="Tahoma" panose="020B0604030504040204" pitchFamily="34" charset="0"/>
                <a:cs typeface="Tahoma" panose="020B0604030504040204" pitchFamily="34" charset="0"/>
              </a:rPr>
              <a:t>ÖRGÜTSEL STRES KAYNAKLARI</a:t>
            </a:r>
            <a:endParaRPr lang="en-AU" sz="36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49783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7</a:t>
            </a:fld>
            <a:endParaRPr lang="tr-TR"/>
          </a:p>
        </p:txBody>
      </p:sp>
      <p:sp>
        <p:nvSpPr>
          <p:cNvPr id="4" name="Metin kutusu 3">
            <a:extLst>
              <a:ext uri="{FF2B5EF4-FFF2-40B4-BE49-F238E27FC236}">
                <a16:creationId xmlns:a16="http://schemas.microsoft.com/office/drawing/2014/main" id="{F4AF1213-4F4B-49A6-AE39-872DD070713C}"/>
              </a:ext>
            </a:extLst>
          </p:cNvPr>
          <p:cNvSpPr txBox="1"/>
          <p:nvPr/>
        </p:nvSpPr>
        <p:spPr>
          <a:xfrm>
            <a:off x="683568" y="1124744"/>
            <a:ext cx="8208912" cy="5556970"/>
          </a:xfrm>
          <a:prstGeom prst="rect">
            <a:avLst/>
          </a:prstGeom>
          <a:noFill/>
        </p:spPr>
        <p:txBody>
          <a:bodyPr wrap="square">
            <a:spAutoFit/>
          </a:bodyPr>
          <a:lstStyle/>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Bireyin herhangi bir sebepten ötürü işine son verilmesi taşıdığı sorumluluklar bakımından en yoğun  stres yaratan faktör olarak görülmektedir. Bu süreci yaşayan birey </a:t>
            </a:r>
            <a:r>
              <a:rPr lang="tr-TR" sz="2400" dirty="0" err="1">
                <a:latin typeface="Tahoma" panose="020B0604030504040204" pitchFamily="34" charset="0"/>
                <a:ea typeface="Tahoma" panose="020B0604030504040204" pitchFamily="34" charset="0"/>
                <a:cs typeface="Tahoma" panose="020B0604030504040204" pitchFamily="34" charset="0"/>
              </a:rPr>
              <a:t>agresifleşir,kaygı</a:t>
            </a:r>
            <a:r>
              <a:rPr lang="tr-TR" sz="2400" dirty="0">
                <a:latin typeface="Tahoma" panose="020B0604030504040204" pitchFamily="34" charset="0"/>
                <a:ea typeface="Tahoma" panose="020B0604030504040204" pitchFamily="34" charset="0"/>
                <a:cs typeface="Tahoma" panose="020B0604030504040204" pitchFamily="34" charset="0"/>
              </a:rPr>
              <a:t> problemleri yaşar ya da tam aksine içine kapanarak kendine olan güven duygusunu kaybeder.</a:t>
            </a:r>
          </a:p>
          <a:p>
            <a:pPr marL="342900" indent="-342900" algn="ctr">
              <a:lnSpc>
                <a:spcPct val="150000"/>
              </a:lnSpc>
              <a:buFont typeface="Arial" panose="020B0604020202020204" pitchFamily="34" charset="0"/>
              <a:buChar char="•"/>
            </a:pPr>
            <a:endParaRPr lang="tr-TR" sz="2400" dirty="0">
              <a:latin typeface="Tahoma" panose="020B0604030504040204" pitchFamily="34" charset="0"/>
              <a:ea typeface="Tahoma" panose="020B0604030504040204" pitchFamily="34" charset="0"/>
              <a:cs typeface="Tahoma" panose="020B0604030504040204" pitchFamily="34" charset="0"/>
            </a:endParaRP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Henüz işten atılma sürecinin gerçekleşmemiş olması ancak bireyin bunun olabilme ihtimalini düşünmesi de stres yaratıcı bir diğer faktördür.</a:t>
            </a:r>
          </a:p>
        </p:txBody>
      </p:sp>
      <p:sp>
        <p:nvSpPr>
          <p:cNvPr id="5" name="Rectangle 2">
            <a:extLst>
              <a:ext uri="{FF2B5EF4-FFF2-40B4-BE49-F238E27FC236}">
                <a16:creationId xmlns:a16="http://schemas.microsoft.com/office/drawing/2014/main" id="{A75A2729-B50F-41A7-A9D3-FA509F54B84D}"/>
              </a:ext>
            </a:extLst>
          </p:cNvPr>
          <p:cNvSpPr>
            <a:spLocks noGrp="1" noChangeArrowheads="1"/>
          </p:cNvSpPr>
          <p:nvPr>
            <p:ph type="title"/>
          </p:nvPr>
        </p:nvSpPr>
        <p:spPr>
          <a:xfrm>
            <a:off x="1115616" y="332656"/>
            <a:ext cx="7416824" cy="857250"/>
          </a:xfrm>
        </p:spPr>
        <p:txBody>
          <a:bodyPr>
            <a:normAutofit/>
          </a:bodyPr>
          <a:lstStyle/>
          <a:p>
            <a:pPr algn="ctr"/>
            <a:r>
              <a:rPr lang="tr-TR" sz="3200" b="1" dirty="0">
                <a:solidFill>
                  <a:srgbClr val="FF0000"/>
                </a:solidFill>
                <a:latin typeface="Tahoma" panose="020B0604030504040204" pitchFamily="34" charset="0"/>
                <a:ea typeface="Tahoma" panose="020B0604030504040204" pitchFamily="34" charset="0"/>
                <a:cs typeface="Tahoma" panose="020B0604030504040204" pitchFamily="34" charset="0"/>
              </a:rPr>
              <a:t>İŞTEN ATILMA</a:t>
            </a:r>
            <a:endParaRPr lang="en-AU" sz="32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33993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8</a:t>
            </a:fld>
            <a:endParaRPr lang="tr-TR"/>
          </a:p>
        </p:txBody>
      </p:sp>
      <p:sp>
        <p:nvSpPr>
          <p:cNvPr id="4" name="Metin kutusu 3">
            <a:extLst>
              <a:ext uri="{FF2B5EF4-FFF2-40B4-BE49-F238E27FC236}">
                <a16:creationId xmlns:a16="http://schemas.microsoft.com/office/drawing/2014/main" id="{F4AF1213-4F4B-49A6-AE39-872DD070713C}"/>
              </a:ext>
            </a:extLst>
          </p:cNvPr>
          <p:cNvSpPr txBox="1"/>
          <p:nvPr/>
        </p:nvSpPr>
        <p:spPr>
          <a:xfrm>
            <a:off x="683568" y="1628800"/>
            <a:ext cx="8208912" cy="4448975"/>
          </a:xfrm>
          <a:prstGeom prst="rect">
            <a:avLst/>
          </a:prstGeom>
          <a:noFill/>
        </p:spPr>
        <p:txBody>
          <a:bodyPr wrap="square">
            <a:spAutoFit/>
          </a:bodyPr>
          <a:lstStyle/>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Yönetici ile yaşanan problemler iki yönlü ele alınabilir</a:t>
            </a:r>
          </a:p>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a:p>
            <a:pPr marL="457200" indent="-457200" algn="ctr">
              <a:lnSpc>
                <a:spcPct val="150000"/>
              </a:lnSpc>
              <a:buFont typeface="+mj-lt"/>
              <a:buAutoNum type="arabicPeriod"/>
            </a:pPr>
            <a:r>
              <a:rPr lang="tr-TR" sz="2400" dirty="0">
                <a:latin typeface="Tahoma" panose="020B0604030504040204" pitchFamily="34" charset="0"/>
                <a:ea typeface="Tahoma" panose="020B0604030504040204" pitchFamily="34" charset="0"/>
                <a:cs typeface="Tahoma" panose="020B0604030504040204" pitchFamily="34" charset="0"/>
              </a:rPr>
              <a:t>Yöneticinin yeterli yönetim yeteneğine sahip olmaması ya da kişilik özellikleri sebebi oluşan problemler</a:t>
            </a:r>
          </a:p>
          <a:p>
            <a:pPr marL="457200" indent="-457200" algn="ctr">
              <a:lnSpc>
                <a:spcPct val="150000"/>
              </a:lnSpc>
              <a:buFont typeface="+mj-lt"/>
              <a:buAutoNum type="arabicPeriod"/>
            </a:pPr>
            <a:endParaRPr lang="tr-TR" sz="2400" dirty="0">
              <a:latin typeface="Tahoma" panose="020B0604030504040204" pitchFamily="34" charset="0"/>
              <a:ea typeface="Tahoma" panose="020B0604030504040204" pitchFamily="34" charset="0"/>
              <a:cs typeface="Tahoma" panose="020B0604030504040204" pitchFamily="34" charset="0"/>
            </a:endParaRPr>
          </a:p>
          <a:p>
            <a:pPr marL="457200" indent="-457200" algn="ctr">
              <a:lnSpc>
                <a:spcPct val="150000"/>
              </a:lnSpc>
              <a:buFont typeface="+mj-lt"/>
              <a:buAutoNum type="arabicPeriod"/>
            </a:pPr>
            <a:r>
              <a:rPr lang="tr-TR" sz="2400" dirty="0">
                <a:latin typeface="Tahoma" panose="020B0604030504040204" pitchFamily="34" charset="0"/>
                <a:ea typeface="Tahoma" panose="020B0604030504040204" pitchFamily="34" charset="0"/>
                <a:cs typeface="Tahoma" panose="020B0604030504040204" pitchFamily="34" charset="0"/>
              </a:rPr>
              <a:t>Çalışanın iş disiplinsizliği ya da kişisel özelliklerinde kaynaklanan problemler</a:t>
            </a:r>
          </a:p>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2">
            <a:extLst>
              <a:ext uri="{FF2B5EF4-FFF2-40B4-BE49-F238E27FC236}">
                <a16:creationId xmlns:a16="http://schemas.microsoft.com/office/drawing/2014/main" id="{A75A2729-B50F-41A7-A9D3-FA509F54B84D}"/>
              </a:ext>
            </a:extLst>
          </p:cNvPr>
          <p:cNvSpPr>
            <a:spLocks noGrp="1" noChangeArrowheads="1"/>
          </p:cNvSpPr>
          <p:nvPr>
            <p:ph type="title"/>
          </p:nvPr>
        </p:nvSpPr>
        <p:spPr>
          <a:xfrm>
            <a:off x="1115616" y="332656"/>
            <a:ext cx="7416824" cy="857250"/>
          </a:xfrm>
        </p:spPr>
        <p:txBody>
          <a:bodyPr>
            <a:normAutofit/>
          </a:bodyPr>
          <a:lstStyle/>
          <a:p>
            <a:pPr algn="ctr"/>
            <a:r>
              <a:rPr lang="tr-TR" sz="3200" b="1" dirty="0">
                <a:solidFill>
                  <a:srgbClr val="FF0000"/>
                </a:solidFill>
                <a:latin typeface="Tahoma" panose="020B0604030504040204" pitchFamily="34" charset="0"/>
                <a:ea typeface="Tahoma" panose="020B0604030504040204" pitchFamily="34" charset="0"/>
                <a:cs typeface="Tahoma" panose="020B0604030504040204" pitchFamily="34" charset="0"/>
              </a:rPr>
              <a:t>YÖNETİCİ İLE PROBLEMLER </a:t>
            </a:r>
            <a:endParaRPr lang="en-AU" sz="32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64362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04ECD55E-EB9C-4683-906F-E88AF1603CFC}" type="slidenum">
              <a:rPr lang="tr-TR" smtClean="0"/>
              <a:pPr/>
              <a:t>9</a:t>
            </a:fld>
            <a:endParaRPr lang="tr-TR"/>
          </a:p>
        </p:txBody>
      </p:sp>
      <p:sp>
        <p:nvSpPr>
          <p:cNvPr id="4" name="Metin kutusu 3">
            <a:extLst>
              <a:ext uri="{FF2B5EF4-FFF2-40B4-BE49-F238E27FC236}">
                <a16:creationId xmlns:a16="http://schemas.microsoft.com/office/drawing/2014/main" id="{F4AF1213-4F4B-49A6-AE39-872DD070713C}"/>
              </a:ext>
            </a:extLst>
          </p:cNvPr>
          <p:cNvSpPr txBox="1"/>
          <p:nvPr/>
        </p:nvSpPr>
        <p:spPr>
          <a:xfrm>
            <a:off x="683568" y="1628800"/>
            <a:ext cx="8208912" cy="4448975"/>
          </a:xfrm>
          <a:prstGeom prst="rect">
            <a:avLst/>
          </a:prstGeom>
          <a:noFill/>
        </p:spPr>
        <p:txBody>
          <a:bodyPr wrap="square">
            <a:spAutoFit/>
          </a:bodyPr>
          <a:lstStyle/>
          <a:p>
            <a:pPr algn="ctr">
              <a:lnSpc>
                <a:spcPct val="150000"/>
              </a:lnSpc>
            </a:pPr>
            <a:r>
              <a:rPr lang="tr-TR" sz="2400" dirty="0">
                <a:latin typeface="Tahoma" panose="020B0604030504040204" pitchFamily="34" charset="0"/>
                <a:ea typeface="Tahoma" panose="020B0604030504040204" pitchFamily="34" charset="0"/>
                <a:cs typeface="Tahoma" panose="020B0604030504040204" pitchFamily="34" charset="0"/>
              </a:rPr>
              <a:t>İş koşullarında yaşanan çeşitli değişimler stres yaratabilmektedir.</a:t>
            </a:r>
          </a:p>
          <a:p>
            <a:pPr algn="ctr">
              <a:lnSpc>
                <a:spcPct val="150000"/>
              </a:lnSpc>
            </a:pPr>
            <a:endParaRPr lang="tr-TR" sz="2400" dirty="0">
              <a:latin typeface="Tahoma" panose="020B0604030504040204" pitchFamily="34" charset="0"/>
              <a:ea typeface="Tahoma" panose="020B0604030504040204" pitchFamily="34" charset="0"/>
              <a:cs typeface="Tahoma" panose="020B0604030504040204" pitchFamily="34" charset="0"/>
            </a:endParaRP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Çalışma saatlerinin değişmesi</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Görevin değişmesi</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Çalışma günlerinin değişmesi</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Çalışma ortamının değişmesi (evden çalışma gibi)</a:t>
            </a:r>
          </a:p>
          <a:p>
            <a:pPr marL="342900" indent="-342900" algn="ctr">
              <a:lnSpc>
                <a:spcPct val="150000"/>
              </a:lnSpc>
              <a:buFont typeface="Arial" panose="020B0604020202020204" pitchFamily="34" charset="0"/>
              <a:buChar char="•"/>
            </a:pPr>
            <a:r>
              <a:rPr lang="tr-TR" sz="2400" dirty="0">
                <a:latin typeface="Tahoma" panose="020B0604030504040204" pitchFamily="34" charset="0"/>
                <a:ea typeface="Tahoma" panose="020B0604030504040204" pitchFamily="34" charset="0"/>
                <a:cs typeface="Tahoma" panose="020B0604030504040204" pitchFamily="34" charset="0"/>
              </a:rPr>
              <a:t>Vardiya sistemine geçilmesi vb..</a:t>
            </a:r>
          </a:p>
        </p:txBody>
      </p:sp>
      <p:sp>
        <p:nvSpPr>
          <p:cNvPr id="5" name="Rectangle 2">
            <a:extLst>
              <a:ext uri="{FF2B5EF4-FFF2-40B4-BE49-F238E27FC236}">
                <a16:creationId xmlns:a16="http://schemas.microsoft.com/office/drawing/2014/main" id="{A75A2729-B50F-41A7-A9D3-FA509F54B84D}"/>
              </a:ext>
            </a:extLst>
          </p:cNvPr>
          <p:cNvSpPr>
            <a:spLocks noGrp="1" noChangeArrowheads="1"/>
          </p:cNvSpPr>
          <p:nvPr>
            <p:ph type="title"/>
          </p:nvPr>
        </p:nvSpPr>
        <p:spPr>
          <a:xfrm>
            <a:off x="1115616" y="332656"/>
            <a:ext cx="7416824" cy="857250"/>
          </a:xfrm>
        </p:spPr>
        <p:txBody>
          <a:bodyPr>
            <a:noAutofit/>
          </a:bodyPr>
          <a:lstStyle/>
          <a:p>
            <a:pPr algn="ctr"/>
            <a:r>
              <a:rPr lang="tr-TR" sz="3200" b="1" dirty="0">
                <a:solidFill>
                  <a:srgbClr val="FF0000"/>
                </a:solidFill>
                <a:latin typeface="Tahoma" panose="020B0604030504040204" pitchFamily="34" charset="0"/>
                <a:ea typeface="Tahoma" panose="020B0604030504040204" pitchFamily="34" charset="0"/>
                <a:cs typeface="Tahoma" panose="020B0604030504040204" pitchFamily="34" charset="0"/>
              </a:rPr>
              <a:t>İŞ KOŞULLARINDA DEĞİŞMELER</a:t>
            </a:r>
            <a:endParaRPr lang="en-AU" sz="32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06120663"/>
      </p:ext>
    </p:extLst>
  </p:cSld>
  <p:clrMapOvr>
    <a:masterClrMapping/>
  </p:clrMapOvr>
</p:sld>
</file>

<file path=ppt/theme/theme1.xml><?xml version="1.0" encoding="utf-8"?>
<a:theme xmlns:a="http://schemas.openxmlformats.org/drawingml/2006/main" name="Rozet">
  <a:themeElements>
    <a:clrScheme name="Rozet">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Rozet">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ozet">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Rozet</Template>
  <TotalTime>5177</TotalTime>
  <Words>1549</Words>
  <Application>Microsoft Office PowerPoint</Application>
  <PresentationFormat>Ekran Gösterisi (4:3)</PresentationFormat>
  <Paragraphs>308</Paragraphs>
  <Slides>48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48</vt:i4>
      </vt:variant>
    </vt:vector>
  </HeadingPairs>
  <TitlesOfParts>
    <vt:vector size="54" baseType="lpstr">
      <vt:lpstr>Arial</vt:lpstr>
      <vt:lpstr>Calibri</vt:lpstr>
      <vt:lpstr>Gill Sans MT</vt:lpstr>
      <vt:lpstr>Impact</vt:lpstr>
      <vt:lpstr>Tahoma</vt:lpstr>
      <vt:lpstr>Rozet</vt:lpstr>
      <vt:lpstr>PowerPoint Sunusu</vt:lpstr>
      <vt:lpstr>BANU YÜKSEL</vt:lpstr>
      <vt:lpstr>BANU YÜKSEL</vt:lpstr>
      <vt:lpstr>İŞ STRESİ NEDİR?</vt:lpstr>
      <vt:lpstr>ÖRGÜTSEL STRES KAYNAKLARI</vt:lpstr>
      <vt:lpstr>ÖRGÜTSEL STRES KAYNAKLARI</vt:lpstr>
      <vt:lpstr>İŞTEN ATILMA</vt:lpstr>
      <vt:lpstr>YÖNETİCİ İLE PROBLEMLER </vt:lpstr>
      <vt:lpstr>İŞ KOŞULLARINDA DEĞİŞMELER</vt:lpstr>
      <vt:lpstr>SIKICI/RUTİN İŞLER</vt:lpstr>
      <vt:lpstr>OLUMLU GELİŞMELER</vt:lpstr>
      <vt:lpstr>İŞ TESLİMLERİ</vt:lpstr>
      <vt:lpstr>YETERSİZ DESTEK</vt:lpstr>
      <vt:lpstr>İŞ BELİRSİZLİĞİ</vt:lpstr>
      <vt:lpstr>ROL ÇATIŞMASI</vt:lpstr>
      <vt:lpstr>ÖRGÜT POLİTİKALARI</vt:lpstr>
      <vt:lpstr>YENİ TEKNOLOJİ</vt:lpstr>
      <vt:lpstr>AŞIRI VEYA YETERSİZ İŞ YÜKÜ</vt:lpstr>
      <vt:lpstr>AŞIRI kurallar ve düzenlemeler</vt:lpstr>
      <vt:lpstr>KARARLARA KATILIM </vt:lpstr>
      <vt:lpstr>İLETİŞİM PROBLEMLERİ</vt:lpstr>
      <vt:lpstr>KONTROL Problemleri</vt:lpstr>
      <vt:lpstr>ÜCRET SORUNLARI</vt:lpstr>
      <vt:lpstr>ORTAK HEDEF,İNANÇ VE DUYGU EKSİKLİĞİ</vt:lpstr>
      <vt:lpstr>BÜROKRATİK ENGELLER</vt:lpstr>
      <vt:lpstr>ORTAM KOŞULLARI ve EKİPMANLAR</vt:lpstr>
      <vt:lpstr>ÖRGÜTSEL STRESİN ZARARLARI</vt:lpstr>
      <vt:lpstr>ÖRGÜTSEL STRESİN ZARARLARI</vt:lpstr>
      <vt:lpstr>ÖRGÜTSEL STRESİN ZARARLARI</vt:lpstr>
      <vt:lpstr>ÖRGÜTSEL STRESİN ZARARLARI</vt:lpstr>
      <vt:lpstr>ÖRGÜTSEL STRESİ AZALTMA/ORTADAN KALDIRMA YÖNTEMLERİ</vt:lpstr>
      <vt:lpstr>ÖRGÜTSEL STRESİ AZALTMA/ORTADAN KALDIRMA YÖNTEMLERİ</vt:lpstr>
      <vt:lpstr>ÖRGÜTSEL STRESİ AZALTMA/ORTADAN KALDIRMA YÖNTEMLERİ</vt:lpstr>
      <vt:lpstr>ÖRGÜTSEL STRESİ AZALTMA/ORTADAN KALDIRMA YÖNTEMLERİ</vt:lpstr>
      <vt:lpstr>ÖRGÜTSEL STRESİ AZALTMA/ORTADAN KALDIRMA YÖNTEMLERİ</vt:lpstr>
      <vt:lpstr>ÖRGÜTSEL STRESİ AZALTMA/ORTADAN KALDIRMA YÖNTEMLERİ</vt:lpstr>
      <vt:lpstr>ÖRGÜTSEL STRESİ AZALTMA/ORTADAN KALDIRMA YÖNTEMLERİ</vt:lpstr>
      <vt:lpstr>ÖRGÜTSEL STRESİ AZALTMA/ORTADAN KALDIRMA YÖNTEMLERİ</vt:lpstr>
      <vt:lpstr>ÖRGÜTSEL STRESİ AZALTMA/ORTADAN KALDIRMA YÖNTEMLERİ</vt:lpstr>
      <vt:lpstr>ÖRGÜTSEL STRESİ AZALTMA/ORTADAN KALDIRMA YÖNTEMLERİ</vt:lpstr>
      <vt:lpstr>ÖRGÜTSEL STRESİ AZALTMA/ORTADAN KALDIRMA YÖNTEMLERİ</vt:lpstr>
      <vt:lpstr>İş ve Görevlerin Yeniden Düzenlenmesi  (Job Redesign)</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Guest</dc:creator>
  <cp:lastModifiedBy>banu</cp:lastModifiedBy>
  <cp:revision>248</cp:revision>
  <dcterms:created xsi:type="dcterms:W3CDTF">2015-02-18T12:51:07Z</dcterms:created>
  <dcterms:modified xsi:type="dcterms:W3CDTF">2021-02-26T05:02:48Z</dcterms:modified>
</cp:coreProperties>
</file>