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112"/>
  </p:notesMasterIdLst>
  <p:sldIdLst>
    <p:sldId id="316" r:id="rId2"/>
    <p:sldId id="263" r:id="rId3"/>
    <p:sldId id="264" r:id="rId4"/>
    <p:sldId id="265" r:id="rId5"/>
    <p:sldId id="627" r:id="rId6"/>
    <p:sldId id="266" r:id="rId7"/>
    <p:sldId id="310" r:id="rId8"/>
    <p:sldId id="294" r:id="rId9"/>
    <p:sldId id="381" r:id="rId10"/>
    <p:sldId id="267" r:id="rId11"/>
    <p:sldId id="550" r:id="rId12"/>
    <p:sldId id="547" r:id="rId13"/>
    <p:sldId id="582" r:id="rId14"/>
    <p:sldId id="640" r:id="rId15"/>
    <p:sldId id="295" r:id="rId16"/>
    <p:sldId id="296" r:id="rId17"/>
    <p:sldId id="641" r:id="rId18"/>
    <p:sldId id="298" r:id="rId19"/>
    <p:sldId id="299" r:id="rId20"/>
    <p:sldId id="583" r:id="rId21"/>
    <p:sldId id="268" r:id="rId22"/>
    <p:sldId id="628" r:id="rId23"/>
    <p:sldId id="269" r:id="rId24"/>
    <p:sldId id="270" r:id="rId25"/>
    <p:sldId id="271" r:id="rId26"/>
    <p:sldId id="272" r:id="rId27"/>
    <p:sldId id="273" r:id="rId28"/>
    <p:sldId id="633" r:id="rId29"/>
    <p:sldId id="542" r:id="rId30"/>
    <p:sldId id="543" r:id="rId31"/>
    <p:sldId id="276" r:id="rId32"/>
    <p:sldId id="382" r:id="rId33"/>
    <p:sldId id="277" r:id="rId34"/>
    <p:sldId id="511" r:id="rId35"/>
    <p:sldId id="634" r:id="rId36"/>
    <p:sldId id="512" r:id="rId37"/>
    <p:sldId id="513" r:id="rId38"/>
    <p:sldId id="544" r:id="rId39"/>
    <p:sldId id="625" r:id="rId40"/>
    <p:sldId id="584" r:id="rId41"/>
    <p:sldId id="586" r:id="rId42"/>
    <p:sldId id="635" r:id="rId43"/>
    <p:sldId id="636" r:id="rId44"/>
    <p:sldId id="588" r:id="rId45"/>
    <p:sldId id="278" r:id="rId46"/>
    <p:sldId id="572" r:id="rId47"/>
    <p:sldId id="384" r:id="rId48"/>
    <p:sldId id="568" r:id="rId49"/>
    <p:sldId id="569" r:id="rId50"/>
    <p:sldId id="570" r:id="rId51"/>
    <p:sldId id="518" r:id="rId52"/>
    <p:sldId id="519" r:id="rId53"/>
    <p:sldId id="630" r:id="rId54"/>
    <p:sldId id="499" r:id="rId55"/>
    <p:sldId id="536" r:id="rId56"/>
    <p:sldId id="537" r:id="rId57"/>
    <p:sldId id="538" r:id="rId58"/>
    <p:sldId id="539" r:id="rId59"/>
    <p:sldId id="589" r:id="rId60"/>
    <p:sldId id="500" r:id="rId61"/>
    <p:sldId id="574" r:id="rId62"/>
    <p:sldId id="501" r:id="rId63"/>
    <p:sldId id="517" r:id="rId64"/>
    <p:sldId id="502" r:id="rId65"/>
    <p:sldId id="637" r:id="rId66"/>
    <p:sldId id="503" r:id="rId67"/>
    <p:sldId id="504" r:id="rId68"/>
    <p:sldId id="575" r:id="rId69"/>
    <p:sldId id="638" r:id="rId70"/>
    <p:sldId id="514" r:id="rId71"/>
    <p:sldId id="591" r:id="rId72"/>
    <p:sldId id="541" r:id="rId73"/>
    <p:sldId id="506" r:id="rId74"/>
    <p:sldId id="540" r:id="rId75"/>
    <p:sldId id="508" r:id="rId76"/>
    <p:sldId id="510" r:id="rId77"/>
    <p:sldId id="515" r:id="rId78"/>
    <p:sldId id="516" r:id="rId79"/>
    <p:sldId id="576" r:id="rId80"/>
    <p:sldId id="592" r:id="rId81"/>
    <p:sldId id="545" r:id="rId82"/>
    <p:sldId id="577" r:id="rId83"/>
    <p:sldId id="546" r:id="rId84"/>
    <p:sldId id="578" r:id="rId85"/>
    <p:sldId id="281" r:id="rId86"/>
    <p:sldId id="601" r:id="rId87"/>
    <p:sldId id="631" r:id="rId88"/>
    <p:sldId id="291" r:id="rId89"/>
    <p:sldId id="599" r:id="rId90"/>
    <p:sldId id="603" r:id="rId91"/>
    <p:sldId id="639" r:id="rId92"/>
    <p:sldId id="297" r:id="rId93"/>
    <p:sldId id="604" r:id="rId94"/>
    <p:sldId id="606" r:id="rId95"/>
    <p:sldId id="607" r:id="rId96"/>
    <p:sldId id="608" r:id="rId97"/>
    <p:sldId id="609" r:id="rId98"/>
    <p:sldId id="610" r:id="rId99"/>
    <p:sldId id="611" r:id="rId100"/>
    <p:sldId id="612" r:id="rId101"/>
    <p:sldId id="302" r:id="rId102"/>
    <p:sldId id="613" r:id="rId103"/>
    <p:sldId id="617" r:id="rId104"/>
    <p:sldId id="551" r:id="rId105"/>
    <p:sldId id="619" r:id="rId106"/>
    <p:sldId id="620" r:id="rId107"/>
    <p:sldId id="626" r:id="rId108"/>
    <p:sldId id="621" r:id="rId109"/>
    <p:sldId id="622" r:id="rId110"/>
    <p:sldId id="632" r:id="rId1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8" d="100"/>
          <a:sy n="68" d="100"/>
        </p:scale>
        <p:origin x="606"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8DBA4-CFAB-433A-B033-96F42CD17EC8}" type="datetimeFigureOut">
              <a:rPr lang="tr-TR" smtClean="0"/>
              <a:t>11.12.2020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A8D03-3EE6-4558-A300-CD51FEB80A56}" type="slidenum">
              <a:rPr lang="tr-TR" smtClean="0"/>
              <a:t>‹#›</a:t>
            </a:fld>
            <a:endParaRPr lang="tr-TR"/>
          </a:p>
        </p:txBody>
      </p:sp>
    </p:spTree>
    <p:extLst>
      <p:ext uri="{BB962C8B-B14F-4D97-AF65-F5344CB8AC3E}">
        <p14:creationId xmlns:p14="http://schemas.microsoft.com/office/powerpoint/2010/main" val="3532598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1</a:t>
            </a:fld>
            <a:endParaRPr lang="tr-T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12</a:t>
            </a:fld>
            <a:endParaRPr lang="tr-TR"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110</a:t>
            </a:fld>
            <a:endParaRPr lang="tr-T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13</a:t>
            </a:fld>
            <a:endParaRPr lang="tr-T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20</a:t>
            </a:fld>
            <a:endParaRPr lang="tr-T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21</a:t>
            </a:fld>
            <a:endParaRPr lang="tr-T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22</a:t>
            </a:fld>
            <a:endParaRPr lang="tr-T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23</a:t>
            </a:fld>
            <a:endParaRPr lang="tr-T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24</a:t>
            </a:fld>
            <a:endParaRPr lang="tr-T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25</a:t>
            </a:fld>
            <a:endParaRPr lang="tr-T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26</a:t>
            </a:fld>
            <a:endParaRPr lang="tr-T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27</a:t>
            </a:fld>
            <a:endParaRPr lang="tr-T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2</a:t>
            </a:fld>
            <a:endParaRPr lang="tr-T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28</a:t>
            </a:fld>
            <a:endParaRPr lang="tr-TR" dirty="0"/>
          </a:p>
        </p:txBody>
      </p:sp>
    </p:spTree>
    <p:extLst>
      <p:ext uri="{BB962C8B-B14F-4D97-AF65-F5344CB8AC3E}">
        <p14:creationId xmlns:p14="http://schemas.microsoft.com/office/powerpoint/2010/main" val="3683535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29</a:t>
            </a:fld>
            <a:endParaRPr lang="tr-T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30</a:t>
            </a:fld>
            <a:endParaRPr lang="tr-T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31</a:t>
            </a:fld>
            <a:endParaRPr lang="tr-T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32</a:t>
            </a:fld>
            <a:endParaRPr lang="tr-T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33</a:t>
            </a:fld>
            <a:endParaRPr lang="tr-T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34</a:t>
            </a:fld>
            <a:endParaRPr lang="tr-T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35</a:t>
            </a:fld>
            <a:endParaRPr lang="tr-TR" dirty="0"/>
          </a:p>
        </p:txBody>
      </p:sp>
    </p:spTree>
    <p:extLst>
      <p:ext uri="{BB962C8B-B14F-4D97-AF65-F5344CB8AC3E}">
        <p14:creationId xmlns:p14="http://schemas.microsoft.com/office/powerpoint/2010/main" val="1345456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36</a:t>
            </a:fld>
            <a:endParaRPr lang="tr-T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37</a:t>
            </a:fld>
            <a:endParaRPr lang="tr-T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3</a:t>
            </a:fld>
            <a:endParaRPr lang="tr-T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38</a:t>
            </a:fld>
            <a:endParaRPr lang="tr-T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39</a:t>
            </a:fld>
            <a:endParaRPr lang="tr-T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40</a:t>
            </a:fld>
            <a:endParaRPr lang="tr-T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41</a:t>
            </a:fld>
            <a:endParaRPr lang="tr-T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42</a:t>
            </a:fld>
            <a:endParaRPr lang="tr-TR" dirty="0"/>
          </a:p>
        </p:txBody>
      </p:sp>
    </p:spTree>
    <p:extLst>
      <p:ext uri="{BB962C8B-B14F-4D97-AF65-F5344CB8AC3E}">
        <p14:creationId xmlns:p14="http://schemas.microsoft.com/office/powerpoint/2010/main" val="147993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43</a:t>
            </a:fld>
            <a:endParaRPr lang="tr-TR" dirty="0"/>
          </a:p>
        </p:txBody>
      </p:sp>
    </p:spTree>
    <p:extLst>
      <p:ext uri="{BB962C8B-B14F-4D97-AF65-F5344CB8AC3E}">
        <p14:creationId xmlns:p14="http://schemas.microsoft.com/office/powerpoint/2010/main" val="1348293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44</a:t>
            </a:fld>
            <a:endParaRPr lang="tr-T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45</a:t>
            </a:fld>
            <a:endParaRPr lang="tr-T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46</a:t>
            </a:fld>
            <a:endParaRPr lang="tr-T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47</a:t>
            </a:fld>
            <a:endParaRPr lang="tr-T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4</a:t>
            </a:fld>
            <a:endParaRPr lang="tr-T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48</a:t>
            </a:fld>
            <a:endParaRPr lang="tr-T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49</a:t>
            </a:fld>
            <a:endParaRPr lang="tr-T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50</a:t>
            </a:fld>
            <a:endParaRPr lang="tr-T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53</a:t>
            </a:fld>
            <a:endParaRPr lang="tr-T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54</a:t>
            </a:fld>
            <a:endParaRPr lang="tr-T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55</a:t>
            </a:fld>
            <a:endParaRPr lang="tr-T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56</a:t>
            </a:fld>
            <a:endParaRPr lang="tr-T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57</a:t>
            </a:fld>
            <a:endParaRPr lang="tr-T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58</a:t>
            </a:fld>
            <a:endParaRPr lang="tr-T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59</a:t>
            </a:fld>
            <a:endParaRPr lang="tr-T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5</a:t>
            </a:fld>
            <a:endParaRPr lang="tr-T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60</a:t>
            </a:fld>
            <a:endParaRPr lang="tr-T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61</a:t>
            </a:fld>
            <a:endParaRPr lang="tr-T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62</a:t>
            </a:fld>
            <a:endParaRPr lang="tr-T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63</a:t>
            </a:fld>
            <a:endParaRPr lang="tr-T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64</a:t>
            </a:fld>
            <a:endParaRPr lang="tr-T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65</a:t>
            </a:fld>
            <a:endParaRPr lang="tr-TR" dirty="0"/>
          </a:p>
        </p:txBody>
      </p:sp>
    </p:spTree>
    <p:extLst>
      <p:ext uri="{BB962C8B-B14F-4D97-AF65-F5344CB8AC3E}">
        <p14:creationId xmlns:p14="http://schemas.microsoft.com/office/powerpoint/2010/main" val="26895059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66</a:t>
            </a:fld>
            <a:endParaRPr lang="tr-T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67</a:t>
            </a:fld>
            <a:endParaRPr lang="tr-T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68</a:t>
            </a:fld>
            <a:endParaRPr lang="tr-T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69</a:t>
            </a:fld>
            <a:endParaRPr lang="tr-TR" dirty="0"/>
          </a:p>
        </p:txBody>
      </p:sp>
    </p:spTree>
    <p:extLst>
      <p:ext uri="{BB962C8B-B14F-4D97-AF65-F5344CB8AC3E}">
        <p14:creationId xmlns:p14="http://schemas.microsoft.com/office/powerpoint/2010/main" val="2550969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6</a:t>
            </a:fld>
            <a:endParaRPr lang="tr-T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70</a:t>
            </a:fld>
            <a:endParaRPr lang="tr-T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71</a:t>
            </a:fld>
            <a:endParaRPr lang="tr-T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72</a:t>
            </a:fld>
            <a:endParaRPr lang="tr-T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73</a:t>
            </a:fld>
            <a:endParaRPr lang="tr-T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74</a:t>
            </a:fld>
            <a:endParaRPr lang="tr-T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75</a:t>
            </a:fld>
            <a:endParaRPr lang="tr-TR"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76</a:t>
            </a:fld>
            <a:endParaRPr lang="tr-T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77</a:t>
            </a:fld>
            <a:endParaRPr lang="tr-T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78</a:t>
            </a:fld>
            <a:endParaRPr lang="tr-TR"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79</a:t>
            </a:fld>
            <a:endParaRPr lang="tr-T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9</a:t>
            </a:fld>
            <a:endParaRPr lang="tr-TR"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80</a:t>
            </a:fld>
            <a:endParaRPr lang="tr-TR"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81</a:t>
            </a:fld>
            <a:endParaRPr lang="tr-TR"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82</a:t>
            </a:fld>
            <a:endParaRPr lang="tr-TR"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83</a:t>
            </a:fld>
            <a:endParaRPr lang="tr-TR"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84</a:t>
            </a:fld>
            <a:endParaRPr lang="tr-TR"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85</a:t>
            </a:fld>
            <a:endParaRPr lang="tr-TR"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86</a:t>
            </a:fld>
            <a:endParaRPr lang="tr-TR"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87</a:t>
            </a:fld>
            <a:endParaRPr lang="tr-TR"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88</a:t>
            </a:fld>
            <a:endParaRPr lang="tr-TR"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89</a:t>
            </a:fld>
            <a:endParaRPr lang="tr-T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10</a:t>
            </a:fld>
            <a:endParaRPr lang="tr-TR"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90</a:t>
            </a:fld>
            <a:endParaRPr lang="tr-TR"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91</a:t>
            </a:fld>
            <a:endParaRPr lang="tr-TR" dirty="0"/>
          </a:p>
        </p:txBody>
      </p:sp>
    </p:spTree>
    <p:extLst>
      <p:ext uri="{BB962C8B-B14F-4D97-AF65-F5344CB8AC3E}">
        <p14:creationId xmlns:p14="http://schemas.microsoft.com/office/powerpoint/2010/main" val="41745418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92</a:t>
            </a:fld>
            <a:endParaRPr lang="tr-TR"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93</a:t>
            </a:fld>
            <a:endParaRPr lang="tr-TR"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94</a:t>
            </a:fld>
            <a:endParaRPr lang="tr-TR"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95</a:t>
            </a:fld>
            <a:endParaRPr lang="tr-TR"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96</a:t>
            </a:fld>
            <a:endParaRPr lang="tr-TR"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97</a:t>
            </a:fld>
            <a:endParaRPr lang="tr-TR"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98</a:t>
            </a:fld>
            <a:endParaRPr lang="tr-TR"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99</a:t>
            </a:fld>
            <a:endParaRPr lang="tr-T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11</a:t>
            </a:fld>
            <a:endParaRPr lang="tr-TR"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100</a:t>
            </a:fld>
            <a:endParaRPr lang="tr-TR"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101</a:t>
            </a:fld>
            <a:endParaRPr lang="tr-TR"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102</a:t>
            </a:fld>
            <a:endParaRPr lang="tr-TR"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103</a:t>
            </a:fld>
            <a:endParaRPr lang="tr-TR"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104</a:t>
            </a:fld>
            <a:endParaRPr lang="tr-TR"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105</a:t>
            </a:fld>
            <a:endParaRPr lang="tr-TR"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106</a:t>
            </a:fld>
            <a:endParaRPr lang="tr-TR"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107</a:t>
            </a:fld>
            <a:endParaRPr lang="tr-TR"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108</a:t>
            </a:fld>
            <a:endParaRPr lang="tr-TR"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59EA948A-9781-45ED-A9B1-7FFACDD137AA}" type="slidenum">
              <a:rPr lang="tr-TR" smtClean="0"/>
              <a:pPr/>
              <a:t>109</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E6F67B6-040A-4A53-ABC0-6F82A6A8BFD5}" type="datetimeFigureOut">
              <a:rPr lang="tr-TR" smtClean="0"/>
              <a:t>11.12.2020</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24EE5E74-E98D-441F-9A96-9F239FD5BCC1}" type="slidenum">
              <a:rPr lang="tr-TR" smtClean="0"/>
              <a:t>‹#›</a:t>
            </a:fld>
            <a:endParaRPr lang="tr-TR"/>
          </a:p>
        </p:txBody>
      </p:sp>
    </p:spTree>
    <p:extLst>
      <p:ext uri="{BB962C8B-B14F-4D97-AF65-F5344CB8AC3E}">
        <p14:creationId xmlns:p14="http://schemas.microsoft.com/office/powerpoint/2010/main" val="2143066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E6F67B6-040A-4A53-ABC0-6F82A6A8BFD5}" type="datetimeFigureOut">
              <a:rPr lang="tr-TR" smtClean="0"/>
              <a:t>11.12.2020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4EE5E74-E98D-441F-9A96-9F239FD5BCC1}" type="slidenum">
              <a:rPr lang="tr-TR" smtClean="0"/>
              <a:t>‹#›</a:t>
            </a:fld>
            <a:endParaRPr lang="tr-TR"/>
          </a:p>
        </p:txBody>
      </p:sp>
    </p:spTree>
    <p:extLst>
      <p:ext uri="{BB962C8B-B14F-4D97-AF65-F5344CB8AC3E}">
        <p14:creationId xmlns:p14="http://schemas.microsoft.com/office/powerpoint/2010/main" val="330582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E6F67B6-040A-4A53-ABC0-6F82A6A8BFD5}" type="datetimeFigureOut">
              <a:rPr lang="tr-TR" smtClean="0"/>
              <a:t>11.12.2020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24EE5E74-E98D-441F-9A96-9F239FD5BCC1}" type="slidenum">
              <a:rPr lang="tr-TR" smtClean="0"/>
              <a:t>‹#›</a:t>
            </a:fld>
            <a:endParaRPr lang="tr-TR"/>
          </a:p>
        </p:txBody>
      </p:sp>
    </p:spTree>
    <p:extLst>
      <p:ext uri="{BB962C8B-B14F-4D97-AF65-F5344CB8AC3E}">
        <p14:creationId xmlns:p14="http://schemas.microsoft.com/office/powerpoint/2010/main" val="4272864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E6F67B6-040A-4A53-ABC0-6F82A6A8BFD5}" type="datetimeFigureOut">
              <a:rPr lang="tr-TR" smtClean="0"/>
              <a:t>11.12.2020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24EE5E74-E98D-441F-9A96-9F239FD5BCC1}" type="slidenum">
              <a:rPr lang="tr-TR" smtClean="0"/>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251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E6F67B6-040A-4A53-ABC0-6F82A6A8BFD5}" type="datetimeFigureOut">
              <a:rPr lang="tr-TR" smtClean="0"/>
              <a:t>11.12.2020</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24EE5E74-E98D-441F-9A96-9F239FD5BCC1}" type="slidenum">
              <a:rPr lang="tr-TR" smtClean="0"/>
              <a:t>‹#›</a:t>
            </a:fld>
            <a:endParaRPr lang="tr-TR"/>
          </a:p>
        </p:txBody>
      </p:sp>
    </p:spTree>
    <p:extLst>
      <p:ext uri="{BB962C8B-B14F-4D97-AF65-F5344CB8AC3E}">
        <p14:creationId xmlns:p14="http://schemas.microsoft.com/office/powerpoint/2010/main" val="3630095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DE6F67B6-040A-4A53-ABC0-6F82A6A8BFD5}" type="datetimeFigureOut">
              <a:rPr lang="tr-TR" smtClean="0"/>
              <a:t>11.12.2020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4EE5E74-E98D-441F-9A96-9F239FD5BCC1}" type="slidenum">
              <a:rPr lang="tr-TR" smtClean="0"/>
              <a:t>‹#›</a:t>
            </a:fld>
            <a:endParaRPr lang="tr-TR"/>
          </a:p>
        </p:txBody>
      </p:sp>
    </p:spTree>
    <p:extLst>
      <p:ext uri="{BB962C8B-B14F-4D97-AF65-F5344CB8AC3E}">
        <p14:creationId xmlns:p14="http://schemas.microsoft.com/office/powerpoint/2010/main" val="1546023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DE6F67B6-040A-4A53-ABC0-6F82A6A8BFD5}" type="datetimeFigureOut">
              <a:rPr lang="tr-TR" smtClean="0"/>
              <a:t>11.12.2020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4EE5E74-E98D-441F-9A96-9F239FD5BCC1}" type="slidenum">
              <a:rPr lang="tr-TR" smtClean="0"/>
              <a:t>‹#›</a:t>
            </a:fld>
            <a:endParaRPr lang="tr-TR"/>
          </a:p>
        </p:txBody>
      </p:sp>
    </p:spTree>
    <p:extLst>
      <p:ext uri="{BB962C8B-B14F-4D97-AF65-F5344CB8AC3E}">
        <p14:creationId xmlns:p14="http://schemas.microsoft.com/office/powerpoint/2010/main" val="957432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E6F67B6-040A-4A53-ABC0-6F82A6A8BFD5}" type="datetimeFigureOut">
              <a:rPr lang="tr-TR" smtClean="0"/>
              <a:t>11.12.2020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4EE5E74-E98D-441F-9A96-9F239FD5BCC1}" type="slidenum">
              <a:rPr lang="tr-TR" smtClean="0"/>
              <a:t>‹#›</a:t>
            </a:fld>
            <a:endParaRPr lang="tr-TR"/>
          </a:p>
        </p:txBody>
      </p:sp>
    </p:spTree>
    <p:extLst>
      <p:ext uri="{BB962C8B-B14F-4D97-AF65-F5344CB8AC3E}">
        <p14:creationId xmlns:p14="http://schemas.microsoft.com/office/powerpoint/2010/main" val="988178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E6F67B6-040A-4A53-ABC0-6F82A6A8BFD5}" type="datetimeFigureOut">
              <a:rPr lang="tr-TR" smtClean="0"/>
              <a:t>11.12.2020</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24EE5E74-E98D-441F-9A96-9F239FD5BCC1}" type="slidenum">
              <a:rPr lang="tr-TR" smtClean="0"/>
              <a:t>‹#›</a:t>
            </a:fld>
            <a:endParaRPr lang="tr-TR"/>
          </a:p>
        </p:txBody>
      </p:sp>
    </p:spTree>
    <p:extLst>
      <p:ext uri="{BB962C8B-B14F-4D97-AF65-F5344CB8AC3E}">
        <p14:creationId xmlns:p14="http://schemas.microsoft.com/office/powerpoint/2010/main" val="82960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260649"/>
            <a:ext cx="1126211" cy="829617"/>
          </a:xfrm>
          <a:prstGeom prst="rect">
            <a:avLst/>
          </a:prstGeom>
        </p:spPr>
      </p:pic>
    </p:spTree>
    <p:extLst>
      <p:ext uri="{BB962C8B-B14F-4D97-AF65-F5344CB8AC3E}">
        <p14:creationId xmlns:p14="http://schemas.microsoft.com/office/powerpoint/2010/main" val="184677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E6F67B6-040A-4A53-ABC0-6F82A6A8BFD5}" type="datetimeFigureOut">
              <a:rPr lang="tr-TR" smtClean="0"/>
              <a:t>11.12.2020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4EE5E74-E98D-441F-9A96-9F239FD5BCC1}" type="slidenum">
              <a:rPr lang="tr-TR" smtClean="0"/>
              <a:t>‹#›</a:t>
            </a:fld>
            <a:endParaRPr lang="tr-TR"/>
          </a:p>
        </p:txBody>
      </p:sp>
    </p:spTree>
    <p:extLst>
      <p:ext uri="{BB962C8B-B14F-4D97-AF65-F5344CB8AC3E}">
        <p14:creationId xmlns:p14="http://schemas.microsoft.com/office/powerpoint/2010/main" val="155508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E6F67B6-040A-4A53-ABC0-6F82A6A8BFD5}" type="datetimeFigureOut">
              <a:rPr lang="tr-TR" smtClean="0"/>
              <a:t>11.12.2020</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24EE5E74-E98D-441F-9A96-9F239FD5BCC1}" type="slidenum">
              <a:rPr lang="tr-TR" smtClean="0"/>
              <a:t>‹#›</a:t>
            </a:fld>
            <a:endParaRPr lang="tr-TR"/>
          </a:p>
        </p:txBody>
      </p:sp>
    </p:spTree>
    <p:extLst>
      <p:ext uri="{BB962C8B-B14F-4D97-AF65-F5344CB8AC3E}">
        <p14:creationId xmlns:p14="http://schemas.microsoft.com/office/powerpoint/2010/main" val="404069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E6F67B6-040A-4A53-ABC0-6F82A6A8BFD5}" type="datetimeFigureOut">
              <a:rPr lang="tr-TR" smtClean="0"/>
              <a:t>11.12.2020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4EE5E74-E98D-441F-9A96-9F239FD5BCC1}" type="slidenum">
              <a:rPr lang="tr-TR" smtClean="0"/>
              <a:t>‹#›</a:t>
            </a:fld>
            <a:endParaRPr lang="tr-TR"/>
          </a:p>
        </p:txBody>
      </p:sp>
    </p:spTree>
    <p:extLst>
      <p:ext uri="{BB962C8B-B14F-4D97-AF65-F5344CB8AC3E}">
        <p14:creationId xmlns:p14="http://schemas.microsoft.com/office/powerpoint/2010/main" val="132965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E6F67B6-040A-4A53-ABC0-6F82A6A8BFD5}" type="datetimeFigureOut">
              <a:rPr lang="tr-TR" smtClean="0"/>
              <a:t>11.12.2020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4EE5E74-E98D-441F-9A96-9F239FD5BCC1}" type="slidenum">
              <a:rPr lang="tr-TR" smtClean="0"/>
              <a:t>‹#›</a:t>
            </a:fld>
            <a:endParaRPr lang="tr-TR"/>
          </a:p>
        </p:txBody>
      </p:sp>
    </p:spTree>
    <p:extLst>
      <p:ext uri="{BB962C8B-B14F-4D97-AF65-F5344CB8AC3E}">
        <p14:creationId xmlns:p14="http://schemas.microsoft.com/office/powerpoint/2010/main" val="24151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E6F67B6-040A-4A53-ABC0-6F82A6A8BFD5}" type="datetimeFigureOut">
              <a:rPr lang="tr-TR" smtClean="0"/>
              <a:t>11.12.2020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4EE5E74-E98D-441F-9A96-9F239FD5BCC1}" type="slidenum">
              <a:rPr lang="tr-TR" smtClean="0"/>
              <a:t>‹#›</a:t>
            </a:fld>
            <a:endParaRPr lang="tr-TR"/>
          </a:p>
        </p:txBody>
      </p:sp>
    </p:spTree>
    <p:extLst>
      <p:ext uri="{BB962C8B-B14F-4D97-AF65-F5344CB8AC3E}">
        <p14:creationId xmlns:p14="http://schemas.microsoft.com/office/powerpoint/2010/main" val="101042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F67B6-040A-4A53-ABC0-6F82A6A8BFD5}" type="datetimeFigureOut">
              <a:rPr lang="tr-TR" smtClean="0"/>
              <a:t>11.12.2020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4EE5E74-E98D-441F-9A96-9F239FD5BCC1}" type="slidenum">
              <a:rPr lang="tr-TR" smtClean="0"/>
              <a:t>‹#›</a:t>
            </a:fld>
            <a:endParaRPr lang="tr-TR"/>
          </a:p>
        </p:txBody>
      </p:sp>
    </p:spTree>
    <p:extLst>
      <p:ext uri="{BB962C8B-B14F-4D97-AF65-F5344CB8AC3E}">
        <p14:creationId xmlns:p14="http://schemas.microsoft.com/office/powerpoint/2010/main" val="75907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E6F67B6-040A-4A53-ABC0-6F82A6A8BFD5}" type="datetimeFigureOut">
              <a:rPr lang="tr-TR" smtClean="0"/>
              <a:t>11.12.2020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4EE5E74-E98D-441F-9A96-9F239FD5BCC1}" type="slidenum">
              <a:rPr lang="tr-TR" smtClean="0"/>
              <a:t>‹#›</a:t>
            </a:fld>
            <a:endParaRPr lang="tr-TR"/>
          </a:p>
        </p:txBody>
      </p:sp>
    </p:spTree>
    <p:extLst>
      <p:ext uri="{BB962C8B-B14F-4D97-AF65-F5344CB8AC3E}">
        <p14:creationId xmlns:p14="http://schemas.microsoft.com/office/powerpoint/2010/main" val="156952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E6F67B6-040A-4A53-ABC0-6F82A6A8BFD5}" type="datetimeFigureOut">
              <a:rPr lang="tr-TR" smtClean="0"/>
              <a:t>11.12.2020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4EE5E74-E98D-441F-9A96-9F239FD5BCC1}" type="slidenum">
              <a:rPr lang="tr-TR" smtClean="0"/>
              <a:t>‹#›</a:t>
            </a:fld>
            <a:endParaRPr lang="tr-TR"/>
          </a:p>
        </p:txBody>
      </p:sp>
    </p:spTree>
    <p:extLst>
      <p:ext uri="{BB962C8B-B14F-4D97-AF65-F5344CB8AC3E}">
        <p14:creationId xmlns:p14="http://schemas.microsoft.com/office/powerpoint/2010/main" val="801337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E6F67B6-040A-4A53-ABC0-6F82A6A8BFD5}" type="datetimeFigureOut">
              <a:rPr lang="tr-TR" smtClean="0"/>
              <a:t>11.12.2020</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4EE5E74-E98D-441F-9A96-9F239FD5BCC1}" type="slidenum">
              <a:rPr lang="tr-TR" smtClean="0"/>
              <a:t>‹#›</a:t>
            </a:fld>
            <a:endParaRPr lang="tr-TR"/>
          </a:p>
        </p:txBody>
      </p:sp>
    </p:spTree>
    <p:extLst>
      <p:ext uri="{BB962C8B-B14F-4D97-AF65-F5344CB8AC3E}">
        <p14:creationId xmlns:p14="http://schemas.microsoft.com/office/powerpoint/2010/main" val="1334360907"/>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2.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3.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4.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7.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8.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3" Type="http://schemas.openxmlformats.org/officeDocument/2006/relationships/hyperlink" Target="http://www.ozdeyis.net/zaman-icinde-firsatin-bulundugu-seydir-firsat-da-icinde-cok-fazla-zamanin-bulunmadigi-seydir-hipokrat/" TargetMode="External"/><Relationship Id="rId2" Type="http://schemas.openxmlformats.org/officeDocument/2006/relationships/notesSlide" Target="../notesSlides/notesSlide100.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19.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www.ozdeyis.net/zaman-en-kiymetli-seydir-bir-kez-gitti-mi-sonsuza-dek-gider-ve-cok-fazla-zamanimiz-yok-yasam-gercekten-de-cok-kisadir-cok-hizli-ucar-dogumla-olum-arasinda-cok-fazla-bir-bosluk-yoktur-ve-insanl/" TargetMode="External"/><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7.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9.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3.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7.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3" name="Picture 6" descr="verneclock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976" y="1268761"/>
            <a:ext cx="8656513" cy="458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503712" y="332657"/>
            <a:ext cx="5616624" cy="769441"/>
          </a:xfrm>
          <a:prstGeom prst="rect">
            <a:avLst/>
          </a:prstGeom>
          <a:noFill/>
        </p:spPr>
        <p:txBody>
          <a:bodyPr wrap="square" rtlCol="0">
            <a:spAutoFit/>
          </a:bodyPr>
          <a:lstStyle/>
          <a:p>
            <a:pPr algn="ctr"/>
            <a:r>
              <a:rPr lang="tr-TR" sz="4400" b="1" dirty="0">
                <a:solidFill>
                  <a:srgbClr val="FF0000"/>
                </a:solidFill>
                <a:latin typeface="Myriad Pro" pitchFamily="34" charset="0"/>
              </a:rPr>
              <a:t>ZAMAN YÖNETİMİ</a:t>
            </a:r>
          </a:p>
        </p:txBody>
      </p:sp>
      <p:pic>
        <p:nvPicPr>
          <p:cNvPr id="6" name="Resim 5">
            <a:extLst>
              <a:ext uri="{FF2B5EF4-FFF2-40B4-BE49-F238E27FC236}">
                <a16:creationId xmlns:a16="http://schemas.microsoft.com/office/drawing/2014/main" id="{49AC6A24-3F51-47A5-8787-75A23225C6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908655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153750" y="1412777"/>
            <a:ext cx="11741542"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buFont typeface="Wingdings" pitchFamily="2" charset="2"/>
              <a:buNone/>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Yapılacak her iş için bir zaman gereklidir.</a:t>
            </a:r>
          </a:p>
          <a:p>
            <a:pPr algn="r">
              <a:lnSpc>
                <a:spcPct val="150000"/>
              </a:lnSpc>
            </a:pPr>
            <a:endParaRPr 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lnSpc>
                <a:spcPct val="150000"/>
              </a:lnSpc>
              <a:buFont typeface="Wingdings" pitchFamily="2" charset="2"/>
              <a:buNone/>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Zaman pahalıdır.</a:t>
            </a:r>
          </a:p>
          <a:p>
            <a:pPr>
              <a:buFont typeface="Wingdings" pitchFamily="2" charset="2"/>
              <a:buNone/>
            </a:pPr>
            <a:endParaRPr 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None/>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Zaman kaynaktır.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6" y="3104952"/>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Resim 4">
            <a:extLst>
              <a:ext uri="{FF2B5EF4-FFF2-40B4-BE49-F238E27FC236}">
                <a16:creationId xmlns:a16="http://schemas.microsoft.com/office/drawing/2014/main" id="{1D2A2F6F-D065-40E5-AEC1-230080DFED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24036730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graphicFrame>
        <p:nvGraphicFramePr>
          <p:cNvPr id="3" name="Group 26"/>
          <p:cNvGraphicFramePr>
            <a:graphicFrameLocks noGrp="1"/>
          </p:cNvGraphicFramePr>
          <p:nvPr>
            <p:extLst>
              <p:ext uri="{D42A27DB-BD31-4B8C-83A1-F6EECF244321}">
                <p14:modId xmlns:p14="http://schemas.microsoft.com/office/powerpoint/2010/main" val="2285652690"/>
              </p:ext>
            </p:extLst>
          </p:nvPr>
        </p:nvGraphicFramePr>
        <p:xfrm>
          <a:off x="1919537" y="1268761"/>
          <a:ext cx="7920559" cy="4750961"/>
        </p:xfrm>
        <a:graphic>
          <a:graphicData uri="http://schemas.openxmlformats.org/drawingml/2006/table">
            <a:tbl>
              <a:tblPr/>
              <a:tblGrid>
                <a:gridCol w="2640186">
                  <a:extLst>
                    <a:ext uri="{9D8B030D-6E8A-4147-A177-3AD203B41FA5}">
                      <a16:colId xmlns:a16="http://schemas.microsoft.com/office/drawing/2014/main" val="20000"/>
                    </a:ext>
                  </a:extLst>
                </a:gridCol>
                <a:gridCol w="2640187">
                  <a:extLst>
                    <a:ext uri="{9D8B030D-6E8A-4147-A177-3AD203B41FA5}">
                      <a16:colId xmlns:a16="http://schemas.microsoft.com/office/drawing/2014/main" val="20001"/>
                    </a:ext>
                  </a:extLst>
                </a:gridCol>
                <a:gridCol w="2640186">
                  <a:extLst>
                    <a:ext uri="{9D8B030D-6E8A-4147-A177-3AD203B41FA5}">
                      <a16:colId xmlns:a16="http://schemas.microsoft.com/office/drawing/2014/main" val="20002"/>
                    </a:ext>
                  </a:extLst>
                </a:gridCol>
              </a:tblGrid>
              <a:tr h="2099219">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tr-TR" sz="2400" b="1" i="0" u="sng" strike="noStrike" cap="none" normalizeH="0" baseline="0" dirty="0">
                          <a:ln>
                            <a:noFill/>
                          </a:ln>
                          <a:solidFill>
                            <a:schemeClr val="bg1"/>
                          </a:solidFill>
                          <a:effectLst/>
                          <a:latin typeface="Tahoma" pitchFamily="34" charset="0"/>
                          <a:cs typeface="Arial" charset="0"/>
                        </a:rPr>
                        <a:t>ACİL</a:t>
                      </a:r>
                      <a:r>
                        <a:rPr kumimoji="0" lang="tr-TR" sz="2400" b="1" i="0" u="none" strike="noStrike" cap="none" normalizeH="0" baseline="0" dirty="0">
                          <a:ln>
                            <a:noFill/>
                          </a:ln>
                          <a:solidFill>
                            <a:schemeClr val="bg1"/>
                          </a:solidFill>
                          <a:effectLst/>
                          <a:latin typeface="Tahoma" pitchFamily="34" charset="0"/>
                          <a:cs typeface="Arial" charset="0"/>
                        </a:rPr>
                        <a:t>            AMA ÖNEMLİ OLMAYAN DURUMLARDA</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tr-TR" sz="2800" b="1" i="0" u="none" strike="noStrike" cap="none" normalizeH="0" baseline="0" dirty="0">
                          <a:ln>
                            <a:noFill/>
                          </a:ln>
                          <a:solidFill>
                            <a:schemeClr val="bg1"/>
                          </a:solidFill>
                          <a:effectLst/>
                          <a:latin typeface="Tahoma" pitchFamily="34" charset="0"/>
                          <a:cs typeface="Arial" charset="0"/>
                        </a:rPr>
                        <a:t>SÜRE KONUSUNDA GÖRÜŞÜN</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tr-TR" sz="2800" b="1" i="0" u="none" strike="noStrike" cap="none" normalizeH="0" baseline="0">
                          <a:ln>
                            <a:noFill/>
                          </a:ln>
                          <a:solidFill>
                            <a:schemeClr val="bg1"/>
                          </a:solidFill>
                          <a:effectLst/>
                          <a:latin typeface="Tahoma" pitchFamily="34" charset="0"/>
                          <a:cs typeface="Arial" charset="0"/>
                        </a:rPr>
                        <a:t>YAPARIM ANCAK ŞU GÜNE KADAR…</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r h="2347509">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tr-TR" sz="2400" b="1" i="0" u="sng" strike="noStrike" cap="none" normalizeH="0" baseline="0" dirty="0">
                          <a:ln>
                            <a:noFill/>
                          </a:ln>
                          <a:solidFill>
                            <a:schemeClr val="bg1"/>
                          </a:solidFill>
                          <a:effectLst/>
                          <a:latin typeface="Tahoma" pitchFamily="34" charset="0"/>
                          <a:cs typeface="Arial" charset="0"/>
                        </a:rPr>
                        <a:t>ÖNEMLİ</a:t>
                      </a:r>
                      <a:r>
                        <a:rPr kumimoji="0" lang="tr-TR" sz="2400" b="1" i="0" u="none" strike="noStrike" cap="none" normalizeH="0" baseline="0" dirty="0">
                          <a:ln>
                            <a:noFill/>
                          </a:ln>
                          <a:solidFill>
                            <a:schemeClr val="bg1"/>
                          </a:solidFill>
                          <a:effectLst/>
                          <a:latin typeface="Tahoma" pitchFamily="34" charset="0"/>
                          <a:cs typeface="Arial" charset="0"/>
                        </a:rPr>
                        <a:t>      AMA ACİL OLMAYAN DURUMLARDA</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tr-TR" sz="2800" b="1" i="0" u="none" strike="noStrike" cap="none" normalizeH="0" baseline="0" dirty="0">
                          <a:ln>
                            <a:noFill/>
                          </a:ln>
                          <a:solidFill>
                            <a:schemeClr val="bg1"/>
                          </a:solidFill>
                          <a:effectLst/>
                          <a:latin typeface="Tahoma" pitchFamily="34" charset="0"/>
                          <a:cs typeface="Arial" charset="0"/>
                        </a:rPr>
                        <a:t>HAYIR DEMEYİ BİLİN VEYA TARİHİ SİZ BELİRLEYİN</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tr-TR" sz="2800" b="1" i="0" u="none" strike="noStrike" cap="none" normalizeH="0" baseline="0" dirty="0">
                          <a:ln>
                            <a:noFill/>
                          </a:ln>
                          <a:solidFill>
                            <a:schemeClr val="bg1"/>
                          </a:solidFill>
                          <a:effectLst/>
                          <a:latin typeface="Tahoma" pitchFamily="34" charset="0"/>
                          <a:cs typeface="Arial" charset="0"/>
                        </a:rPr>
                        <a:t>ŞU GÜNE KADAR YAPACAĞIM, BU SİZİN İÇİN UYGUN MU?</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1"/>
                  </a:ext>
                </a:extLst>
              </a:tr>
            </a:tbl>
          </a:graphicData>
        </a:graphic>
      </p:graphicFrame>
      <p:sp>
        <p:nvSpPr>
          <p:cNvPr id="4" name="Text Box 4"/>
          <p:cNvSpPr txBox="1">
            <a:spLocks noChangeArrowheads="1"/>
          </p:cNvSpPr>
          <p:nvPr/>
        </p:nvSpPr>
        <p:spPr bwMode="auto">
          <a:xfrm>
            <a:off x="4151314" y="404814"/>
            <a:ext cx="3887787" cy="70167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50000"/>
              </a:spcBef>
              <a:buClrTx/>
              <a:buFontTx/>
              <a:buNone/>
            </a:pPr>
            <a:r>
              <a:rPr lang="tr-TR" altLang="tr-TR" sz="4000" b="1" dirty="0">
                <a:solidFill>
                  <a:srgbClr val="000066"/>
                </a:solidFill>
              </a:rPr>
              <a:t>İKİ REFLEKS</a:t>
            </a:r>
          </a:p>
        </p:txBody>
      </p:sp>
      <p:pic>
        <p:nvPicPr>
          <p:cNvPr id="5" name="Resim 4">
            <a:extLst>
              <a:ext uri="{FF2B5EF4-FFF2-40B4-BE49-F238E27FC236}">
                <a16:creationId xmlns:a16="http://schemas.microsoft.com/office/drawing/2014/main" id="{BF8050D7-95F4-41A3-BD98-4166843F29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9770598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998806" y="1628800"/>
            <a:ext cx="10536702" cy="4114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nSpc>
                <a:spcPct val="150000"/>
              </a:lnSpc>
              <a:buFont typeface="Wingdings" panose="05000000000000000000" pitchFamily="2" charset="2"/>
              <a:buChar char="q"/>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Plan ve envanter yapın</a:t>
            </a:r>
          </a:p>
          <a:p>
            <a:pPr marL="457200" indent="-457200">
              <a:lnSpc>
                <a:spcPct val="150000"/>
              </a:lnSpc>
              <a:buFont typeface="Wingdings" panose="05000000000000000000" pitchFamily="2" charset="2"/>
              <a:buChar char="q"/>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Öncelikli işleri belirleyin, nerede kime hayır denmeli bilin, gereksizse eleyin</a:t>
            </a:r>
          </a:p>
          <a:p>
            <a:pPr marL="457200" indent="-457200">
              <a:lnSpc>
                <a:spcPct val="150000"/>
              </a:lnSpc>
              <a:buFont typeface="Wingdings" panose="05000000000000000000" pitchFamily="2" charset="2"/>
              <a:buChar char="q"/>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İşlerinizi delege edin, astlarınızın gelişimine de yardımcı olur</a:t>
            </a:r>
          </a:p>
          <a:p>
            <a:pPr marL="457200" indent="-457200">
              <a:lnSpc>
                <a:spcPct val="150000"/>
              </a:lnSpc>
              <a:buFont typeface="Wingdings" panose="05000000000000000000" pitchFamily="2" charset="2"/>
              <a:buChar char="q"/>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Ertelemeyin</a:t>
            </a:r>
          </a:p>
          <a:p>
            <a:pPr marL="457200" indent="-457200">
              <a:lnSpc>
                <a:spcPct val="150000"/>
              </a:lnSpc>
              <a:buFont typeface="Wingdings" panose="05000000000000000000" pitchFamily="2" charset="2"/>
              <a:buChar char="q"/>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Yapacağınız her işe zaman sınırı koyun</a:t>
            </a:r>
          </a:p>
        </p:txBody>
      </p:sp>
      <p:sp>
        <p:nvSpPr>
          <p:cNvPr id="4" name="Rectangle 2"/>
          <p:cNvSpPr txBox="1">
            <a:spLocks noChangeArrowheads="1"/>
          </p:cNvSpPr>
          <p:nvPr/>
        </p:nvSpPr>
        <p:spPr>
          <a:xfrm>
            <a:off x="1892924" y="37371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a:solidFill>
                  <a:srgbClr val="FF0000"/>
                </a:solidFill>
                <a:latin typeface="Tahoma" panose="020B0604030504040204" pitchFamily="34" charset="0"/>
                <a:ea typeface="Tahoma" panose="020B0604030504040204" pitchFamily="34" charset="0"/>
                <a:cs typeface="Tahoma" panose="020B0604030504040204" pitchFamily="34" charset="0"/>
              </a:rPr>
              <a:t>Zamanı İyi Yönetmek İçin..</a:t>
            </a:r>
          </a:p>
        </p:txBody>
      </p:sp>
      <p:pic>
        <p:nvPicPr>
          <p:cNvPr id="5" name="Resim 4">
            <a:extLst>
              <a:ext uri="{FF2B5EF4-FFF2-40B4-BE49-F238E27FC236}">
                <a16:creationId xmlns:a16="http://schemas.microsoft.com/office/drawing/2014/main" id="{B6C5CE22-28B1-491D-ACC3-0AFB3376CC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29475761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576775" y="1447800"/>
            <a:ext cx="11458135" cy="47175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nSpc>
                <a:spcPct val="15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Erken Kalkma Alışkanlığı Edinin</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Ani Fikir ve Hayallere Esir Olmayın</a:t>
            </a:r>
          </a:p>
          <a:p>
            <a:pPr marL="457200" indent="-457200">
              <a:lnSpc>
                <a:spcPct val="15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A grubu işler bitmeden B grubuna geçmeyin</a:t>
            </a:r>
          </a:p>
          <a:p>
            <a:pPr marL="457200" indent="-457200">
              <a:lnSpc>
                <a:spcPct val="15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Amaca götürmeyen istekleri kibarca reddedin</a:t>
            </a:r>
          </a:p>
          <a:p>
            <a:pPr marL="457200" indent="-457200">
              <a:lnSpc>
                <a:spcPct val="15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Zor işleri sabahın erken saatlerinde yapın</a:t>
            </a:r>
          </a:p>
          <a:p>
            <a:pPr marL="457200" indent="-457200">
              <a:lnSpc>
                <a:spcPct val="15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Toplantılarda vakit kaybetmeyin.</a:t>
            </a:r>
          </a:p>
          <a:p>
            <a:pPr>
              <a:lnSpc>
                <a:spcPct val="150000"/>
              </a:lnSpc>
              <a:defRPr/>
            </a:pPr>
            <a:endParaRPr 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defRPr/>
            </a:pP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2"/>
          <p:cNvSpPr txBox="1">
            <a:spLocks noChangeArrowheads="1"/>
          </p:cNvSpPr>
          <p:nvPr/>
        </p:nvSpPr>
        <p:spPr>
          <a:xfrm>
            <a:off x="1982638" y="404664"/>
            <a:ext cx="8496944" cy="14097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rPr>
              <a:t>Zamanı İyi Yönetmek İçin…</a:t>
            </a:r>
            <a:endParaRPr lang="en-US" b="1" dirty="0">
              <a:solidFill>
                <a:srgbClr val="FF0000"/>
              </a:solidFill>
            </a:endParaRPr>
          </a:p>
        </p:txBody>
      </p:sp>
      <p:pic>
        <p:nvPicPr>
          <p:cNvPr id="6" name="Resim 5">
            <a:extLst>
              <a:ext uri="{FF2B5EF4-FFF2-40B4-BE49-F238E27FC236}">
                <a16:creationId xmlns:a16="http://schemas.microsoft.com/office/drawing/2014/main" id="{48F7578D-3104-44D2-8CF0-7503A847318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8452603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640080" y="1447800"/>
            <a:ext cx="11254154" cy="45734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nSpc>
                <a:spcPct val="15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Her akşam eve gitmeden önce masanızın üzerindeki ve masanızdaki dosyalarınızda tuttuğunuz kağıtları gözden geçirin. Kendinize puan verin.</a:t>
            </a:r>
          </a:p>
          <a:p>
            <a:pPr marL="457200" indent="-457200">
              <a:lnSpc>
                <a:spcPct val="150000"/>
              </a:lnSpc>
              <a:buFont typeface="Wingdings" panose="05000000000000000000" pitchFamily="2" charset="2"/>
              <a:buChar char="q"/>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İşinize yaramayan her şeyi çöpe atın yada işine yarayacağını düşündüğünüz başka birine verin </a:t>
            </a:r>
          </a:p>
          <a:p>
            <a:pPr marL="457200" indent="-457200">
              <a:lnSpc>
                <a:spcPct val="150000"/>
              </a:lnSpc>
              <a:buFont typeface="Wingdings" panose="05000000000000000000" pitchFamily="2" charset="2"/>
              <a:buChar char="q"/>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Atmadığınız ya da başkasına vermediğiniz her şeyi dosyalayıp kaldırın </a:t>
            </a:r>
          </a:p>
          <a:p>
            <a:pPr marL="457200" indent="-457200">
              <a:lnSpc>
                <a:spcPct val="150000"/>
              </a:lnSpc>
              <a:buFont typeface="Wingdings" panose="05000000000000000000" pitchFamily="2" charset="2"/>
              <a:buChar char="q"/>
              <a:defRPr/>
            </a:pPr>
            <a:endParaRPr 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Wingdings" panose="05000000000000000000" pitchFamily="2" charset="2"/>
              <a:buChar char="q"/>
              <a:defRPr/>
            </a:pPr>
            <a:endParaRPr 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defRPr/>
            </a:pP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2"/>
          <p:cNvSpPr txBox="1">
            <a:spLocks noChangeArrowheads="1"/>
          </p:cNvSpPr>
          <p:nvPr/>
        </p:nvSpPr>
        <p:spPr>
          <a:xfrm>
            <a:off x="1982638" y="404664"/>
            <a:ext cx="8496944" cy="14097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rPr>
              <a:t>Zamanı İyi Yönetmek İçin</a:t>
            </a:r>
            <a:endParaRPr lang="en-US" b="1" dirty="0">
              <a:solidFill>
                <a:srgbClr val="FF0000"/>
              </a:solidFill>
            </a:endParaRPr>
          </a:p>
        </p:txBody>
      </p:sp>
      <p:pic>
        <p:nvPicPr>
          <p:cNvPr id="6" name="Resim 5">
            <a:extLst>
              <a:ext uri="{FF2B5EF4-FFF2-40B4-BE49-F238E27FC236}">
                <a16:creationId xmlns:a16="http://schemas.microsoft.com/office/drawing/2014/main" id="{2E5B47D9-D7B3-4834-ADE0-6CBC9AD1E6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8518964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Dikdörtgen 2"/>
          <p:cNvSpPr/>
          <p:nvPr/>
        </p:nvSpPr>
        <p:spPr>
          <a:xfrm>
            <a:off x="696352" y="1264197"/>
            <a:ext cx="10761784" cy="4528804"/>
          </a:xfrm>
          <a:prstGeom prst="rect">
            <a:avLst/>
          </a:prstGeom>
        </p:spPr>
        <p:txBody>
          <a:bodyPr wrap="square">
            <a:spAutoFit/>
          </a:bodyPr>
          <a:lstStyle/>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Masanızda yalnızca o an yapacağınız işi bulundurun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Tek seferde tek iş yapın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Bitirme zamanını belirleyin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İlk önce sıkıcı ama önemli işi yapın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Başladığınız işi bitirin</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 Mutlaka ajanda kullanın</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a:t>
            </a:r>
          </a:p>
        </p:txBody>
      </p:sp>
      <p:sp>
        <p:nvSpPr>
          <p:cNvPr id="4" name="Rectangle 2"/>
          <p:cNvSpPr txBox="1">
            <a:spLocks noChangeArrowheads="1"/>
          </p:cNvSpPr>
          <p:nvPr/>
        </p:nvSpPr>
        <p:spPr>
          <a:xfrm>
            <a:off x="1919536" y="12119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a:solidFill>
                  <a:srgbClr val="FF0000"/>
                </a:solidFill>
                <a:latin typeface="Myriad Pro" pitchFamily="34" charset="0"/>
              </a:rPr>
              <a:t>Zamanı İyi Yönetmek İçin...</a:t>
            </a:r>
          </a:p>
        </p:txBody>
      </p:sp>
      <p:pic>
        <p:nvPicPr>
          <p:cNvPr id="5" name="Resim 4">
            <a:extLst>
              <a:ext uri="{FF2B5EF4-FFF2-40B4-BE49-F238E27FC236}">
                <a16:creationId xmlns:a16="http://schemas.microsoft.com/office/drawing/2014/main" id="{222F34B5-D314-441C-98E4-DBB1ACE351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2040806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Dikdörtgen 2"/>
          <p:cNvSpPr/>
          <p:nvPr/>
        </p:nvSpPr>
        <p:spPr>
          <a:xfrm>
            <a:off x="837029" y="1340769"/>
            <a:ext cx="11183814" cy="5175135"/>
          </a:xfrm>
          <a:prstGeom prst="rect">
            <a:avLst/>
          </a:prstGeom>
        </p:spPr>
        <p:txBody>
          <a:bodyPr wrap="square">
            <a:spAutoFit/>
          </a:bodyPr>
          <a:lstStyle/>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İyi bir sekretere sahip olun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Ofisinizde dikkat dağıtıcı hususlara yer vermeyin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Zaman tasarrufu sağlayan araçlardan yararlanın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Telefon kullanma biçiminizi değiştirin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•Çalışırken sosyal medyadan uzak durun</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Kendinizi ödüllendirin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Önceliklerinizden asla taviz vermeyin </a:t>
            </a:r>
          </a:p>
          <a:p>
            <a:pPr marL="457200" indent="-457200" algn="ctr">
              <a:lnSpc>
                <a:spcPct val="150000"/>
              </a:lnSpc>
              <a:buFont typeface="Arial" panose="020B0604020202020204" pitchFamily="34" charset="0"/>
              <a:buChar char="•"/>
            </a:pPr>
            <a:r>
              <a:rPr lang="tr-TR" sz="2800" dirty="0">
                <a:latin typeface="Tahoma" panose="020B0604030504040204" pitchFamily="34" charset="0"/>
                <a:ea typeface="Tahoma" panose="020B0604030504040204" pitchFamily="34" charset="0"/>
                <a:cs typeface="Tahoma" panose="020B0604030504040204" pitchFamily="34" charset="0"/>
              </a:rPr>
              <a:t> Alışkanlık değiştirme planı yapın</a:t>
            </a:r>
          </a:p>
        </p:txBody>
      </p:sp>
      <p:sp>
        <p:nvSpPr>
          <p:cNvPr id="4" name="Rectangle 2"/>
          <p:cNvSpPr txBox="1">
            <a:spLocks noChangeArrowheads="1"/>
          </p:cNvSpPr>
          <p:nvPr/>
        </p:nvSpPr>
        <p:spPr>
          <a:xfrm>
            <a:off x="1919536" y="12119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a:solidFill>
                  <a:srgbClr val="FF0000"/>
                </a:solidFill>
                <a:latin typeface="Myriad Pro" pitchFamily="34" charset="0"/>
              </a:rPr>
              <a:t>Zamanı İyi Yönetmek İçin...</a:t>
            </a:r>
          </a:p>
        </p:txBody>
      </p:sp>
      <p:pic>
        <p:nvPicPr>
          <p:cNvPr id="5" name="Resim 4">
            <a:extLst>
              <a:ext uri="{FF2B5EF4-FFF2-40B4-BE49-F238E27FC236}">
                <a16:creationId xmlns:a16="http://schemas.microsoft.com/office/drawing/2014/main" id="{DFE4B6CC-B086-4215-A519-A608855DDA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4935427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0" y="1442580"/>
            <a:ext cx="12013809" cy="51270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549400" lvl="2" indent="-577850">
              <a:lnSpc>
                <a:spcPct val="16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Değiştirmek istediğiniz alışkanlığı belirleyin</a:t>
            </a:r>
          </a:p>
          <a:p>
            <a:pPr marL="1549400" lvl="2" indent="-577850">
              <a:lnSpc>
                <a:spcPct val="16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Benimsemeyi planladığınız yeni alışkanlığı tanımlayın</a:t>
            </a:r>
          </a:p>
          <a:p>
            <a:pPr marL="1549400" lvl="2" indent="-577850">
              <a:lnSpc>
                <a:spcPct val="16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Kendinize küçük ödüller verin</a:t>
            </a:r>
          </a:p>
          <a:p>
            <a:pPr marL="1549400" lvl="2" indent="-577850">
              <a:lnSpc>
                <a:spcPct val="16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Eski alışkanlığa ait tüm öğeleri ortadan kaldırın, kaldıramıyorsanız yanına notlar koyun.</a:t>
            </a:r>
          </a:p>
          <a:p>
            <a:pPr marL="1549400" lvl="2" indent="-577850">
              <a:lnSpc>
                <a:spcPct val="16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Yeni alışkanlığınızı devam ettirmek için etrafınızdaki kişilerden yardım isteyin.</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2"/>
          <p:cNvSpPr txBox="1">
            <a:spLocks noChangeArrowheads="1"/>
          </p:cNvSpPr>
          <p:nvPr/>
        </p:nvSpPr>
        <p:spPr>
          <a:xfrm>
            <a:off x="1933603" y="260826"/>
            <a:ext cx="8568952" cy="96907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Alışkanlık Değiştirme Planı</a:t>
            </a:r>
            <a:r>
              <a:rPr lang="en-US" b="1" dirty="0">
                <a:solidFill>
                  <a:srgbClr val="FF0000"/>
                </a:solidFill>
                <a:latin typeface="Myriad Pro" pitchFamily="34" charset="0"/>
              </a:rPr>
              <a:t> </a:t>
            </a:r>
          </a:p>
        </p:txBody>
      </p:sp>
      <p:pic>
        <p:nvPicPr>
          <p:cNvPr id="5" name="Resim 4">
            <a:extLst>
              <a:ext uri="{FF2B5EF4-FFF2-40B4-BE49-F238E27FC236}">
                <a16:creationId xmlns:a16="http://schemas.microsoft.com/office/drawing/2014/main" id="{5DF6DB4E-FEB6-468F-9C8D-DB88C65501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0389886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a:spLocks noChangeArrowheads="1"/>
          </p:cNvSpPr>
          <p:nvPr/>
        </p:nvSpPr>
        <p:spPr bwMode="auto">
          <a:xfrm>
            <a:off x="1259058" y="1988840"/>
            <a:ext cx="10142807"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a:lnSpc>
                <a:spcPct val="150000"/>
              </a:lnSpc>
              <a:spcBef>
                <a:spcPct val="20000"/>
              </a:spcBef>
              <a:buClr>
                <a:schemeClr val="hlink"/>
              </a:buClr>
              <a:buSzPct val="75000"/>
              <a:buFont typeface="Wingdings" panose="05000000000000000000" pitchFamily="2" charset="2"/>
              <a:buChar char="q"/>
            </a:pPr>
            <a:r>
              <a:rPr lang="tr-TR" sz="3200" dirty="0">
                <a:latin typeface="Tahoma" panose="020B0604030504040204" pitchFamily="34" charset="0"/>
                <a:ea typeface="Tahoma" panose="020B0604030504040204" pitchFamily="34" charset="0"/>
                <a:cs typeface="Tahoma" panose="020B0604030504040204" pitchFamily="34" charset="0"/>
              </a:rPr>
              <a:t>Kariyer planlaması</a:t>
            </a:r>
          </a:p>
          <a:p>
            <a:pPr marL="457200" indent="-457200" algn="ctr">
              <a:spcBef>
                <a:spcPct val="20000"/>
              </a:spcBef>
              <a:buClr>
                <a:schemeClr val="hlink"/>
              </a:buClr>
              <a:buSzPct val="75000"/>
              <a:buFont typeface="Wingdings" panose="05000000000000000000" pitchFamily="2" charset="2"/>
              <a:buChar char="q"/>
            </a:pPr>
            <a:r>
              <a:rPr lang="tr-TR" sz="3200" dirty="0">
                <a:latin typeface="Tahoma" panose="020B0604030504040204" pitchFamily="34" charset="0"/>
                <a:ea typeface="Tahoma" panose="020B0604030504040204" pitchFamily="34" charset="0"/>
                <a:cs typeface="Tahoma" panose="020B0604030504040204" pitchFamily="34" charset="0"/>
              </a:rPr>
              <a:t>Okumak</a:t>
            </a:r>
          </a:p>
          <a:p>
            <a:pPr marL="457200" indent="-457200" algn="ctr">
              <a:spcBef>
                <a:spcPct val="20000"/>
              </a:spcBef>
              <a:buClr>
                <a:schemeClr val="hlink"/>
              </a:buClr>
              <a:buSzPct val="75000"/>
              <a:buFont typeface="Wingdings" panose="05000000000000000000" pitchFamily="2" charset="2"/>
              <a:buChar char="q"/>
            </a:pPr>
            <a:r>
              <a:rPr lang="tr-TR" sz="3200" dirty="0">
                <a:latin typeface="Tahoma" panose="020B0604030504040204" pitchFamily="34" charset="0"/>
                <a:ea typeface="Tahoma" panose="020B0604030504040204" pitchFamily="34" charset="0"/>
                <a:cs typeface="Tahoma" panose="020B0604030504040204" pitchFamily="34" charset="0"/>
              </a:rPr>
              <a:t>İletişim</a:t>
            </a:r>
          </a:p>
          <a:p>
            <a:pPr marL="457200" indent="-457200" algn="ctr">
              <a:spcBef>
                <a:spcPct val="20000"/>
              </a:spcBef>
              <a:buClr>
                <a:schemeClr val="hlink"/>
              </a:buClr>
              <a:buSzPct val="75000"/>
              <a:buFont typeface="Wingdings" panose="05000000000000000000" pitchFamily="2" charset="2"/>
              <a:buChar char="q"/>
            </a:pPr>
            <a:r>
              <a:rPr lang="tr-TR" sz="3200" dirty="0">
                <a:latin typeface="Tahoma" panose="020B0604030504040204" pitchFamily="34" charset="0"/>
                <a:ea typeface="Tahoma" panose="020B0604030504040204" pitchFamily="34" charset="0"/>
                <a:cs typeface="Tahoma" panose="020B0604030504040204" pitchFamily="34" charset="0"/>
              </a:rPr>
              <a:t>Dinlenme</a:t>
            </a:r>
          </a:p>
          <a:p>
            <a:pPr marL="457200" indent="-457200" algn="ctr">
              <a:spcBef>
                <a:spcPct val="20000"/>
              </a:spcBef>
              <a:buClr>
                <a:schemeClr val="hlink"/>
              </a:buClr>
              <a:buSzPct val="75000"/>
              <a:buFont typeface="Wingdings" panose="05000000000000000000" pitchFamily="2" charset="2"/>
              <a:buChar char="q"/>
            </a:pPr>
            <a:r>
              <a:rPr lang="tr-TR" sz="3200" dirty="0">
                <a:latin typeface="Tahoma" panose="020B0604030504040204" pitchFamily="34" charset="0"/>
                <a:ea typeface="Tahoma" panose="020B0604030504040204" pitchFamily="34" charset="0"/>
                <a:cs typeface="Tahoma" panose="020B0604030504040204" pitchFamily="34" charset="0"/>
              </a:rPr>
              <a:t>Düşünme</a:t>
            </a:r>
          </a:p>
          <a:p>
            <a:pPr marL="457200" indent="-457200" algn="ctr">
              <a:spcBef>
                <a:spcPct val="20000"/>
              </a:spcBef>
              <a:buClr>
                <a:schemeClr val="hlink"/>
              </a:buClr>
              <a:buSzPct val="75000"/>
              <a:buFont typeface="Wingdings" panose="05000000000000000000" pitchFamily="2" charset="2"/>
              <a:buChar char="q"/>
            </a:pPr>
            <a:r>
              <a:rPr lang="tr-TR" sz="3200" dirty="0">
                <a:latin typeface="Tahoma" panose="020B0604030504040204" pitchFamily="34" charset="0"/>
                <a:ea typeface="Tahoma" panose="020B0604030504040204" pitchFamily="34" charset="0"/>
                <a:cs typeface="Tahoma" panose="020B0604030504040204" pitchFamily="34" charset="0"/>
              </a:rPr>
              <a:t>VE HERŞEYDEN ÖNEMLİSİ SAĞLIKLI ,MUTLU,STRESSİZ BİR YAŞAM</a:t>
            </a:r>
            <a:r>
              <a:rPr lang="tr-TR" sz="3200" dirty="0">
                <a:latin typeface="Tahoma" panose="020B0604030504040204" pitchFamily="34" charset="0"/>
                <a:ea typeface="Tahoma" panose="020B0604030504040204" pitchFamily="34" charset="0"/>
                <a:cs typeface="Tahoma" panose="020B0604030504040204" pitchFamily="34" charset="0"/>
                <a:sym typeface="Wingdings" pitchFamily="2" charset="2"/>
              </a:rPr>
              <a:t></a:t>
            </a:r>
            <a:endParaRPr lang="tr-TR" sz="32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2"/>
          <p:cNvSpPr>
            <a:spLocks noChangeArrowheads="1"/>
          </p:cNvSpPr>
          <p:nvPr/>
        </p:nvSpPr>
        <p:spPr bwMode="auto">
          <a:xfrm>
            <a:off x="2344983" y="439478"/>
            <a:ext cx="777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tr-TR" sz="3600" b="1" dirty="0">
                <a:solidFill>
                  <a:srgbClr val="FF0000"/>
                </a:solidFill>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rPr>
              <a:t>Zamanı İyi Değerlendirmenin Bize Kazandıracakları</a:t>
            </a:r>
          </a:p>
        </p:txBody>
      </p:sp>
      <p:pic>
        <p:nvPicPr>
          <p:cNvPr id="5" name="Resim 4">
            <a:extLst>
              <a:ext uri="{FF2B5EF4-FFF2-40B4-BE49-F238E27FC236}">
                <a16:creationId xmlns:a16="http://schemas.microsoft.com/office/drawing/2014/main" id="{53107E83-A95E-4870-8EEE-95D9BD869E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49297380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4" name="Rectangle 2"/>
          <p:cNvSpPr>
            <a:spLocks noChangeArrowheads="1"/>
          </p:cNvSpPr>
          <p:nvPr/>
        </p:nvSpPr>
        <p:spPr bwMode="auto">
          <a:xfrm>
            <a:off x="2239475" y="348037"/>
            <a:ext cx="777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tr-TR" sz="3600" b="1" dirty="0">
                <a:solidFill>
                  <a:srgbClr val="FF0000"/>
                </a:solidFill>
                <a:effectLst>
                  <a:outerShdw blurRad="38100" dist="38100" dir="2700000" algn="tl">
                    <a:srgbClr val="FFFFFF"/>
                  </a:outerShdw>
                </a:effectLst>
                <a:latin typeface="Myriad Pro" pitchFamily="34" charset="0"/>
              </a:rPr>
              <a:t>Zaman Yönetimi Açısından Stresle Başa Çıkmak İçin</a:t>
            </a:r>
          </a:p>
        </p:txBody>
      </p:sp>
      <p:sp>
        <p:nvSpPr>
          <p:cNvPr id="5" name="object 3"/>
          <p:cNvSpPr txBox="1"/>
          <p:nvPr/>
        </p:nvSpPr>
        <p:spPr>
          <a:xfrm>
            <a:off x="626013" y="2060848"/>
            <a:ext cx="10726616" cy="3995325"/>
          </a:xfrm>
          <a:prstGeom prst="rect">
            <a:avLst/>
          </a:prstGeom>
        </p:spPr>
        <p:txBody>
          <a:bodyPr vert="horz" wrap="square" lIns="0" tIns="0" rIns="0" bIns="0" rtlCol="0">
            <a:spAutoFit/>
          </a:bodyPr>
          <a:lstStyle/>
          <a:p>
            <a:pPr marL="319115" indent="-307718" algn="ctr">
              <a:lnSpc>
                <a:spcPct val="150000"/>
              </a:lnSpc>
              <a:buSzPct val="125000"/>
              <a:buChar char="•"/>
              <a:tabLst>
                <a:tab pos="318546" algn="l"/>
                <a:tab pos="319115" algn="l"/>
              </a:tabLst>
            </a:pPr>
            <a:r>
              <a:rPr sz="2800" dirty="0">
                <a:latin typeface="Tahoma" panose="020B0604030504040204" pitchFamily="34" charset="0"/>
                <a:ea typeface="Tahoma" panose="020B0604030504040204" pitchFamily="34" charset="0"/>
                <a:cs typeface="Tahoma" panose="020B0604030504040204" pitchFamily="34" charset="0"/>
              </a:rPr>
              <a:t>İşleri </a:t>
            </a:r>
            <a:r>
              <a:rPr sz="2800" spc="-4" dirty="0">
                <a:latin typeface="Tahoma" panose="020B0604030504040204" pitchFamily="34" charset="0"/>
                <a:ea typeface="Tahoma" panose="020B0604030504040204" pitchFamily="34" charset="0"/>
                <a:cs typeface="Tahoma" panose="020B0604030504040204" pitchFamily="34" charset="0"/>
              </a:rPr>
              <a:t>ertelememek, bir </a:t>
            </a:r>
            <a:r>
              <a:rPr sz="2800" dirty="0">
                <a:latin typeface="Tahoma" panose="020B0604030504040204" pitchFamily="34" charset="0"/>
                <a:ea typeface="Tahoma" panose="020B0604030504040204" pitchFamily="34" charset="0"/>
                <a:cs typeface="Tahoma" panose="020B0604030504040204" pitchFamily="34" charset="0"/>
              </a:rPr>
              <a:t>an </a:t>
            </a:r>
            <a:r>
              <a:rPr sz="2800" spc="-4" dirty="0">
                <a:latin typeface="Tahoma" panose="020B0604030504040204" pitchFamily="34" charset="0"/>
                <a:ea typeface="Tahoma" panose="020B0604030504040204" pitchFamily="34" charset="0"/>
                <a:cs typeface="Tahoma" panose="020B0604030504040204" pitchFamily="34" charset="0"/>
              </a:rPr>
              <a:t>önce</a:t>
            </a:r>
            <a:r>
              <a:rPr sz="2800" spc="-76"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yapmak,</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431"/>
              </a:spcBef>
              <a:buSzPct val="125000"/>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Mükemmellik peşinde</a:t>
            </a:r>
            <a:r>
              <a:rPr sz="2800" spc="-13"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koşmamak,</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417"/>
              </a:spcBef>
              <a:buSzPct val="125000"/>
              <a:buChar char="•"/>
              <a:tabLst>
                <a:tab pos="318546" algn="l"/>
                <a:tab pos="319115" algn="l"/>
              </a:tabLst>
            </a:pPr>
            <a:r>
              <a:rPr sz="2800" dirty="0">
                <a:latin typeface="Tahoma" panose="020B0604030504040204" pitchFamily="34" charset="0"/>
                <a:ea typeface="Tahoma" panose="020B0604030504040204" pitchFamily="34" charset="0"/>
                <a:cs typeface="Tahoma" panose="020B0604030504040204" pitchFamily="34" charset="0"/>
              </a:rPr>
              <a:t>Akşam </a:t>
            </a:r>
            <a:r>
              <a:rPr sz="2800" spc="-4" dirty="0">
                <a:latin typeface="Tahoma" panose="020B0604030504040204" pitchFamily="34" charset="0"/>
                <a:ea typeface="Tahoma" panose="020B0604030504040204" pitchFamily="34" charset="0"/>
                <a:cs typeface="Tahoma" panose="020B0604030504040204" pitchFamily="34" charset="0"/>
              </a:rPr>
              <a:t>geç vakitlere kadar çalışmamak, zamanı iyi</a:t>
            </a:r>
            <a:r>
              <a:rPr sz="2800" spc="-54" dirty="0">
                <a:latin typeface="Tahoma" panose="020B0604030504040204" pitchFamily="34" charset="0"/>
                <a:ea typeface="Tahoma" panose="020B0604030504040204" pitchFamily="34" charset="0"/>
                <a:cs typeface="Tahoma" panose="020B0604030504040204" pitchFamily="34" charset="0"/>
              </a:rPr>
              <a:t> </a:t>
            </a:r>
            <a:r>
              <a:rPr sz="2800" dirty="0">
                <a:latin typeface="Tahoma" panose="020B0604030504040204" pitchFamily="34" charset="0"/>
                <a:ea typeface="Tahoma" panose="020B0604030504040204" pitchFamily="34" charset="0"/>
                <a:cs typeface="Tahoma" panose="020B0604030504040204" pitchFamily="34" charset="0"/>
              </a:rPr>
              <a:t>planlamak,</a:t>
            </a:r>
          </a:p>
          <a:p>
            <a:pPr marL="319115" indent="-307718" algn="ctr">
              <a:lnSpc>
                <a:spcPct val="150000"/>
              </a:lnSpc>
              <a:spcBef>
                <a:spcPts val="431"/>
              </a:spcBef>
              <a:buSzPct val="125000"/>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Hedefleri, öncelikleri ve işle </a:t>
            </a:r>
            <a:r>
              <a:rPr sz="2800" dirty="0">
                <a:latin typeface="Tahoma" panose="020B0604030504040204" pitchFamily="34" charset="0"/>
                <a:ea typeface="Tahoma" panose="020B0604030504040204" pitchFamily="34" charset="0"/>
                <a:cs typeface="Tahoma" panose="020B0604030504040204" pitchFamily="34" charset="0"/>
              </a:rPr>
              <a:t>ilgili </a:t>
            </a:r>
            <a:r>
              <a:rPr sz="2800" spc="-4" dirty="0">
                <a:latin typeface="Tahoma" panose="020B0604030504040204" pitchFamily="34" charset="0"/>
                <a:ea typeface="Tahoma" panose="020B0604030504040204" pitchFamily="34" charset="0"/>
                <a:cs typeface="Tahoma" panose="020B0604030504040204" pitchFamily="34" charset="0"/>
              </a:rPr>
              <a:t>görevleri gerçekçi</a:t>
            </a:r>
            <a:r>
              <a:rPr sz="2800" spc="72"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belirlemek.</a:t>
            </a:r>
            <a:endParaRPr sz="2800" dirty="0">
              <a:latin typeface="Tahoma" panose="020B0604030504040204" pitchFamily="34" charset="0"/>
              <a:ea typeface="Tahoma" panose="020B0604030504040204" pitchFamily="34" charset="0"/>
              <a:cs typeface="Tahoma" panose="020B0604030504040204" pitchFamily="34" charset="0"/>
            </a:endParaRPr>
          </a:p>
          <a:p>
            <a:pPr marL="319115" marR="333362" indent="-307718" algn="ctr">
              <a:lnSpc>
                <a:spcPct val="150000"/>
              </a:lnSpc>
              <a:spcBef>
                <a:spcPts val="431"/>
              </a:spcBef>
              <a:buSzPct val="125000"/>
              <a:buChar char="•"/>
              <a:tabLst>
                <a:tab pos="318546" algn="l"/>
                <a:tab pos="319115" algn="l"/>
              </a:tabLst>
            </a:pPr>
            <a:r>
              <a:rPr sz="2800" dirty="0">
                <a:latin typeface="Tahoma" panose="020B0604030504040204" pitchFamily="34" charset="0"/>
                <a:ea typeface="Tahoma" panose="020B0604030504040204" pitchFamily="34" charset="0"/>
                <a:cs typeface="Tahoma" panose="020B0604030504040204" pitchFamily="34" charset="0"/>
              </a:rPr>
              <a:t>İşe </a:t>
            </a:r>
            <a:r>
              <a:rPr sz="2800" spc="-4" dirty="0">
                <a:latin typeface="Tahoma" panose="020B0604030504040204" pitchFamily="34" charset="0"/>
                <a:ea typeface="Tahoma" panose="020B0604030504040204" pitchFamily="34" charset="0"/>
                <a:cs typeface="Tahoma" panose="020B0604030504040204" pitchFamily="34" charset="0"/>
              </a:rPr>
              <a:t>yoğunlaşmışken, </a:t>
            </a:r>
            <a:r>
              <a:rPr sz="2800" dirty="0">
                <a:latin typeface="Tahoma" panose="020B0604030504040204" pitchFamily="34" charset="0"/>
                <a:ea typeface="Tahoma" panose="020B0604030504040204" pitchFamily="34" charset="0"/>
                <a:cs typeface="Tahoma" panose="020B0604030504040204" pitchFamily="34" charset="0"/>
              </a:rPr>
              <a:t>bu </a:t>
            </a:r>
            <a:r>
              <a:rPr sz="2800" spc="-4" dirty="0">
                <a:latin typeface="Tahoma" panose="020B0604030504040204" pitchFamily="34" charset="0"/>
                <a:ea typeface="Tahoma" panose="020B0604030504040204" pitchFamily="34" charset="0"/>
                <a:cs typeface="Tahoma" panose="020B0604030504040204" pitchFamily="34" charset="0"/>
              </a:rPr>
              <a:t>durumu önemsiz şeylerle kesintiye  uğratmamak,</a:t>
            </a:r>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485A42AA-0D4E-42DA-8273-50365F7CB2C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8034630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4" name="Rectangle 2"/>
          <p:cNvSpPr>
            <a:spLocks noChangeArrowheads="1"/>
          </p:cNvSpPr>
          <p:nvPr/>
        </p:nvSpPr>
        <p:spPr bwMode="auto">
          <a:xfrm>
            <a:off x="2288711" y="115920"/>
            <a:ext cx="777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tr-TR" sz="3600" b="1" dirty="0">
                <a:solidFill>
                  <a:srgbClr val="FF0000"/>
                </a:solidFill>
                <a:effectLst>
                  <a:outerShdw blurRad="38100" dist="38100" dir="2700000" algn="tl">
                    <a:srgbClr val="FFFFFF"/>
                  </a:outerShdw>
                </a:effectLst>
                <a:latin typeface="Myriad Pro" pitchFamily="34" charset="0"/>
              </a:rPr>
              <a:t>Zaman Yönetimi Açısından Stresle Başa Çıkmak İçin</a:t>
            </a:r>
          </a:p>
        </p:txBody>
      </p:sp>
      <p:sp>
        <p:nvSpPr>
          <p:cNvPr id="6" name="object 3"/>
          <p:cNvSpPr txBox="1"/>
          <p:nvPr/>
        </p:nvSpPr>
        <p:spPr>
          <a:xfrm>
            <a:off x="886265" y="1515547"/>
            <a:ext cx="10705513" cy="4692951"/>
          </a:xfrm>
          <a:prstGeom prst="rect">
            <a:avLst/>
          </a:prstGeom>
        </p:spPr>
        <p:txBody>
          <a:bodyPr vert="horz" wrap="square" lIns="0" tIns="0" rIns="0" bIns="0" rtlCol="0">
            <a:spAutoFit/>
          </a:bodyPr>
          <a:lstStyle/>
          <a:p>
            <a:pPr marL="319115" indent="-307718" algn="ctr">
              <a:lnSpc>
                <a:spcPct val="150000"/>
              </a:lnSpc>
              <a:buSzPct val="125000"/>
              <a:buChar char="•"/>
              <a:tabLst>
                <a:tab pos="318546" algn="l"/>
                <a:tab pos="319115" algn="l"/>
              </a:tabLst>
            </a:pPr>
            <a:r>
              <a:rPr sz="2800" dirty="0">
                <a:latin typeface="Tahoma" panose="020B0604030504040204" pitchFamily="34" charset="0"/>
                <a:ea typeface="Tahoma" panose="020B0604030504040204" pitchFamily="34" charset="0"/>
                <a:cs typeface="Tahoma" panose="020B0604030504040204" pitchFamily="34" charset="0"/>
              </a:rPr>
              <a:t>Esnek </a:t>
            </a:r>
            <a:r>
              <a:rPr sz="2800" spc="-4" dirty="0">
                <a:latin typeface="Tahoma" panose="020B0604030504040204" pitchFamily="34" charset="0"/>
                <a:ea typeface="Tahoma" panose="020B0604030504040204" pitchFamily="34" charset="0"/>
                <a:cs typeface="Tahoma" panose="020B0604030504040204" pitchFamily="34" charset="0"/>
              </a:rPr>
              <a:t>olmayan </a:t>
            </a:r>
            <a:r>
              <a:rPr sz="2800" dirty="0">
                <a:latin typeface="Tahoma" panose="020B0604030504040204" pitchFamily="34" charset="0"/>
                <a:ea typeface="Tahoma" panose="020B0604030504040204" pitchFamily="34" charset="0"/>
                <a:cs typeface="Tahoma" panose="020B0604030504040204" pitchFamily="34" charset="0"/>
              </a:rPr>
              <a:t>plan </a:t>
            </a:r>
            <a:r>
              <a:rPr sz="2800" spc="-4" dirty="0">
                <a:latin typeface="Tahoma" panose="020B0604030504040204" pitchFamily="34" charset="0"/>
                <a:ea typeface="Tahoma" panose="020B0604030504040204" pitchFamily="34" charset="0"/>
                <a:cs typeface="Tahoma" panose="020B0604030504040204" pitchFamily="34" charset="0"/>
              </a:rPr>
              <a:t>ve programlar</a:t>
            </a:r>
            <a:r>
              <a:rPr sz="2800" spc="-54"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yapmamak,</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431"/>
              </a:spcBef>
              <a:buSzPct val="125000"/>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İş bitirme tarihlerini gerçekçi olarak</a:t>
            </a:r>
            <a:r>
              <a:rPr sz="2800" spc="22"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belirlemek</a:t>
            </a:r>
            <a:r>
              <a:rPr sz="2800" spc="-4" dirty="0">
                <a:latin typeface="Tahoma" panose="020B0604030504040204" pitchFamily="34" charset="0"/>
                <a:ea typeface="Tahoma" panose="020B0604030504040204" pitchFamily="34" charset="0"/>
                <a:cs typeface="Tahoma" panose="020B0604030504040204" pitchFamily="34" charset="0"/>
              </a:rPr>
              <a:t>,</a:t>
            </a:r>
            <a:r>
              <a:rPr lang="tr-TR" sz="2800" dirty="0">
                <a:latin typeface="Tahoma" panose="020B0604030504040204" pitchFamily="34" charset="0"/>
                <a:ea typeface="Tahoma" panose="020B0604030504040204" pitchFamily="34" charset="0"/>
                <a:cs typeface="Tahoma" panose="020B0604030504040204" pitchFamily="34" charset="0"/>
              </a:rPr>
              <a:t> </a:t>
            </a:r>
          </a:p>
          <a:p>
            <a:pPr marL="319115" indent="-307718" algn="ctr">
              <a:lnSpc>
                <a:spcPct val="150000"/>
              </a:lnSpc>
              <a:spcBef>
                <a:spcPts val="431"/>
              </a:spcBef>
              <a:buSzPct val="125000"/>
              <a:buChar char="•"/>
              <a:tabLst>
                <a:tab pos="318546" algn="l"/>
                <a:tab pos="319115" algn="l"/>
              </a:tabLst>
            </a:pPr>
            <a:r>
              <a:rPr sz="2800" spc="-4" dirty="0" err="1">
                <a:latin typeface="Tahoma" panose="020B0604030504040204" pitchFamily="34" charset="0"/>
                <a:ea typeface="Tahoma" panose="020B0604030504040204" pitchFamily="34" charset="0"/>
                <a:cs typeface="Tahoma" panose="020B0604030504040204" pitchFamily="34" charset="0"/>
              </a:rPr>
              <a:t>Gerektiğinde</a:t>
            </a:r>
            <a:r>
              <a:rPr sz="2800" spc="-4" dirty="0">
                <a:latin typeface="Tahoma" panose="020B0604030504040204" pitchFamily="34" charset="0"/>
                <a:ea typeface="Tahoma" panose="020B0604030504040204" pitchFamily="34" charset="0"/>
                <a:cs typeface="Tahoma" panose="020B0604030504040204" pitchFamily="34" charset="0"/>
              </a:rPr>
              <a:t> </a:t>
            </a:r>
            <a:r>
              <a:rPr sz="2800" dirty="0">
                <a:latin typeface="Tahoma" panose="020B0604030504040204" pitchFamily="34" charset="0"/>
                <a:ea typeface="Tahoma" panose="020B0604030504040204" pitchFamily="34" charset="0"/>
                <a:cs typeface="Tahoma" panose="020B0604030504040204" pitchFamily="34" charset="0"/>
              </a:rPr>
              <a:t>“HAYIR”</a:t>
            </a:r>
            <a:r>
              <a:rPr sz="2800" spc="-36"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diyebilmek,</a:t>
            </a:r>
            <a:endParaRPr sz="2800" dirty="0">
              <a:latin typeface="Tahoma" panose="020B0604030504040204" pitchFamily="34" charset="0"/>
              <a:ea typeface="Tahoma" panose="020B0604030504040204" pitchFamily="34" charset="0"/>
              <a:cs typeface="Tahoma" panose="020B0604030504040204" pitchFamily="34" charset="0"/>
            </a:endParaRPr>
          </a:p>
          <a:p>
            <a:pPr marL="319115" marR="4559" indent="-307718" algn="ctr">
              <a:lnSpc>
                <a:spcPct val="150000"/>
              </a:lnSpc>
              <a:spcBef>
                <a:spcPts val="431"/>
              </a:spcBef>
              <a:buSzPct val="125000"/>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Aşırı iş yükünden kaçınmak, zamanında yetiştiremeyecek işleri  yüklenmemek,</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431"/>
              </a:spcBef>
              <a:buSzPct val="125000"/>
              <a:buChar char="•"/>
              <a:tabLst>
                <a:tab pos="318546" algn="l"/>
                <a:tab pos="319115" algn="l"/>
              </a:tabLst>
            </a:pPr>
            <a:r>
              <a:rPr sz="2800" dirty="0">
                <a:latin typeface="Tahoma" panose="020B0604030504040204" pitchFamily="34" charset="0"/>
                <a:ea typeface="Tahoma" panose="020B0604030504040204" pitchFamily="34" charset="0"/>
                <a:cs typeface="Tahoma" panose="020B0604030504040204" pitchFamily="34" charset="0"/>
              </a:rPr>
              <a:t>Yerine </a:t>
            </a:r>
            <a:r>
              <a:rPr sz="2800" spc="-4" dirty="0">
                <a:latin typeface="Tahoma" panose="020B0604030504040204" pitchFamily="34" charset="0"/>
                <a:ea typeface="Tahoma" panose="020B0604030504040204" pitchFamily="34" charset="0"/>
                <a:cs typeface="Tahoma" panose="020B0604030504040204" pitchFamily="34" charset="0"/>
              </a:rPr>
              <a:t>getirilemeyecek sözler</a:t>
            </a:r>
            <a:r>
              <a:rPr sz="2800" spc="-49"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vermemek</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417"/>
              </a:spcBef>
              <a:buSzPct val="125000"/>
              <a:buChar char="•"/>
              <a:tabLst>
                <a:tab pos="318546" algn="l"/>
                <a:tab pos="319115" algn="l"/>
              </a:tabLst>
            </a:pPr>
            <a:r>
              <a:rPr lang="tr-TR" sz="2800" dirty="0">
                <a:latin typeface="Tahoma" panose="020B0604030504040204" pitchFamily="34" charset="0"/>
                <a:ea typeface="Tahoma" panose="020B0604030504040204" pitchFamily="34" charset="0"/>
                <a:cs typeface="Tahoma" panose="020B0604030504040204" pitchFamily="34" charset="0"/>
              </a:rPr>
              <a:t>İşyerinde k</a:t>
            </a:r>
            <a:r>
              <a:rPr sz="2800" dirty="0" err="1">
                <a:latin typeface="Tahoma" panose="020B0604030504040204" pitchFamily="34" charset="0"/>
                <a:ea typeface="Tahoma" panose="020B0604030504040204" pitchFamily="34" charset="0"/>
                <a:cs typeface="Tahoma" panose="020B0604030504040204" pitchFamily="34" charset="0"/>
              </a:rPr>
              <a:t>endine</a:t>
            </a:r>
            <a:r>
              <a:rPr sz="2800"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her </a:t>
            </a:r>
            <a:r>
              <a:rPr sz="2800" dirty="0">
                <a:latin typeface="Tahoma" panose="020B0604030504040204" pitchFamily="34" charset="0"/>
                <a:ea typeface="Tahoma" panose="020B0604030504040204" pitchFamily="34" charset="0"/>
                <a:cs typeface="Tahoma" panose="020B0604030504040204" pitchFamily="34" charset="0"/>
              </a:rPr>
              <a:t>gün </a:t>
            </a:r>
            <a:r>
              <a:rPr sz="2800" spc="-9" dirty="0">
                <a:latin typeface="Tahoma" panose="020B0604030504040204" pitchFamily="34" charset="0"/>
                <a:ea typeface="Tahoma" panose="020B0604030504040204" pitchFamily="34" charset="0"/>
                <a:cs typeface="Tahoma" panose="020B0604030504040204" pitchFamily="34" charset="0"/>
              </a:rPr>
              <a:t>10 </a:t>
            </a:r>
            <a:r>
              <a:rPr sz="2800" spc="-4" dirty="0">
                <a:latin typeface="Tahoma" panose="020B0604030504040204" pitchFamily="34" charset="0"/>
                <a:ea typeface="Tahoma" panose="020B0604030504040204" pitchFamily="34" charset="0"/>
                <a:cs typeface="Tahoma" panose="020B0604030504040204" pitchFamily="34" charset="0"/>
              </a:rPr>
              <a:t>dakika </a:t>
            </a:r>
            <a:r>
              <a:rPr sz="2800" spc="-9" dirty="0">
                <a:latin typeface="Tahoma" panose="020B0604030504040204" pitchFamily="34" charset="0"/>
                <a:ea typeface="Tahoma" panose="020B0604030504040204" pitchFamily="34" charset="0"/>
                <a:cs typeface="Tahoma" panose="020B0604030504040204" pitchFamily="34" charset="0"/>
              </a:rPr>
              <a:t>ayırmak</a:t>
            </a:r>
            <a:r>
              <a:rPr sz="2800" spc="-40" dirty="0">
                <a:latin typeface="Tahoma" panose="020B0604030504040204" pitchFamily="34" charset="0"/>
                <a:ea typeface="Tahoma" panose="020B0604030504040204" pitchFamily="34" charset="0"/>
                <a:cs typeface="Tahoma" panose="020B0604030504040204" pitchFamily="34" charset="0"/>
              </a:rPr>
              <a:t> </a:t>
            </a:r>
            <a:r>
              <a:rPr sz="2800" dirty="0">
                <a:latin typeface="Tahoma" panose="020B0604030504040204" pitchFamily="34" charset="0"/>
                <a:ea typeface="Tahoma" panose="020B0604030504040204" pitchFamily="34" charset="0"/>
                <a:cs typeface="Tahoma" panose="020B0604030504040204" pitchFamily="34" charset="0"/>
              </a:rPr>
              <a:t>.</a:t>
            </a:r>
          </a:p>
        </p:txBody>
      </p:sp>
      <p:pic>
        <p:nvPicPr>
          <p:cNvPr id="5" name="Resim 4">
            <a:extLst>
              <a:ext uri="{FF2B5EF4-FFF2-40B4-BE49-F238E27FC236}">
                <a16:creationId xmlns:a16="http://schemas.microsoft.com/office/drawing/2014/main" id="{29677A65-5189-4DA8-B296-40FD797FE5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4211906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Text Box 2"/>
          <p:cNvSpPr txBox="1">
            <a:spLocks noChangeArrowheads="1"/>
          </p:cNvSpPr>
          <p:nvPr/>
        </p:nvSpPr>
        <p:spPr bwMode="auto">
          <a:xfrm>
            <a:off x="372793" y="1059769"/>
            <a:ext cx="11472203" cy="517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lnSpc>
                <a:spcPct val="150000"/>
              </a:lnSpc>
              <a:spcBef>
                <a:spcPct val="0"/>
              </a:spcBef>
              <a:buFontTx/>
              <a:buNone/>
            </a:pPr>
            <a:r>
              <a:rPr lang="tr-TR" altLang="tr-TR" sz="2800" dirty="0">
                <a:latin typeface="Tahoma" panose="020B0604030504040204" pitchFamily="34" charset="0"/>
                <a:ea typeface="Tahoma" panose="020B0604030504040204" pitchFamily="34" charset="0"/>
                <a:cs typeface="Tahoma" panose="020B0604030504040204" pitchFamily="34" charset="0"/>
              </a:rPr>
              <a:t>Günlük yaşantımızda bizim dışımızda akıp giden ve çoğu zaman çok da umurunda olmadığımız bu </a:t>
            </a:r>
            <a:r>
              <a:rPr lang="tr-TR" altLang="tr-TR" sz="2800" dirty="0">
                <a:solidFill>
                  <a:srgbClr val="FF0000"/>
                </a:solidFill>
                <a:latin typeface="Tahoma" panose="020B0604030504040204" pitchFamily="34" charset="0"/>
                <a:ea typeface="Tahoma" panose="020B0604030504040204" pitchFamily="34" charset="0"/>
                <a:cs typeface="Tahoma" panose="020B0604030504040204" pitchFamily="34" charset="0"/>
              </a:rPr>
              <a:t>kaynağı </a:t>
            </a:r>
            <a:r>
              <a:rPr lang="tr-TR" altLang="tr-TR" sz="2800" dirty="0">
                <a:latin typeface="Tahoma" panose="020B0604030504040204" pitchFamily="34" charset="0"/>
                <a:ea typeface="Tahoma" panose="020B0604030504040204" pitchFamily="34" charset="0"/>
                <a:cs typeface="Tahoma" panose="020B0604030504040204" pitchFamily="34" charset="0"/>
              </a:rPr>
              <a:t>planlamaya kalkarız. </a:t>
            </a:r>
          </a:p>
          <a:p>
            <a:pPr algn="ctr" eaLnBrk="1" hangingPunct="1">
              <a:lnSpc>
                <a:spcPct val="150000"/>
              </a:lnSpc>
              <a:spcBef>
                <a:spcPct val="0"/>
              </a:spcBef>
              <a:buFontTx/>
              <a:buNone/>
            </a:pPr>
            <a:endParaRPr lang="tr-TR" altLang="tr-TR" sz="2800" dirty="0">
              <a:latin typeface="Tahoma" panose="020B0604030504040204" pitchFamily="34" charset="0"/>
              <a:ea typeface="Tahoma" panose="020B0604030504040204" pitchFamily="34" charset="0"/>
              <a:cs typeface="Tahoma" panose="020B0604030504040204" pitchFamily="34" charset="0"/>
            </a:endParaRPr>
          </a:p>
          <a:p>
            <a:pPr algn="ctr" eaLnBrk="1" hangingPunct="1">
              <a:lnSpc>
                <a:spcPct val="150000"/>
              </a:lnSpc>
              <a:spcBef>
                <a:spcPct val="0"/>
              </a:spcBef>
              <a:buFontTx/>
              <a:buNone/>
            </a:pPr>
            <a:endParaRPr lang="tr-TR" altLang="tr-TR" sz="2800" dirty="0">
              <a:latin typeface="Tahoma" panose="020B0604030504040204" pitchFamily="34" charset="0"/>
              <a:ea typeface="Tahoma" panose="020B0604030504040204" pitchFamily="34" charset="0"/>
              <a:cs typeface="Tahoma" panose="020B0604030504040204" pitchFamily="34" charset="0"/>
            </a:endParaRPr>
          </a:p>
          <a:p>
            <a:pPr algn="ctr" eaLnBrk="1" hangingPunct="1">
              <a:lnSpc>
                <a:spcPct val="150000"/>
              </a:lnSpc>
              <a:spcBef>
                <a:spcPct val="0"/>
              </a:spcBef>
              <a:buFontTx/>
              <a:buNone/>
            </a:pPr>
            <a:r>
              <a:rPr lang="tr-TR" altLang="tr-TR" sz="2800" dirty="0">
                <a:solidFill>
                  <a:srgbClr val="FF0000"/>
                </a:solidFill>
                <a:latin typeface="Tahoma" panose="020B0604030504040204" pitchFamily="34" charset="0"/>
                <a:ea typeface="Tahoma" panose="020B0604030504040204" pitchFamily="34" charset="0"/>
                <a:cs typeface="Tahoma" panose="020B0604030504040204" pitchFamily="34" charset="0"/>
              </a:rPr>
              <a:t>SONUÇ NEDİR PEKİ?</a:t>
            </a:r>
            <a:r>
              <a:rPr lang="tr-TR" altLang="tr-TR" sz="2800" dirty="0">
                <a:latin typeface="Tahoma" panose="020B0604030504040204" pitchFamily="34" charset="0"/>
                <a:ea typeface="Tahoma" panose="020B0604030504040204" pitchFamily="34" charset="0"/>
                <a:cs typeface="Tahoma" panose="020B0604030504040204" pitchFamily="34" charset="0"/>
              </a:rPr>
              <a:t> </a:t>
            </a:r>
          </a:p>
          <a:p>
            <a:pPr algn="ctr" eaLnBrk="1" hangingPunct="1">
              <a:lnSpc>
                <a:spcPct val="150000"/>
              </a:lnSpc>
              <a:spcBef>
                <a:spcPct val="0"/>
              </a:spcBef>
              <a:buFontTx/>
              <a:buNone/>
            </a:pPr>
            <a:r>
              <a:rPr lang="tr-TR" altLang="tr-TR" sz="2800" dirty="0">
                <a:latin typeface="Tahoma" panose="020B0604030504040204" pitchFamily="34" charset="0"/>
                <a:ea typeface="Tahoma" panose="020B0604030504040204" pitchFamily="34" charset="0"/>
                <a:cs typeface="Tahoma" panose="020B0604030504040204" pitchFamily="34" charset="0"/>
              </a:rPr>
              <a:t>Genelde yeterince zamanımız yoktur, işlerimizi yetiştiremeyiz. Aslında, hepimizin sahip olduğu zaman aynıdır. Ama bu, pek azımız için yeterlidir.</a:t>
            </a:r>
          </a:p>
        </p:txBody>
      </p:sp>
      <p:pic>
        <p:nvPicPr>
          <p:cNvPr id="4" name="Resim 3">
            <a:extLst>
              <a:ext uri="{FF2B5EF4-FFF2-40B4-BE49-F238E27FC236}">
                <a16:creationId xmlns:a16="http://schemas.microsoft.com/office/drawing/2014/main" id="{F56F5807-A85C-44EF-8D38-8425A2CFB01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7407543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Dikdörtgen 2"/>
          <p:cNvSpPr/>
          <p:nvPr/>
        </p:nvSpPr>
        <p:spPr>
          <a:xfrm>
            <a:off x="0" y="2321169"/>
            <a:ext cx="12192000" cy="2207912"/>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fontAlgn="base">
              <a:lnSpc>
                <a:spcPct val="150000"/>
              </a:lnSpc>
            </a:pPr>
            <a:r>
              <a:rPr lang="tr-TR" sz="3200" b="1" dirty="0">
                <a:solidFill>
                  <a:schemeClr val="bg1"/>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‘’Zaman, içinde fırsatın bulunduğu şeydir; fırsat da, içinde çok fazla zamanın bulunmadığı şeydir.”  </a:t>
            </a:r>
          </a:p>
          <a:p>
            <a:pPr algn="ctr" fontAlgn="base">
              <a:lnSpc>
                <a:spcPct val="150000"/>
              </a:lnSpc>
            </a:pPr>
            <a:r>
              <a:rPr lang="tr-TR" sz="3200" b="1" dirty="0">
                <a:solidFill>
                  <a:schemeClr val="bg1"/>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                                                                           Hipokrat</a:t>
            </a:r>
            <a:endParaRPr lang="tr-TR"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Resim 3">
            <a:extLst>
              <a:ext uri="{FF2B5EF4-FFF2-40B4-BE49-F238E27FC236}">
                <a16:creationId xmlns:a16="http://schemas.microsoft.com/office/drawing/2014/main" id="{78316EF7-31C6-4A43-8D7B-A2912F4CBA5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759256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5"/>
          <p:cNvSpPr txBox="1">
            <a:spLocks noChangeArrowheads="1"/>
          </p:cNvSpPr>
          <p:nvPr/>
        </p:nvSpPr>
        <p:spPr>
          <a:xfrm>
            <a:off x="773723" y="908051"/>
            <a:ext cx="10951699" cy="54006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pPr>
            <a:endParaRPr lang="tr-TR" alt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Tx/>
              <a:buNone/>
            </a:pPr>
            <a:r>
              <a:rPr lang="tr-TR" alt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Zaman, bazen hızlı, bazen de yavaş geçer.</a:t>
            </a:r>
            <a:br>
              <a:rPr lang="tr-TR" altLang="tr-TR" sz="2800"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tr-TR" alt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Tx/>
              <a:buNone/>
            </a:pPr>
            <a:endParaRPr lang="tr-TR" alt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Tx/>
              <a:buNone/>
            </a:pPr>
            <a:r>
              <a:rPr lang="tr-TR" alt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Bu nedenle zamanı objektif (gerçek) ve </a:t>
            </a:r>
            <a:r>
              <a:rPr lang="tr-TR" altLang="tr-TR" sz="2800" dirty="0" err="1">
                <a:solidFill>
                  <a:schemeClr val="tx1"/>
                </a:solidFill>
                <a:latin typeface="Tahoma" panose="020B0604030504040204" pitchFamily="34" charset="0"/>
                <a:ea typeface="Tahoma" panose="020B0604030504040204" pitchFamily="34" charset="0"/>
                <a:cs typeface="Tahoma" panose="020B0604030504040204" pitchFamily="34" charset="0"/>
              </a:rPr>
              <a:t>subjektif</a:t>
            </a:r>
            <a:r>
              <a:rPr lang="tr-TR" alt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 (algılanan) zaman olarak ikiye ayırabiliriz.</a:t>
            </a:r>
          </a:p>
        </p:txBody>
      </p:sp>
      <p:pic>
        <p:nvPicPr>
          <p:cNvPr id="4" name="Resim 3">
            <a:extLst>
              <a:ext uri="{FF2B5EF4-FFF2-40B4-BE49-F238E27FC236}">
                <a16:creationId xmlns:a16="http://schemas.microsoft.com/office/drawing/2014/main" id="{312EC676-C80F-4B34-9083-DB741851C50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60259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5"/>
          <p:cNvSpPr txBox="1">
            <a:spLocks noChangeArrowheads="1"/>
          </p:cNvSpPr>
          <p:nvPr/>
        </p:nvSpPr>
        <p:spPr>
          <a:xfrm>
            <a:off x="330591" y="1024957"/>
            <a:ext cx="11155680" cy="54006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pPr>
            <a:endParaRPr lang="tr-TR" alt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Tx/>
              <a:buNone/>
            </a:pPr>
            <a:r>
              <a:rPr lang="tr-TR" alt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Maaş ödeyen bir patron için bir ay çok hızlı geçebilir.</a:t>
            </a:r>
          </a:p>
          <a:p>
            <a:pPr>
              <a:buFontTx/>
              <a:buNone/>
            </a:pPr>
            <a:endParaRPr lang="tr-TR" alt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Tx/>
              <a:buNone/>
            </a:pPr>
            <a:endParaRPr lang="tr-TR" alt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Tx/>
              <a:buNone/>
            </a:pPr>
            <a:r>
              <a:rPr lang="tr-TR" alt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Maaş alacak bir çalışan için ise çok yavaş….</a:t>
            </a:r>
          </a:p>
        </p:txBody>
      </p:sp>
      <p:pic>
        <p:nvPicPr>
          <p:cNvPr id="4" name="Resim 3">
            <a:extLst>
              <a:ext uri="{FF2B5EF4-FFF2-40B4-BE49-F238E27FC236}">
                <a16:creationId xmlns:a16="http://schemas.microsoft.com/office/drawing/2014/main" id="{A5D92A26-D587-477F-B697-BFD720D0528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29836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6455" y="2476231"/>
            <a:ext cx="8229600" cy="639762"/>
          </a:xfrm>
        </p:spPr>
        <p:txBody>
          <a:bodyPr>
            <a:normAutofit fontScale="90000"/>
          </a:bodyPr>
          <a:lstStyle/>
          <a:p>
            <a:pPr algn="ctr"/>
            <a:r>
              <a:rPr lang="tr-TR"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Zaman</a:t>
            </a:r>
            <a:r>
              <a:rPr lang="tr-TR" dirty="0">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tr-TR"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Çeşİtlerİ</a:t>
            </a:r>
            <a:endParaRPr lang="tr-TR"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827259DB-F3B8-4687-9533-D8CAAC3A6E1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75213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983" y="1066800"/>
            <a:ext cx="11697966" cy="5486400"/>
          </a:xfrm>
        </p:spPr>
        <p:txBody>
          <a:bodyPr>
            <a:normAutofit/>
          </a:bodyPr>
          <a:lstStyle/>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Ölçülüp gözlenebilen, nesnellik gösterebilen zaman türüdür.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Bir zaman birimi kanalıyla ölçülebilir ve saat zamanına vurgu yapar.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Gerçek zaman ay ve güneşin hareketlerine göre fiziksel olarak gözlenebilen değişmelere dayanır. Dolayısı ile burada sözü edilen zaman, fiziksel olaylardan yola çıkarak, nicelleştirilmiştir.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Bir saatlik süre kişilere göre farklı algılansa da süre değişmez.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O nedenle de saat zamanı, nesnel gerçekliği yansıtır.</a:t>
            </a:r>
          </a:p>
        </p:txBody>
      </p:sp>
      <p:sp>
        <p:nvSpPr>
          <p:cNvPr id="6" name="Title 1">
            <a:extLst>
              <a:ext uri="{FF2B5EF4-FFF2-40B4-BE49-F238E27FC236}">
                <a16:creationId xmlns:a16="http://schemas.microsoft.com/office/drawing/2014/main" id="{A8F096AC-677E-4CBE-93F6-AD979426448F}"/>
              </a:ext>
            </a:extLst>
          </p:cNvPr>
          <p:cNvSpPr>
            <a:spLocks noGrp="1"/>
          </p:cNvSpPr>
          <p:nvPr>
            <p:ph type="title"/>
          </p:nvPr>
        </p:nvSpPr>
        <p:spPr>
          <a:xfrm>
            <a:off x="1981200" y="274638"/>
            <a:ext cx="8229600" cy="487362"/>
          </a:xfrm>
        </p:spPr>
        <p:txBody>
          <a:bodyPr>
            <a:normAutofit fontScale="90000"/>
          </a:bodyPr>
          <a:lstStyle/>
          <a:p>
            <a:pPr algn="ctr"/>
            <a:r>
              <a:rPr lang="tr-TR" b="1" dirty="0">
                <a:solidFill>
                  <a:schemeClr val="accent1"/>
                </a:solidFill>
                <a:latin typeface="Tahoma" panose="020B0604030504040204" pitchFamily="34" charset="0"/>
                <a:ea typeface="Tahoma" panose="020B0604030504040204" pitchFamily="34" charset="0"/>
                <a:cs typeface="Tahoma" panose="020B0604030504040204" pitchFamily="34" charset="0"/>
              </a:rPr>
              <a:t>1.GERÇEK Zaman</a:t>
            </a:r>
          </a:p>
        </p:txBody>
      </p:sp>
      <p:pic>
        <p:nvPicPr>
          <p:cNvPr id="7" name="Resim 6">
            <a:extLst>
              <a:ext uri="{FF2B5EF4-FFF2-40B4-BE49-F238E27FC236}">
                <a16:creationId xmlns:a16="http://schemas.microsoft.com/office/drawing/2014/main" id="{F5404AAC-1FE5-4623-BCBF-4F34D9B9ABB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fontScale="90000"/>
          </a:bodyPr>
          <a:lstStyle/>
          <a:p>
            <a:pPr algn="ctr"/>
            <a:r>
              <a:rPr lang="tr-TR" b="1" dirty="0">
                <a:solidFill>
                  <a:schemeClr val="accent1"/>
                </a:solidFill>
                <a:latin typeface="Tahoma" panose="020B0604030504040204" pitchFamily="34" charset="0"/>
                <a:ea typeface="Tahoma" panose="020B0604030504040204" pitchFamily="34" charset="0"/>
                <a:cs typeface="Tahoma" panose="020B0604030504040204" pitchFamily="34" charset="0"/>
              </a:rPr>
              <a:t>2. Algılanan Zaman</a:t>
            </a:r>
          </a:p>
        </p:txBody>
      </p:sp>
      <p:sp>
        <p:nvSpPr>
          <p:cNvPr id="3" name="Content Placeholder 2"/>
          <p:cNvSpPr>
            <a:spLocks noGrp="1"/>
          </p:cNvSpPr>
          <p:nvPr>
            <p:ph idx="1"/>
          </p:nvPr>
        </p:nvSpPr>
        <p:spPr>
          <a:xfrm>
            <a:off x="400929" y="1143001"/>
            <a:ext cx="11359662" cy="4983163"/>
          </a:xfrm>
        </p:spPr>
        <p:txBody>
          <a:bodyPr>
            <a:normAutofit/>
          </a:bodyPr>
          <a:lstStyle/>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Her canlının gerçek zamana bağlı olmadan psikolojik anlamda algıladığı zaman türüdür. Algılanan zaman, bireyden bireye, durumdan duruma değişir.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Bu nedenle de durumsaldır ve öznel gerçekliğe dayanır. İnsan sıkıldığında, bir şeyi sabırsızca beklediğinde zaman daha yavaş geçer.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Sevilen bir kişiden birkaç gün ayrı kalınması bir asır gibi gelmesi bunu anlatır. Eğlence ve mutlu bir ortamda ise zaman çok hızlı geçer. </a:t>
            </a:r>
          </a:p>
        </p:txBody>
      </p:sp>
      <p:pic>
        <p:nvPicPr>
          <p:cNvPr id="4" name="Resim 3">
            <a:extLst>
              <a:ext uri="{FF2B5EF4-FFF2-40B4-BE49-F238E27FC236}">
                <a16:creationId xmlns:a16="http://schemas.microsoft.com/office/drawing/2014/main" id="{2A38B351-4B91-4BB2-9C1A-E56C15C2B30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pPr algn="ctr"/>
            <a:r>
              <a:rPr lang="tr-TR" b="1" dirty="0">
                <a:solidFill>
                  <a:schemeClr val="accent1"/>
                </a:solidFill>
                <a:latin typeface="Tahoma" panose="020B0604030504040204" pitchFamily="34" charset="0"/>
                <a:ea typeface="Tahoma" panose="020B0604030504040204" pitchFamily="34" charset="0"/>
                <a:cs typeface="Tahoma" panose="020B0604030504040204" pitchFamily="34" charset="0"/>
              </a:rPr>
              <a:t>3. Biyolojik Zaman</a:t>
            </a:r>
          </a:p>
        </p:txBody>
      </p:sp>
      <p:sp>
        <p:nvSpPr>
          <p:cNvPr id="3" name="Content Placeholder 2"/>
          <p:cNvSpPr>
            <a:spLocks noGrp="1"/>
          </p:cNvSpPr>
          <p:nvPr>
            <p:ph idx="1"/>
          </p:nvPr>
        </p:nvSpPr>
        <p:spPr>
          <a:xfrm>
            <a:off x="316523" y="1117210"/>
            <a:ext cx="11711354" cy="5135563"/>
          </a:xfrm>
        </p:spPr>
        <p:txBody>
          <a:bodyPr>
            <a:normAutofit/>
          </a:bodyPr>
          <a:lstStyle/>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Bedensel olarak algılanan zamandır.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Kuşların belli zamanlarda göç etmeleri, ayıların kış uykusuna yatmaları,</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Gece yarısı işe gitmek için kalkan kişilerin kendiliğinden uyanması biyolojik zamanla ilgilidir.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Durumsal etmenlere göre biyolojik zaman programı kendisini yeniler.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İçgüdüseldir, süreç içinde kazanılmış alışkanlıklara dayanır.</a:t>
            </a:r>
          </a:p>
        </p:txBody>
      </p:sp>
      <p:pic>
        <p:nvPicPr>
          <p:cNvPr id="4" name="Resim 3">
            <a:extLst>
              <a:ext uri="{FF2B5EF4-FFF2-40B4-BE49-F238E27FC236}">
                <a16:creationId xmlns:a16="http://schemas.microsoft.com/office/drawing/2014/main" id="{D017C099-4582-4704-B526-5C09CF5115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2859"/>
            <a:ext cx="8229600" cy="715962"/>
          </a:xfrm>
        </p:spPr>
        <p:txBody>
          <a:bodyPr>
            <a:normAutofit/>
          </a:bodyPr>
          <a:lstStyle/>
          <a:p>
            <a:pPr algn="ctr"/>
            <a:r>
              <a:rPr lang="tr-TR" sz="3600" dirty="0">
                <a:solidFill>
                  <a:schemeClr val="accent1"/>
                </a:solidFill>
                <a:latin typeface="Tahoma" panose="020B0604030504040204" pitchFamily="34" charset="0"/>
                <a:ea typeface="Tahoma" panose="020B0604030504040204" pitchFamily="34" charset="0"/>
                <a:cs typeface="Tahoma" panose="020B0604030504040204" pitchFamily="34" charset="0"/>
              </a:rPr>
              <a:t>4. </a:t>
            </a:r>
            <a:r>
              <a:rPr lang="tr-TR" sz="3600" b="1" dirty="0">
                <a:solidFill>
                  <a:schemeClr val="accent1"/>
                </a:solidFill>
                <a:latin typeface="Tahoma" panose="020B0604030504040204" pitchFamily="34" charset="0"/>
                <a:ea typeface="Tahoma" panose="020B0604030504040204" pitchFamily="34" charset="0"/>
                <a:cs typeface="Tahoma" panose="020B0604030504040204" pitchFamily="34" charset="0"/>
              </a:rPr>
              <a:t>Ekonomik Zaman</a:t>
            </a:r>
            <a:endParaRPr lang="tr-TR" sz="36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60253" y="1107832"/>
            <a:ext cx="11619914" cy="4983163"/>
          </a:xfrm>
        </p:spPr>
        <p:txBody>
          <a:bodyPr>
            <a:normAutofit fontScale="85000" lnSpcReduction="10000"/>
          </a:bodyPr>
          <a:lstStyle/>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Ekonomide zaman bir ölçü birimidir.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Çünkü, emeğin karşılığı olan ücret, saat gün hafta veya ay üzerinden hesaplanır.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Aynı zamanda faiz ödemesi de belli zaman dilimleri dikkate alınarak yapılır.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İşletme açısından, belli bir üretim için harcanan süreler toplamı anlamında zaman, bir verimlilik ölçüsüdür.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Yine kurumlarda, çalışma sürelerinin düzenlenmesi, işe devam oranları gibi yönetsel işlemler açısından da zaman, bir örgütsel düzenleme aracı olmaktadır.</a:t>
            </a:r>
          </a:p>
        </p:txBody>
      </p:sp>
      <p:pic>
        <p:nvPicPr>
          <p:cNvPr id="4" name="Resim 3">
            <a:extLst>
              <a:ext uri="{FF2B5EF4-FFF2-40B4-BE49-F238E27FC236}">
                <a16:creationId xmlns:a16="http://schemas.microsoft.com/office/drawing/2014/main" id="{18B4B8E9-5A45-4B5D-A193-FEAE20BD25E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8406" y="518189"/>
            <a:ext cx="8610600" cy="1293028"/>
          </a:xfrm>
        </p:spPr>
        <p:txBody>
          <a:bodyPr>
            <a:normAutofit/>
          </a:bodyPr>
          <a:lstStyle/>
          <a:p>
            <a:pPr algn="ctr"/>
            <a:r>
              <a:rPr lang="tr-TR" sz="3600" b="1" dirty="0">
                <a:solidFill>
                  <a:schemeClr val="accent1"/>
                </a:solidFill>
                <a:latin typeface="Tahoma" panose="020B0604030504040204" pitchFamily="34" charset="0"/>
                <a:ea typeface="Tahoma" panose="020B0604030504040204" pitchFamily="34" charset="0"/>
                <a:cs typeface="Tahoma" panose="020B0604030504040204" pitchFamily="34" charset="0"/>
              </a:rPr>
              <a:t>5. Yönetsel Zaman</a:t>
            </a:r>
          </a:p>
        </p:txBody>
      </p:sp>
      <p:sp>
        <p:nvSpPr>
          <p:cNvPr id="3" name="Content Placeholder 2"/>
          <p:cNvSpPr>
            <a:spLocks noGrp="1"/>
          </p:cNvSpPr>
          <p:nvPr>
            <p:ph idx="1"/>
          </p:nvPr>
        </p:nvSpPr>
        <p:spPr>
          <a:xfrm>
            <a:off x="443132" y="1600201"/>
            <a:ext cx="11352628" cy="4525963"/>
          </a:xfrm>
        </p:spPr>
        <p:txBody>
          <a:bodyPr>
            <a:normAutofit/>
          </a:bodyPr>
          <a:lstStyle/>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Yöneticilerin yönetim süreçlerini yerine getirmek üzere kullandıkları zaman türüdür.</a:t>
            </a:r>
          </a:p>
          <a:p>
            <a:pPr algn="ctr">
              <a:lnSpc>
                <a:spcPct val="150000"/>
              </a:lnSpc>
            </a:pPr>
            <a:endParaRPr lang="tr-TR" sz="28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Başka bir ifade ile, her düzeydeki yöneticinin yönetsel çalışmalar için ayırdıkları zaman, yönetsel zaman kavramı içinde düşünülmektedir.</a:t>
            </a:r>
          </a:p>
        </p:txBody>
      </p:sp>
      <p:pic>
        <p:nvPicPr>
          <p:cNvPr id="4" name="Resim 3">
            <a:extLst>
              <a:ext uri="{FF2B5EF4-FFF2-40B4-BE49-F238E27FC236}">
                <a16:creationId xmlns:a16="http://schemas.microsoft.com/office/drawing/2014/main" id="{6ED49884-AFBF-4C50-BBB3-6820E2DB753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4" name="Picture 1029" descr="slid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608" y="1412776"/>
            <a:ext cx="6934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1984375" y="5013177"/>
            <a:ext cx="8280920" cy="954107"/>
          </a:xfrm>
          <a:prstGeom prst="rect">
            <a:avLst/>
          </a:prstGeom>
        </p:spPr>
        <p:txBody>
          <a:bodyPr wrap="square">
            <a:spAutoFit/>
          </a:bodyPr>
          <a:lstStyle/>
          <a:p>
            <a:pPr algn="ctr"/>
            <a:r>
              <a:rPr lang="tr-TR" sz="2800" b="1" i="1" dirty="0">
                <a:latin typeface="Myriad Pro" pitchFamily="34" charset="0"/>
              </a:rPr>
              <a:t>Zamanın yetmediğini düşünenler, zamanını kötü kullanıyor demektir…</a:t>
            </a:r>
          </a:p>
        </p:txBody>
      </p:sp>
      <p:pic>
        <p:nvPicPr>
          <p:cNvPr id="5" name="Resim 4">
            <a:extLst>
              <a:ext uri="{FF2B5EF4-FFF2-40B4-BE49-F238E27FC236}">
                <a16:creationId xmlns:a16="http://schemas.microsoft.com/office/drawing/2014/main" id="{5F0C5DA1-4BB2-4246-B0B2-C1420EB27FE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8981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2"/>
          <p:cNvSpPr>
            <a:spLocks noChangeArrowheads="1"/>
          </p:cNvSpPr>
          <p:nvPr/>
        </p:nvSpPr>
        <p:spPr bwMode="auto">
          <a:xfrm>
            <a:off x="548642" y="2372718"/>
            <a:ext cx="11247118" cy="395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spcBef>
                <a:spcPct val="20000"/>
              </a:spcBef>
              <a:buClr>
                <a:schemeClr val="hlink"/>
              </a:buClr>
              <a:buSzPct val="75000"/>
            </a:pPr>
            <a:r>
              <a:rPr lang="tr-TR" sz="2800" dirty="0">
                <a:latin typeface="Tahoma" panose="020B0604030504040204" pitchFamily="34" charset="0"/>
                <a:ea typeface="Tahoma" panose="020B0604030504040204" pitchFamily="34" charset="0"/>
                <a:cs typeface="Tahoma" panose="020B0604030504040204" pitchFamily="34" charset="0"/>
              </a:rPr>
              <a:t>Hepimizin haftada </a:t>
            </a:r>
            <a:r>
              <a:rPr lang="tr-TR" sz="2800" b="1" dirty="0">
                <a:latin typeface="Tahoma" panose="020B0604030504040204" pitchFamily="34" charset="0"/>
                <a:ea typeface="Tahoma" panose="020B0604030504040204" pitchFamily="34" charset="0"/>
                <a:cs typeface="Tahoma" panose="020B0604030504040204" pitchFamily="34" charset="0"/>
              </a:rPr>
              <a:t>168 saati </a:t>
            </a:r>
            <a:r>
              <a:rPr lang="tr-TR" sz="2800" dirty="0" err="1">
                <a:latin typeface="Tahoma" panose="020B0604030504040204" pitchFamily="34" charset="0"/>
                <a:ea typeface="Tahoma" panose="020B0604030504040204" pitchFamily="34" charset="0"/>
                <a:cs typeface="Tahoma" panose="020B0604030504040204" pitchFamily="34" charset="0"/>
              </a:rPr>
              <a:t>var,siz</a:t>
            </a:r>
            <a:r>
              <a:rPr lang="tr-TR" sz="2800" dirty="0">
                <a:latin typeface="Tahoma" panose="020B0604030504040204" pitchFamily="34" charset="0"/>
                <a:ea typeface="Tahoma" panose="020B0604030504040204" pitchFamily="34" charset="0"/>
                <a:cs typeface="Tahoma" panose="020B0604030504040204" pitchFamily="34" charset="0"/>
              </a:rPr>
              <a:t> bu saatleri nasıl   </a:t>
            </a:r>
            <a:br>
              <a:rPr lang="tr-TR" sz="2800" dirty="0">
                <a:latin typeface="Tahoma" panose="020B0604030504040204" pitchFamily="34" charset="0"/>
                <a:ea typeface="Tahoma" panose="020B0604030504040204" pitchFamily="34" charset="0"/>
                <a:cs typeface="Tahoma" panose="020B0604030504040204" pitchFamily="34" charset="0"/>
              </a:rPr>
            </a:br>
            <a:r>
              <a:rPr lang="tr-TR" sz="2800" dirty="0">
                <a:latin typeface="Tahoma" panose="020B0604030504040204" pitchFamily="34" charset="0"/>
                <a:ea typeface="Tahoma" panose="020B0604030504040204" pitchFamily="34" charset="0"/>
                <a:cs typeface="Tahoma" panose="020B0604030504040204" pitchFamily="34" charset="0"/>
              </a:rPr>
              <a:t>                      değerlendiriyorsunuz?</a:t>
            </a:r>
          </a:p>
          <a:p>
            <a:pPr marL="342900" indent="-342900" algn="ctr">
              <a:lnSpc>
                <a:spcPct val="90000"/>
              </a:lnSpc>
              <a:spcBef>
                <a:spcPct val="20000"/>
              </a:spcBef>
              <a:buClr>
                <a:schemeClr val="hlink"/>
              </a:buClr>
              <a:buSzPct val="75000"/>
              <a:buFont typeface="Wingdings" pitchFamily="2" charset="2"/>
              <a:buChar char="l"/>
            </a:pPr>
            <a:endParaRPr lang="tr-TR" sz="2800" dirty="0">
              <a:latin typeface="Tahoma" panose="020B0604030504040204" pitchFamily="34" charset="0"/>
              <a:ea typeface="Tahoma" panose="020B0604030504040204" pitchFamily="34" charset="0"/>
              <a:cs typeface="Tahoma" panose="020B0604030504040204" pitchFamily="34" charset="0"/>
            </a:endParaRPr>
          </a:p>
          <a:p>
            <a:pPr algn="ctr">
              <a:lnSpc>
                <a:spcPct val="90000"/>
              </a:lnSpc>
              <a:spcBef>
                <a:spcPct val="20000"/>
              </a:spcBef>
              <a:buClr>
                <a:schemeClr val="hlink"/>
              </a:buClr>
              <a:buSzPct val="75000"/>
            </a:pPr>
            <a:r>
              <a:rPr lang="tr-TR" sz="2800" dirty="0">
                <a:latin typeface="Tahoma" panose="020B0604030504040204" pitchFamily="34" charset="0"/>
                <a:ea typeface="Tahoma" panose="020B0604030504040204" pitchFamily="34" charset="0"/>
                <a:cs typeface="Tahoma" panose="020B0604030504040204" pitchFamily="34" charset="0"/>
              </a:rPr>
              <a:t>HADİ 1 GÜNÜNÜZÜ NASIL DEĞERLENDİRDİĞİNİZİ KONUŞALIM…</a:t>
            </a:r>
          </a:p>
          <a:p>
            <a:pPr marL="342900" indent="-342900" algn="ctr">
              <a:lnSpc>
                <a:spcPct val="90000"/>
              </a:lnSpc>
              <a:spcBef>
                <a:spcPct val="20000"/>
              </a:spcBef>
              <a:buClr>
                <a:schemeClr val="hlink"/>
              </a:buClr>
              <a:buSzPct val="75000"/>
            </a:pPr>
            <a:endParaRPr lang="tr-TR" sz="2800" dirty="0">
              <a:latin typeface="Tahoma" panose="020B0604030504040204" pitchFamily="34" charset="0"/>
              <a:ea typeface="Tahoma" panose="020B0604030504040204" pitchFamily="34" charset="0"/>
              <a:cs typeface="Tahoma" panose="020B0604030504040204" pitchFamily="34" charset="0"/>
            </a:endParaRPr>
          </a:p>
        </p:txBody>
      </p:sp>
      <p:sp>
        <p:nvSpPr>
          <p:cNvPr id="4" name="AutoShape 2" descr="İlgili resim"/>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7014" y="0"/>
            <a:ext cx="274498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a:extLst>
              <a:ext uri="{FF2B5EF4-FFF2-40B4-BE49-F238E27FC236}">
                <a16:creationId xmlns:a16="http://schemas.microsoft.com/office/drawing/2014/main" id="{2E4DF062-7008-4C69-BE51-E1933565EBC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2364262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569742" y="1906929"/>
            <a:ext cx="10712547" cy="41148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pPr>
            <a:r>
              <a:rPr lang="tr-TR" sz="2800" b="1" dirty="0">
                <a:solidFill>
                  <a:schemeClr val="tx1"/>
                </a:solidFill>
                <a:latin typeface="Tahoma" panose="020B0604030504040204" pitchFamily="34" charset="0"/>
                <a:ea typeface="Tahoma" panose="020B0604030504040204" pitchFamily="34" charset="0"/>
                <a:cs typeface="Tahoma" panose="020B0604030504040204" pitchFamily="34" charset="0"/>
              </a:rPr>
              <a:t>Türkiye’ de Ortalama 70 Yıl Yaşayan Biri</a:t>
            </a:r>
          </a:p>
          <a:p>
            <a:pPr>
              <a:lnSpc>
                <a:spcPct val="90000"/>
              </a:lnSpc>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   Uyku 				 23 yıl</a:t>
            </a:r>
          </a:p>
          <a:p>
            <a:pPr>
              <a:lnSpc>
                <a:spcPct val="90000"/>
              </a:lnSpc>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 Çalışma 				19 yıl</a:t>
            </a:r>
          </a:p>
          <a:p>
            <a:pPr>
              <a:lnSpc>
                <a:spcPct val="90000"/>
              </a:lnSpc>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Eğlence				9 yıl</a:t>
            </a:r>
          </a:p>
          <a:p>
            <a:pPr>
              <a:lnSpc>
                <a:spcPct val="90000"/>
              </a:lnSpc>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İbadet 				1 yıl</a:t>
            </a:r>
          </a:p>
          <a:p>
            <a:pPr>
              <a:lnSpc>
                <a:spcPct val="90000"/>
              </a:lnSpc>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Beslenme			           6 yıl</a:t>
            </a:r>
          </a:p>
          <a:p>
            <a:pPr>
              <a:lnSpc>
                <a:spcPct val="90000"/>
              </a:lnSpc>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Ulaşım				6 yıl</a:t>
            </a:r>
          </a:p>
          <a:p>
            <a:pPr>
              <a:lnSpc>
                <a:spcPct val="90000"/>
              </a:lnSpc>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Hastalık				4 yıl</a:t>
            </a:r>
          </a:p>
          <a:p>
            <a:pPr>
              <a:lnSpc>
                <a:spcPct val="90000"/>
              </a:lnSpc>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Tuvalet				2 yıl</a:t>
            </a:r>
          </a:p>
        </p:txBody>
      </p:sp>
      <p:sp>
        <p:nvSpPr>
          <p:cNvPr id="4" name="Rectangle 2"/>
          <p:cNvSpPr txBox="1">
            <a:spLocks noChangeArrowheads="1"/>
          </p:cNvSpPr>
          <p:nvPr/>
        </p:nvSpPr>
        <p:spPr>
          <a:xfrm>
            <a:off x="1949205" y="871635"/>
            <a:ext cx="8504113" cy="67763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b="1" dirty="0">
                <a:solidFill>
                  <a:srgbClr val="FF0000"/>
                </a:solidFill>
                <a:effectLst>
                  <a:outerShdw blurRad="38100" dist="38100" dir="2700000" algn="tl">
                    <a:srgbClr val="C0C0C0"/>
                  </a:outerShdw>
                </a:effectLst>
                <a:latin typeface="Myriad Pro" pitchFamily="34" charset="0"/>
              </a:rPr>
              <a:t>Zaman Konusunda İlginç Bir Araştırma</a:t>
            </a:r>
          </a:p>
        </p:txBody>
      </p:sp>
      <p:pic>
        <p:nvPicPr>
          <p:cNvPr id="6" name="Resim 5">
            <a:extLst>
              <a:ext uri="{FF2B5EF4-FFF2-40B4-BE49-F238E27FC236}">
                <a16:creationId xmlns:a16="http://schemas.microsoft.com/office/drawing/2014/main" id="{D76EDC4E-F79F-43AB-8837-856DD633450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77868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4" name="Rectangle 2"/>
          <p:cNvSpPr txBox="1">
            <a:spLocks noChangeArrowheads="1"/>
          </p:cNvSpPr>
          <p:nvPr/>
        </p:nvSpPr>
        <p:spPr>
          <a:xfrm>
            <a:off x="1920832" y="2264118"/>
            <a:ext cx="8504113" cy="12809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200" b="1" dirty="0">
                <a:effectLst>
                  <a:outerShdw blurRad="38100" dist="38100" dir="2700000" algn="tl">
                    <a:srgbClr val="C0C0C0"/>
                  </a:outerShdw>
                </a:effectLst>
                <a:latin typeface="Myriad Pro" pitchFamily="34" charset="0"/>
              </a:rPr>
              <a:t>Kötü haber şu ki; zaman uçup gidiyor ama iyi haber de şu pilot sizsiniz……</a:t>
            </a:r>
          </a:p>
          <a:p>
            <a:pPr>
              <a:defRPr/>
            </a:pPr>
            <a:endParaRPr lang="tr-TR" sz="3200" b="1" dirty="0">
              <a:effectLst>
                <a:outerShdw blurRad="38100" dist="38100" dir="2700000" algn="tl">
                  <a:srgbClr val="C0C0C0"/>
                </a:outerShdw>
              </a:effectLst>
              <a:latin typeface="Myriad Pro" pitchFamily="34" charset="0"/>
            </a:endParaRPr>
          </a:p>
          <a:p>
            <a:pPr>
              <a:defRPr/>
            </a:pPr>
            <a:r>
              <a:rPr lang="tr-TR" sz="3200" b="1" dirty="0">
                <a:effectLst>
                  <a:outerShdw blurRad="38100" dist="38100" dir="2700000" algn="tl">
                    <a:srgbClr val="C0C0C0"/>
                  </a:outerShdw>
                </a:effectLst>
                <a:latin typeface="Myriad Pro" pitchFamily="34" charset="0"/>
              </a:rPr>
              <a:t>                           Michael </a:t>
            </a:r>
            <a:r>
              <a:rPr lang="tr-TR" sz="3200" b="1" dirty="0" err="1">
                <a:effectLst>
                  <a:outerShdw blurRad="38100" dist="38100" dir="2700000" algn="tl">
                    <a:srgbClr val="C0C0C0"/>
                  </a:outerShdw>
                </a:effectLst>
                <a:latin typeface="Myriad Pro" pitchFamily="34" charset="0"/>
              </a:rPr>
              <a:t>AltshulerT</a:t>
            </a:r>
            <a:endParaRPr lang="tr-TR" sz="3200" b="1" dirty="0">
              <a:effectLst>
                <a:outerShdw blurRad="38100" dist="38100" dir="2700000" algn="tl">
                  <a:srgbClr val="C0C0C0"/>
                </a:outerShdw>
              </a:effectLst>
              <a:latin typeface="Myriad Pro" pitchFamily="34" charset="0"/>
            </a:endParaRPr>
          </a:p>
        </p:txBody>
      </p:sp>
      <p:pic>
        <p:nvPicPr>
          <p:cNvPr id="5" name="Resim 4">
            <a:extLst>
              <a:ext uri="{FF2B5EF4-FFF2-40B4-BE49-F238E27FC236}">
                <a16:creationId xmlns:a16="http://schemas.microsoft.com/office/drawing/2014/main" id="{E6D15D35-3431-42AE-924A-ECB5BDC3B52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93945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211014" y="1516614"/>
            <a:ext cx="11493305" cy="5029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buFont typeface="Wingdings" pitchFamily="2" charset="2"/>
              <a:buNone/>
            </a:pPr>
            <a:r>
              <a:rPr lang="tr-TR" sz="2800" dirty="0">
                <a:solidFill>
                  <a:srgbClr val="FF0000"/>
                </a:solidFill>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rPr>
              <a:t>BİR </a:t>
            </a:r>
            <a:r>
              <a:rPr lang="tr-TR" sz="2800" dirty="0" err="1">
                <a:solidFill>
                  <a:srgbClr val="FF0000"/>
                </a:solidFill>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rPr>
              <a:t>SENE’nin</a:t>
            </a:r>
            <a:r>
              <a:rPr lang="tr-TR" sz="2800" dirty="0">
                <a:latin typeface="Tahoma" panose="020B0604030504040204" pitchFamily="34" charset="0"/>
                <a:ea typeface="Tahoma" panose="020B0604030504040204" pitchFamily="34" charset="0"/>
                <a:cs typeface="Tahoma" panose="020B0604030504040204" pitchFamily="34" charset="0"/>
              </a:rPr>
              <a:t> </a:t>
            </a: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değerini anlayabilmek için sınıfta kalan bir öğrenciye sorun.</a:t>
            </a:r>
          </a:p>
          <a:p>
            <a:pPr>
              <a:lnSpc>
                <a:spcPct val="90000"/>
              </a:lnSpc>
              <a:buFont typeface="Wingdings" pitchFamily="2" charset="2"/>
              <a:buNone/>
            </a:pPr>
            <a:r>
              <a:rPr lang="tr-TR" sz="2800" dirty="0">
                <a:solidFill>
                  <a:srgbClr val="FF0000"/>
                </a:solidFill>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rPr>
              <a:t>BİR </a:t>
            </a:r>
            <a:r>
              <a:rPr lang="tr-TR" sz="2800" dirty="0" err="1">
                <a:solidFill>
                  <a:srgbClr val="FF0000"/>
                </a:solidFill>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rPr>
              <a:t>AY’ın</a:t>
            </a:r>
            <a:r>
              <a:rPr lang="tr-TR" sz="2800" dirty="0">
                <a:latin typeface="Tahoma" panose="020B0604030504040204" pitchFamily="34" charset="0"/>
                <a:ea typeface="Tahoma" panose="020B0604030504040204" pitchFamily="34" charset="0"/>
                <a:cs typeface="Tahoma" panose="020B0604030504040204" pitchFamily="34" charset="0"/>
              </a:rPr>
              <a:t> </a:t>
            </a: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değerini anlayabilmek için, prematüre bir bebek dünyaya getiren bir anneye sorun.</a:t>
            </a:r>
          </a:p>
          <a:p>
            <a:pPr>
              <a:lnSpc>
                <a:spcPct val="90000"/>
              </a:lnSpc>
              <a:buFont typeface="Wingdings" pitchFamily="2" charset="2"/>
              <a:buNone/>
            </a:pPr>
            <a:r>
              <a:rPr lang="tr-TR" sz="2800" dirty="0">
                <a:solidFill>
                  <a:srgbClr val="FF0000"/>
                </a:solidFill>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rPr>
              <a:t>BİR </a:t>
            </a:r>
            <a:r>
              <a:rPr lang="tr-TR" sz="2800" dirty="0" err="1">
                <a:solidFill>
                  <a:srgbClr val="FF0000"/>
                </a:solidFill>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rPr>
              <a:t>HAFTA’nın</a:t>
            </a:r>
            <a:r>
              <a:rPr lang="tr-TR" sz="2800" dirty="0">
                <a:latin typeface="Tahoma" panose="020B0604030504040204" pitchFamily="34" charset="0"/>
                <a:ea typeface="Tahoma" panose="020B0604030504040204" pitchFamily="34" charset="0"/>
                <a:cs typeface="Tahoma" panose="020B0604030504040204" pitchFamily="34" charset="0"/>
              </a:rPr>
              <a:t> </a:t>
            </a: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değerini anlayabilmek için haftalık bir derginin editörüne sorun.</a:t>
            </a:r>
          </a:p>
          <a:p>
            <a:pPr>
              <a:lnSpc>
                <a:spcPct val="90000"/>
              </a:lnSpc>
              <a:buFont typeface="Wingdings" pitchFamily="2" charset="2"/>
              <a:buNone/>
            </a:pPr>
            <a:r>
              <a:rPr lang="tr-TR" sz="2800" dirty="0">
                <a:solidFill>
                  <a:srgbClr val="FF0000"/>
                </a:solidFill>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rPr>
              <a:t>BİR </a:t>
            </a:r>
            <a:r>
              <a:rPr lang="tr-TR" sz="2800" dirty="0" err="1">
                <a:solidFill>
                  <a:srgbClr val="FF0000"/>
                </a:solidFill>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rPr>
              <a:t>SANİYE’nin</a:t>
            </a:r>
            <a:r>
              <a:rPr lang="tr-TR" sz="2800" dirty="0">
                <a:latin typeface="Tahoma" panose="020B0604030504040204" pitchFamily="34" charset="0"/>
                <a:ea typeface="Tahoma" panose="020B0604030504040204" pitchFamily="34" charset="0"/>
                <a:cs typeface="Tahoma" panose="020B0604030504040204" pitchFamily="34" charset="0"/>
              </a:rPr>
              <a:t> </a:t>
            </a: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değerini anlayabilmek için, bir kazayı kıl payı atlatan bir adama sorun.</a:t>
            </a:r>
          </a:p>
          <a:p>
            <a:pPr>
              <a:lnSpc>
                <a:spcPct val="90000"/>
              </a:lnSpc>
              <a:buFont typeface="Wingdings" pitchFamily="2" charset="2"/>
              <a:buNone/>
            </a:pPr>
            <a:r>
              <a:rPr lang="tr-TR" sz="2800" dirty="0">
                <a:solidFill>
                  <a:srgbClr val="FF0000"/>
                </a:solidFill>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rPr>
              <a:t>BİR </a:t>
            </a:r>
            <a:r>
              <a:rPr lang="tr-TR" sz="2800" dirty="0" err="1">
                <a:solidFill>
                  <a:srgbClr val="FF0000"/>
                </a:solidFill>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rPr>
              <a:t>MİLİSANİYE’nin</a:t>
            </a:r>
            <a:r>
              <a:rPr lang="tr-TR" sz="2800" dirty="0">
                <a:latin typeface="Tahoma" panose="020B0604030504040204" pitchFamily="34" charset="0"/>
                <a:ea typeface="Tahoma" panose="020B0604030504040204" pitchFamily="34" charset="0"/>
                <a:cs typeface="Tahoma" panose="020B0604030504040204" pitchFamily="34" charset="0"/>
              </a:rPr>
              <a:t> </a:t>
            </a: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değerini anlamak için, olimpiyatlarda gümüş madalya alan sporculara sorun.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757" y="5563772"/>
            <a:ext cx="2013243" cy="129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1981200" y="304801"/>
            <a:ext cx="8229600" cy="11398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a:solidFill>
                  <a:srgbClr val="FF0000"/>
                </a:solidFill>
                <a:latin typeface="Myriad Pro" pitchFamily="34" charset="0"/>
              </a:rPr>
              <a:t>ZAMANIN ÖNEMİ !!!</a:t>
            </a:r>
          </a:p>
        </p:txBody>
      </p:sp>
      <p:pic>
        <p:nvPicPr>
          <p:cNvPr id="6" name="Resim 5">
            <a:extLst>
              <a:ext uri="{FF2B5EF4-FFF2-40B4-BE49-F238E27FC236}">
                <a16:creationId xmlns:a16="http://schemas.microsoft.com/office/drawing/2014/main" id="{F11C4BB2-9FD3-4E92-B3BA-874889CFD65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2301464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499403" y="1432208"/>
            <a:ext cx="11542542" cy="487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60000"/>
              </a:lnSpc>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Radyonun geleceği yok.</a:t>
            </a:r>
          </a:p>
          <a:p>
            <a:pPr>
              <a:lnSpc>
                <a:spcPct val="160000"/>
              </a:lnSpc>
              <a:buFont typeface="Wingdings" pitchFamily="2" charset="2"/>
              <a:buNone/>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400" i="1" dirty="0" err="1">
                <a:solidFill>
                  <a:schemeClr val="tx1"/>
                </a:solidFill>
                <a:latin typeface="Tahoma" panose="020B0604030504040204" pitchFamily="34" charset="0"/>
                <a:ea typeface="Tahoma" panose="020B0604030504040204" pitchFamily="34" charset="0"/>
                <a:cs typeface="Tahoma" panose="020B0604030504040204" pitchFamily="34" charset="0"/>
              </a:rPr>
              <a:t>Lord</a:t>
            </a:r>
            <a:r>
              <a:rPr lang="tr-TR" sz="2400"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400" i="1" dirty="0" err="1">
                <a:solidFill>
                  <a:schemeClr val="tx1"/>
                </a:solidFill>
                <a:latin typeface="Tahoma" panose="020B0604030504040204" pitchFamily="34" charset="0"/>
                <a:ea typeface="Tahoma" panose="020B0604030504040204" pitchFamily="34" charset="0"/>
                <a:cs typeface="Tahoma" panose="020B0604030504040204" pitchFamily="34" charset="0"/>
              </a:rPr>
              <a:t>Kevin</a:t>
            </a:r>
            <a:r>
              <a:rPr lang="tr-TR" sz="2400"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400" i="1" dirty="0" err="1">
                <a:solidFill>
                  <a:schemeClr val="tx1"/>
                </a:solidFill>
                <a:latin typeface="Tahoma" panose="020B0604030504040204" pitchFamily="34" charset="0"/>
                <a:ea typeface="Tahoma" panose="020B0604030504040204" pitchFamily="34" charset="0"/>
                <a:cs typeface="Tahoma" panose="020B0604030504040204" pitchFamily="34" charset="0"/>
              </a:rPr>
              <a:t>iskoçyalı</a:t>
            </a:r>
            <a:r>
              <a:rPr lang="tr-TR" sz="2400" i="1" dirty="0">
                <a:solidFill>
                  <a:schemeClr val="tx1"/>
                </a:solidFill>
                <a:latin typeface="Tahoma" panose="020B0604030504040204" pitchFamily="34" charset="0"/>
                <a:ea typeface="Tahoma" panose="020B0604030504040204" pitchFamily="34" charset="0"/>
                <a:cs typeface="Tahoma" panose="020B0604030504040204" pitchFamily="34" charset="0"/>
              </a:rPr>
              <a:t> fizikçi</a:t>
            </a:r>
          </a:p>
          <a:p>
            <a:pPr>
              <a:lnSpc>
                <a:spcPct val="160000"/>
              </a:lnSpc>
              <a:buFont typeface="Wingdings" pitchFamily="2" charset="2"/>
              <a:buNone/>
            </a:pPr>
            <a:endParaRPr lang="tr-TR" sz="2400"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60000"/>
              </a:lnSpc>
              <a:buFont typeface="Wingdings" pitchFamily="2" charset="2"/>
              <a:buNone/>
            </a:pPr>
            <a:endParaRPr lang="tr-TR" sz="2400"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60000"/>
              </a:lnSpc>
            </a:pPr>
            <a:r>
              <a:rPr lang="tr-TR" i="1" dirty="0">
                <a:solidFill>
                  <a:schemeClr val="tx1"/>
                </a:solidFill>
                <a:latin typeface="Tahoma" panose="020B0604030504040204" pitchFamily="34" charset="0"/>
                <a:ea typeface="Tahoma" panose="020B0604030504040204" pitchFamily="34" charset="0"/>
                <a:cs typeface="Tahoma" panose="020B0604030504040204" pitchFamily="34" charset="0"/>
              </a:rPr>
              <a:t>Televizyon en geç altı ay içinde piyasadan silinecektir. İnsanlar her akşam böyle bir kutuya bakmak istemezler.</a:t>
            </a:r>
          </a:p>
          <a:p>
            <a:pPr>
              <a:lnSpc>
                <a:spcPct val="160000"/>
              </a:lnSpc>
              <a:buFont typeface="Wingdings" pitchFamily="2" charset="2"/>
              <a:buNone/>
            </a:pPr>
            <a:r>
              <a:rPr lang="tr-TR"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400" i="1" dirty="0" err="1">
                <a:solidFill>
                  <a:schemeClr val="tx1"/>
                </a:solidFill>
                <a:latin typeface="Tahoma" panose="020B0604030504040204" pitchFamily="34" charset="0"/>
                <a:ea typeface="Tahoma" panose="020B0604030504040204" pitchFamily="34" charset="0"/>
                <a:cs typeface="Tahoma" panose="020B0604030504040204" pitchFamily="34" charset="0"/>
              </a:rPr>
              <a:t>Daryik</a:t>
            </a:r>
            <a:r>
              <a:rPr lang="tr-TR" sz="2400"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400" i="1" dirty="0" err="1">
                <a:solidFill>
                  <a:schemeClr val="tx1"/>
                </a:solidFill>
                <a:latin typeface="Tahoma" panose="020B0604030504040204" pitchFamily="34" charset="0"/>
                <a:ea typeface="Tahoma" panose="020B0604030504040204" pitchFamily="34" charset="0"/>
                <a:cs typeface="Tahoma" panose="020B0604030504040204" pitchFamily="34" charset="0"/>
              </a:rPr>
              <a:t>F.Zanuck</a:t>
            </a:r>
            <a:r>
              <a:rPr lang="tr-TR" sz="2400" i="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60000"/>
              </a:lnSpc>
              <a:buFont typeface="Wingdings" pitchFamily="2" charset="2"/>
              <a:buNone/>
            </a:pPr>
            <a:r>
              <a:rPr lang="tr-TR" sz="2400"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400" i="1" dirty="0" err="1">
                <a:solidFill>
                  <a:schemeClr val="tx1"/>
                </a:solidFill>
                <a:latin typeface="Tahoma" panose="020B0604030504040204" pitchFamily="34" charset="0"/>
                <a:ea typeface="Tahoma" panose="020B0604030504040204" pitchFamily="34" charset="0"/>
                <a:cs typeface="Tahoma" panose="020B0604030504040204" pitchFamily="34" charset="0"/>
              </a:rPr>
              <a:t>Twenty</a:t>
            </a:r>
            <a:r>
              <a:rPr lang="tr-TR" sz="2400" i="1" dirty="0">
                <a:solidFill>
                  <a:schemeClr val="tx1"/>
                </a:solidFill>
                <a:latin typeface="Tahoma" panose="020B0604030504040204" pitchFamily="34" charset="0"/>
                <a:ea typeface="Tahoma" panose="020B0604030504040204" pitchFamily="34" charset="0"/>
                <a:cs typeface="Tahoma" panose="020B0604030504040204" pitchFamily="34" charset="0"/>
              </a:rPr>
              <a:t> Century </a:t>
            </a:r>
            <a:r>
              <a:rPr lang="tr-TR" sz="2400" i="1" dirty="0" err="1">
                <a:solidFill>
                  <a:schemeClr val="tx1"/>
                </a:solidFill>
                <a:latin typeface="Tahoma" panose="020B0604030504040204" pitchFamily="34" charset="0"/>
                <a:ea typeface="Tahoma" panose="020B0604030504040204" pitchFamily="34" charset="0"/>
                <a:cs typeface="Tahoma" panose="020B0604030504040204" pitchFamily="34" charset="0"/>
              </a:rPr>
              <a:t>Fox’un</a:t>
            </a:r>
            <a:r>
              <a:rPr lang="tr-TR" sz="2400" i="1" dirty="0">
                <a:solidFill>
                  <a:schemeClr val="tx1"/>
                </a:solidFill>
                <a:latin typeface="Tahoma" panose="020B0604030504040204" pitchFamily="34" charset="0"/>
                <a:ea typeface="Tahoma" panose="020B0604030504040204" pitchFamily="34" charset="0"/>
                <a:cs typeface="Tahoma" panose="020B0604030504040204" pitchFamily="34" charset="0"/>
              </a:rPr>
              <a:t> Başkanı, 1944</a:t>
            </a:r>
          </a:p>
        </p:txBody>
      </p:sp>
      <p:sp>
        <p:nvSpPr>
          <p:cNvPr id="4" name="Rectangle 2"/>
          <p:cNvSpPr txBox="1">
            <a:spLocks noChangeArrowheads="1"/>
          </p:cNvSpPr>
          <p:nvPr/>
        </p:nvSpPr>
        <p:spPr>
          <a:xfrm>
            <a:off x="1831975" y="189773"/>
            <a:ext cx="8584505"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latin typeface="Myriad Pro" pitchFamily="34" charset="0"/>
              </a:rPr>
              <a:t>Ya Haklı Olsalardı…</a:t>
            </a:r>
          </a:p>
        </p:txBody>
      </p:sp>
      <p:pic>
        <p:nvPicPr>
          <p:cNvPr id="5" name="Resim 4">
            <a:extLst>
              <a:ext uri="{FF2B5EF4-FFF2-40B4-BE49-F238E27FC236}">
                <a16:creationId xmlns:a16="http://schemas.microsoft.com/office/drawing/2014/main" id="{64785970-9E4D-40DC-A132-F2713C1CC80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838643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253218" y="1268760"/>
            <a:ext cx="11528474" cy="4876800"/>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İstanbul’a bu kadar büyük köprüye gerek yoktur. Buraya harcanan para israftır.</a:t>
            </a:r>
          </a:p>
          <a:p>
            <a:pPr>
              <a:lnSpc>
                <a:spcPct val="150000"/>
              </a:lnSpc>
              <a:buFont typeface="Wingdings" pitchFamily="2" charset="2"/>
              <a:buNone/>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800" i="1" dirty="0">
                <a:solidFill>
                  <a:schemeClr val="tx1"/>
                </a:solidFill>
                <a:latin typeface="Tahoma" panose="020B0604030504040204" pitchFamily="34" charset="0"/>
                <a:ea typeface="Tahoma" panose="020B0604030504040204" pitchFamily="34" charset="0"/>
                <a:cs typeface="Tahoma" panose="020B0604030504040204" pitchFamily="34" charset="0"/>
              </a:rPr>
              <a:t>Dönemin Siyasetçileri , 1970-1971</a:t>
            </a:r>
          </a:p>
          <a:p>
            <a:pPr>
              <a:lnSpc>
                <a:spcPct val="150000"/>
              </a:lnSpc>
              <a:buFont typeface="Wingdings" pitchFamily="2" charset="2"/>
              <a:buNone/>
            </a:pPr>
            <a:endParaRPr lang="tr-TR" sz="2800"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Font typeface="Wingdings" pitchFamily="2" charset="2"/>
              <a:buNone/>
            </a:pPr>
            <a:endParaRPr lang="tr-TR" sz="2800"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tr-TR" sz="2800" i="1" dirty="0">
                <a:solidFill>
                  <a:schemeClr val="tx1"/>
                </a:solidFill>
                <a:latin typeface="Tahoma" panose="020B0604030504040204" pitchFamily="34" charset="0"/>
                <a:ea typeface="Tahoma" panose="020B0604030504040204" pitchFamily="34" charset="0"/>
                <a:cs typeface="Tahoma" panose="020B0604030504040204" pitchFamily="34" charset="0"/>
              </a:rPr>
              <a:t>Uçaklar hoş oyuncaklar, ama askeri alanda bir değerleri yok.</a:t>
            </a:r>
          </a:p>
          <a:p>
            <a:pPr>
              <a:lnSpc>
                <a:spcPct val="150000"/>
              </a:lnSpc>
              <a:buFont typeface="Wingdings" pitchFamily="2" charset="2"/>
              <a:buNone/>
            </a:pPr>
            <a:r>
              <a:rPr lang="tr-TR" sz="2800" i="1" dirty="0">
                <a:solidFill>
                  <a:schemeClr val="tx1"/>
                </a:solidFill>
                <a:latin typeface="Tahoma" panose="020B0604030504040204" pitchFamily="34" charset="0"/>
                <a:ea typeface="Tahoma" panose="020B0604030504040204" pitchFamily="34" charset="0"/>
                <a:cs typeface="Tahoma" panose="020B0604030504040204" pitchFamily="34" charset="0"/>
              </a:rPr>
              <a:t>				           Mareşal Ferdinand </a:t>
            </a:r>
            <a:r>
              <a:rPr lang="tr-TR" sz="2800" i="1" dirty="0" err="1">
                <a:solidFill>
                  <a:schemeClr val="tx1"/>
                </a:solidFill>
                <a:latin typeface="Tahoma" panose="020B0604030504040204" pitchFamily="34" charset="0"/>
                <a:ea typeface="Tahoma" panose="020B0604030504040204" pitchFamily="34" charset="0"/>
                <a:cs typeface="Tahoma" panose="020B0604030504040204" pitchFamily="34" charset="0"/>
              </a:rPr>
              <a:t>Foch</a:t>
            </a:r>
            <a:r>
              <a:rPr lang="tr-TR" sz="2800" i="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50000"/>
              </a:lnSpc>
              <a:buFont typeface="Wingdings" pitchFamily="2" charset="2"/>
              <a:buNone/>
            </a:pPr>
            <a:r>
              <a:rPr lang="tr-TR" sz="2800" i="1" dirty="0">
                <a:solidFill>
                  <a:schemeClr val="tx1"/>
                </a:solidFill>
                <a:latin typeface="Tahoma" panose="020B0604030504040204" pitchFamily="34" charset="0"/>
                <a:ea typeface="Tahoma" panose="020B0604030504040204" pitchFamily="34" charset="0"/>
                <a:cs typeface="Tahoma" panose="020B0604030504040204" pitchFamily="34" charset="0"/>
              </a:rPr>
              <a:t>				1.Dünya Savaşında Fransız Orduları </a:t>
            </a:r>
          </a:p>
          <a:p>
            <a:pPr>
              <a:lnSpc>
                <a:spcPct val="150000"/>
              </a:lnSpc>
              <a:buFont typeface="Wingdings" pitchFamily="2" charset="2"/>
              <a:buNone/>
            </a:pPr>
            <a:r>
              <a:rPr lang="tr-TR" sz="2800" i="1" dirty="0">
                <a:solidFill>
                  <a:schemeClr val="tx1"/>
                </a:solidFill>
                <a:latin typeface="Tahoma" panose="020B0604030504040204" pitchFamily="34" charset="0"/>
                <a:ea typeface="Tahoma" panose="020B0604030504040204" pitchFamily="34" charset="0"/>
                <a:cs typeface="Tahoma" panose="020B0604030504040204" pitchFamily="34" charset="0"/>
              </a:rPr>
              <a:t>						Başkomutanı, 1911</a:t>
            </a:r>
          </a:p>
        </p:txBody>
      </p:sp>
      <p:sp>
        <p:nvSpPr>
          <p:cNvPr id="4" name="Rectangle 2"/>
          <p:cNvSpPr txBox="1">
            <a:spLocks noChangeArrowheads="1"/>
          </p:cNvSpPr>
          <p:nvPr/>
        </p:nvSpPr>
        <p:spPr>
          <a:xfrm>
            <a:off x="1981200" y="274638"/>
            <a:ext cx="8363272"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latin typeface="Myriad Pro" pitchFamily="34" charset="0"/>
              </a:rPr>
              <a:t>Ya Haklı Olsalardı…</a:t>
            </a:r>
          </a:p>
        </p:txBody>
      </p:sp>
      <p:pic>
        <p:nvPicPr>
          <p:cNvPr id="5" name="Resim 4">
            <a:extLst>
              <a:ext uri="{FF2B5EF4-FFF2-40B4-BE49-F238E27FC236}">
                <a16:creationId xmlns:a16="http://schemas.microsoft.com/office/drawing/2014/main" id="{355EF0B4-A779-46C8-A73A-D6B88035D8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271" y="0"/>
            <a:ext cx="1329397" cy="478301"/>
          </a:xfrm>
          <a:prstGeom prst="rect">
            <a:avLst/>
          </a:prstGeom>
          <a:noFill/>
          <a:ln>
            <a:noFill/>
          </a:ln>
        </p:spPr>
      </p:pic>
    </p:spTree>
    <p:extLst>
      <p:ext uri="{BB962C8B-B14F-4D97-AF65-F5344CB8AC3E}">
        <p14:creationId xmlns:p14="http://schemas.microsoft.com/office/powerpoint/2010/main" val="3316478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323557" y="1384705"/>
            <a:ext cx="11739489"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Artık yeni hiçbir şey yok. İcat edilebilecek her şey icat edildi.</a:t>
            </a:r>
          </a:p>
          <a:p>
            <a:pPr>
              <a:buFont typeface="Wingdings" pitchFamily="2" charset="2"/>
              <a:buNone/>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800" i="1" dirty="0">
                <a:solidFill>
                  <a:schemeClr val="tx1"/>
                </a:solidFill>
                <a:latin typeface="Tahoma" panose="020B0604030504040204" pitchFamily="34" charset="0"/>
                <a:ea typeface="Tahoma" panose="020B0604030504040204" pitchFamily="34" charset="0"/>
                <a:cs typeface="Tahoma" panose="020B0604030504040204" pitchFamily="34" charset="0"/>
              </a:rPr>
              <a:t>Charles H. </a:t>
            </a:r>
            <a:r>
              <a:rPr lang="tr-TR" sz="2800" i="1" dirty="0" err="1">
                <a:solidFill>
                  <a:schemeClr val="tx1"/>
                </a:solidFill>
                <a:latin typeface="Tahoma" panose="020B0604030504040204" pitchFamily="34" charset="0"/>
                <a:ea typeface="Tahoma" panose="020B0604030504040204" pitchFamily="34" charset="0"/>
                <a:cs typeface="Tahoma" panose="020B0604030504040204" pitchFamily="34" charset="0"/>
              </a:rPr>
              <a:t>Duell</a:t>
            </a:r>
            <a:r>
              <a:rPr lang="tr-TR" sz="2800" i="1" dirty="0">
                <a:solidFill>
                  <a:schemeClr val="tx1"/>
                </a:solidFill>
                <a:latin typeface="Tahoma" panose="020B0604030504040204" pitchFamily="34" charset="0"/>
                <a:ea typeface="Tahoma" panose="020B0604030504040204" pitchFamily="34" charset="0"/>
                <a:cs typeface="Tahoma" panose="020B0604030504040204" pitchFamily="34" charset="0"/>
              </a:rPr>
              <a:t>, Amerikan Patent </a:t>
            </a:r>
          </a:p>
          <a:p>
            <a:pPr>
              <a:buFont typeface="Wingdings" pitchFamily="2" charset="2"/>
              <a:buNone/>
            </a:pPr>
            <a:r>
              <a:rPr lang="tr-TR" sz="2800" i="1" dirty="0">
                <a:solidFill>
                  <a:schemeClr val="tx1"/>
                </a:solidFill>
                <a:latin typeface="Tahoma" panose="020B0604030504040204" pitchFamily="34" charset="0"/>
                <a:ea typeface="Tahoma" panose="020B0604030504040204" pitchFamily="34" charset="0"/>
                <a:cs typeface="Tahoma" panose="020B0604030504040204" pitchFamily="34" charset="0"/>
              </a:rPr>
              <a:t>						      Dairesi Başkanı, 1899</a:t>
            </a:r>
          </a:p>
          <a:p>
            <a:pPr>
              <a:buFont typeface="Wingdings" pitchFamily="2" charset="2"/>
              <a:buNone/>
            </a:pPr>
            <a:endParaRPr lang="tr-TR" sz="2800"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tr-TR" sz="2800" i="1" dirty="0">
                <a:solidFill>
                  <a:schemeClr val="tx1"/>
                </a:solidFill>
                <a:latin typeface="Tahoma" panose="020B0604030504040204" pitchFamily="34" charset="0"/>
                <a:ea typeface="Tahoma" panose="020B0604030504040204" pitchFamily="34" charset="0"/>
                <a:cs typeface="Tahoma" panose="020B0604030504040204" pitchFamily="34" charset="0"/>
              </a:rPr>
              <a:t>İnsanların evlerinde bilgisayar bulundurmaları için herhangi bir neden göremiyorum. </a:t>
            </a:r>
          </a:p>
          <a:p>
            <a:endParaRPr lang="tr-TR" sz="2800"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None/>
            </a:pPr>
            <a:r>
              <a:rPr lang="tr-TR" sz="2800"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800" i="1" dirty="0" err="1">
                <a:solidFill>
                  <a:schemeClr val="tx1"/>
                </a:solidFill>
                <a:latin typeface="Tahoma" panose="020B0604030504040204" pitchFamily="34" charset="0"/>
                <a:ea typeface="Tahoma" panose="020B0604030504040204" pitchFamily="34" charset="0"/>
                <a:cs typeface="Tahoma" panose="020B0604030504040204" pitchFamily="34" charset="0"/>
              </a:rPr>
              <a:t>Kenneth</a:t>
            </a:r>
            <a:r>
              <a:rPr lang="tr-TR" sz="2800"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800" i="1" dirty="0" err="1">
                <a:solidFill>
                  <a:schemeClr val="tx1"/>
                </a:solidFill>
                <a:latin typeface="Tahoma" panose="020B0604030504040204" pitchFamily="34" charset="0"/>
                <a:ea typeface="Tahoma" panose="020B0604030504040204" pitchFamily="34" charset="0"/>
                <a:cs typeface="Tahoma" panose="020B0604030504040204" pitchFamily="34" charset="0"/>
              </a:rPr>
              <a:t>Olsen</a:t>
            </a:r>
            <a:r>
              <a:rPr lang="tr-TR" sz="2800" i="1" dirty="0">
                <a:solidFill>
                  <a:schemeClr val="tx1"/>
                </a:solidFill>
                <a:latin typeface="Tahoma" panose="020B0604030504040204" pitchFamily="34" charset="0"/>
                <a:ea typeface="Tahoma" panose="020B0604030504040204" pitchFamily="34" charset="0"/>
                <a:cs typeface="Tahoma" panose="020B0604030504040204" pitchFamily="34" charset="0"/>
              </a:rPr>
              <a:t>, İngiliz 					Bilişim Daire Başkanı, 1977</a:t>
            </a:r>
          </a:p>
        </p:txBody>
      </p:sp>
      <p:sp>
        <p:nvSpPr>
          <p:cNvPr id="4" name="Rectangle 2"/>
          <p:cNvSpPr txBox="1">
            <a:spLocks noChangeArrowheads="1"/>
          </p:cNvSpPr>
          <p:nvPr/>
        </p:nvSpPr>
        <p:spPr>
          <a:xfrm>
            <a:off x="2135560" y="24170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latin typeface="Myriad Pro" pitchFamily="34" charset="0"/>
              </a:rPr>
              <a:t>Ya Haklı Olsalardı…</a:t>
            </a:r>
          </a:p>
        </p:txBody>
      </p:sp>
      <p:pic>
        <p:nvPicPr>
          <p:cNvPr id="5" name="Resim 4">
            <a:extLst>
              <a:ext uri="{FF2B5EF4-FFF2-40B4-BE49-F238E27FC236}">
                <a16:creationId xmlns:a16="http://schemas.microsoft.com/office/drawing/2014/main" id="{41FFF4E2-E7A8-4C23-A67B-E450CF65A1C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790610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14"/>
          <p:cNvSpPr txBox="1">
            <a:spLocks noChangeArrowheads="1"/>
          </p:cNvSpPr>
          <p:nvPr/>
        </p:nvSpPr>
        <p:spPr>
          <a:xfrm>
            <a:off x="429065" y="1334874"/>
            <a:ext cx="11451101" cy="48965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2">
              <a:defRPr/>
            </a:pPr>
            <a:r>
              <a:rPr lang="tr-TR" sz="3200" dirty="0">
                <a:solidFill>
                  <a:schemeClr val="tx1"/>
                </a:solidFill>
                <a:latin typeface="Myriad Pro" pitchFamily="34" charset="0"/>
              </a:rPr>
              <a:t>Nasıl idrak edildiği,</a:t>
            </a:r>
          </a:p>
          <a:p>
            <a:pPr lvl="2">
              <a:defRPr/>
            </a:pPr>
            <a:r>
              <a:rPr lang="tr-TR" sz="3200" dirty="0">
                <a:solidFill>
                  <a:schemeClr val="tx1"/>
                </a:solidFill>
                <a:latin typeface="Myriad Pro" pitchFamily="34" charset="0"/>
              </a:rPr>
              <a:t> Nasıl kullanıldığı,</a:t>
            </a:r>
          </a:p>
          <a:p>
            <a:pPr>
              <a:buFont typeface="Wingdings" pitchFamily="2" charset="2"/>
              <a:buNone/>
              <a:defRPr/>
            </a:pPr>
            <a:endParaRPr lang="tr-TR" dirty="0">
              <a:solidFill>
                <a:schemeClr val="tx1"/>
              </a:solidFill>
              <a:latin typeface="Myriad Pro" pitchFamily="34" charset="0"/>
            </a:endParaRPr>
          </a:p>
          <a:p>
            <a:pPr>
              <a:buFont typeface="Wingdings" pitchFamily="2" charset="2"/>
              <a:buNone/>
              <a:defRPr/>
            </a:pPr>
            <a:r>
              <a:rPr lang="tr-TR" dirty="0">
                <a:solidFill>
                  <a:schemeClr val="tx1"/>
                </a:solidFill>
                <a:latin typeface="Myriad Pro" pitchFamily="34" charset="0"/>
              </a:rPr>
              <a:t>Bir toplumdaki fertlerin ve toplumun </a:t>
            </a:r>
          </a:p>
          <a:p>
            <a:pPr lvl="2">
              <a:defRPr/>
            </a:pPr>
            <a:r>
              <a:rPr lang="tr-TR" sz="3200" dirty="0">
                <a:solidFill>
                  <a:schemeClr val="tx1"/>
                </a:solidFill>
                <a:latin typeface="Myriad Pro" pitchFamily="34" charset="0"/>
              </a:rPr>
              <a:t>İlim ve teknolojideki yerini </a:t>
            </a:r>
          </a:p>
          <a:p>
            <a:pPr lvl="2">
              <a:defRPr/>
            </a:pPr>
            <a:r>
              <a:rPr lang="tr-TR" sz="3200" dirty="0">
                <a:solidFill>
                  <a:schemeClr val="tx1"/>
                </a:solidFill>
                <a:latin typeface="Myriad Pro" pitchFamily="34" charset="0"/>
              </a:rPr>
              <a:t>Hayat Mutluluğunu</a:t>
            </a:r>
          </a:p>
          <a:p>
            <a:pPr lvl="2">
              <a:defRPr/>
            </a:pPr>
            <a:r>
              <a:rPr lang="tr-TR" sz="3200" dirty="0">
                <a:solidFill>
                  <a:schemeClr val="tx1"/>
                </a:solidFill>
                <a:latin typeface="Myriad Pro" pitchFamily="34" charset="0"/>
              </a:rPr>
              <a:t>Refah Seviyesini</a:t>
            </a:r>
          </a:p>
          <a:p>
            <a:pPr lvl="2">
              <a:buFont typeface="Wingdings" pitchFamily="2" charset="2"/>
              <a:buNone/>
              <a:defRPr/>
            </a:pPr>
            <a:r>
              <a:rPr lang="tr-TR" sz="3200" dirty="0">
                <a:solidFill>
                  <a:schemeClr val="tx1"/>
                </a:solidFill>
                <a:latin typeface="Myriad Pro" pitchFamily="34" charset="0"/>
              </a:rPr>
              <a:t>belirleyen en önemli ve en etkin bir faktördür.</a:t>
            </a:r>
          </a:p>
        </p:txBody>
      </p:sp>
      <p:sp>
        <p:nvSpPr>
          <p:cNvPr id="4" name="Rectangle 2"/>
          <p:cNvSpPr txBox="1">
            <a:spLocks noChangeArrowheads="1"/>
          </p:cNvSpPr>
          <p:nvPr/>
        </p:nvSpPr>
        <p:spPr>
          <a:xfrm>
            <a:off x="1812926" y="404814"/>
            <a:ext cx="8531225" cy="750887"/>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
                <a:srgbClr val="FF0066"/>
              </a:buClr>
              <a:buFont typeface="Wingdings" pitchFamily="2" charset="2"/>
              <a:buNone/>
              <a:defRPr/>
            </a:pPr>
            <a:r>
              <a:rPr lang="tr-TR" b="1" dirty="0">
                <a:solidFill>
                  <a:srgbClr val="FF0000"/>
                </a:solidFill>
                <a:latin typeface="Myriad Pro" pitchFamily="34" charset="0"/>
              </a:rPr>
              <a:t>Zaman Kavramının;</a:t>
            </a:r>
          </a:p>
        </p:txBody>
      </p:sp>
      <p:pic>
        <p:nvPicPr>
          <p:cNvPr id="5" name="Resim 4">
            <a:extLst>
              <a:ext uri="{FF2B5EF4-FFF2-40B4-BE49-F238E27FC236}">
                <a16:creationId xmlns:a16="http://schemas.microsoft.com/office/drawing/2014/main" id="{D08B92EB-3A0B-4776-9045-D68F5C6259A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526149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668216" y="1919068"/>
            <a:ext cx="10944664" cy="374332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09600" indent="-609600">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Az zamanda çok iş yapabilmenizi sağlayarak, sadece iş yaşamınızı değil tüm yaşamınızı olumlu etkileyen tekniktir.</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 name="Resim 4">
            <a:extLst>
              <a:ext uri="{FF2B5EF4-FFF2-40B4-BE49-F238E27FC236}">
                <a16:creationId xmlns:a16="http://schemas.microsoft.com/office/drawing/2014/main" id="{87969C64-6B56-4200-9CFE-2AA6378EE1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
        <p:nvSpPr>
          <p:cNvPr id="6" name="Rectangle 3">
            <a:extLst>
              <a:ext uri="{FF2B5EF4-FFF2-40B4-BE49-F238E27FC236}">
                <a16:creationId xmlns:a16="http://schemas.microsoft.com/office/drawing/2014/main" id="{720F1C71-8C5C-4192-9EB8-458018E8E788}"/>
              </a:ext>
            </a:extLst>
          </p:cNvPr>
          <p:cNvSpPr txBox="1">
            <a:spLocks noChangeArrowheads="1"/>
          </p:cNvSpPr>
          <p:nvPr/>
        </p:nvSpPr>
        <p:spPr>
          <a:xfrm>
            <a:off x="1916723" y="-56271"/>
            <a:ext cx="7924800" cy="990600"/>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b="1" dirty="0">
                <a:solidFill>
                  <a:srgbClr val="FF0000"/>
                </a:solidFill>
                <a:effectLst>
                  <a:outerShdw blurRad="38100" dist="38100" dir="2700000" algn="tl">
                    <a:srgbClr val="C0C0C0"/>
                  </a:outerShdw>
                </a:effectLst>
                <a:latin typeface="Myriad Pro" pitchFamily="34" charset="0"/>
              </a:rPr>
              <a:t>     Zaman Yönetimi</a:t>
            </a:r>
          </a:p>
        </p:txBody>
      </p:sp>
    </p:spTree>
    <p:extLst>
      <p:ext uri="{BB962C8B-B14F-4D97-AF65-F5344CB8AC3E}">
        <p14:creationId xmlns:p14="http://schemas.microsoft.com/office/powerpoint/2010/main" val="220947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4" name="Rectangle 2"/>
          <p:cNvSpPr txBox="1">
            <a:spLocks noChangeArrowheads="1"/>
          </p:cNvSpPr>
          <p:nvPr/>
        </p:nvSpPr>
        <p:spPr>
          <a:xfrm>
            <a:off x="1812926" y="404814"/>
            <a:ext cx="8531225" cy="750887"/>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buClr>
                <a:srgbClr val="FF0066"/>
              </a:buClr>
              <a:buFont typeface="Wingdings" pitchFamily="2" charset="2"/>
              <a:buNone/>
              <a:defRPr/>
            </a:pPr>
            <a:r>
              <a:rPr lang="tr-TR" b="1" dirty="0">
                <a:solidFill>
                  <a:srgbClr val="FF0000"/>
                </a:solidFill>
                <a:latin typeface="Myriad Pro" pitchFamily="34" charset="0"/>
              </a:rPr>
              <a:t>Zaman Yönetimi Tarihçesi</a:t>
            </a:r>
          </a:p>
        </p:txBody>
      </p:sp>
      <p:sp>
        <p:nvSpPr>
          <p:cNvPr id="5" name="object 9"/>
          <p:cNvSpPr/>
          <p:nvPr/>
        </p:nvSpPr>
        <p:spPr>
          <a:xfrm>
            <a:off x="2837411" y="2345167"/>
            <a:ext cx="1390996" cy="2355924"/>
          </a:xfrm>
          <a:prstGeom prst="rect">
            <a:avLst/>
          </a:prstGeom>
          <a:blipFill>
            <a:blip r:embed="rId3" cstate="print"/>
            <a:stretch>
              <a:fillRect/>
            </a:stretch>
          </a:blipFill>
        </p:spPr>
        <p:txBody>
          <a:bodyPr wrap="square" lIns="0" tIns="0" rIns="0" bIns="0" rtlCol="0"/>
          <a:lstStyle/>
          <a:p>
            <a:endParaRPr sz="5400" dirty="0">
              <a:latin typeface="Tahoma" panose="020B0604030504040204" pitchFamily="34" charset="0"/>
              <a:ea typeface="Tahoma" panose="020B0604030504040204" pitchFamily="34" charset="0"/>
              <a:cs typeface="Tahoma" panose="020B0604030504040204" pitchFamily="34" charset="0"/>
            </a:endParaRPr>
          </a:p>
        </p:txBody>
      </p:sp>
      <p:sp>
        <p:nvSpPr>
          <p:cNvPr id="6" name="object 2"/>
          <p:cNvSpPr/>
          <p:nvPr/>
        </p:nvSpPr>
        <p:spPr>
          <a:xfrm>
            <a:off x="4289367" y="3372522"/>
            <a:ext cx="376844" cy="268940"/>
          </a:xfrm>
          <a:prstGeom prst="rect">
            <a:avLst/>
          </a:prstGeom>
          <a:blipFill>
            <a:blip r:embed="rId4" cstate="print"/>
            <a:stretch>
              <a:fillRect/>
            </a:stretch>
          </a:blipFill>
        </p:spPr>
        <p:txBody>
          <a:bodyPr wrap="square" lIns="0" tIns="0" rIns="0" bIns="0" rtlCol="0"/>
          <a:lstStyle/>
          <a:p>
            <a:endParaRPr dirty="0"/>
          </a:p>
        </p:txBody>
      </p:sp>
      <p:sp>
        <p:nvSpPr>
          <p:cNvPr id="7" name="object 6"/>
          <p:cNvSpPr/>
          <p:nvPr/>
        </p:nvSpPr>
        <p:spPr>
          <a:xfrm>
            <a:off x="4666212" y="2350546"/>
            <a:ext cx="1546167" cy="2345166"/>
          </a:xfrm>
          <a:prstGeom prst="rect">
            <a:avLst/>
          </a:prstGeom>
          <a:blipFill>
            <a:blip r:embed="rId5" cstate="print"/>
            <a:stretch>
              <a:fillRect/>
            </a:stretch>
          </a:blipFill>
        </p:spPr>
        <p:txBody>
          <a:bodyPr wrap="square" lIns="0" tIns="0" rIns="0" bIns="0" rtlCol="0"/>
          <a:lstStyle/>
          <a:p>
            <a:endParaRPr sz="2000" dirty="0"/>
          </a:p>
        </p:txBody>
      </p:sp>
      <p:sp>
        <p:nvSpPr>
          <p:cNvPr id="8" name="object 7"/>
          <p:cNvSpPr/>
          <p:nvPr/>
        </p:nvSpPr>
        <p:spPr>
          <a:xfrm>
            <a:off x="6672350" y="2350546"/>
            <a:ext cx="1374371" cy="2345166"/>
          </a:xfrm>
          <a:prstGeom prst="rect">
            <a:avLst/>
          </a:prstGeom>
          <a:blipFill>
            <a:blip r:embed="rId6" cstate="print"/>
            <a:stretch>
              <a:fillRect/>
            </a:stretch>
          </a:blipFill>
        </p:spPr>
        <p:txBody>
          <a:bodyPr wrap="square" lIns="0" tIns="0" rIns="0" bIns="0" rtlCol="0"/>
          <a:lstStyle/>
          <a:p>
            <a:endParaRPr dirty="0"/>
          </a:p>
        </p:txBody>
      </p:sp>
      <p:sp>
        <p:nvSpPr>
          <p:cNvPr id="9" name="object 8"/>
          <p:cNvSpPr/>
          <p:nvPr/>
        </p:nvSpPr>
        <p:spPr>
          <a:xfrm>
            <a:off x="8462357" y="2350546"/>
            <a:ext cx="1379913" cy="2345166"/>
          </a:xfrm>
          <a:prstGeom prst="rect">
            <a:avLst/>
          </a:prstGeom>
          <a:blipFill>
            <a:blip r:embed="rId7" cstate="print"/>
            <a:stretch>
              <a:fillRect/>
            </a:stretch>
          </a:blipFill>
        </p:spPr>
        <p:txBody>
          <a:bodyPr wrap="square" lIns="0" tIns="0" rIns="0" bIns="0" rtlCol="0"/>
          <a:lstStyle/>
          <a:p>
            <a:endParaRPr dirty="0"/>
          </a:p>
        </p:txBody>
      </p:sp>
      <p:sp>
        <p:nvSpPr>
          <p:cNvPr id="10" name="object 2"/>
          <p:cNvSpPr/>
          <p:nvPr/>
        </p:nvSpPr>
        <p:spPr>
          <a:xfrm>
            <a:off x="6262254" y="3370077"/>
            <a:ext cx="376844" cy="268940"/>
          </a:xfrm>
          <a:prstGeom prst="rect">
            <a:avLst/>
          </a:prstGeom>
          <a:blipFill>
            <a:blip r:embed="rId4" cstate="print"/>
            <a:stretch>
              <a:fillRect/>
            </a:stretch>
          </a:blipFill>
        </p:spPr>
        <p:txBody>
          <a:bodyPr wrap="square" lIns="0" tIns="0" rIns="0" bIns="0" rtlCol="0"/>
          <a:lstStyle/>
          <a:p>
            <a:endParaRPr dirty="0"/>
          </a:p>
        </p:txBody>
      </p:sp>
      <p:sp>
        <p:nvSpPr>
          <p:cNvPr id="11" name="object 2"/>
          <p:cNvSpPr/>
          <p:nvPr/>
        </p:nvSpPr>
        <p:spPr>
          <a:xfrm>
            <a:off x="8085512" y="3335521"/>
            <a:ext cx="376844" cy="268940"/>
          </a:xfrm>
          <a:prstGeom prst="rect">
            <a:avLst/>
          </a:prstGeom>
          <a:blipFill>
            <a:blip r:embed="rId4" cstate="print"/>
            <a:stretch>
              <a:fillRect/>
            </a:stretch>
          </a:blipFill>
        </p:spPr>
        <p:txBody>
          <a:bodyPr wrap="square" lIns="0" tIns="0" rIns="0" bIns="0" rtlCol="0"/>
          <a:lstStyle/>
          <a:p>
            <a:endParaRPr dirty="0"/>
          </a:p>
        </p:txBody>
      </p:sp>
      <p:pic>
        <p:nvPicPr>
          <p:cNvPr id="12" name="Resim 11">
            <a:extLst>
              <a:ext uri="{FF2B5EF4-FFF2-40B4-BE49-F238E27FC236}">
                <a16:creationId xmlns:a16="http://schemas.microsoft.com/office/drawing/2014/main" id="{87170996-A230-47A1-8D49-BF305CCF99B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94187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Text Box 2"/>
          <p:cNvSpPr txBox="1">
            <a:spLocks noChangeArrowheads="1"/>
          </p:cNvSpPr>
          <p:nvPr/>
        </p:nvSpPr>
        <p:spPr bwMode="auto">
          <a:xfrm>
            <a:off x="1819546" y="1398708"/>
            <a:ext cx="871296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None/>
              <a:defRPr/>
            </a:pPr>
            <a:r>
              <a:rPr lang="tr-TR" sz="3200" b="1" dirty="0">
                <a:latin typeface="Myriad Pro" pitchFamily="34" charset="0"/>
              </a:rPr>
              <a:t>Nedir zaman nedir ?</a:t>
            </a:r>
          </a:p>
          <a:p>
            <a:pPr>
              <a:spcBef>
                <a:spcPct val="50000"/>
              </a:spcBef>
              <a:buFontTx/>
              <a:buNone/>
              <a:defRPr/>
            </a:pPr>
            <a:r>
              <a:rPr lang="tr-TR" sz="3200" b="1" dirty="0">
                <a:latin typeface="Myriad Pro" pitchFamily="34" charset="0"/>
              </a:rPr>
              <a:t>Bir su mu, bir kuş mu ?</a:t>
            </a:r>
          </a:p>
          <a:p>
            <a:pPr>
              <a:spcBef>
                <a:spcPct val="50000"/>
              </a:spcBef>
              <a:buFontTx/>
              <a:buNone/>
              <a:defRPr/>
            </a:pPr>
            <a:r>
              <a:rPr lang="tr-TR" sz="3200" b="1" dirty="0">
                <a:latin typeface="Myriad Pro" pitchFamily="34" charset="0"/>
              </a:rPr>
              <a:t>Nedir zaman nedir ?</a:t>
            </a:r>
          </a:p>
          <a:p>
            <a:pPr>
              <a:spcBef>
                <a:spcPct val="50000"/>
              </a:spcBef>
              <a:buFontTx/>
              <a:buNone/>
              <a:defRPr/>
            </a:pPr>
            <a:r>
              <a:rPr lang="tr-TR" sz="3200" b="1" dirty="0">
                <a:latin typeface="Myriad Pro" pitchFamily="34" charset="0"/>
              </a:rPr>
              <a:t>İniş mi, yokuş mu ?</a:t>
            </a:r>
          </a:p>
          <a:p>
            <a:pPr>
              <a:spcBef>
                <a:spcPct val="50000"/>
              </a:spcBef>
              <a:buFontTx/>
              <a:buNone/>
              <a:defRPr/>
            </a:pPr>
            <a:r>
              <a:rPr lang="tr-TR" sz="3200" b="1" dirty="0">
                <a:latin typeface="Myriad Pro" pitchFamily="34" charset="0"/>
              </a:rPr>
              <a:t>			  N.FAZIL </a:t>
            </a:r>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193" y="4149081"/>
            <a:ext cx="2389187"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DED88749-76F1-4021-8A44-0DB94D34667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15507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955090" y="1175651"/>
            <a:ext cx="4272409" cy="48965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Plansızlık</a:t>
            </a:r>
          </a:p>
          <a:p>
            <a:pPr marL="514350" indent="-514350" algn="l">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Toplantılar</a:t>
            </a:r>
          </a:p>
          <a:p>
            <a:pPr marL="514350" indent="-514350" algn="l">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Delegasyon Eksikliği</a:t>
            </a:r>
          </a:p>
          <a:p>
            <a:pPr marL="514350" indent="-514350" algn="l">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Hayır Diyememe</a:t>
            </a:r>
            <a:endParaRPr lang="en-GB"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14350" indent="-514350" algn="l">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Randevusuz Ziyaretçiler</a:t>
            </a:r>
          </a:p>
          <a:p>
            <a:pPr marL="514350" indent="-514350" algn="l">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Bekleme Süreleri</a:t>
            </a:r>
            <a:endParaRPr lang="en-GB"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14350" indent="-514350" algn="l">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Gereksiz E-Posta</a:t>
            </a:r>
          </a:p>
          <a:p>
            <a:pPr marL="514350" indent="-514350" algn="l">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Sürüncemede Bırakma</a:t>
            </a:r>
            <a:endParaRPr lang="en-GB"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4"/>
          <p:cNvSpPr txBox="1">
            <a:spLocks noChangeArrowheads="1"/>
          </p:cNvSpPr>
          <p:nvPr/>
        </p:nvSpPr>
        <p:spPr>
          <a:xfrm>
            <a:off x="5948750" y="1193558"/>
            <a:ext cx="4464496" cy="484414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defRPr/>
            </a:pPr>
            <a:r>
              <a:rPr lang="tr-TR" sz="2800" dirty="0">
                <a:latin typeface="Tahoma" panose="020B0604030504040204" pitchFamily="34" charset="0"/>
                <a:ea typeface="Tahoma" panose="020B0604030504040204" pitchFamily="34" charset="0"/>
                <a:cs typeface="Tahoma" panose="020B0604030504040204" pitchFamily="34" charset="0"/>
              </a:rPr>
              <a:t>Kararsızlık</a:t>
            </a:r>
          </a:p>
          <a:p>
            <a:pPr>
              <a:buFont typeface="Wingdings" panose="05000000000000000000" pitchFamily="2" charset="2"/>
              <a:buChar char="q"/>
              <a:defRPr/>
            </a:pPr>
            <a:r>
              <a:rPr lang="en-GB" sz="2800" dirty="0">
                <a:latin typeface="Tahoma" panose="020B0604030504040204" pitchFamily="34" charset="0"/>
                <a:ea typeface="Tahoma" panose="020B0604030504040204" pitchFamily="34" charset="0"/>
                <a:cs typeface="Tahoma" panose="020B0604030504040204" pitchFamily="34" charset="0"/>
              </a:rPr>
              <a:t>Tele</a:t>
            </a:r>
            <a:r>
              <a:rPr lang="tr-TR" sz="2800" dirty="0">
                <a:latin typeface="Tahoma" panose="020B0604030504040204" pitchFamily="34" charset="0"/>
                <a:ea typeface="Tahoma" panose="020B0604030504040204" pitchFamily="34" charset="0"/>
                <a:cs typeface="Tahoma" panose="020B0604030504040204" pitchFamily="34" charset="0"/>
              </a:rPr>
              <a:t>fonlar</a:t>
            </a:r>
            <a:endParaRPr lang="en-GB" sz="28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q"/>
              <a:defRPr/>
            </a:pPr>
            <a:r>
              <a:rPr lang="tr-TR" sz="2800" dirty="0">
                <a:latin typeface="Tahoma" panose="020B0604030504040204" pitchFamily="34" charset="0"/>
                <a:ea typeface="Tahoma" panose="020B0604030504040204" pitchFamily="34" charset="0"/>
                <a:cs typeface="Tahoma" panose="020B0604030504040204" pitchFamily="34" charset="0"/>
              </a:rPr>
              <a:t>Öncelik Belirleyememe </a:t>
            </a:r>
          </a:p>
          <a:p>
            <a:pPr>
              <a:buFont typeface="Wingdings" panose="05000000000000000000" pitchFamily="2" charset="2"/>
              <a:buChar char="q"/>
              <a:defRPr/>
            </a:pPr>
            <a:r>
              <a:rPr lang="tr-TR" sz="2800" dirty="0">
                <a:latin typeface="Tahoma" panose="020B0604030504040204" pitchFamily="34" charset="0"/>
                <a:ea typeface="Tahoma" panose="020B0604030504040204" pitchFamily="34" charset="0"/>
                <a:cs typeface="Tahoma" panose="020B0604030504040204" pitchFamily="34" charset="0"/>
              </a:rPr>
              <a:t>Zayıf İletişim</a:t>
            </a:r>
            <a:endParaRPr lang="en-GB" sz="28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q"/>
              <a:defRPr/>
            </a:pPr>
            <a:r>
              <a:rPr lang="tr-TR" sz="2800" dirty="0">
                <a:latin typeface="Tahoma" panose="020B0604030504040204" pitchFamily="34" charset="0"/>
                <a:ea typeface="Tahoma" panose="020B0604030504040204" pitchFamily="34" charset="0"/>
                <a:cs typeface="Tahoma" panose="020B0604030504040204" pitchFamily="34" charset="0"/>
              </a:rPr>
              <a:t>Fazla Sorumluluk Alma</a:t>
            </a:r>
            <a:endParaRPr lang="en-GB" sz="28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q"/>
              <a:defRPr/>
            </a:pPr>
            <a:r>
              <a:rPr lang="tr-TR" sz="2800" dirty="0">
                <a:latin typeface="Tahoma" panose="020B0604030504040204" pitchFamily="34" charset="0"/>
                <a:ea typeface="Tahoma" panose="020B0604030504040204" pitchFamily="34" charset="0"/>
                <a:cs typeface="Tahoma" panose="020B0604030504040204" pitchFamily="34" charset="0"/>
              </a:rPr>
              <a:t>Dağınık Büro ve Ofis</a:t>
            </a:r>
          </a:p>
          <a:p>
            <a:pPr>
              <a:buFont typeface="Wingdings" panose="05000000000000000000" pitchFamily="2" charset="2"/>
              <a:buChar char="q"/>
              <a:defRPr/>
            </a:pPr>
            <a:r>
              <a:rPr lang="tr-TR" sz="2800" dirty="0">
                <a:latin typeface="Tahoma" panose="020B0604030504040204" pitchFamily="34" charset="0"/>
                <a:ea typeface="Tahoma" panose="020B0604030504040204" pitchFamily="34" charset="0"/>
                <a:cs typeface="Tahoma" panose="020B0604030504040204" pitchFamily="34" charset="0"/>
              </a:rPr>
              <a:t>Erteleme</a:t>
            </a:r>
          </a:p>
          <a:p>
            <a:pPr marL="0" indent="0">
              <a:buNone/>
              <a:defRPr/>
            </a:pPr>
            <a:endParaRPr lang="tr-TR" sz="28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q"/>
              <a:defRPr/>
            </a:pP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2"/>
          <p:cNvSpPr txBox="1">
            <a:spLocks noChangeArrowheads="1"/>
          </p:cNvSpPr>
          <p:nvPr/>
        </p:nvSpPr>
        <p:spPr>
          <a:xfrm>
            <a:off x="1984375" y="148187"/>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Zaman Tuzakları</a:t>
            </a:r>
            <a:endParaRPr lang="en-GB" b="1" dirty="0">
              <a:solidFill>
                <a:srgbClr val="FF0000"/>
              </a:solidFill>
              <a:latin typeface="Myriad Pro" pitchFamily="34" charset="0"/>
            </a:endParaRPr>
          </a:p>
        </p:txBody>
      </p:sp>
      <p:pic>
        <p:nvPicPr>
          <p:cNvPr id="6" name="Resim 5">
            <a:extLst>
              <a:ext uri="{FF2B5EF4-FFF2-40B4-BE49-F238E27FC236}">
                <a16:creationId xmlns:a16="http://schemas.microsoft.com/office/drawing/2014/main" id="{CA761425-7090-48FC-82FC-F1147046D17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2270446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168812" y="1196752"/>
            <a:ext cx="11697286" cy="510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09600" indent="-609600">
              <a:lnSpc>
                <a:spcPct val="150000"/>
              </a:lnSpc>
              <a:buFont typeface="Wingdings" pitchFamily="2" charset="2"/>
              <a:buAutoNum type="arabicPeriod"/>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Plan yapmaya vaktim yok.</a:t>
            </a:r>
          </a:p>
          <a:p>
            <a:pPr marL="609600" indent="-609600">
              <a:lnSpc>
                <a:spcPct val="150000"/>
              </a:lnSpc>
              <a:buFont typeface="Wingdings" pitchFamily="2" charset="2"/>
              <a:buAutoNum type="arabicPeriod"/>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Neler yapmam gerektiğini zaten biliyorum. Neden plan yapmaya zaman harcayayım.</a:t>
            </a:r>
          </a:p>
          <a:p>
            <a:pPr marL="609600" indent="-609600">
              <a:lnSpc>
                <a:spcPct val="150000"/>
              </a:lnSpc>
              <a:buFont typeface="Wingdings" pitchFamily="2" charset="2"/>
              <a:buAutoNum type="arabicPeriod"/>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Plan yapmak bana fayda getirmiyor. Günüm çok fazla bölünüyor.</a:t>
            </a:r>
          </a:p>
          <a:p>
            <a:pPr marL="609600" indent="-609600">
              <a:lnSpc>
                <a:spcPct val="150000"/>
              </a:lnSpc>
              <a:buFont typeface="Wingdings" pitchFamily="2" charset="2"/>
              <a:buAutoNum type="arabicPeriod"/>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Uzun bir iş listem olduğunda kendimi kısıtlanmış hissediyorum.</a:t>
            </a:r>
          </a:p>
          <a:p>
            <a:pPr marL="609600" indent="-609600">
              <a:lnSpc>
                <a:spcPct val="150000"/>
              </a:lnSpc>
              <a:buFont typeface="Wingdings" pitchFamily="2" charset="2"/>
              <a:buAutoNum type="arabicPeriod"/>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Doğru dürüst plan yapmayı bilmiyorum.</a:t>
            </a:r>
          </a:p>
        </p:txBody>
      </p:sp>
      <p:sp>
        <p:nvSpPr>
          <p:cNvPr id="4" name="Rectangle 2"/>
          <p:cNvSpPr txBox="1">
            <a:spLocks noChangeArrowheads="1"/>
          </p:cNvSpPr>
          <p:nvPr/>
        </p:nvSpPr>
        <p:spPr>
          <a:xfrm>
            <a:off x="2207568" y="274638"/>
            <a:ext cx="82296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rgbClr val="FF0000"/>
                </a:solidFill>
                <a:latin typeface="Myriad Pro" pitchFamily="34" charset="0"/>
              </a:rPr>
              <a:t>Planlamada Beş Yaygın Bahane</a:t>
            </a:r>
          </a:p>
        </p:txBody>
      </p:sp>
      <p:pic>
        <p:nvPicPr>
          <p:cNvPr id="5" name="Resim 4">
            <a:extLst>
              <a:ext uri="{FF2B5EF4-FFF2-40B4-BE49-F238E27FC236}">
                <a16:creationId xmlns:a16="http://schemas.microsoft.com/office/drawing/2014/main" id="{C94B98D7-58E4-4029-B4C2-1A458612B71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523327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133643" y="1027939"/>
            <a:ext cx="11985674" cy="56893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09600" indent="-609600">
              <a:lnSpc>
                <a:spcPct val="150000"/>
              </a:lnSpc>
              <a:buFont typeface="Wingdings" pitchFamily="2" charset="2"/>
              <a:buAutoNum type="arabicPeriod"/>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Haftalık planlama sadece 10-15 </a:t>
            </a:r>
            <a:r>
              <a:rPr lang="tr-TR" sz="2800" dirty="0" err="1">
                <a:solidFill>
                  <a:schemeClr val="tx1"/>
                </a:solidFill>
                <a:latin typeface="Tahoma" panose="020B0604030504040204" pitchFamily="34" charset="0"/>
                <a:ea typeface="Tahoma" panose="020B0604030504040204" pitchFamily="34" charset="0"/>
                <a:cs typeface="Tahoma" panose="020B0604030504040204" pitchFamily="34" charset="0"/>
              </a:rPr>
              <a:t>dk</a:t>
            </a: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 mızı alır.</a:t>
            </a:r>
          </a:p>
          <a:p>
            <a:pPr marL="609600" indent="-609600">
              <a:lnSpc>
                <a:spcPct val="150000"/>
              </a:lnSpc>
              <a:buFont typeface="Wingdings" pitchFamily="2" charset="2"/>
              <a:buAutoNum type="arabicPeriod"/>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Neler yapmam gerektiğini bilmek işimi kolaylaştırır ,tek yapılacak şey bunu kağıda döküp resmileştirmek.</a:t>
            </a:r>
          </a:p>
          <a:p>
            <a:pPr marL="609600" indent="-609600">
              <a:lnSpc>
                <a:spcPct val="150000"/>
              </a:lnSpc>
              <a:buFont typeface="Wingdings" pitchFamily="2" charset="2"/>
              <a:buAutoNum type="arabicPeriod"/>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Plan gün içinde değil hafta başında yapılmalı hatta belki de Pazar gecesi 21:00-21:15 arası. Bu sayede iş günü bölünmeyecektir.</a:t>
            </a:r>
          </a:p>
          <a:p>
            <a:pPr marL="609600" indent="-609600">
              <a:lnSpc>
                <a:spcPct val="150000"/>
              </a:lnSpc>
              <a:buFont typeface="Wingdings" pitchFamily="2" charset="2"/>
              <a:buAutoNum type="arabicPeriod"/>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Uzun iş listesi yerine haftayı ikiye bölerek hazırlanmış daha kısa bir iş listesini denemeye ne dersiniz?</a:t>
            </a:r>
          </a:p>
          <a:p>
            <a:pPr>
              <a:lnSpc>
                <a:spcPct val="150000"/>
              </a:lnSpc>
            </a:pPr>
            <a:endParaRPr 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609600" indent="-609600">
              <a:lnSpc>
                <a:spcPct val="150000"/>
              </a:lnSpc>
              <a:buFont typeface="Wingdings" pitchFamily="2" charset="2"/>
              <a:buAutoNum type="arabicPeriod"/>
            </a:pPr>
            <a:endParaRPr 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2"/>
          <p:cNvSpPr txBox="1">
            <a:spLocks noChangeArrowheads="1"/>
          </p:cNvSpPr>
          <p:nvPr/>
        </p:nvSpPr>
        <p:spPr>
          <a:xfrm>
            <a:off x="2207568" y="274638"/>
            <a:ext cx="82296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rgbClr val="FF0000"/>
                </a:solidFill>
                <a:latin typeface="Myriad Pro" pitchFamily="34" charset="0"/>
              </a:rPr>
              <a:t>Bahanelere Cevaplar</a:t>
            </a:r>
          </a:p>
        </p:txBody>
      </p:sp>
      <p:pic>
        <p:nvPicPr>
          <p:cNvPr id="5" name="Resim 4">
            <a:extLst>
              <a:ext uri="{FF2B5EF4-FFF2-40B4-BE49-F238E27FC236}">
                <a16:creationId xmlns:a16="http://schemas.microsoft.com/office/drawing/2014/main" id="{B8D2171D-CF76-4B5E-A699-3CCEF6EDAE6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539327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900332" y="1600201"/>
            <a:ext cx="10248314"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Dikkatli bir planlama iyi bir zaman yönetiminin temelidir.</a:t>
            </a:r>
          </a:p>
          <a:p>
            <a:endParaRPr 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Yönetim planlama ile başlar.</a:t>
            </a:r>
          </a:p>
          <a:p>
            <a:endParaRPr 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buFont typeface="Wingdings" pitchFamily="2" charset="2"/>
              <a:buNone/>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Ve en önemli aşamadır...</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2"/>
          <p:cNvSpPr txBox="1">
            <a:spLocks noChangeArrowheads="1"/>
          </p:cNvSpPr>
          <p:nvPr/>
        </p:nvSpPr>
        <p:spPr>
          <a:xfrm>
            <a:off x="2224193" y="692696"/>
            <a:ext cx="82296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rgbClr val="FF0000"/>
                </a:solidFill>
                <a:latin typeface="Myriad Pro" pitchFamily="34" charset="0"/>
              </a:rPr>
              <a:t>PLANLAMANIN ÖNEMİ</a:t>
            </a:r>
          </a:p>
        </p:txBody>
      </p:sp>
      <p:pic>
        <p:nvPicPr>
          <p:cNvPr id="5" name="Resim 4">
            <a:extLst>
              <a:ext uri="{FF2B5EF4-FFF2-40B4-BE49-F238E27FC236}">
                <a16:creationId xmlns:a16="http://schemas.microsoft.com/office/drawing/2014/main" id="{0DEC9F19-8B01-427E-BC6A-D0A4FC0900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2059299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Dikdörtgen 2"/>
          <p:cNvSpPr/>
          <p:nvPr/>
        </p:nvSpPr>
        <p:spPr>
          <a:xfrm>
            <a:off x="175845" y="1896799"/>
            <a:ext cx="11866099" cy="3882473"/>
          </a:xfrm>
          <a:prstGeom prst="rect">
            <a:avLst/>
          </a:prstGeom>
        </p:spPr>
        <p:txBody>
          <a:bodyPr wrap="square">
            <a:spAutoFit/>
          </a:bodyPr>
          <a:lstStyle/>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Plan bir karardır, kararlar bütünüdür, bir sonuçtur.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Planlama ise geleceğe ilişkin öngörüde bulunma sürecidir. Bu süreçte geleceğe ilişkin olaylar, zihinsel olarak önceden tasarlanır. Planın mutlaka yazılı olması ve şu soruların cevaplarını vermesi gerekir; </a:t>
            </a:r>
          </a:p>
          <a:p>
            <a:pPr algn="ctr">
              <a:lnSpc>
                <a:spcPct val="150000"/>
              </a:lnSpc>
            </a:pPr>
            <a:endParaRPr lang="tr-TR" sz="28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tr-TR" sz="28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2"/>
          <p:cNvSpPr txBox="1">
            <a:spLocks noChangeArrowheads="1"/>
          </p:cNvSpPr>
          <p:nvPr/>
        </p:nvSpPr>
        <p:spPr>
          <a:xfrm>
            <a:off x="2189949" y="241216"/>
            <a:ext cx="82296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rgbClr val="FF0000"/>
                </a:solidFill>
                <a:latin typeface="Myriad Pro" pitchFamily="34" charset="0"/>
              </a:rPr>
              <a:t>PLANLAMA</a:t>
            </a:r>
          </a:p>
        </p:txBody>
      </p:sp>
      <p:pic>
        <p:nvPicPr>
          <p:cNvPr id="5" name="Resim 4">
            <a:extLst>
              <a:ext uri="{FF2B5EF4-FFF2-40B4-BE49-F238E27FC236}">
                <a16:creationId xmlns:a16="http://schemas.microsoft.com/office/drawing/2014/main" id="{A101A26D-2CB8-41F0-8E69-E494B1E646F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698957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Dikdörtgen 2"/>
          <p:cNvSpPr/>
          <p:nvPr/>
        </p:nvSpPr>
        <p:spPr>
          <a:xfrm>
            <a:off x="232115" y="996466"/>
            <a:ext cx="11866099" cy="5175135"/>
          </a:xfrm>
          <a:prstGeom prst="rect">
            <a:avLst/>
          </a:prstGeom>
        </p:spPr>
        <p:txBody>
          <a:bodyPr wrap="square">
            <a:spAutoFit/>
          </a:bodyPr>
          <a:lstStyle/>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Ne yapılacak?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Ne zaman yapılacak?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Nasıl yapılacak?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Nerede yapılacak?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Neden yapılacak?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Kim tarafından yapılacak?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Hangi sürede yapılacak?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 Hangi maliyetle yapılacak?</a:t>
            </a:r>
          </a:p>
        </p:txBody>
      </p:sp>
      <p:sp>
        <p:nvSpPr>
          <p:cNvPr id="4" name="Rectangle 2"/>
          <p:cNvSpPr txBox="1">
            <a:spLocks noChangeArrowheads="1"/>
          </p:cNvSpPr>
          <p:nvPr/>
        </p:nvSpPr>
        <p:spPr>
          <a:xfrm>
            <a:off x="2189949" y="241216"/>
            <a:ext cx="82296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rgbClr val="FF0000"/>
                </a:solidFill>
                <a:latin typeface="Myriad Pro" pitchFamily="34" charset="0"/>
              </a:rPr>
              <a:t>PLANLAMA</a:t>
            </a:r>
          </a:p>
        </p:txBody>
      </p:sp>
      <p:pic>
        <p:nvPicPr>
          <p:cNvPr id="5" name="Resim 4">
            <a:extLst>
              <a:ext uri="{FF2B5EF4-FFF2-40B4-BE49-F238E27FC236}">
                <a16:creationId xmlns:a16="http://schemas.microsoft.com/office/drawing/2014/main" id="{A101A26D-2CB8-41F0-8E69-E494B1E646F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2393532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Dikdörtgen 2"/>
          <p:cNvSpPr/>
          <p:nvPr/>
        </p:nvSpPr>
        <p:spPr>
          <a:xfrm>
            <a:off x="288388" y="1793563"/>
            <a:ext cx="11605845" cy="3236142"/>
          </a:xfrm>
          <a:prstGeom prst="rect">
            <a:avLst/>
          </a:prstGeom>
        </p:spPr>
        <p:txBody>
          <a:bodyPr wrap="square">
            <a:spAutoFit/>
          </a:bodyPr>
          <a:lstStyle/>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Günlük plan oluşturmanın </a:t>
            </a:r>
            <a:r>
              <a:rPr lang="tr-TR" sz="2800" b="1" u="sng" dirty="0">
                <a:latin typeface="Tahoma" panose="020B0604030504040204" pitchFamily="34" charset="0"/>
                <a:ea typeface="Tahoma" panose="020B0604030504040204" pitchFamily="34" charset="0"/>
                <a:cs typeface="Tahoma" panose="020B0604030504040204" pitchFamily="34" charset="0"/>
              </a:rPr>
              <a:t>dört basit adımı </a:t>
            </a:r>
            <a:r>
              <a:rPr lang="tr-TR" sz="2800" dirty="0">
                <a:latin typeface="Tahoma" panose="020B0604030504040204" pitchFamily="34" charset="0"/>
                <a:ea typeface="Tahoma" panose="020B0604030504040204" pitchFamily="34" charset="0"/>
                <a:cs typeface="Tahoma" panose="020B0604030504040204" pitchFamily="34" charset="0"/>
              </a:rPr>
              <a:t>vardır. </a:t>
            </a:r>
          </a:p>
          <a:p>
            <a:pPr marL="457200" indent="-457200" algn="ctr">
              <a:lnSpc>
                <a:spcPct val="150000"/>
              </a:lnSpc>
              <a:buAutoNum type="arabicPeriod"/>
            </a:pPr>
            <a:r>
              <a:rPr lang="tr-TR" sz="2800" dirty="0">
                <a:latin typeface="Tahoma" panose="020B0604030504040204" pitchFamily="34" charset="0"/>
                <a:ea typeface="Tahoma" panose="020B0604030504040204" pitchFamily="34" charset="0"/>
                <a:cs typeface="Tahoma" panose="020B0604030504040204" pitchFamily="34" charset="0"/>
              </a:rPr>
              <a:t>Olası işleri belirleyin </a:t>
            </a:r>
          </a:p>
          <a:p>
            <a:pPr marL="457200" indent="-457200" algn="ctr">
              <a:lnSpc>
                <a:spcPct val="150000"/>
              </a:lnSpc>
              <a:buAutoNum type="arabicPeriod"/>
            </a:pPr>
            <a:r>
              <a:rPr lang="tr-TR" sz="2800" dirty="0">
                <a:latin typeface="Tahoma" panose="020B0604030504040204" pitchFamily="34" charset="0"/>
                <a:ea typeface="Tahoma" panose="020B0604030504040204" pitchFamily="34" charset="0"/>
                <a:cs typeface="Tahoma" panose="020B0604030504040204" pitchFamily="34" charset="0"/>
              </a:rPr>
              <a:t>Mevcut zamanı belirleyin</a:t>
            </a:r>
          </a:p>
          <a:p>
            <a:pPr marL="457200" indent="-457200" algn="ctr">
              <a:lnSpc>
                <a:spcPct val="150000"/>
              </a:lnSpc>
              <a:buAutoNum type="arabicPeriod"/>
            </a:pPr>
            <a:r>
              <a:rPr lang="tr-TR" sz="2800" dirty="0">
                <a:latin typeface="Tahoma" panose="020B0604030504040204" pitchFamily="34" charset="0"/>
                <a:ea typeface="Tahoma" panose="020B0604030504040204" pitchFamily="34" charset="0"/>
                <a:cs typeface="Tahoma" panose="020B0604030504040204" pitchFamily="34" charset="0"/>
              </a:rPr>
              <a:t>Öncelik belirleyin</a:t>
            </a:r>
          </a:p>
          <a:p>
            <a:pPr marL="457200" indent="-457200" algn="ctr">
              <a:lnSpc>
                <a:spcPct val="150000"/>
              </a:lnSpc>
              <a:buAutoNum type="arabicPeriod"/>
            </a:pPr>
            <a:r>
              <a:rPr lang="tr-TR" sz="2800" dirty="0">
                <a:latin typeface="Tahoma" panose="020B0604030504040204" pitchFamily="34" charset="0"/>
                <a:ea typeface="Tahoma" panose="020B0604030504040204" pitchFamily="34" charset="0"/>
                <a:cs typeface="Tahoma" panose="020B0604030504040204" pitchFamily="34" charset="0"/>
              </a:rPr>
              <a:t>Planı göz önünde bir yerde muhafaza edin/asın</a:t>
            </a:r>
          </a:p>
        </p:txBody>
      </p:sp>
      <p:sp>
        <p:nvSpPr>
          <p:cNvPr id="4" name="Rectangle 2"/>
          <p:cNvSpPr txBox="1">
            <a:spLocks noChangeArrowheads="1"/>
          </p:cNvSpPr>
          <p:nvPr/>
        </p:nvSpPr>
        <p:spPr>
          <a:xfrm>
            <a:off x="2224193" y="475663"/>
            <a:ext cx="82296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rgbClr val="FF0000"/>
                </a:solidFill>
                <a:latin typeface="Myriad Pro" pitchFamily="34" charset="0"/>
              </a:rPr>
              <a:t>GÜNLÜK PLAN NASIL YAPILIR?</a:t>
            </a:r>
          </a:p>
        </p:txBody>
      </p:sp>
      <p:pic>
        <p:nvPicPr>
          <p:cNvPr id="5" name="Resim 4">
            <a:extLst>
              <a:ext uri="{FF2B5EF4-FFF2-40B4-BE49-F238E27FC236}">
                <a16:creationId xmlns:a16="http://schemas.microsoft.com/office/drawing/2014/main" id="{13BF3F3F-E140-4979-96F2-E4AD92F58F6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2580662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Dikdörtgen 2"/>
          <p:cNvSpPr/>
          <p:nvPr/>
        </p:nvSpPr>
        <p:spPr>
          <a:xfrm>
            <a:off x="267287" y="857103"/>
            <a:ext cx="11746522" cy="5821465"/>
          </a:xfrm>
          <a:prstGeom prst="rect">
            <a:avLst/>
          </a:prstGeom>
        </p:spPr>
        <p:txBody>
          <a:bodyPr wrap="square">
            <a:spAutoFit/>
          </a:bodyPr>
          <a:lstStyle/>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Günlük planın kapsamında genellikle;</a:t>
            </a:r>
          </a:p>
          <a:p>
            <a:pPr marL="457200" indent="-457200" algn="ctr">
              <a:lnSpc>
                <a:spcPct val="150000"/>
              </a:lnSpc>
              <a:buFont typeface="Wingdings" panose="05000000000000000000"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Bir önceki günden kalan işler</a:t>
            </a:r>
          </a:p>
          <a:p>
            <a:pPr marL="457200" indent="-457200" algn="ctr">
              <a:lnSpc>
                <a:spcPct val="150000"/>
              </a:lnSpc>
              <a:buFont typeface="Wingdings" panose="05000000000000000000"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O gün için önceden planlanmış işler</a:t>
            </a:r>
          </a:p>
          <a:p>
            <a:pPr marL="457200" indent="-457200" algn="ctr">
              <a:lnSpc>
                <a:spcPct val="150000"/>
              </a:lnSpc>
              <a:buFont typeface="Wingdings" panose="05000000000000000000"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Düzenli olarak yapılması gerekenler</a:t>
            </a:r>
          </a:p>
          <a:p>
            <a:pPr marL="457200" indent="-457200" algn="ctr">
              <a:lnSpc>
                <a:spcPct val="150000"/>
              </a:lnSpc>
              <a:buFont typeface="Wingdings" panose="05000000000000000000"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Yeni işler</a:t>
            </a:r>
          </a:p>
          <a:p>
            <a:pPr marL="457200" indent="-457200" algn="ctr">
              <a:lnSpc>
                <a:spcPct val="150000"/>
              </a:lnSpc>
              <a:buFont typeface="Wingdings" panose="05000000000000000000"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Hiç hesapta olmayan işler</a:t>
            </a:r>
          </a:p>
          <a:p>
            <a:pPr marL="457200" indent="-457200" algn="ctr">
              <a:lnSpc>
                <a:spcPct val="150000"/>
              </a:lnSpc>
              <a:buFont typeface="Wingdings" panose="05000000000000000000"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Randevular</a:t>
            </a:r>
          </a:p>
          <a:p>
            <a:pPr marL="457200" indent="-457200" algn="ctr">
              <a:lnSpc>
                <a:spcPct val="150000"/>
              </a:lnSpc>
              <a:buFont typeface="Wingdings" panose="05000000000000000000"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Telefonlar</a:t>
            </a:r>
          </a:p>
          <a:p>
            <a:pPr marL="457200" indent="-457200" algn="ctr">
              <a:lnSpc>
                <a:spcPct val="150000"/>
              </a:lnSpc>
              <a:buFont typeface="Wingdings" panose="05000000000000000000"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Yazışmalar yer alır. </a:t>
            </a:r>
          </a:p>
        </p:txBody>
      </p:sp>
      <p:sp>
        <p:nvSpPr>
          <p:cNvPr id="4" name="Rectangle 2"/>
          <p:cNvSpPr txBox="1">
            <a:spLocks noChangeArrowheads="1"/>
          </p:cNvSpPr>
          <p:nvPr/>
        </p:nvSpPr>
        <p:spPr>
          <a:xfrm>
            <a:off x="2196057" y="184946"/>
            <a:ext cx="82296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a:solidFill>
                  <a:srgbClr val="FF0000"/>
                </a:solidFill>
                <a:latin typeface="Tahoma" panose="020B0604030504040204" pitchFamily="34" charset="0"/>
                <a:ea typeface="Tahoma" panose="020B0604030504040204" pitchFamily="34" charset="0"/>
                <a:cs typeface="Tahoma" panose="020B0604030504040204" pitchFamily="34" charset="0"/>
              </a:rPr>
              <a:t>GÜNLÜK PLAN NASIL YAPILIR?</a:t>
            </a:r>
          </a:p>
        </p:txBody>
      </p:sp>
      <p:pic>
        <p:nvPicPr>
          <p:cNvPr id="5" name="Resim 4">
            <a:extLst>
              <a:ext uri="{FF2B5EF4-FFF2-40B4-BE49-F238E27FC236}">
                <a16:creationId xmlns:a16="http://schemas.microsoft.com/office/drawing/2014/main" id="{0634E00C-B1D6-41CC-936D-9F60827C9EE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2916118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Dikdörtgen 2"/>
          <p:cNvSpPr/>
          <p:nvPr/>
        </p:nvSpPr>
        <p:spPr>
          <a:xfrm>
            <a:off x="443132" y="1472030"/>
            <a:ext cx="11514406" cy="2786981"/>
          </a:xfrm>
          <a:prstGeom prst="rect">
            <a:avLst/>
          </a:prstGeom>
        </p:spPr>
        <p:txBody>
          <a:bodyPr wrap="square">
            <a:spAutoFit/>
          </a:bodyPr>
          <a:lstStyle/>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Ajanda kullanmak önemli yarar sağlar. Ajandamız sürekli yanımızda olmalıdır. </a:t>
            </a:r>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En iyi yol, güne başlamadan veya bir önceki akşamdan günü planlamaktır. </a:t>
            </a:r>
          </a:p>
          <a:p>
            <a:pPr algn="ctr">
              <a:lnSpc>
                <a:spcPct val="150000"/>
              </a:lnSpc>
            </a:pPr>
            <a:endParaRPr lang="tr-TR" sz="24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Bu iş için 10-15 dakika yeterlidir. </a:t>
            </a:r>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Gün sonu mutlaka günün değerlendirmesi yapılarak, ertesi günün planı yapılmalıdır. </a:t>
            </a:r>
          </a:p>
        </p:txBody>
      </p:sp>
      <p:sp>
        <p:nvSpPr>
          <p:cNvPr id="4" name="Rectangle 2"/>
          <p:cNvSpPr txBox="1">
            <a:spLocks noChangeArrowheads="1"/>
          </p:cNvSpPr>
          <p:nvPr/>
        </p:nvSpPr>
        <p:spPr>
          <a:xfrm>
            <a:off x="2196058" y="241216"/>
            <a:ext cx="82296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a:solidFill>
                  <a:srgbClr val="FF0000"/>
                </a:solidFill>
                <a:latin typeface="Tahoma" panose="020B0604030504040204" pitchFamily="34" charset="0"/>
                <a:ea typeface="Tahoma" panose="020B0604030504040204" pitchFamily="34" charset="0"/>
                <a:cs typeface="Tahoma" panose="020B0604030504040204" pitchFamily="34" charset="0"/>
              </a:rPr>
              <a:t>GÜNLÜK PLAN NASIL YAPILIR?</a:t>
            </a:r>
          </a:p>
        </p:txBody>
      </p:sp>
      <p:pic>
        <p:nvPicPr>
          <p:cNvPr id="5" name="Resim 4">
            <a:extLst>
              <a:ext uri="{FF2B5EF4-FFF2-40B4-BE49-F238E27FC236}">
                <a16:creationId xmlns:a16="http://schemas.microsoft.com/office/drawing/2014/main" id="{B2310EAB-F9B3-4B87-B77E-35D8E41C47D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828786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4" name="Rectangle 2"/>
          <p:cNvSpPr>
            <a:spLocks noChangeArrowheads="1"/>
          </p:cNvSpPr>
          <p:nvPr/>
        </p:nvSpPr>
        <p:spPr bwMode="auto">
          <a:xfrm>
            <a:off x="2239475" y="302139"/>
            <a:ext cx="777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r>
              <a:rPr lang="tr-TR" sz="3600" b="1" dirty="0">
                <a:solidFill>
                  <a:srgbClr val="FF0000"/>
                </a:solidFill>
                <a:latin typeface="Tahoma" panose="020B0604030504040204" pitchFamily="34" charset="0"/>
                <a:ea typeface="Tahoma" panose="020B0604030504040204" pitchFamily="34" charset="0"/>
                <a:cs typeface="Tahoma" panose="020B0604030504040204" pitchFamily="34" charset="0"/>
              </a:rPr>
              <a:t>Eski bir Çin Atasözü şöyle der: </a:t>
            </a:r>
          </a:p>
        </p:txBody>
      </p:sp>
      <p:sp>
        <p:nvSpPr>
          <p:cNvPr id="5" name="Dikdörtgen 4"/>
          <p:cNvSpPr/>
          <p:nvPr/>
        </p:nvSpPr>
        <p:spPr>
          <a:xfrm>
            <a:off x="928468" y="2492896"/>
            <a:ext cx="10930597" cy="2786981"/>
          </a:xfrm>
          <a:prstGeom prst="rect">
            <a:avLst/>
          </a:prstGeom>
        </p:spPr>
        <p:txBody>
          <a:bodyPr wrap="square">
            <a:spAutoFit/>
          </a:bodyPr>
          <a:lstStyle/>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“Balık tutmak amacıyla ırmağa gitmek yeterli değildir, yanınızda ağ da götürmelisiniz. </a:t>
            </a:r>
          </a:p>
          <a:p>
            <a:pPr algn="ctr">
              <a:lnSpc>
                <a:spcPct val="150000"/>
              </a:lnSpc>
            </a:pPr>
            <a:endParaRPr lang="tr-TR" sz="24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Yani, plansız hedef sadece bir düştür. Plan yapmanın amacı bir hedefe ulaşmak için yapılacak işleri kolaylaştırmaktır.</a:t>
            </a:r>
          </a:p>
        </p:txBody>
      </p:sp>
      <p:pic>
        <p:nvPicPr>
          <p:cNvPr id="6" name="Resim 5">
            <a:extLst>
              <a:ext uri="{FF2B5EF4-FFF2-40B4-BE49-F238E27FC236}">
                <a16:creationId xmlns:a16="http://schemas.microsoft.com/office/drawing/2014/main" id="{C5122287-ACF0-421C-8541-4A5A768C174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752602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2"/>
          <p:cNvSpPr txBox="1">
            <a:spLocks noChangeArrowheads="1"/>
          </p:cNvSpPr>
          <p:nvPr/>
        </p:nvSpPr>
        <p:spPr>
          <a:xfrm>
            <a:off x="175846" y="1628800"/>
            <a:ext cx="11823895" cy="449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Dünyanın en uzun ve en kısa , en çabuk ve en yavaş, minicik parçalara bölünebilir ,bir yandan kıymeti bilinmeyip öte yandan kaybında üzüntü duyulan , onsuz hiç bir şey yapılamayan mucizevi şey....</a:t>
            </a:r>
          </a:p>
          <a:p>
            <a:pPr>
              <a:lnSpc>
                <a:spcPct val="150000"/>
              </a:lnSpc>
              <a:buFontTx/>
              <a:buNone/>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800" b="1" dirty="0" err="1">
                <a:solidFill>
                  <a:schemeClr val="tx1"/>
                </a:solidFill>
                <a:latin typeface="Tahoma" panose="020B0604030504040204" pitchFamily="34" charset="0"/>
                <a:ea typeface="Tahoma" panose="020B0604030504040204" pitchFamily="34" charset="0"/>
                <a:cs typeface="Tahoma" panose="020B0604030504040204" pitchFamily="34" charset="0"/>
              </a:rPr>
              <a:t>Voltaire</a:t>
            </a:r>
            <a:r>
              <a:rPr lang="tr-TR" sz="28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4" name="Rectangle 3"/>
          <p:cNvSpPr txBox="1">
            <a:spLocks noChangeArrowheads="1"/>
          </p:cNvSpPr>
          <p:nvPr/>
        </p:nvSpPr>
        <p:spPr>
          <a:xfrm>
            <a:off x="2008163" y="246185"/>
            <a:ext cx="7924800" cy="990600"/>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b="1" dirty="0">
                <a:solidFill>
                  <a:srgbClr val="FF0000"/>
                </a:solidFill>
                <a:effectLst>
                  <a:outerShdw blurRad="38100" dist="38100" dir="2700000" algn="tl">
                    <a:srgbClr val="C0C0C0"/>
                  </a:outerShdw>
                </a:effectLst>
                <a:latin typeface="Myriad Pro" pitchFamily="34" charset="0"/>
              </a:rPr>
              <a:t>     Zamanın Tanımı</a:t>
            </a:r>
          </a:p>
        </p:txBody>
      </p:sp>
      <p:pic>
        <p:nvPicPr>
          <p:cNvPr id="5" name="Resim 4">
            <a:extLst>
              <a:ext uri="{FF2B5EF4-FFF2-40B4-BE49-F238E27FC236}">
                <a16:creationId xmlns:a16="http://schemas.microsoft.com/office/drawing/2014/main" id="{0F9533EA-F8A4-45FC-BD4E-A6E6AC143F4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79224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10"/>
          <p:cNvSpPr txBox="1">
            <a:spLocks noChangeArrowheads="1"/>
          </p:cNvSpPr>
          <p:nvPr/>
        </p:nvSpPr>
        <p:spPr>
          <a:xfrm>
            <a:off x="808894" y="1626464"/>
            <a:ext cx="11007968" cy="301307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defRPr/>
            </a:pPr>
            <a:r>
              <a:rPr lang="tr-TR" sz="2400" b="1" dirty="0">
                <a:solidFill>
                  <a:srgbClr val="FF0000"/>
                </a:solidFill>
                <a:latin typeface="Tahoma" panose="020B0604030504040204" pitchFamily="34" charset="0"/>
                <a:ea typeface="Tahoma" panose="020B0604030504040204" pitchFamily="34" charset="0"/>
                <a:cs typeface="Tahoma" panose="020B0604030504040204" pitchFamily="34" charset="0"/>
              </a:rPr>
              <a:t>A-Grubu işler : </a:t>
            </a:r>
            <a:r>
              <a:rPr lang="tr-TR" sz="2400" b="1" dirty="0">
                <a:solidFill>
                  <a:schemeClr val="tx2"/>
                </a:solidFill>
                <a:latin typeface="Tahoma" panose="020B0604030504040204" pitchFamily="34" charset="0"/>
                <a:ea typeface="Tahoma" panose="020B0604030504040204" pitchFamily="34" charset="0"/>
                <a:cs typeface="Tahoma" panose="020B0604030504040204" pitchFamily="34" charset="0"/>
              </a:rPr>
              <a:t>Çok Önemli işler</a:t>
            </a:r>
          </a:p>
          <a:p>
            <a:pPr>
              <a:lnSpc>
                <a:spcPct val="150000"/>
              </a:lnSpc>
              <a:defRPr/>
            </a:pPr>
            <a:r>
              <a:rPr lang="tr-TR" sz="2400" b="1" dirty="0">
                <a:solidFill>
                  <a:srgbClr val="FF0000"/>
                </a:solidFill>
                <a:latin typeface="Tahoma" panose="020B0604030504040204" pitchFamily="34" charset="0"/>
                <a:ea typeface="Tahoma" panose="020B0604030504040204" pitchFamily="34" charset="0"/>
                <a:cs typeface="Tahoma" panose="020B0604030504040204" pitchFamily="34" charset="0"/>
              </a:rPr>
              <a:t>B – Grubu işler : </a:t>
            </a:r>
            <a:r>
              <a:rPr lang="tr-TR" sz="2400" b="1" dirty="0">
                <a:solidFill>
                  <a:schemeClr val="tx2"/>
                </a:solidFill>
                <a:latin typeface="Tahoma" panose="020B0604030504040204" pitchFamily="34" charset="0"/>
                <a:ea typeface="Tahoma" panose="020B0604030504040204" pitchFamily="34" charset="0"/>
                <a:cs typeface="Tahoma" panose="020B0604030504040204" pitchFamily="34" charset="0"/>
              </a:rPr>
              <a:t>Önemli ama Acil olmayan işler. Yapılmazsa kıyamet kopmaz</a:t>
            </a:r>
          </a:p>
          <a:p>
            <a:pPr>
              <a:lnSpc>
                <a:spcPct val="150000"/>
              </a:lnSpc>
              <a:defRPr/>
            </a:pPr>
            <a:r>
              <a:rPr lang="tr-TR" sz="2400" b="1" dirty="0">
                <a:solidFill>
                  <a:srgbClr val="FF0000"/>
                </a:solidFill>
                <a:latin typeface="Tahoma" panose="020B0604030504040204" pitchFamily="34" charset="0"/>
                <a:ea typeface="Tahoma" panose="020B0604030504040204" pitchFamily="34" charset="0"/>
                <a:cs typeface="Tahoma" panose="020B0604030504040204" pitchFamily="34" charset="0"/>
              </a:rPr>
              <a:t>C- Grubu işler : </a:t>
            </a:r>
            <a:r>
              <a:rPr lang="tr-TR" sz="2400" b="1" dirty="0">
                <a:solidFill>
                  <a:schemeClr val="tx2"/>
                </a:solidFill>
                <a:latin typeface="Tahoma" panose="020B0604030504040204" pitchFamily="34" charset="0"/>
                <a:ea typeface="Tahoma" panose="020B0604030504040204" pitchFamily="34" charset="0"/>
                <a:cs typeface="Tahoma" panose="020B0604030504040204" pitchFamily="34" charset="0"/>
              </a:rPr>
              <a:t>Ayrıntılar , zaman kalırsa yapılacak işler</a:t>
            </a:r>
          </a:p>
        </p:txBody>
      </p:sp>
      <p:sp>
        <p:nvSpPr>
          <p:cNvPr id="4" name="Rectangle 11"/>
          <p:cNvSpPr txBox="1">
            <a:spLocks noChangeArrowheads="1"/>
          </p:cNvSpPr>
          <p:nvPr/>
        </p:nvSpPr>
        <p:spPr>
          <a:xfrm>
            <a:off x="2082840" y="284733"/>
            <a:ext cx="7772400" cy="75088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b="1" dirty="0">
                <a:solidFill>
                  <a:srgbClr val="FF0000"/>
                </a:solidFill>
                <a:latin typeface="Tahoma" panose="020B0604030504040204" pitchFamily="34" charset="0"/>
                <a:ea typeface="Tahoma" panose="020B0604030504040204" pitchFamily="34" charset="0"/>
                <a:cs typeface="Tahoma" panose="020B0604030504040204" pitchFamily="34" charset="0"/>
              </a:rPr>
              <a:t>ABC ANALİZİ</a:t>
            </a: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767" y="4520769"/>
            <a:ext cx="3512234" cy="233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0406632A-B3EE-4EE8-8D19-1B14AFDE456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210199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4" name="Rectangle 11"/>
          <p:cNvSpPr txBox="1">
            <a:spLocks noChangeArrowheads="1"/>
          </p:cNvSpPr>
          <p:nvPr/>
        </p:nvSpPr>
        <p:spPr>
          <a:xfrm>
            <a:off x="2026569" y="328304"/>
            <a:ext cx="7772400" cy="75088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rPr>
              <a:t>ABC ANALİZİ</a:t>
            </a:r>
          </a:p>
        </p:txBody>
      </p:sp>
      <p:sp>
        <p:nvSpPr>
          <p:cNvPr id="7" name="object 2"/>
          <p:cNvSpPr txBox="1"/>
          <p:nvPr/>
        </p:nvSpPr>
        <p:spPr>
          <a:xfrm>
            <a:off x="358726" y="2620648"/>
            <a:ext cx="11781692" cy="1032655"/>
          </a:xfrm>
          <a:prstGeom prst="rect">
            <a:avLst/>
          </a:prstGeom>
        </p:spPr>
        <p:txBody>
          <a:bodyPr vert="horz" wrap="square" lIns="0" tIns="0" rIns="0" bIns="0" rtlCol="0">
            <a:spAutoFit/>
          </a:bodyPr>
          <a:lstStyle/>
          <a:p>
            <a:pPr marL="11397" marR="4559" algn="ctr">
              <a:lnSpc>
                <a:spcPct val="150000"/>
              </a:lnSpc>
              <a:spcBef>
                <a:spcPts val="417"/>
              </a:spcBef>
              <a:tabLst>
                <a:tab pos="318546" algn="l"/>
                <a:tab pos="319115" algn="l"/>
              </a:tabLst>
            </a:pPr>
            <a:r>
              <a:rPr sz="2400" b="1" spc="-4"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tr-TR" sz="2400" b="1" spc="-4" dirty="0">
                <a:solidFill>
                  <a:srgbClr val="FF0000"/>
                </a:solidFill>
                <a:latin typeface="Tahoma" panose="020B0604030504040204" pitchFamily="34" charset="0"/>
                <a:ea typeface="Tahoma" panose="020B0604030504040204" pitchFamily="34" charset="0"/>
                <a:cs typeface="Tahoma" panose="020B0604030504040204" pitchFamily="34" charset="0"/>
              </a:rPr>
              <a:t> Grubu İşler:</a:t>
            </a:r>
            <a:r>
              <a:rPr sz="2400" spc="-4" dirty="0" err="1">
                <a:latin typeface="Tahoma" panose="020B0604030504040204" pitchFamily="34" charset="0"/>
                <a:ea typeface="Tahoma" panose="020B0604030504040204" pitchFamily="34" charset="0"/>
                <a:cs typeface="Tahoma" panose="020B0604030504040204" pitchFamily="34" charset="0"/>
              </a:rPr>
              <a:t>Bunlar</a:t>
            </a:r>
            <a:r>
              <a:rPr sz="2400" spc="-4" dirty="0">
                <a:latin typeface="Tahoma" panose="020B0604030504040204" pitchFamily="34" charset="0"/>
                <a:ea typeface="Tahoma" panose="020B0604030504040204" pitchFamily="34" charset="0"/>
                <a:cs typeface="Tahoma" panose="020B0604030504040204" pitchFamily="34" charset="0"/>
              </a:rPr>
              <a:t> </a:t>
            </a:r>
            <a:r>
              <a:rPr sz="2400" spc="-4" dirty="0" err="1">
                <a:latin typeface="Tahoma" panose="020B0604030504040204" pitchFamily="34" charset="0"/>
                <a:ea typeface="Tahoma" panose="020B0604030504040204" pitchFamily="34" charset="0"/>
                <a:cs typeface="Tahoma" panose="020B0604030504040204" pitchFamily="34" charset="0"/>
              </a:rPr>
              <a:t>yalnızca</a:t>
            </a:r>
            <a:r>
              <a:rPr sz="2400" spc="-4" dirty="0">
                <a:latin typeface="Tahoma" panose="020B0604030504040204" pitchFamily="34" charset="0"/>
                <a:ea typeface="Tahoma" panose="020B0604030504040204" pitchFamily="34" charset="0"/>
                <a:cs typeface="Tahoma" panose="020B0604030504040204" pitchFamily="34" charset="0"/>
              </a:rPr>
              <a:t> </a:t>
            </a:r>
            <a:r>
              <a:rPr sz="2400" dirty="0">
                <a:latin typeface="Tahoma" panose="020B0604030504040204" pitchFamily="34" charset="0"/>
                <a:ea typeface="Tahoma" panose="020B0604030504040204" pitchFamily="34" charset="0"/>
                <a:cs typeface="Tahoma" panose="020B0604030504040204" pitchFamily="34" charset="0"/>
              </a:rPr>
              <a:t>o </a:t>
            </a:r>
            <a:r>
              <a:rPr sz="2400" spc="-4" dirty="0" err="1">
                <a:latin typeface="Tahoma" panose="020B0604030504040204" pitchFamily="34" charset="0"/>
                <a:ea typeface="Tahoma" panose="020B0604030504040204" pitchFamily="34" charset="0"/>
                <a:cs typeface="Tahoma" panose="020B0604030504040204" pitchFamily="34" charset="0"/>
              </a:rPr>
              <a:t>işin</a:t>
            </a:r>
            <a:r>
              <a:rPr sz="2400" spc="-4" dirty="0">
                <a:latin typeface="Tahoma" panose="020B0604030504040204" pitchFamily="34" charset="0"/>
                <a:ea typeface="Tahoma" panose="020B0604030504040204" pitchFamily="34" charset="0"/>
                <a:cs typeface="Tahoma" panose="020B0604030504040204" pitchFamily="34" charset="0"/>
              </a:rPr>
              <a:t> </a:t>
            </a:r>
            <a:r>
              <a:rPr sz="2400" spc="-4" dirty="0" err="1">
                <a:latin typeface="Tahoma" panose="020B0604030504040204" pitchFamily="34" charset="0"/>
                <a:ea typeface="Tahoma" panose="020B0604030504040204" pitchFamily="34" charset="0"/>
                <a:cs typeface="Tahoma" panose="020B0604030504040204" pitchFamily="34" charset="0"/>
              </a:rPr>
              <a:t>sahibi</a:t>
            </a:r>
            <a:r>
              <a:rPr sz="2400" spc="-4" dirty="0">
                <a:latin typeface="Tahoma" panose="020B0604030504040204" pitchFamily="34" charset="0"/>
                <a:ea typeface="Tahoma" panose="020B0604030504040204" pitchFamily="34" charset="0"/>
                <a:cs typeface="Tahoma" panose="020B0604030504040204" pitchFamily="34" charset="0"/>
              </a:rPr>
              <a:t>  </a:t>
            </a:r>
            <a:r>
              <a:rPr sz="2400" spc="-4" dirty="0" err="1">
                <a:latin typeface="Tahoma" panose="020B0604030504040204" pitchFamily="34" charset="0"/>
                <a:ea typeface="Tahoma" panose="020B0604030504040204" pitchFamily="34" charset="0"/>
                <a:cs typeface="Tahoma" panose="020B0604030504040204" pitchFamily="34" charset="0"/>
              </a:rPr>
              <a:t>sorumlu</a:t>
            </a:r>
            <a:r>
              <a:rPr sz="2400" spc="-4" dirty="0">
                <a:latin typeface="Tahoma" panose="020B0604030504040204" pitchFamily="34" charset="0"/>
                <a:ea typeface="Tahoma" panose="020B0604030504040204" pitchFamily="34" charset="0"/>
                <a:cs typeface="Tahoma" panose="020B0604030504040204" pitchFamily="34" charset="0"/>
              </a:rPr>
              <a:t> </a:t>
            </a:r>
            <a:r>
              <a:rPr sz="2400" spc="-4" dirty="0" err="1">
                <a:latin typeface="Tahoma" panose="020B0604030504040204" pitchFamily="34" charset="0"/>
                <a:ea typeface="Tahoma" panose="020B0604030504040204" pitchFamily="34" charset="0"/>
                <a:cs typeface="Tahoma" panose="020B0604030504040204" pitchFamily="34" charset="0"/>
              </a:rPr>
              <a:t>kişi</a:t>
            </a:r>
            <a:r>
              <a:rPr sz="2400" spc="-4" dirty="0">
                <a:latin typeface="Tahoma" panose="020B0604030504040204" pitchFamily="34" charset="0"/>
                <a:ea typeface="Tahoma" panose="020B0604030504040204" pitchFamily="34" charset="0"/>
                <a:cs typeface="Tahoma" panose="020B0604030504040204" pitchFamily="34" charset="0"/>
              </a:rPr>
              <a:t> </a:t>
            </a:r>
            <a:r>
              <a:rPr sz="2400" dirty="0" err="1">
                <a:latin typeface="Tahoma" panose="020B0604030504040204" pitchFamily="34" charset="0"/>
                <a:ea typeface="Tahoma" panose="020B0604030504040204" pitchFamily="34" charset="0"/>
                <a:cs typeface="Tahoma" panose="020B0604030504040204" pitchFamily="34" charset="0"/>
              </a:rPr>
              <a:t>ya</a:t>
            </a:r>
            <a:r>
              <a:rPr sz="2400" dirty="0">
                <a:latin typeface="Tahoma" panose="020B0604030504040204" pitchFamily="34" charset="0"/>
                <a:ea typeface="Tahoma" panose="020B0604030504040204" pitchFamily="34" charset="0"/>
                <a:cs typeface="Tahoma" panose="020B0604030504040204" pitchFamily="34" charset="0"/>
              </a:rPr>
              <a:t> da </a:t>
            </a:r>
            <a:r>
              <a:rPr sz="2400" spc="-4" dirty="0" err="1">
                <a:latin typeface="Tahoma" panose="020B0604030504040204" pitchFamily="34" charset="0"/>
                <a:ea typeface="Tahoma" panose="020B0604030504040204" pitchFamily="34" charset="0"/>
                <a:cs typeface="Tahoma" panose="020B0604030504040204" pitchFamily="34" charset="0"/>
              </a:rPr>
              <a:t>grup</a:t>
            </a:r>
            <a:r>
              <a:rPr sz="2400" spc="-4" dirty="0">
                <a:latin typeface="Tahoma" panose="020B0604030504040204" pitchFamily="34" charset="0"/>
                <a:ea typeface="Tahoma" panose="020B0604030504040204" pitchFamily="34" charset="0"/>
                <a:cs typeface="Tahoma" panose="020B0604030504040204" pitchFamily="34" charset="0"/>
              </a:rPr>
              <a:t> </a:t>
            </a:r>
            <a:r>
              <a:rPr sz="2400" spc="-4" dirty="0" err="1">
                <a:latin typeface="Tahoma" panose="020B0604030504040204" pitchFamily="34" charset="0"/>
                <a:ea typeface="Tahoma" panose="020B0604030504040204" pitchFamily="34" charset="0"/>
                <a:cs typeface="Tahoma" panose="020B0604030504040204" pitchFamily="34" charset="0"/>
              </a:rPr>
              <a:t>tarafından</a:t>
            </a:r>
            <a:r>
              <a:rPr sz="2400" spc="-4" dirty="0">
                <a:latin typeface="Tahoma" panose="020B0604030504040204" pitchFamily="34" charset="0"/>
                <a:ea typeface="Tahoma" panose="020B0604030504040204" pitchFamily="34" charset="0"/>
                <a:cs typeface="Tahoma" panose="020B0604030504040204" pitchFamily="34" charset="0"/>
              </a:rPr>
              <a:t> </a:t>
            </a:r>
            <a:r>
              <a:rPr sz="2400" spc="-4" dirty="0" err="1">
                <a:latin typeface="Tahoma" panose="020B0604030504040204" pitchFamily="34" charset="0"/>
                <a:ea typeface="Tahoma" panose="020B0604030504040204" pitchFamily="34" charset="0"/>
                <a:cs typeface="Tahoma" panose="020B0604030504040204" pitchFamily="34" charset="0"/>
              </a:rPr>
              <a:t>yapılır</a:t>
            </a:r>
            <a:r>
              <a:rPr sz="2400" spc="-4" dirty="0">
                <a:latin typeface="Tahoma" panose="020B0604030504040204" pitchFamily="34" charset="0"/>
                <a:ea typeface="Tahoma" panose="020B0604030504040204" pitchFamily="34" charset="0"/>
                <a:cs typeface="Tahoma" panose="020B0604030504040204" pitchFamily="34" charset="0"/>
              </a:rPr>
              <a:t>, </a:t>
            </a:r>
            <a:r>
              <a:rPr sz="2400" spc="-4" dirty="0" err="1">
                <a:latin typeface="Tahoma" panose="020B0604030504040204" pitchFamily="34" charset="0"/>
                <a:ea typeface="Tahoma" panose="020B0604030504040204" pitchFamily="34" charset="0"/>
                <a:cs typeface="Tahoma" panose="020B0604030504040204" pitchFamily="34" charset="0"/>
              </a:rPr>
              <a:t>bir</a:t>
            </a:r>
            <a:r>
              <a:rPr sz="2400" spc="-4" dirty="0">
                <a:latin typeface="Tahoma" panose="020B0604030504040204" pitchFamily="34" charset="0"/>
                <a:ea typeface="Tahoma" panose="020B0604030504040204" pitchFamily="34" charset="0"/>
                <a:cs typeface="Tahoma" panose="020B0604030504040204" pitchFamily="34" charset="0"/>
              </a:rPr>
              <a:t> </a:t>
            </a:r>
            <a:r>
              <a:rPr sz="2400" dirty="0" err="1">
                <a:latin typeface="Tahoma" panose="020B0604030504040204" pitchFamily="34" charset="0"/>
                <a:ea typeface="Tahoma" panose="020B0604030504040204" pitchFamily="34" charset="0"/>
                <a:cs typeface="Tahoma" panose="020B0604030504040204" pitchFamily="34" charset="0"/>
              </a:rPr>
              <a:t>başka</a:t>
            </a:r>
            <a:r>
              <a:rPr sz="2400" dirty="0">
                <a:latin typeface="Tahoma" panose="020B0604030504040204" pitchFamily="34" charset="0"/>
                <a:ea typeface="Tahoma" panose="020B0604030504040204" pitchFamily="34" charset="0"/>
                <a:cs typeface="Tahoma" panose="020B0604030504040204" pitchFamily="34" charset="0"/>
              </a:rPr>
              <a:t> </a:t>
            </a:r>
            <a:r>
              <a:rPr sz="2400" spc="-4" dirty="0" err="1">
                <a:latin typeface="Tahoma" panose="020B0604030504040204" pitchFamily="34" charset="0"/>
                <a:ea typeface="Tahoma" panose="020B0604030504040204" pitchFamily="34" charset="0"/>
                <a:cs typeface="Tahoma" panose="020B0604030504040204" pitchFamily="34" charset="0"/>
              </a:rPr>
              <a:t>kişi</a:t>
            </a:r>
            <a:r>
              <a:rPr sz="2400" spc="-4" dirty="0">
                <a:latin typeface="Tahoma" panose="020B0604030504040204" pitchFamily="34" charset="0"/>
                <a:ea typeface="Tahoma" panose="020B0604030504040204" pitchFamily="34" charset="0"/>
                <a:cs typeface="Tahoma" panose="020B0604030504040204" pitchFamily="34" charset="0"/>
              </a:rPr>
              <a:t> </a:t>
            </a:r>
            <a:r>
              <a:rPr sz="2400" dirty="0" err="1">
                <a:latin typeface="Tahoma" panose="020B0604030504040204" pitchFamily="34" charset="0"/>
                <a:ea typeface="Tahoma" panose="020B0604030504040204" pitchFamily="34" charset="0"/>
                <a:cs typeface="Tahoma" panose="020B0604030504040204" pitchFamily="34" charset="0"/>
              </a:rPr>
              <a:t>ya</a:t>
            </a:r>
            <a:r>
              <a:rPr sz="2400" dirty="0">
                <a:latin typeface="Tahoma" panose="020B0604030504040204" pitchFamily="34" charset="0"/>
                <a:ea typeface="Tahoma" panose="020B0604030504040204" pitchFamily="34" charset="0"/>
                <a:cs typeface="Tahoma" panose="020B0604030504040204" pitchFamily="34" charset="0"/>
              </a:rPr>
              <a:t> da  </a:t>
            </a:r>
            <a:r>
              <a:rPr sz="2400" spc="-4" dirty="0" err="1">
                <a:latin typeface="Tahoma" panose="020B0604030504040204" pitchFamily="34" charset="0"/>
                <a:ea typeface="Tahoma" panose="020B0604030504040204" pitchFamily="34" charset="0"/>
                <a:cs typeface="Tahoma" panose="020B0604030504040204" pitchFamily="34" charset="0"/>
              </a:rPr>
              <a:t>gruba</a:t>
            </a:r>
            <a:r>
              <a:rPr sz="2400" spc="-63" dirty="0">
                <a:latin typeface="Tahoma" panose="020B0604030504040204" pitchFamily="34" charset="0"/>
                <a:ea typeface="Tahoma" panose="020B0604030504040204" pitchFamily="34" charset="0"/>
                <a:cs typeface="Tahoma" panose="020B0604030504040204" pitchFamily="34" charset="0"/>
              </a:rPr>
              <a:t> </a:t>
            </a:r>
            <a:r>
              <a:rPr sz="2400" spc="-4" dirty="0" err="1">
                <a:latin typeface="Tahoma" panose="020B0604030504040204" pitchFamily="34" charset="0"/>
                <a:ea typeface="Tahoma" panose="020B0604030504040204" pitchFamily="34" charset="0"/>
                <a:cs typeface="Tahoma" panose="020B0604030504040204" pitchFamily="34" charset="0"/>
              </a:rPr>
              <a:t>devredilemez</a:t>
            </a:r>
            <a:r>
              <a:rPr sz="2400" spc="-4" dirty="0">
                <a:latin typeface="Tahoma" panose="020B0604030504040204" pitchFamily="34" charset="0"/>
                <a:ea typeface="Tahoma" panose="020B0604030504040204" pitchFamily="34" charset="0"/>
                <a:cs typeface="Tahoma" panose="020B0604030504040204" pitchFamily="34" charset="0"/>
              </a:rPr>
              <a:t>.</a:t>
            </a:r>
            <a:endParaRPr sz="2400" dirty="0">
              <a:latin typeface="Tahoma" panose="020B0604030504040204" pitchFamily="34" charset="0"/>
              <a:ea typeface="Tahoma" panose="020B0604030504040204" pitchFamily="34" charset="0"/>
              <a:cs typeface="Tahoma" panose="020B0604030504040204" pitchFamily="34" charset="0"/>
            </a:endParaRPr>
          </a:p>
        </p:txBody>
      </p:sp>
      <p:pic>
        <p:nvPicPr>
          <p:cNvPr id="5" name="Resim 4">
            <a:extLst>
              <a:ext uri="{FF2B5EF4-FFF2-40B4-BE49-F238E27FC236}">
                <a16:creationId xmlns:a16="http://schemas.microsoft.com/office/drawing/2014/main" id="{2566BB4F-AF39-40C7-B73F-BFD2DAC94D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4206428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4" name="Rectangle 11"/>
          <p:cNvSpPr txBox="1">
            <a:spLocks noChangeArrowheads="1"/>
          </p:cNvSpPr>
          <p:nvPr/>
        </p:nvSpPr>
        <p:spPr>
          <a:xfrm>
            <a:off x="2026569" y="328304"/>
            <a:ext cx="7772400" cy="75088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rPr>
              <a:t>ABC ANALİZİ</a:t>
            </a:r>
          </a:p>
        </p:txBody>
      </p:sp>
      <p:sp>
        <p:nvSpPr>
          <p:cNvPr id="7" name="object 2"/>
          <p:cNvSpPr txBox="1"/>
          <p:nvPr/>
        </p:nvSpPr>
        <p:spPr>
          <a:xfrm>
            <a:off x="253219" y="2311159"/>
            <a:ext cx="11781692" cy="1637949"/>
          </a:xfrm>
          <a:prstGeom prst="rect">
            <a:avLst/>
          </a:prstGeom>
        </p:spPr>
        <p:txBody>
          <a:bodyPr vert="horz" wrap="square" lIns="0" tIns="0" rIns="0" bIns="0" rtlCol="0">
            <a:spAutoFit/>
          </a:bodyPr>
          <a:lstStyle/>
          <a:p>
            <a:pPr marL="11397" marR="4559" algn="ctr">
              <a:lnSpc>
                <a:spcPct val="150000"/>
              </a:lnSpc>
              <a:spcBef>
                <a:spcPts val="417"/>
              </a:spcBef>
              <a:tabLst>
                <a:tab pos="318546" algn="l"/>
                <a:tab pos="319115" algn="l"/>
              </a:tabLst>
            </a:pPr>
            <a:r>
              <a:rPr sz="2400" b="1" spc="-4"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tr-TR" sz="2400" b="1" spc="-4" dirty="0">
                <a:solidFill>
                  <a:srgbClr val="FF0000"/>
                </a:solidFill>
                <a:latin typeface="Tahoma" panose="020B0604030504040204" pitchFamily="34" charset="0"/>
                <a:ea typeface="Tahoma" panose="020B0604030504040204" pitchFamily="34" charset="0"/>
                <a:cs typeface="Tahoma" panose="020B0604030504040204" pitchFamily="34" charset="0"/>
              </a:rPr>
              <a:t> Grubu İşler:</a:t>
            </a:r>
            <a:r>
              <a:rPr sz="2400" spc="-4" dirty="0">
                <a:latin typeface="Tahoma" panose="020B0604030504040204" pitchFamily="34" charset="0"/>
                <a:ea typeface="Tahoma" panose="020B0604030504040204" pitchFamily="34" charset="0"/>
                <a:cs typeface="Tahoma" panose="020B0604030504040204" pitchFamily="34" charset="0"/>
              </a:rPr>
              <a:t> </a:t>
            </a:r>
            <a:r>
              <a:rPr sz="2400" dirty="0">
                <a:latin typeface="Tahoma" panose="020B0604030504040204" pitchFamily="34" charset="0"/>
                <a:ea typeface="Tahoma" panose="020B0604030504040204" pitchFamily="34" charset="0"/>
                <a:cs typeface="Tahoma" panose="020B0604030504040204" pitchFamily="34" charset="0"/>
              </a:rPr>
              <a:t>Bu </a:t>
            </a:r>
            <a:r>
              <a:rPr lang="tr-TR" sz="2400" dirty="0">
                <a:latin typeface="Tahoma" panose="020B0604030504040204" pitchFamily="34" charset="0"/>
                <a:ea typeface="Tahoma" panose="020B0604030504040204" pitchFamily="34" charset="0"/>
                <a:cs typeface="Tahoma" panose="020B0604030504040204" pitchFamily="34" charset="0"/>
              </a:rPr>
              <a:t>g</a:t>
            </a:r>
            <a:r>
              <a:rPr sz="2400" spc="-4" dirty="0" err="1">
                <a:latin typeface="Tahoma" panose="020B0604030504040204" pitchFamily="34" charset="0"/>
                <a:ea typeface="Tahoma" panose="020B0604030504040204" pitchFamily="34" charset="0"/>
                <a:cs typeface="Tahoma" panose="020B0604030504040204" pitchFamily="34" charset="0"/>
              </a:rPr>
              <a:t>ruptaki</a:t>
            </a:r>
            <a:r>
              <a:rPr sz="2400" spc="-4" dirty="0">
                <a:latin typeface="Tahoma" panose="020B0604030504040204" pitchFamily="34" charset="0"/>
                <a:ea typeface="Tahoma" panose="020B0604030504040204" pitchFamily="34" charset="0"/>
                <a:cs typeface="Tahoma" panose="020B0604030504040204" pitchFamily="34" charset="0"/>
              </a:rPr>
              <a:t> </a:t>
            </a:r>
            <a:r>
              <a:rPr sz="2400" spc="-4" dirty="0" err="1">
                <a:latin typeface="Tahoma" panose="020B0604030504040204" pitchFamily="34" charset="0"/>
                <a:ea typeface="Tahoma" panose="020B0604030504040204" pitchFamily="34" charset="0"/>
                <a:cs typeface="Tahoma" panose="020B0604030504040204" pitchFamily="34" charset="0"/>
              </a:rPr>
              <a:t>işlerin</a:t>
            </a:r>
            <a:r>
              <a:rPr sz="2400" spc="-4" dirty="0">
                <a:latin typeface="Tahoma" panose="020B0604030504040204" pitchFamily="34" charset="0"/>
                <a:ea typeface="Tahoma" panose="020B0604030504040204" pitchFamily="34" charset="0"/>
                <a:cs typeface="Tahoma" panose="020B0604030504040204" pitchFamily="34" charset="0"/>
              </a:rPr>
              <a:t> </a:t>
            </a:r>
            <a:r>
              <a:rPr sz="2400" spc="-4" dirty="0" err="1">
                <a:latin typeface="Tahoma" panose="020B0604030504040204" pitchFamily="34" charset="0"/>
                <a:ea typeface="Tahoma" panose="020B0604030504040204" pitchFamily="34" charset="0"/>
                <a:cs typeface="Tahoma" panose="020B0604030504040204" pitchFamily="34" charset="0"/>
              </a:rPr>
              <a:t>önemi</a:t>
            </a:r>
            <a:r>
              <a:rPr sz="2400" spc="-4" dirty="0">
                <a:latin typeface="Tahoma" panose="020B0604030504040204" pitchFamily="34" charset="0"/>
                <a:ea typeface="Tahoma" panose="020B0604030504040204" pitchFamily="34" charset="0"/>
                <a:cs typeface="Tahoma" panose="020B0604030504040204" pitchFamily="34" charset="0"/>
              </a:rPr>
              <a:t> </a:t>
            </a:r>
            <a:r>
              <a:rPr sz="2400" spc="-4" dirty="0" err="1">
                <a:latin typeface="Tahoma" panose="020B0604030504040204" pitchFamily="34" charset="0"/>
                <a:ea typeface="Tahoma" panose="020B0604030504040204" pitchFamily="34" charset="0"/>
                <a:cs typeface="Tahoma" panose="020B0604030504040204" pitchFamily="34" charset="0"/>
              </a:rPr>
              <a:t>orta</a:t>
            </a:r>
            <a:r>
              <a:rPr sz="2400" spc="-4" dirty="0">
                <a:latin typeface="Tahoma" panose="020B0604030504040204" pitchFamily="34" charset="0"/>
                <a:ea typeface="Tahoma" panose="020B0604030504040204" pitchFamily="34" charset="0"/>
                <a:cs typeface="Tahoma" panose="020B0604030504040204" pitchFamily="34" charset="0"/>
              </a:rPr>
              <a:t> </a:t>
            </a:r>
            <a:r>
              <a:rPr sz="2400" spc="-4" dirty="0" err="1">
                <a:latin typeface="Tahoma" panose="020B0604030504040204" pitchFamily="34" charset="0"/>
                <a:ea typeface="Tahoma" panose="020B0604030504040204" pitchFamily="34" charset="0"/>
                <a:cs typeface="Tahoma" panose="020B0604030504040204" pitchFamily="34" charset="0"/>
              </a:rPr>
              <a:t>ya</a:t>
            </a:r>
            <a:r>
              <a:rPr sz="2400" spc="-4" dirty="0">
                <a:latin typeface="Tahoma" panose="020B0604030504040204" pitchFamily="34" charset="0"/>
                <a:ea typeface="Tahoma" panose="020B0604030504040204" pitchFamily="34" charset="0"/>
                <a:cs typeface="Tahoma" panose="020B0604030504040204" pitchFamily="34" charset="0"/>
              </a:rPr>
              <a:t> </a:t>
            </a:r>
            <a:r>
              <a:rPr sz="2400" dirty="0">
                <a:latin typeface="Tahoma" panose="020B0604030504040204" pitchFamily="34" charset="0"/>
                <a:ea typeface="Tahoma" panose="020B0604030504040204" pitchFamily="34" charset="0"/>
                <a:cs typeface="Tahoma" panose="020B0604030504040204" pitchFamily="34" charset="0"/>
              </a:rPr>
              <a:t>da </a:t>
            </a:r>
            <a:r>
              <a:rPr sz="2400" spc="-4" dirty="0" err="1">
                <a:latin typeface="Tahoma" panose="020B0604030504040204" pitchFamily="34" charset="0"/>
                <a:ea typeface="Tahoma" panose="020B0604030504040204" pitchFamily="34" charset="0"/>
                <a:cs typeface="Tahoma" panose="020B0604030504040204" pitchFamily="34" charset="0"/>
              </a:rPr>
              <a:t>vasat</a:t>
            </a:r>
            <a:r>
              <a:rPr sz="2400" spc="-4" dirty="0">
                <a:latin typeface="Tahoma" panose="020B0604030504040204" pitchFamily="34" charset="0"/>
                <a:ea typeface="Tahoma" panose="020B0604030504040204" pitchFamily="34" charset="0"/>
                <a:cs typeface="Tahoma" panose="020B0604030504040204" pitchFamily="34" charset="0"/>
              </a:rPr>
              <a:t> </a:t>
            </a:r>
            <a:r>
              <a:rPr sz="2400" spc="-4" dirty="0" err="1">
                <a:latin typeface="Tahoma" panose="020B0604030504040204" pitchFamily="34" charset="0"/>
                <a:ea typeface="Tahoma" panose="020B0604030504040204" pitchFamily="34" charset="0"/>
                <a:cs typeface="Tahoma" panose="020B0604030504040204" pitchFamily="34" charset="0"/>
              </a:rPr>
              <a:t>düzeydedir</a:t>
            </a:r>
            <a:r>
              <a:rPr sz="2400" spc="-4" dirty="0">
                <a:latin typeface="Tahoma" panose="020B0604030504040204" pitchFamily="34" charset="0"/>
                <a:ea typeface="Tahoma" panose="020B0604030504040204" pitchFamily="34" charset="0"/>
                <a:cs typeface="Tahoma" panose="020B0604030504040204" pitchFamily="34" charset="0"/>
              </a:rPr>
              <a:t>. </a:t>
            </a:r>
            <a:r>
              <a:rPr sz="2400" spc="-4" dirty="0" err="1">
                <a:latin typeface="Tahoma" panose="020B0604030504040204" pitchFamily="34" charset="0"/>
                <a:ea typeface="Tahoma" panose="020B0604030504040204" pitchFamily="34" charset="0"/>
                <a:cs typeface="Tahoma" panose="020B0604030504040204" pitchFamily="34" charset="0"/>
              </a:rPr>
              <a:t>Bir</a:t>
            </a:r>
            <a:r>
              <a:rPr sz="2400" spc="-4" dirty="0">
                <a:latin typeface="Tahoma" panose="020B0604030504040204" pitchFamily="34" charset="0"/>
                <a:ea typeface="Tahoma" panose="020B0604030504040204" pitchFamily="34" charset="0"/>
                <a:cs typeface="Tahoma" panose="020B0604030504040204" pitchFamily="34" charset="0"/>
              </a:rPr>
              <a:t>  </a:t>
            </a:r>
            <a:r>
              <a:rPr sz="2400" dirty="0" err="1">
                <a:latin typeface="Tahoma" panose="020B0604030504040204" pitchFamily="34" charset="0"/>
                <a:ea typeface="Tahoma" panose="020B0604030504040204" pitchFamily="34" charset="0"/>
                <a:cs typeface="Tahoma" panose="020B0604030504040204" pitchFamily="34" charset="0"/>
              </a:rPr>
              <a:t>başka</a:t>
            </a:r>
            <a:r>
              <a:rPr sz="2400" dirty="0">
                <a:latin typeface="Tahoma" panose="020B0604030504040204" pitchFamily="34" charset="0"/>
                <a:ea typeface="Tahoma" panose="020B0604030504040204" pitchFamily="34" charset="0"/>
                <a:cs typeface="Tahoma" panose="020B0604030504040204" pitchFamily="34" charset="0"/>
              </a:rPr>
              <a:t> </a:t>
            </a:r>
            <a:r>
              <a:rPr lang="tr-TR" sz="2400" spc="-4" dirty="0">
                <a:latin typeface="Tahoma" panose="020B0604030504040204" pitchFamily="34" charset="0"/>
                <a:ea typeface="Tahoma" panose="020B0604030504040204" pitchFamily="34" charset="0"/>
                <a:cs typeface="Tahoma" panose="020B0604030504040204" pitchFamily="34" charset="0"/>
              </a:rPr>
              <a:t>personele</a:t>
            </a:r>
            <a:r>
              <a:rPr sz="2400" spc="-18" dirty="0">
                <a:latin typeface="Tahoma" panose="020B0604030504040204" pitchFamily="34" charset="0"/>
                <a:ea typeface="Tahoma" panose="020B0604030504040204" pitchFamily="34" charset="0"/>
                <a:cs typeface="Tahoma" panose="020B0604030504040204" pitchFamily="34" charset="0"/>
              </a:rPr>
              <a:t> </a:t>
            </a:r>
            <a:r>
              <a:rPr sz="2400" spc="-9" dirty="0" err="1">
                <a:latin typeface="Tahoma" panose="020B0604030504040204" pitchFamily="34" charset="0"/>
                <a:ea typeface="Tahoma" panose="020B0604030504040204" pitchFamily="34" charset="0"/>
                <a:cs typeface="Tahoma" panose="020B0604030504040204" pitchFamily="34" charset="0"/>
              </a:rPr>
              <a:t>devredilebilir</a:t>
            </a:r>
            <a:r>
              <a:rPr sz="2400" spc="-9" dirty="0">
                <a:latin typeface="Tahoma" panose="020B0604030504040204" pitchFamily="34" charset="0"/>
                <a:ea typeface="Tahoma" panose="020B0604030504040204" pitchFamily="34" charset="0"/>
                <a:cs typeface="Tahoma" panose="020B0604030504040204" pitchFamily="34" charset="0"/>
              </a:rPr>
              <a:t>.</a:t>
            </a:r>
            <a:endParaRPr sz="2400" dirty="0">
              <a:latin typeface="Tahoma" panose="020B0604030504040204" pitchFamily="34" charset="0"/>
              <a:ea typeface="Tahoma" panose="020B0604030504040204" pitchFamily="34" charset="0"/>
              <a:cs typeface="Tahoma" panose="020B0604030504040204" pitchFamily="34" charset="0"/>
            </a:endParaRPr>
          </a:p>
          <a:p>
            <a:pPr marL="11397" marR="72941" algn="ctr">
              <a:lnSpc>
                <a:spcPct val="150000"/>
              </a:lnSpc>
              <a:spcBef>
                <a:spcPts val="431"/>
              </a:spcBef>
              <a:tabLst>
                <a:tab pos="318546" algn="l"/>
                <a:tab pos="319115" algn="l"/>
              </a:tabLst>
            </a:pPr>
            <a:r>
              <a:rPr lang="tr-TR" sz="2400" dirty="0">
                <a:latin typeface="Tahoma" panose="020B0604030504040204" pitchFamily="34" charset="0"/>
                <a:ea typeface="Tahoma" panose="020B0604030504040204" pitchFamily="34" charset="0"/>
                <a:cs typeface="Tahoma" panose="020B0604030504040204" pitchFamily="34" charset="0"/>
              </a:rPr>
              <a:t> </a:t>
            </a:r>
            <a:endParaRPr sz="2400" dirty="0">
              <a:latin typeface="Tahoma" panose="020B0604030504040204" pitchFamily="34" charset="0"/>
              <a:ea typeface="Tahoma" panose="020B0604030504040204" pitchFamily="34" charset="0"/>
              <a:cs typeface="Tahoma" panose="020B0604030504040204" pitchFamily="34" charset="0"/>
            </a:endParaRPr>
          </a:p>
        </p:txBody>
      </p:sp>
      <p:pic>
        <p:nvPicPr>
          <p:cNvPr id="5" name="Resim 4">
            <a:extLst>
              <a:ext uri="{FF2B5EF4-FFF2-40B4-BE49-F238E27FC236}">
                <a16:creationId xmlns:a16="http://schemas.microsoft.com/office/drawing/2014/main" id="{2566BB4F-AF39-40C7-B73F-BFD2DAC94D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838623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4" name="Rectangle 11"/>
          <p:cNvSpPr txBox="1">
            <a:spLocks noChangeArrowheads="1"/>
          </p:cNvSpPr>
          <p:nvPr/>
        </p:nvSpPr>
        <p:spPr>
          <a:xfrm>
            <a:off x="2026569" y="328304"/>
            <a:ext cx="7772400" cy="75088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rPr>
              <a:t>ABC ANALİZİ</a:t>
            </a:r>
          </a:p>
        </p:txBody>
      </p:sp>
      <p:sp>
        <p:nvSpPr>
          <p:cNvPr id="7" name="object 2"/>
          <p:cNvSpPr txBox="1"/>
          <p:nvPr/>
        </p:nvSpPr>
        <p:spPr>
          <a:xfrm>
            <a:off x="260251" y="1453029"/>
            <a:ext cx="11781692" cy="4407938"/>
          </a:xfrm>
          <a:prstGeom prst="rect">
            <a:avLst/>
          </a:prstGeom>
        </p:spPr>
        <p:txBody>
          <a:bodyPr vert="horz" wrap="square" lIns="0" tIns="0" rIns="0" bIns="0" rtlCol="0">
            <a:spAutoFit/>
          </a:bodyPr>
          <a:lstStyle/>
          <a:p>
            <a:pPr marL="11397" marR="4559" algn="ctr">
              <a:lnSpc>
                <a:spcPct val="150000"/>
              </a:lnSpc>
              <a:spcBef>
                <a:spcPts val="417"/>
              </a:spcBef>
              <a:tabLst>
                <a:tab pos="318546" algn="l"/>
                <a:tab pos="319115" algn="l"/>
              </a:tabLst>
            </a:pPr>
            <a:r>
              <a:rPr sz="2400" b="1"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tr-TR" sz="2400" b="1" dirty="0">
                <a:solidFill>
                  <a:srgbClr val="FF0000"/>
                </a:solidFill>
                <a:latin typeface="Tahoma" panose="020B0604030504040204" pitchFamily="34" charset="0"/>
                <a:ea typeface="Tahoma" panose="020B0604030504040204" pitchFamily="34" charset="0"/>
                <a:cs typeface="Tahoma" panose="020B0604030504040204" pitchFamily="34" charset="0"/>
              </a:rPr>
              <a:t> Grubu İşler:</a:t>
            </a:r>
          </a:p>
          <a:p>
            <a:pPr marL="11397" marR="4559" algn="ctr">
              <a:lnSpc>
                <a:spcPct val="150000"/>
              </a:lnSpc>
              <a:spcBef>
                <a:spcPts val="417"/>
              </a:spcBef>
              <a:tabLst>
                <a:tab pos="318546" algn="l"/>
                <a:tab pos="319115" algn="l"/>
              </a:tabLst>
            </a:pPr>
            <a:r>
              <a:rPr sz="2400" spc="-4" dirty="0" err="1">
                <a:latin typeface="Tahoma" panose="020B0604030504040204" pitchFamily="34" charset="0"/>
                <a:ea typeface="Tahoma" panose="020B0604030504040204" pitchFamily="34" charset="0"/>
                <a:cs typeface="Tahoma" panose="020B0604030504040204" pitchFamily="34" charset="0"/>
              </a:rPr>
              <a:t>En</a:t>
            </a:r>
            <a:r>
              <a:rPr sz="2400" spc="-4" dirty="0">
                <a:latin typeface="Tahoma" panose="020B0604030504040204" pitchFamily="34" charset="0"/>
                <a:ea typeface="Tahoma" panose="020B0604030504040204" pitchFamily="34" charset="0"/>
                <a:cs typeface="Tahoma" panose="020B0604030504040204" pitchFamily="34" charset="0"/>
              </a:rPr>
              <a:t> </a:t>
            </a:r>
            <a:r>
              <a:rPr sz="2400" spc="-9" dirty="0">
                <a:latin typeface="Tahoma" panose="020B0604030504040204" pitchFamily="34" charset="0"/>
                <a:ea typeface="Tahoma" panose="020B0604030504040204" pitchFamily="34" charset="0"/>
                <a:cs typeface="Tahoma" panose="020B0604030504040204" pitchFamily="34" charset="0"/>
              </a:rPr>
              <a:t>az </a:t>
            </a:r>
            <a:r>
              <a:rPr sz="2400" spc="-4" dirty="0">
                <a:latin typeface="Tahoma" panose="020B0604030504040204" pitchFamily="34" charset="0"/>
                <a:ea typeface="Tahoma" panose="020B0604030504040204" pitchFamily="34" charset="0"/>
                <a:cs typeface="Tahoma" panose="020B0604030504040204" pitchFamily="34" charset="0"/>
              </a:rPr>
              <a:t>değere sahip işler </a:t>
            </a:r>
            <a:r>
              <a:rPr sz="2400" dirty="0">
                <a:latin typeface="Tahoma" panose="020B0604030504040204" pitchFamily="34" charset="0"/>
                <a:ea typeface="Tahoma" panose="020B0604030504040204" pitchFamily="34" charset="0"/>
                <a:cs typeface="Tahoma" panose="020B0604030504040204" pitchFamily="34" charset="0"/>
              </a:rPr>
              <a:t>bu </a:t>
            </a:r>
            <a:r>
              <a:rPr sz="2400" spc="-4" dirty="0">
                <a:latin typeface="Tahoma" panose="020B0604030504040204" pitchFamily="34" charset="0"/>
                <a:ea typeface="Tahoma" panose="020B0604030504040204" pitchFamily="34" charset="0"/>
                <a:cs typeface="Tahoma" panose="020B0604030504040204" pitchFamily="34" charset="0"/>
              </a:rPr>
              <a:t>grupta bulunmaktadır. </a:t>
            </a:r>
            <a:r>
              <a:rPr sz="2400" dirty="0">
                <a:latin typeface="Tahoma" panose="020B0604030504040204" pitchFamily="34" charset="0"/>
                <a:ea typeface="Tahoma" panose="020B0604030504040204" pitchFamily="34" charset="0"/>
                <a:cs typeface="Tahoma" panose="020B0604030504040204" pitchFamily="34" charset="0"/>
              </a:rPr>
              <a:t>( </a:t>
            </a:r>
            <a:r>
              <a:rPr sz="2400" spc="-9" dirty="0">
                <a:latin typeface="Tahoma" panose="020B0604030504040204" pitchFamily="34" charset="0"/>
                <a:ea typeface="Tahoma" panose="020B0604030504040204" pitchFamily="34" charset="0"/>
                <a:cs typeface="Tahoma" panose="020B0604030504040204" pitchFamily="34" charset="0"/>
              </a:rPr>
              <a:t>Rutin </a:t>
            </a:r>
            <a:r>
              <a:rPr sz="2400" spc="-4" dirty="0">
                <a:latin typeface="Tahoma" panose="020B0604030504040204" pitchFamily="34" charset="0"/>
                <a:ea typeface="Tahoma" panose="020B0604030504040204" pitchFamily="34" charset="0"/>
                <a:cs typeface="Tahoma" panose="020B0604030504040204" pitchFamily="34" charset="0"/>
              </a:rPr>
              <a:t>işler,  </a:t>
            </a:r>
            <a:r>
              <a:rPr sz="2400" dirty="0">
                <a:latin typeface="Tahoma" panose="020B0604030504040204" pitchFamily="34" charset="0"/>
                <a:ea typeface="Tahoma" panose="020B0604030504040204" pitchFamily="34" charset="0"/>
                <a:cs typeface="Tahoma" panose="020B0604030504040204" pitchFamily="34" charset="0"/>
              </a:rPr>
              <a:t>okumak, </a:t>
            </a:r>
            <a:r>
              <a:rPr sz="2400" spc="-4" dirty="0">
                <a:latin typeface="Tahoma" panose="020B0604030504040204" pitchFamily="34" charset="0"/>
                <a:ea typeface="Tahoma" panose="020B0604030504040204" pitchFamily="34" charset="0"/>
                <a:cs typeface="Tahoma" panose="020B0604030504040204" pitchFamily="34" charset="0"/>
              </a:rPr>
              <a:t>telefon, haberleşme, günlük idari işler, </a:t>
            </a:r>
            <a:r>
              <a:rPr sz="2400" spc="-4" dirty="0" err="1">
                <a:latin typeface="Tahoma" panose="020B0604030504040204" pitchFamily="34" charset="0"/>
                <a:ea typeface="Tahoma" panose="020B0604030504040204" pitchFamily="34" charset="0"/>
                <a:cs typeface="Tahoma" panose="020B0604030504040204" pitchFamily="34" charset="0"/>
              </a:rPr>
              <a:t>önemsiz</a:t>
            </a:r>
            <a:r>
              <a:rPr sz="2400" spc="-4" dirty="0">
                <a:latin typeface="Tahoma" panose="020B0604030504040204" pitchFamily="34" charset="0"/>
                <a:ea typeface="Tahoma" panose="020B0604030504040204" pitchFamily="34" charset="0"/>
                <a:cs typeface="Tahoma" panose="020B0604030504040204" pitchFamily="34" charset="0"/>
              </a:rPr>
              <a:t> </a:t>
            </a:r>
            <a:r>
              <a:rPr sz="2400" spc="-9" dirty="0" err="1">
                <a:latin typeface="Tahoma" panose="020B0604030504040204" pitchFamily="34" charset="0"/>
                <a:ea typeface="Tahoma" panose="020B0604030504040204" pitchFamily="34" charset="0"/>
                <a:cs typeface="Tahoma" panose="020B0604030504040204" pitchFamily="34" charset="0"/>
              </a:rPr>
              <a:t>toplan</a:t>
            </a:r>
            <a:r>
              <a:rPr lang="tr-TR" sz="2400" spc="-9" dirty="0">
                <a:latin typeface="Tahoma" panose="020B0604030504040204" pitchFamily="34" charset="0"/>
                <a:ea typeface="Tahoma" panose="020B0604030504040204" pitchFamily="34" charset="0"/>
                <a:cs typeface="Tahoma" panose="020B0604030504040204" pitchFamily="34" charset="0"/>
              </a:rPr>
              <a:t>t</a:t>
            </a:r>
            <a:r>
              <a:rPr sz="2400" spc="-9" dirty="0" err="1">
                <a:latin typeface="Tahoma" panose="020B0604030504040204" pitchFamily="34" charset="0"/>
                <a:ea typeface="Tahoma" panose="020B0604030504040204" pitchFamily="34" charset="0"/>
                <a:cs typeface="Tahoma" panose="020B0604030504040204" pitchFamily="34" charset="0"/>
              </a:rPr>
              <a:t>ı</a:t>
            </a:r>
            <a:r>
              <a:rPr sz="2400" spc="-9" dirty="0">
                <a:latin typeface="Tahoma" panose="020B0604030504040204" pitchFamily="34" charset="0"/>
                <a:ea typeface="Tahoma" panose="020B0604030504040204" pitchFamily="34" charset="0"/>
                <a:cs typeface="Tahoma" panose="020B0604030504040204" pitchFamily="34" charset="0"/>
              </a:rPr>
              <a:t>,  </a:t>
            </a:r>
            <a:r>
              <a:rPr sz="2400" dirty="0">
                <a:latin typeface="Tahoma" panose="020B0604030504040204" pitchFamily="34" charset="0"/>
                <a:ea typeface="Tahoma" panose="020B0604030504040204" pitchFamily="34" charset="0"/>
                <a:cs typeface="Tahoma" panose="020B0604030504040204" pitchFamily="34" charset="0"/>
              </a:rPr>
              <a:t>ani </a:t>
            </a:r>
            <a:r>
              <a:rPr sz="2400" spc="-4" dirty="0">
                <a:latin typeface="Tahoma" panose="020B0604030504040204" pitchFamily="34" charset="0"/>
                <a:ea typeface="Tahoma" panose="020B0604030504040204" pitchFamily="34" charset="0"/>
                <a:cs typeface="Tahoma" panose="020B0604030504040204" pitchFamily="34" charset="0"/>
              </a:rPr>
              <a:t>ziyaretler</a:t>
            </a:r>
            <a:r>
              <a:rPr sz="2400" spc="-81" dirty="0">
                <a:latin typeface="Tahoma" panose="020B0604030504040204" pitchFamily="34" charset="0"/>
                <a:ea typeface="Tahoma" panose="020B0604030504040204" pitchFamily="34" charset="0"/>
                <a:cs typeface="Tahoma" panose="020B0604030504040204" pitchFamily="34" charset="0"/>
              </a:rPr>
              <a:t> </a:t>
            </a:r>
            <a:r>
              <a:rPr sz="2400" spc="-4" dirty="0">
                <a:latin typeface="Tahoma" panose="020B0604030504040204" pitchFamily="34" charset="0"/>
                <a:ea typeface="Tahoma" panose="020B0604030504040204" pitchFamily="34" charset="0"/>
                <a:cs typeface="Tahoma" panose="020B0604030504040204" pitchFamily="34" charset="0"/>
              </a:rPr>
              <a:t>vs..)</a:t>
            </a:r>
            <a:r>
              <a:rPr lang="tr-TR" sz="2400" spc="-4" dirty="0">
                <a:latin typeface="Tahoma" panose="020B0604030504040204" pitchFamily="34" charset="0"/>
                <a:ea typeface="Tahoma" panose="020B0604030504040204" pitchFamily="34" charset="0"/>
                <a:cs typeface="Tahoma" panose="020B0604030504040204" pitchFamily="34" charset="0"/>
              </a:rPr>
              <a:t> Başka bir personele devredilmesi gerekir.</a:t>
            </a:r>
            <a:endParaRPr sz="2400" dirty="0">
              <a:latin typeface="Tahoma" panose="020B0604030504040204" pitchFamily="34" charset="0"/>
              <a:ea typeface="Tahoma" panose="020B0604030504040204" pitchFamily="34" charset="0"/>
              <a:cs typeface="Tahoma" panose="020B0604030504040204" pitchFamily="34" charset="0"/>
            </a:endParaRPr>
          </a:p>
          <a:p>
            <a:pPr marL="11397" marR="232497" algn="ctr">
              <a:lnSpc>
                <a:spcPct val="150000"/>
              </a:lnSpc>
              <a:tabLst>
                <a:tab pos="318546" algn="l"/>
                <a:tab pos="319115" algn="l"/>
              </a:tabLst>
            </a:pPr>
            <a:r>
              <a:rPr sz="2400" spc="-4" dirty="0">
                <a:latin typeface="Tahoma" panose="020B0604030504040204" pitchFamily="34" charset="0"/>
                <a:ea typeface="Tahoma" panose="020B0604030504040204" pitchFamily="34" charset="0"/>
                <a:cs typeface="Tahoma" panose="020B0604030504040204" pitchFamily="34" charset="0"/>
              </a:rPr>
              <a:t>ABC </a:t>
            </a:r>
            <a:r>
              <a:rPr sz="2400" spc="-9" dirty="0">
                <a:latin typeface="Tahoma" panose="020B0604030504040204" pitchFamily="34" charset="0"/>
                <a:ea typeface="Tahoma" panose="020B0604030504040204" pitchFamily="34" charset="0"/>
                <a:cs typeface="Tahoma" panose="020B0604030504040204" pitchFamily="34" charset="0"/>
              </a:rPr>
              <a:t>analizi </a:t>
            </a:r>
            <a:r>
              <a:rPr sz="2400" spc="-4" dirty="0">
                <a:latin typeface="Tahoma" panose="020B0604030504040204" pitchFamily="34" charset="0"/>
                <a:ea typeface="Tahoma" panose="020B0604030504040204" pitchFamily="34" charset="0"/>
                <a:cs typeface="Tahoma" panose="020B0604030504040204" pitchFamily="34" charset="0"/>
              </a:rPr>
              <a:t>yalnızca </a:t>
            </a:r>
            <a:r>
              <a:rPr sz="2400" dirty="0">
                <a:latin typeface="Tahoma" panose="020B0604030504040204" pitchFamily="34" charset="0"/>
                <a:ea typeface="Tahoma" panose="020B0604030504040204" pitchFamily="34" charset="0"/>
                <a:cs typeface="Tahoma" panose="020B0604030504040204" pitchFamily="34" charset="0"/>
              </a:rPr>
              <a:t>A </a:t>
            </a:r>
            <a:r>
              <a:rPr sz="2400" spc="-4" dirty="0">
                <a:latin typeface="Tahoma" panose="020B0604030504040204" pitchFamily="34" charset="0"/>
                <a:ea typeface="Tahoma" panose="020B0604030504040204" pitchFamily="34" charset="0"/>
                <a:cs typeface="Tahoma" panose="020B0604030504040204" pitchFamily="34" charset="0"/>
              </a:rPr>
              <a:t>şıkkındaki işlerin halledilmesini </a:t>
            </a:r>
            <a:r>
              <a:rPr sz="2400" dirty="0">
                <a:latin typeface="Tahoma" panose="020B0604030504040204" pitchFamily="34" charset="0"/>
                <a:ea typeface="Tahoma" panose="020B0604030504040204" pitchFamily="34" charset="0"/>
                <a:cs typeface="Tahoma" panose="020B0604030504040204" pitchFamily="34" charset="0"/>
              </a:rPr>
              <a:t>ve C  </a:t>
            </a:r>
            <a:r>
              <a:rPr sz="2400" spc="-4" dirty="0">
                <a:latin typeface="Tahoma" panose="020B0604030504040204" pitchFamily="34" charset="0"/>
                <a:ea typeface="Tahoma" panose="020B0604030504040204" pitchFamily="34" charset="0"/>
                <a:cs typeface="Tahoma" panose="020B0604030504040204" pitchFamily="34" charset="0"/>
              </a:rPr>
              <a:t>şıkkındaki işlerin </a:t>
            </a:r>
            <a:r>
              <a:rPr sz="2400" dirty="0">
                <a:latin typeface="Tahoma" panose="020B0604030504040204" pitchFamily="34" charset="0"/>
                <a:ea typeface="Tahoma" panose="020B0604030504040204" pitchFamily="34" charset="0"/>
                <a:cs typeface="Tahoma" panose="020B0604030504040204" pitchFamily="34" charset="0"/>
              </a:rPr>
              <a:t>de </a:t>
            </a:r>
            <a:r>
              <a:rPr sz="2400" spc="-4" dirty="0">
                <a:latin typeface="Tahoma" panose="020B0604030504040204" pitchFamily="34" charset="0"/>
                <a:ea typeface="Tahoma" panose="020B0604030504040204" pitchFamily="34" charset="0"/>
                <a:cs typeface="Tahoma" panose="020B0604030504040204" pitchFamily="34" charset="0"/>
              </a:rPr>
              <a:t>bir kenara </a:t>
            </a:r>
            <a:r>
              <a:rPr sz="2400" spc="-9" dirty="0">
                <a:latin typeface="Tahoma" panose="020B0604030504040204" pitchFamily="34" charset="0"/>
                <a:ea typeface="Tahoma" panose="020B0604030504040204" pitchFamily="34" charset="0"/>
                <a:cs typeface="Tahoma" panose="020B0604030504040204" pitchFamily="34" charset="0"/>
              </a:rPr>
              <a:t>bırakılmasını </a:t>
            </a:r>
            <a:r>
              <a:rPr sz="2400" spc="-4" dirty="0">
                <a:latin typeface="Tahoma" panose="020B0604030504040204" pitchFamily="34" charset="0"/>
                <a:ea typeface="Tahoma" panose="020B0604030504040204" pitchFamily="34" charset="0"/>
                <a:cs typeface="Tahoma" panose="020B0604030504040204" pitchFamily="34" charset="0"/>
              </a:rPr>
              <a:t>öngörmüyor. Aksine  </a:t>
            </a:r>
            <a:r>
              <a:rPr sz="2400" dirty="0">
                <a:latin typeface="Tahoma" panose="020B0604030504040204" pitchFamily="34" charset="0"/>
                <a:ea typeface="Tahoma" panose="020B0604030504040204" pitchFamily="34" charset="0"/>
                <a:cs typeface="Tahoma" panose="020B0604030504040204" pitchFamily="34" charset="0"/>
              </a:rPr>
              <a:t>tüm </a:t>
            </a:r>
            <a:r>
              <a:rPr sz="2400" spc="-4" dirty="0">
                <a:latin typeface="Tahoma" panose="020B0604030504040204" pitchFamily="34" charset="0"/>
                <a:ea typeface="Tahoma" panose="020B0604030504040204" pitchFamily="34" charset="0"/>
                <a:cs typeface="Tahoma" panose="020B0604030504040204" pitchFamily="34" charset="0"/>
              </a:rPr>
              <a:t>bu </a:t>
            </a:r>
            <a:r>
              <a:rPr sz="2400" spc="-9" dirty="0">
                <a:latin typeface="Tahoma" panose="020B0604030504040204" pitchFamily="34" charset="0"/>
                <a:ea typeface="Tahoma" panose="020B0604030504040204" pitchFamily="34" charset="0"/>
                <a:cs typeface="Tahoma" panose="020B0604030504040204" pitchFamily="34" charset="0"/>
              </a:rPr>
              <a:t>işleri </a:t>
            </a:r>
            <a:r>
              <a:rPr sz="2400" spc="-4" dirty="0">
                <a:latin typeface="Tahoma" panose="020B0604030504040204" pitchFamily="34" charset="0"/>
                <a:ea typeface="Tahoma" panose="020B0604030504040204" pitchFamily="34" charset="0"/>
                <a:cs typeface="Tahoma" panose="020B0604030504040204" pitchFamily="34" charset="0"/>
              </a:rPr>
              <a:t>taşıdıkları öneme göre belirli bir öncelik </a:t>
            </a:r>
            <a:r>
              <a:rPr sz="2400" spc="-9" dirty="0">
                <a:latin typeface="Tahoma" panose="020B0604030504040204" pitchFamily="34" charset="0"/>
                <a:ea typeface="Tahoma" panose="020B0604030504040204" pitchFamily="34" charset="0"/>
                <a:cs typeface="Tahoma" panose="020B0604030504040204" pitchFamily="34" charset="0"/>
              </a:rPr>
              <a:t>sırasına  </a:t>
            </a:r>
            <a:r>
              <a:rPr sz="2400" spc="-4" dirty="0">
                <a:latin typeface="Tahoma" panose="020B0604030504040204" pitchFamily="34" charset="0"/>
                <a:ea typeface="Tahoma" panose="020B0604030504040204" pitchFamily="34" charset="0"/>
                <a:cs typeface="Tahoma" panose="020B0604030504040204" pitchFamily="34" charset="0"/>
              </a:rPr>
              <a:t>koyarak bir işgünü içinde </a:t>
            </a:r>
            <a:r>
              <a:rPr sz="2400" spc="-9" dirty="0">
                <a:latin typeface="Tahoma" panose="020B0604030504040204" pitchFamily="34" charset="0"/>
                <a:ea typeface="Tahoma" panose="020B0604030504040204" pitchFamily="34" charset="0"/>
                <a:cs typeface="Tahoma" panose="020B0604030504040204" pitchFamily="34" charset="0"/>
              </a:rPr>
              <a:t>en </a:t>
            </a:r>
            <a:r>
              <a:rPr sz="2400" spc="-4" dirty="0">
                <a:latin typeface="Tahoma" panose="020B0604030504040204" pitchFamily="34" charset="0"/>
                <a:ea typeface="Tahoma" panose="020B0604030504040204" pitchFamily="34" charset="0"/>
                <a:cs typeface="Tahoma" panose="020B0604030504040204" pitchFamily="34" charset="0"/>
              </a:rPr>
              <a:t>verimli şekilde halledilmeleri </a:t>
            </a:r>
            <a:r>
              <a:rPr sz="2400" spc="-9" dirty="0">
                <a:latin typeface="Tahoma" panose="020B0604030504040204" pitchFamily="34" charset="0"/>
                <a:ea typeface="Tahoma" panose="020B0604030504040204" pitchFamily="34" charset="0"/>
                <a:cs typeface="Tahoma" panose="020B0604030504040204" pitchFamily="34" charset="0"/>
              </a:rPr>
              <a:t>için  </a:t>
            </a:r>
            <a:r>
              <a:rPr sz="2400" spc="-4" dirty="0">
                <a:latin typeface="Tahoma" panose="020B0604030504040204" pitchFamily="34" charset="0"/>
                <a:ea typeface="Tahoma" panose="020B0604030504040204" pitchFamily="34" charset="0"/>
                <a:cs typeface="Tahoma" panose="020B0604030504040204" pitchFamily="34" charset="0"/>
              </a:rPr>
              <a:t>gerekli ortamı hazırlamayı</a:t>
            </a:r>
            <a:r>
              <a:rPr sz="2400" spc="233" dirty="0">
                <a:latin typeface="Tahoma" panose="020B0604030504040204" pitchFamily="34" charset="0"/>
                <a:ea typeface="Tahoma" panose="020B0604030504040204" pitchFamily="34" charset="0"/>
                <a:cs typeface="Tahoma" panose="020B0604030504040204" pitchFamily="34" charset="0"/>
              </a:rPr>
              <a:t> </a:t>
            </a:r>
            <a:r>
              <a:rPr sz="2400" spc="-4" dirty="0">
                <a:latin typeface="Tahoma" panose="020B0604030504040204" pitchFamily="34" charset="0"/>
                <a:ea typeface="Tahoma" panose="020B0604030504040204" pitchFamily="34" charset="0"/>
                <a:cs typeface="Tahoma" panose="020B0604030504040204" pitchFamily="34" charset="0"/>
              </a:rPr>
              <a:t>öngörüyor.</a:t>
            </a:r>
            <a:endParaRPr sz="2400" dirty="0">
              <a:latin typeface="Tahoma" panose="020B0604030504040204" pitchFamily="34" charset="0"/>
              <a:ea typeface="Tahoma" panose="020B0604030504040204" pitchFamily="34" charset="0"/>
              <a:cs typeface="Tahoma" panose="020B0604030504040204" pitchFamily="34" charset="0"/>
            </a:endParaRPr>
          </a:p>
        </p:txBody>
      </p:sp>
      <p:pic>
        <p:nvPicPr>
          <p:cNvPr id="5" name="Resim 4">
            <a:extLst>
              <a:ext uri="{FF2B5EF4-FFF2-40B4-BE49-F238E27FC236}">
                <a16:creationId xmlns:a16="http://schemas.microsoft.com/office/drawing/2014/main" id="{2566BB4F-AF39-40C7-B73F-BFD2DAC94D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27504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graphicFrame>
        <p:nvGraphicFramePr>
          <p:cNvPr id="3" name="Nesne 2"/>
          <p:cNvGraphicFramePr>
            <a:graphicFrameLocks noChangeAspect="1"/>
          </p:cNvGraphicFramePr>
          <p:nvPr/>
        </p:nvGraphicFramePr>
        <p:xfrm>
          <a:off x="1705262" y="1556792"/>
          <a:ext cx="8675853" cy="1676400"/>
        </p:xfrm>
        <a:graphic>
          <a:graphicData uri="http://schemas.openxmlformats.org/presentationml/2006/ole">
            <mc:AlternateContent xmlns:mc="http://schemas.openxmlformats.org/markup-compatibility/2006">
              <mc:Choice xmlns:v="urn:schemas-microsoft-com:vml" Requires="v">
                <p:oleObj spid="_x0000_s2074" name="Worksheet" r:id="rId4" imgW="5421600" imgH="815400" progId="Excel.Sheet.8">
                  <p:embed/>
                </p:oleObj>
              </mc:Choice>
              <mc:Fallback>
                <p:oleObj name="Worksheet" r:id="rId4" imgW="5421600" imgH="815400" progId="Excel.Sheet.8">
                  <p:embed/>
                  <p:pic>
                    <p:nvPicPr>
                      <p:cNvPr id="3" name="Nesn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5262" y="1556792"/>
                        <a:ext cx="8675853" cy="1676400"/>
                      </a:xfrm>
                      <a:prstGeom prst="rect">
                        <a:avLst/>
                      </a:prstGeom>
                      <a:noFill/>
                      <a:ln>
                        <a:noFill/>
                      </a:ln>
                      <a:effectLst/>
                    </p:spPr>
                  </p:pic>
                </p:oleObj>
              </mc:Fallback>
            </mc:AlternateContent>
          </a:graphicData>
        </a:graphic>
      </p:graphicFrame>
      <p:sp>
        <p:nvSpPr>
          <p:cNvPr id="4" name="Text Box 9"/>
          <p:cNvSpPr txBox="1">
            <a:spLocks noChangeArrowheads="1"/>
          </p:cNvSpPr>
          <p:nvPr/>
        </p:nvSpPr>
        <p:spPr bwMode="auto">
          <a:xfrm>
            <a:off x="450166" y="1605564"/>
            <a:ext cx="11577711" cy="389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tr-TR" dirty="0">
                <a:latin typeface="Tahoma" panose="020B0604030504040204" pitchFamily="34" charset="0"/>
                <a:ea typeface="Tahoma" panose="020B0604030504040204" pitchFamily="34" charset="0"/>
                <a:cs typeface="Tahoma" panose="020B0604030504040204" pitchFamily="34" charset="0"/>
              </a:rPr>
              <a:t>1 hafta, yapılan tüm aktiviteler yazılacak.</a:t>
            </a:r>
          </a:p>
          <a:p>
            <a:pPr algn="ctr" eaLnBrk="1" hangingPunct="1">
              <a:lnSpc>
                <a:spcPct val="150000"/>
              </a:lnSpc>
            </a:pPr>
            <a:r>
              <a:rPr lang="tr-TR" dirty="0">
                <a:latin typeface="Tahoma" panose="020B0604030504040204" pitchFamily="34" charset="0"/>
                <a:ea typeface="Tahoma" panose="020B0604030504040204" pitchFamily="34" charset="0"/>
                <a:cs typeface="Tahoma" panose="020B0604030504040204" pitchFamily="34" charset="0"/>
              </a:rPr>
              <a:t>Sorgu:</a:t>
            </a:r>
          </a:p>
          <a:p>
            <a:pPr algn="ctr" eaLnBrk="1" hangingPunct="1">
              <a:lnSpc>
                <a:spcPct val="150000"/>
              </a:lnSpc>
            </a:pPr>
            <a:r>
              <a:rPr lang="tr-TR" b="1" dirty="0">
                <a:latin typeface="Tahoma" panose="020B0604030504040204" pitchFamily="34" charset="0"/>
                <a:ea typeface="Tahoma" panose="020B0604030504040204" pitchFamily="34" charset="0"/>
                <a:cs typeface="Tahoma" panose="020B0604030504040204" pitchFamily="34" charset="0"/>
              </a:rPr>
              <a:t>a-Bu işi hiç yapmasam olmaz mıydı?</a:t>
            </a:r>
          </a:p>
          <a:p>
            <a:pPr algn="ctr" eaLnBrk="1" hangingPunct="1">
              <a:lnSpc>
                <a:spcPct val="150000"/>
              </a:lnSpc>
            </a:pPr>
            <a:r>
              <a:rPr lang="tr-TR" b="1" dirty="0">
                <a:latin typeface="Tahoma" panose="020B0604030504040204" pitchFamily="34" charset="0"/>
                <a:ea typeface="Tahoma" panose="020B0604030504040204" pitchFamily="34" charset="0"/>
                <a:cs typeface="Tahoma" panose="020B0604030504040204" pitchFamily="34" charset="0"/>
              </a:rPr>
              <a:t>b-Bu iş ben yapmasam olmaz mıydı?</a:t>
            </a:r>
          </a:p>
          <a:p>
            <a:pPr algn="ctr" eaLnBrk="1" hangingPunct="1">
              <a:lnSpc>
                <a:spcPct val="150000"/>
              </a:lnSpc>
            </a:pPr>
            <a:r>
              <a:rPr lang="tr-TR" b="1" dirty="0">
                <a:latin typeface="Tahoma" panose="020B0604030504040204" pitchFamily="34" charset="0"/>
                <a:ea typeface="Tahoma" panose="020B0604030504040204" pitchFamily="34" charset="0"/>
                <a:cs typeface="Tahoma" panose="020B0604030504040204" pitchFamily="34" charset="0"/>
              </a:rPr>
              <a:t>c-Bu iş için bu kadar zaman harcamam gerekiyor muydu?</a:t>
            </a:r>
          </a:p>
          <a:p>
            <a:pPr algn="ctr" eaLnBrk="1" hangingPunct="1">
              <a:lnSpc>
                <a:spcPct val="150000"/>
              </a:lnSpc>
            </a:pPr>
            <a:r>
              <a:rPr lang="tr-TR" b="1" dirty="0">
                <a:latin typeface="Tahoma" panose="020B0604030504040204" pitchFamily="34" charset="0"/>
                <a:ea typeface="Tahoma" panose="020B0604030504040204" pitchFamily="34" charset="0"/>
                <a:cs typeface="Tahoma" panose="020B0604030504040204" pitchFamily="34" charset="0"/>
              </a:rPr>
              <a:t>d-Bu iş için başkasının bu kadar vaktini almam gerekiyor muydu?</a:t>
            </a:r>
          </a:p>
          <a:p>
            <a:pPr algn="ctr" eaLnBrk="1" hangingPunct="1">
              <a:lnSpc>
                <a:spcPct val="150000"/>
              </a:lnSpc>
            </a:pPr>
            <a:r>
              <a:rPr lang="tr-TR" b="1" dirty="0">
                <a:latin typeface="Tahoma" panose="020B0604030504040204" pitchFamily="34" charset="0"/>
                <a:ea typeface="Tahoma" panose="020B0604030504040204" pitchFamily="34" charset="0"/>
                <a:cs typeface="Tahoma" panose="020B0604030504040204" pitchFamily="34" charset="0"/>
              </a:rPr>
              <a:t>e-Bu iş için başkasının benim bu kadar vaktimi alması gerekiyor muydu?</a:t>
            </a:r>
          </a:p>
        </p:txBody>
      </p:sp>
      <p:sp>
        <p:nvSpPr>
          <p:cNvPr id="5" name="Rectangle 2"/>
          <p:cNvSpPr txBox="1">
            <a:spLocks noChangeArrowheads="1"/>
          </p:cNvSpPr>
          <p:nvPr/>
        </p:nvSpPr>
        <p:spPr>
          <a:xfrm>
            <a:off x="1974063" y="548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b="1">
                <a:solidFill>
                  <a:srgbClr val="FF0000"/>
                </a:solidFill>
                <a:effectLst>
                  <a:outerShdw blurRad="38100" dist="38100" dir="2700000" algn="tl">
                    <a:srgbClr val="C0C0C0"/>
                  </a:outerShdw>
                </a:effectLst>
                <a:latin typeface="Myriad Pro" pitchFamily="34" charset="0"/>
              </a:rPr>
              <a:t>Zaman Envanteriniz..</a:t>
            </a:r>
            <a:endParaRPr lang="tr-TR" sz="3600" b="1" dirty="0">
              <a:solidFill>
                <a:srgbClr val="FF0000"/>
              </a:solidFill>
              <a:effectLst>
                <a:outerShdw blurRad="38100" dist="38100" dir="2700000" algn="tl">
                  <a:srgbClr val="C0C0C0"/>
                </a:outerShdw>
              </a:effectLst>
              <a:latin typeface="Myriad Pro" pitchFamily="34" charset="0"/>
            </a:endParaRPr>
          </a:p>
        </p:txBody>
      </p:sp>
      <p:pic>
        <p:nvPicPr>
          <p:cNvPr id="6" name="Resim 5">
            <a:extLst>
              <a:ext uri="{FF2B5EF4-FFF2-40B4-BE49-F238E27FC236}">
                <a16:creationId xmlns:a16="http://schemas.microsoft.com/office/drawing/2014/main" id="{DB192307-A06A-42B2-9379-D53DE7C8908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265528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400930" y="820619"/>
            <a:ext cx="8398412" cy="5257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tr-TR" sz="2400" dirty="0">
                <a:solidFill>
                  <a:srgbClr val="0062AC"/>
                </a:solidFill>
                <a:latin typeface="Tahoma" panose="020B0604030504040204" pitchFamily="34" charset="0"/>
                <a:ea typeface="Tahoma" panose="020B0604030504040204" pitchFamily="34" charset="0"/>
                <a:cs typeface="Tahoma" panose="020B0604030504040204" pitchFamily="34" charset="0"/>
              </a:rPr>
              <a:t>84 cami</a:t>
            </a:r>
          </a:p>
          <a:p>
            <a:pPr>
              <a:lnSpc>
                <a:spcPct val="80000"/>
              </a:lnSpc>
            </a:pPr>
            <a:r>
              <a:rPr lang="tr-TR" sz="2400" dirty="0">
                <a:solidFill>
                  <a:srgbClr val="0062AC"/>
                </a:solidFill>
                <a:latin typeface="Tahoma" panose="020B0604030504040204" pitchFamily="34" charset="0"/>
                <a:ea typeface="Tahoma" panose="020B0604030504040204" pitchFamily="34" charset="0"/>
                <a:cs typeface="Tahoma" panose="020B0604030504040204" pitchFamily="34" charset="0"/>
              </a:rPr>
              <a:t>52 mescit</a:t>
            </a:r>
          </a:p>
          <a:p>
            <a:pPr>
              <a:lnSpc>
                <a:spcPct val="80000"/>
              </a:lnSpc>
            </a:pPr>
            <a:r>
              <a:rPr lang="tr-TR" sz="2400" dirty="0">
                <a:solidFill>
                  <a:srgbClr val="0062AC"/>
                </a:solidFill>
                <a:latin typeface="Tahoma" panose="020B0604030504040204" pitchFamily="34" charset="0"/>
                <a:ea typeface="Tahoma" panose="020B0604030504040204" pitchFamily="34" charset="0"/>
                <a:cs typeface="Tahoma" panose="020B0604030504040204" pitchFamily="34" charset="0"/>
              </a:rPr>
              <a:t>57 medrese</a:t>
            </a:r>
          </a:p>
          <a:p>
            <a:pPr>
              <a:lnSpc>
                <a:spcPct val="80000"/>
              </a:lnSpc>
            </a:pPr>
            <a:r>
              <a:rPr lang="tr-TR" sz="2400" dirty="0">
                <a:solidFill>
                  <a:srgbClr val="0062AC"/>
                </a:solidFill>
                <a:latin typeface="Tahoma" panose="020B0604030504040204" pitchFamily="34" charset="0"/>
                <a:ea typeface="Tahoma" panose="020B0604030504040204" pitchFamily="34" charset="0"/>
                <a:cs typeface="Tahoma" panose="020B0604030504040204" pitchFamily="34" charset="0"/>
              </a:rPr>
              <a:t>7 okul</a:t>
            </a:r>
          </a:p>
          <a:p>
            <a:pPr>
              <a:lnSpc>
                <a:spcPct val="80000"/>
              </a:lnSpc>
            </a:pPr>
            <a:r>
              <a:rPr lang="tr-TR" sz="2400" dirty="0">
                <a:solidFill>
                  <a:srgbClr val="0062AC"/>
                </a:solidFill>
                <a:latin typeface="Tahoma" panose="020B0604030504040204" pitchFamily="34" charset="0"/>
                <a:ea typeface="Tahoma" panose="020B0604030504040204" pitchFamily="34" charset="0"/>
                <a:cs typeface="Tahoma" panose="020B0604030504040204" pitchFamily="34" charset="0"/>
              </a:rPr>
              <a:t>22 türbe</a:t>
            </a:r>
          </a:p>
          <a:p>
            <a:pPr>
              <a:lnSpc>
                <a:spcPct val="80000"/>
              </a:lnSpc>
            </a:pPr>
            <a:r>
              <a:rPr lang="tr-TR" sz="2400" dirty="0">
                <a:solidFill>
                  <a:srgbClr val="0062AC"/>
                </a:solidFill>
                <a:latin typeface="Tahoma" panose="020B0604030504040204" pitchFamily="34" charset="0"/>
                <a:ea typeface="Tahoma" panose="020B0604030504040204" pitchFamily="34" charset="0"/>
                <a:cs typeface="Tahoma" panose="020B0604030504040204" pitchFamily="34" charset="0"/>
              </a:rPr>
              <a:t>17 imaret</a:t>
            </a:r>
          </a:p>
          <a:p>
            <a:pPr>
              <a:lnSpc>
                <a:spcPct val="80000"/>
              </a:lnSpc>
            </a:pPr>
            <a:r>
              <a:rPr lang="tr-TR" sz="2400" dirty="0">
                <a:solidFill>
                  <a:srgbClr val="0062AC"/>
                </a:solidFill>
                <a:latin typeface="Tahoma" panose="020B0604030504040204" pitchFamily="34" charset="0"/>
                <a:ea typeface="Tahoma" panose="020B0604030504040204" pitchFamily="34" charset="0"/>
                <a:cs typeface="Tahoma" panose="020B0604030504040204" pitchFamily="34" charset="0"/>
              </a:rPr>
              <a:t>3 darüşşifa</a:t>
            </a:r>
          </a:p>
          <a:p>
            <a:pPr>
              <a:lnSpc>
                <a:spcPct val="80000"/>
              </a:lnSpc>
            </a:pPr>
            <a:r>
              <a:rPr lang="tr-TR" sz="2400" dirty="0">
                <a:solidFill>
                  <a:srgbClr val="0062AC"/>
                </a:solidFill>
                <a:latin typeface="Tahoma" panose="020B0604030504040204" pitchFamily="34" charset="0"/>
                <a:ea typeface="Tahoma" panose="020B0604030504040204" pitchFamily="34" charset="0"/>
                <a:cs typeface="Tahoma" panose="020B0604030504040204" pitchFamily="34" charset="0"/>
              </a:rPr>
              <a:t>7 su yolu kemeri</a:t>
            </a:r>
          </a:p>
          <a:p>
            <a:pPr>
              <a:lnSpc>
                <a:spcPct val="80000"/>
              </a:lnSpc>
            </a:pPr>
            <a:r>
              <a:rPr lang="tr-TR" sz="2400" dirty="0">
                <a:solidFill>
                  <a:srgbClr val="0062AC"/>
                </a:solidFill>
                <a:latin typeface="Tahoma" panose="020B0604030504040204" pitchFamily="34" charset="0"/>
                <a:ea typeface="Tahoma" panose="020B0604030504040204" pitchFamily="34" charset="0"/>
                <a:cs typeface="Tahoma" panose="020B0604030504040204" pitchFamily="34" charset="0"/>
              </a:rPr>
              <a:t>8 köprü</a:t>
            </a:r>
          </a:p>
          <a:p>
            <a:pPr>
              <a:lnSpc>
                <a:spcPct val="80000"/>
              </a:lnSpc>
            </a:pPr>
            <a:r>
              <a:rPr lang="tr-TR" sz="2400" dirty="0">
                <a:solidFill>
                  <a:srgbClr val="0062AC"/>
                </a:solidFill>
                <a:latin typeface="Tahoma" panose="020B0604030504040204" pitchFamily="34" charset="0"/>
                <a:ea typeface="Tahoma" panose="020B0604030504040204" pitchFamily="34" charset="0"/>
                <a:cs typeface="Tahoma" panose="020B0604030504040204" pitchFamily="34" charset="0"/>
              </a:rPr>
              <a:t>20 kervansaray</a:t>
            </a:r>
          </a:p>
          <a:p>
            <a:pPr>
              <a:lnSpc>
                <a:spcPct val="80000"/>
              </a:lnSpc>
            </a:pPr>
            <a:r>
              <a:rPr lang="tr-TR" sz="2400" dirty="0">
                <a:solidFill>
                  <a:srgbClr val="0062AC"/>
                </a:solidFill>
                <a:latin typeface="Tahoma" panose="020B0604030504040204" pitchFamily="34" charset="0"/>
                <a:ea typeface="Tahoma" panose="020B0604030504040204" pitchFamily="34" charset="0"/>
                <a:cs typeface="Tahoma" panose="020B0604030504040204" pitchFamily="34" charset="0"/>
              </a:rPr>
              <a:t>35 köşk ve saray</a:t>
            </a:r>
          </a:p>
          <a:p>
            <a:pPr>
              <a:lnSpc>
                <a:spcPct val="80000"/>
              </a:lnSpc>
            </a:pPr>
            <a:r>
              <a:rPr lang="tr-TR" sz="2400" dirty="0">
                <a:solidFill>
                  <a:srgbClr val="0062AC"/>
                </a:solidFill>
                <a:latin typeface="Tahoma" panose="020B0604030504040204" pitchFamily="34" charset="0"/>
                <a:ea typeface="Tahoma" panose="020B0604030504040204" pitchFamily="34" charset="0"/>
                <a:cs typeface="Tahoma" panose="020B0604030504040204" pitchFamily="34" charset="0"/>
              </a:rPr>
              <a:t>6 ambar ve mahzen</a:t>
            </a:r>
          </a:p>
          <a:p>
            <a:pPr>
              <a:lnSpc>
                <a:spcPct val="80000"/>
              </a:lnSpc>
            </a:pPr>
            <a:r>
              <a:rPr lang="tr-TR" sz="2400" dirty="0">
                <a:solidFill>
                  <a:srgbClr val="0062AC"/>
                </a:solidFill>
                <a:latin typeface="Tahoma" panose="020B0604030504040204" pitchFamily="34" charset="0"/>
                <a:ea typeface="Tahoma" panose="020B0604030504040204" pitchFamily="34" charset="0"/>
                <a:cs typeface="Tahoma" panose="020B0604030504040204" pitchFamily="34" charset="0"/>
              </a:rPr>
              <a:t>48 hamam     olmak üzere toplam 350’ye yakın yapıyı gerçekleştirmiştir.</a:t>
            </a:r>
          </a:p>
          <a:p>
            <a:pPr>
              <a:lnSpc>
                <a:spcPct val="80000"/>
              </a:lnSpc>
            </a:pPr>
            <a:endParaRPr lang="tr-TR" sz="2400" dirty="0">
              <a:solidFill>
                <a:srgbClr val="0062AC"/>
              </a:solidFill>
              <a:latin typeface="Tahoma" panose="020B0604030504040204" pitchFamily="34" charset="0"/>
              <a:ea typeface="Tahoma" panose="020B0604030504040204" pitchFamily="34" charset="0"/>
              <a:cs typeface="Tahoma" panose="020B0604030504040204" pitchFamily="34" charset="0"/>
            </a:endParaRPr>
          </a:p>
          <a:p>
            <a:pPr>
              <a:lnSpc>
                <a:spcPct val="80000"/>
              </a:lnSpc>
              <a:buFont typeface="Wingdings" pitchFamily="2" charset="2"/>
              <a:buNone/>
            </a:pPr>
            <a:r>
              <a:rPr lang="tr-TR" sz="2400" dirty="0">
                <a:solidFill>
                  <a:srgbClr val="0062AC"/>
                </a:solidFill>
                <a:latin typeface="Tahoma" panose="020B0604030504040204" pitchFamily="34" charset="0"/>
                <a:ea typeface="Tahoma" panose="020B0604030504040204" pitchFamily="34" charset="0"/>
                <a:cs typeface="Tahoma" panose="020B0604030504040204" pitchFamily="34" charset="0"/>
              </a:rPr>
              <a:t> </a:t>
            </a:r>
            <a:r>
              <a:rPr lang="tr-TR" sz="2400" b="1" i="1" dirty="0">
                <a:solidFill>
                  <a:srgbClr val="0062AC"/>
                </a:solidFill>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rPr>
              <a:t>’’ 99 yaşında, 1588 yılında vefat etmiştir.’’</a:t>
            </a:r>
          </a:p>
          <a:p>
            <a:pPr>
              <a:lnSpc>
                <a:spcPct val="80000"/>
              </a:lnSpc>
            </a:pPr>
            <a:endParaRPr lang="tr-TR" sz="2400" b="1" i="1" dirty="0">
              <a:solidFill>
                <a:srgbClr val="0062AC"/>
              </a:solidFill>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4" name="Picture 7" descr="ANd9GcQEmTZle90AmsnTqhl8IXLd6a239xsr7d1hlSBWc8XJcat5L7Y&amp;t=1&amp;usg=__J0Ni05OU9K65we9AkA66VYuVsN0="/>
          <p:cNvPicPr>
            <a:picLocks noChangeAspect="1" noChangeArrowheads="1"/>
          </p:cNvPicPr>
          <p:nvPr/>
        </p:nvPicPr>
        <p:blipFill>
          <a:blip r:embed="rId3">
            <a:extLst>
              <a:ext uri="{28A0092B-C50C-407E-A947-70E740481C1C}">
                <a14:useLocalDpi xmlns:a14="http://schemas.microsoft.com/office/drawing/2010/main" val="0"/>
              </a:ext>
            </a:extLst>
          </a:blip>
          <a:srcRect b="10176"/>
          <a:stretch>
            <a:fillRect/>
          </a:stretch>
        </p:blipFill>
        <p:spPr bwMode="auto">
          <a:xfrm>
            <a:off x="9345613" y="2743200"/>
            <a:ext cx="2846387"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2095027" y="165611"/>
            <a:ext cx="8352481" cy="58669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a:solidFill>
                  <a:srgbClr val="FF0000"/>
                </a:solidFill>
                <a:latin typeface="Tahoma" panose="020B0604030504040204" pitchFamily="34" charset="0"/>
                <a:ea typeface="Tahoma" panose="020B0604030504040204" pitchFamily="34" charset="0"/>
                <a:cs typeface="Tahoma" panose="020B0604030504040204" pitchFamily="34" charset="0"/>
              </a:rPr>
              <a:t>Bir Planlama </a:t>
            </a:r>
            <a:r>
              <a:rPr lang="tr-TR"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Dehası;</a:t>
            </a:r>
            <a:r>
              <a:rPr lang="tr-TR"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Mimar</a:t>
            </a:r>
            <a:r>
              <a:rPr lang="tr-TR"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Sinan</a:t>
            </a:r>
          </a:p>
        </p:txBody>
      </p:sp>
      <p:pic>
        <p:nvPicPr>
          <p:cNvPr id="6" name="Resim 5">
            <a:extLst>
              <a:ext uri="{FF2B5EF4-FFF2-40B4-BE49-F238E27FC236}">
                <a16:creationId xmlns:a16="http://schemas.microsoft.com/office/drawing/2014/main" id="{96AB056D-925F-48C2-9260-15989D1CA50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97623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animEffect transition="in" filter="diamond(in)">
                                      <p:cBhvr>
                                        <p:cTn id="7" dur="2000"/>
                                        <p:tgtEl>
                                          <p:spTgt spid="3">
                                            <p:txEl>
                                              <p:pRg st="14" end="1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ox(in)">
                                      <p:cBhvr>
                                        <p:cTn id="21" dur="500"/>
                                        <p:tgtEl>
                                          <p:spTgt spid="3">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500"/>
                                        <p:tgtEl>
                                          <p:spTgt spid="3">
                                            <p:txEl>
                                              <p:pRg st="4" end="4"/>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ox(in)">
                                      <p:cBhvr>
                                        <p:cTn id="30" dur="500"/>
                                        <p:tgtEl>
                                          <p:spTgt spid="3">
                                            <p:txEl>
                                              <p:pRg st="6" end="6"/>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ox(in)">
                                      <p:cBhvr>
                                        <p:cTn id="33" dur="500"/>
                                        <p:tgtEl>
                                          <p:spTgt spid="3">
                                            <p:txEl>
                                              <p:pRg st="7" end="7"/>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ox(in)">
                                      <p:cBhvr>
                                        <p:cTn id="36" dur="500"/>
                                        <p:tgtEl>
                                          <p:spTgt spid="3">
                                            <p:txEl>
                                              <p:pRg st="8" end="8"/>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ox(in)">
                                      <p:cBhvr>
                                        <p:cTn id="39" dur="500"/>
                                        <p:tgtEl>
                                          <p:spTgt spid="3">
                                            <p:txEl>
                                              <p:pRg st="9" end="9"/>
                                            </p:txEl>
                                          </p:spTgt>
                                        </p:tgtEl>
                                      </p:cBhvr>
                                    </p:animEffect>
                                  </p:childTnLst>
                                </p:cTn>
                              </p:par>
                              <p:par>
                                <p:cTn id="40" presetID="4" presetClass="entr" presetSubtype="16"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ox(in)">
                                      <p:cBhvr>
                                        <p:cTn id="42" dur="500"/>
                                        <p:tgtEl>
                                          <p:spTgt spid="3">
                                            <p:txEl>
                                              <p:pRg st="10" end="10"/>
                                            </p:txEl>
                                          </p:spTgt>
                                        </p:tgtEl>
                                      </p:cBhvr>
                                    </p:animEffect>
                                  </p:childTnLst>
                                </p:cTn>
                              </p:par>
                              <p:par>
                                <p:cTn id="43" presetID="4" presetClass="entr" presetSubtype="16"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box(in)">
                                      <p:cBhvr>
                                        <p:cTn id="45" dur="500"/>
                                        <p:tgtEl>
                                          <p:spTgt spid="3">
                                            <p:txEl>
                                              <p:pRg st="11" end="11"/>
                                            </p:txEl>
                                          </p:spTgt>
                                        </p:tgtEl>
                                      </p:cBhvr>
                                    </p:animEffect>
                                  </p:childTnLst>
                                </p:cTn>
                              </p:par>
                              <p:par>
                                <p:cTn id="46" presetID="4" presetClass="entr" presetSubtype="16"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box(in)">
                                      <p:cBhvr>
                                        <p:cTn id="4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84375" y="33265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effectLst>
                  <a:outerShdw blurRad="38100" dist="38100" dir="2700000" algn="tl">
                    <a:srgbClr val="000000">
                      <a:alpha val="43137"/>
                    </a:srgbClr>
                  </a:outerShdw>
                </a:effectLst>
                <a:latin typeface="Myriad Pro" pitchFamily="34" charset="0"/>
              </a:rPr>
              <a:t>Toplantılar</a:t>
            </a:r>
            <a:endParaRPr lang="en-GB" b="1" dirty="0">
              <a:solidFill>
                <a:srgbClr val="FF0000"/>
              </a:solidFill>
              <a:effectLst>
                <a:outerShdw blurRad="38100" dist="38100" dir="2700000" algn="tl">
                  <a:srgbClr val="000000">
                    <a:alpha val="43137"/>
                  </a:srgbClr>
                </a:outerShdw>
              </a:effectLst>
              <a:latin typeface="Myriad Pro" pitchFamily="34" charset="0"/>
            </a:endParaRPr>
          </a:p>
        </p:txBody>
      </p:sp>
      <p:sp>
        <p:nvSpPr>
          <p:cNvPr id="4" name="Metin kutusu 3"/>
          <p:cNvSpPr txBox="1"/>
          <p:nvPr/>
        </p:nvSpPr>
        <p:spPr>
          <a:xfrm>
            <a:off x="696351" y="1988841"/>
            <a:ext cx="10965766" cy="3882473"/>
          </a:xfrm>
          <a:prstGeom prst="rect">
            <a:avLst/>
          </a:prstGeom>
          <a:noFill/>
        </p:spPr>
        <p:txBody>
          <a:bodyPr wrap="square" rtlCol="0">
            <a:spAutoFit/>
          </a:bodyPr>
          <a:lstStyle/>
          <a:p>
            <a:pPr marL="457200" indent="-457200" algn="ctr">
              <a:lnSpc>
                <a:spcPct val="150000"/>
              </a:lnSpc>
              <a:buFont typeface="Wingdings" panose="05000000000000000000" pitchFamily="2" charset="2"/>
              <a:buChar char="q"/>
            </a:pPr>
            <a:r>
              <a:rPr lang="tr-TR" sz="2800" dirty="0">
                <a:latin typeface="Tahoma" panose="020B0604030504040204" pitchFamily="34" charset="0"/>
                <a:ea typeface="Tahoma" panose="020B0604030504040204" pitchFamily="34" charset="0"/>
                <a:cs typeface="Tahoma" panose="020B0604030504040204" pitchFamily="34" charset="0"/>
              </a:rPr>
              <a:t>İş hayatındaki en büyük zaman hırsızı toplantılardır.</a:t>
            </a:r>
          </a:p>
          <a:p>
            <a:pPr marL="457200" indent="-457200" algn="ctr">
              <a:lnSpc>
                <a:spcPct val="150000"/>
              </a:lnSpc>
              <a:buFont typeface="Wingdings" panose="05000000000000000000" pitchFamily="2" charset="2"/>
              <a:buChar char="q"/>
            </a:pPr>
            <a:endParaRPr lang="tr-TR" sz="2800" dirty="0">
              <a:latin typeface="Tahoma" panose="020B0604030504040204" pitchFamily="34" charset="0"/>
              <a:ea typeface="Tahoma" panose="020B0604030504040204" pitchFamily="34" charset="0"/>
              <a:cs typeface="Tahoma" panose="020B0604030504040204" pitchFamily="34" charset="0"/>
            </a:endParaRPr>
          </a:p>
          <a:p>
            <a:pPr marL="457200" indent="-457200" algn="ctr">
              <a:lnSpc>
                <a:spcPct val="150000"/>
              </a:lnSpc>
              <a:buFont typeface="Wingdings" panose="05000000000000000000" pitchFamily="2" charset="2"/>
              <a:buChar char="q"/>
            </a:pPr>
            <a:r>
              <a:rPr lang="tr-TR" sz="2800" dirty="0">
                <a:latin typeface="Tahoma" panose="020B0604030504040204" pitchFamily="34" charset="0"/>
                <a:ea typeface="Tahoma" panose="020B0604030504040204" pitchFamily="34" charset="0"/>
                <a:cs typeface="Tahoma" panose="020B0604030504040204" pitchFamily="34" charset="0"/>
              </a:rPr>
              <a:t>Gün içinde yapılan tüm toplantılar  eğer verimsiz ise zamanımızı boşa harcar.</a:t>
            </a:r>
          </a:p>
          <a:p>
            <a:pPr marL="457200" indent="-457200" algn="ctr">
              <a:lnSpc>
                <a:spcPct val="150000"/>
              </a:lnSpc>
              <a:buFont typeface="Wingdings" panose="05000000000000000000" pitchFamily="2" charset="2"/>
              <a:buChar char="q"/>
            </a:pPr>
            <a:endParaRPr lang="tr-TR" sz="2800" dirty="0">
              <a:latin typeface="Tahoma" panose="020B0604030504040204" pitchFamily="34" charset="0"/>
              <a:ea typeface="Tahoma" panose="020B0604030504040204" pitchFamily="34" charset="0"/>
              <a:cs typeface="Tahoma" panose="020B0604030504040204" pitchFamily="34" charset="0"/>
            </a:endParaRPr>
          </a:p>
          <a:p>
            <a:pPr marL="457200" indent="-457200" algn="ctr">
              <a:lnSpc>
                <a:spcPct val="150000"/>
              </a:lnSpc>
              <a:buFont typeface="Wingdings" panose="05000000000000000000" pitchFamily="2" charset="2"/>
              <a:buChar char="q"/>
            </a:pPr>
            <a:r>
              <a:rPr lang="tr-TR" sz="2800" dirty="0">
                <a:latin typeface="Tahoma" panose="020B0604030504040204" pitchFamily="34" charset="0"/>
                <a:ea typeface="Tahoma" panose="020B0604030504040204" pitchFamily="34" charset="0"/>
                <a:cs typeface="Tahoma" panose="020B0604030504040204" pitchFamily="34" charset="0"/>
              </a:rPr>
              <a:t>Toplantı yönetmek bir meziyettir.</a:t>
            </a:r>
          </a:p>
        </p:txBody>
      </p:sp>
      <p:pic>
        <p:nvPicPr>
          <p:cNvPr id="6" name="Resim 5">
            <a:extLst>
              <a:ext uri="{FF2B5EF4-FFF2-40B4-BE49-F238E27FC236}">
                <a16:creationId xmlns:a16="http://schemas.microsoft.com/office/drawing/2014/main" id="{689DDBEA-7EE7-4850-8870-567383BC278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4091897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84375" y="33265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Toplantılar</a:t>
            </a:r>
            <a:endParaRPr lang="en-GB" b="1" dirty="0">
              <a:solidFill>
                <a:srgbClr val="FF0000"/>
              </a:solidFill>
              <a:latin typeface="Myriad Pro" pitchFamily="34" charset="0"/>
            </a:endParaRPr>
          </a:p>
        </p:txBody>
      </p:sp>
      <p:graphicFrame>
        <p:nvGraphicFramePr>
          <p:cNvPr id="3" name="Tablo 2"/>
          <p:cNvGraphicFramePr>
            <a:graphicFrameLocks noGrp="1"/>
          </p:cNvGraphicFramePr>
          <p:nvPr>
            <p:extLst>
              <p:ext uri="{D42A27DB-BD31-4B8C-83A1-F6EECF244321}">
                <p14:modId xmlns:p14="http://schemas.microsoft.com/office/powerpoint/2010/main" val="1304472769"/>
              </p:ext>
            </p:extLst>
          </p:nvPr>
        </p:nvGraphicFramePr>
        <p:xfrm>
          <a:off x="597877" y="1406769"/>
          <a:ext cx="10564838" cy="4951987"/>
        </p:xfrm>
        <a:graphic>
          <a:graphicData uri="http://schemas.openxmlformats.org/drawingml/2006/table">
            <a:tbl>
              <a:tblPr firstRow="1" bandRow="1">
                <a:tableStyleId>{5C22544A-7EE6-4342-B048-85BDC9FD1C3A}</a:tableStyleId>
              </a:tblPr>
              <a:tblGrid>
                <a:gridCol w="5282419">
                  <a:extLst>
                    <a:ext uri="{9D8B030D-6E8A-4147-A177-3AD203B41FA5}">
                      <a16:colId xmlns:a16="http://schemas.microsoft.com/office/drawing/2014/main" val="20000"/>
                    </a:ext>
                  </a:extLst>
                </a:gridCol>
                <a:gridCol w="5282419">
                  <a:extLst>
                    <a:ext uri="{9D8B030D-6E8A-4147-A177-3AD203B41FA5}">
                      <a16:colId xmlns:a16="http://schemas.microsoft.com/office/drawing/2014/main" val="20001"/>
                    </a:ext>
                  </a:extLst>
                </a:gridCol>
              </a:tblGrid>
              <a:tr h="366529">
                <a:tc>
                  <a:txBody>
                    <a:bodyPr/>
                    <a:lstStyle/>
                    <a:p>
                      <a:pPr algn="ctr"/>
                      <a:r>
                        <a:rPr lang="tr-TR" dirty="0">
                          <a:latin typeface="Tahoma" panose="020B0604030504040204" pitchFamily="34" charset="0"/>
                          <a:ea typeface="Tahoma" panose="020B0604030504040204" pitchFamily="34" charset="0"/>
                          <a:cs typeface="Tahoma" panose="020B0604030504040204" pitchFamily="34" charset="0"/>
                        </a:rPr>
                        <a:t>İÇİN</a:t>
                      </a:r>
                    </a:p>
                  </a:txBody>
                  <a:tcPr/>
                </a:tc>
                <a:tc>
                  <a:txBody>
                    <a:bodyPr/>
                    <a:lstStyle/>
                    <a:p>
                      <a:pPr algn="ctr"/>
                      <a:r>
                        <a:rPr lang="tr-TR" dirty="0">
                          <a:latin typeface="Tahoma" panose="020B0604030504040204" pitchFamily="34" charset="0"/>
                          <a:ea typeface="Tahoma" panose="020B0604030504040204" pitchFamily="34" charset="0"/>
                          <a:cs typeface="Tahoma" panose="020B0604030504040204" pitchFamily="34" charset="0"/>
                        </a:rPr>
                        <a:t>UYGULAYIN</a:t>
                      </a:r>
                    </a:p>
                  </a:txBody>
                  <a:tcPr/>
                </a:tc>
                <a:extLst>
                  <a:ext uri="{0D108BD9-81ED-4DB2-BD59-A6C34878D82A}">
                    <a16:rowId xmlns:a16="http://schemas.microsoft.com/office/drawing/2014/main" val="10000"/>
                  </a:ext>
                </a:extLst>
              </a:tr>
              <a:tr h="4585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Kısa ve etkili toplantılar düzenlemek</a:t>
                      </a:r>
                      <a:endParaRPr lang="tr-TR"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marR="0" lvl="0" indent="-285750" algn="l" defTabSz="914400" rtl="0" eaLnBrk="1" fontAlgn="base" latinLnBrk="0" hangingPunct="1">
                        <a:lnSpc>
                          <a:spcPct val="150000"/>
                        </a:lnSpc>
                        <a:spcBef>
                          <a:spcPct val="20000"/>
                        </a:spcBef>
                        <a:spcAft>
                          <a:spcPct val="0"/>
                        </a:spcAft>
                        <a:buClr>
                          <a:schemeClr val="accent1"/>
                        </a:buClr>
                        <a:buSzTx/>
                        <a:buFont typeface="Wingdings" panose="05000000000000000000" pitchFamily="2" charset="2"/>
                        <a:buChar char="q"/>
                        <a:tabLst/>
                      </a:pPr>
                      <a:r>
                        <a:rPr kumimoji="0" lang="tr-TR" sz="20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Toplantı sayısını sınırlı tutun</a:t>
                      </a:r>
                    </a:p>
                    <a:p>
                      <a:pPr marL="285750" marR="0" lvl="0" indent="-285750" algn="l" defTabSz="914400" rtl="0" eaLnBrk="1" fontAlgn="base" latinLnBrk="0" hangingPunct="1">
                        <a:lnSpc>
                          <a:spcPct val="150000"/>
                        </a:lnSpc>
                        <a:spcBef>
                          <a:spcPct val="20000"/>
                        </a:spcBef>
                        <a:spcAft>
                          <a:spcPct val="0"/>
                        </a:spcAft>
                        <a:buClr>
                          <a:schemeClr val="accent1"/>
                        </a:buClr>
                        <a:buSzTx/>
                        <a:buFont typeface="Wingdings" panose="05000000000000000000" pitchFamily="2" charset="2"/>
                        <a:buChar char="q"/>
                        <a:tabLst/>
                      </a:pPr>
                      <a:r>
                        <a:rPr kumimoji="0" lang="tr-TR" sz="20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Toplantının amacını sorgulayın</a:t>
                      </a:r>
                    </a:p>
                    <a:p>
                      <a:pPr marL="285750" marR="0" lvl="0" indent="-285750" algn="l" defTabSz="914400" rtl="0" eaLnBrk="1" fontAlgn="base" latinLnBrk="0" hangingPunct="1">
                        <a:lnSpc>
                          <a:spcPct val="150000"/>
                        </a:lnSpc>
                        <a:spcBef>
                          <a:spcPct val="20000"/>
                        </a:spcBef>
                        <a:spcAft>
                          <a:spcPct val="0"/>
                        </a:spcAft>
                        <a:buClr>
                          <a:schemeClr val="accent1"/>
                        </a:buClr>
                        <a:buSzTx/>
                        <a:buFont typeface="Wingdings" panose="05000000000000000000" pitchFamily="2" charset="2"/>
                        <a:buChar char="q"/>
                        <a:tabLst/>
                      </a:pPr>
                      <a:r>
                        <a:rPr kumimoji="0" lang="tr-TR" sz="20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Katılımcı sayısını sınırlandırın</a:t>
                      </a:r>
                    </a:p>
                    <a:p>
                      <a:pPr marL="285750" marR="0" lvl="0" indent="-285750" algn="l" defTabSz="914400" rtl="0" eaLnBrk="1" fontAlgn="base" latinLnBrk="0" hangingPunct="1">
                        <a:lnSpc>
                          <a:spcPct val="150000"/>
                        </a:lnSpc>
                        <a:spcBef>
                          <a:spcPct val="20000"/>
                        </a:spcBef>
                        <a:spcAft>
                          <a:spcPct val="0"/>
                        </a:spcAft>
                        <a:buClr>
                          <a:schemeClr val="accent1"/>
                        </a:buClr>
                        <a:buSzTx/>
                        <a:buFont typeface="Wingdings" panose="05000000000000000000" pitchFamily="2" charset="2"/>
                        <a:buChar char="q"/>
                        <a:tabLst/>
                      </a:pPr>
                      <a:r>
                        <a:rPr kumimoji="0" lang="tr-TR" sz="20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Kimlerin toplantıya katılması faydalı olabilir kısmına karar verin</a:t>
                      </a:r>
                    </a:p>
                    <a:p>
                      <a:pPr marL="285750" marR="0" lvl="0" indent="-285750" algn="l" defTabSz="914400" rtl="0" eaLnBrk="1" fontAlgn="base" latinLnBrk="0" hangingPunct="1">
                        <a:lnSpc>
                          <a:spcPct val="150000"/>
                        </a:lnSpc>
                        <a:spcBef>
                          <a:spcPct val="20000"/>
                        </a:spcBef>
                        <a:spcAft>
                          <a:spcPct val="0"/>
                        </a:spcAft>
                        <a:buClr>
                          <a:schemeClr val="accent1"/>
                        </a:buClr>
                        <a:buSzTx/>
                        <a:buFont typeface="Wingdings" panose="05000000000000000000" pitchFamily="2" charset="2"/>
                        <a:buChar char="q"/>
                        <a:tabLst/>
                      </a:pPr>
                      <a:r>
                        <a:rPr kumimoji="0" lang="tr-TR" sz="20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Benim yerime toplantıya kim katılabilir sorusunun cevabını bulun</a:t>
                      </a:r>
                    </a:p>
                    <a:p>
                      <a:pPr marL="285750" indent="-285750">
                        <a:lnSpc>
                          <a:spcPct val="150000"/>
                        </a:lnSpc>
                        <a:buFont typeface="Wingdings" panose="05000000000000000000" pitchFamily="2" charset="2"/>
                        <a:buChar char="q"/>
                      </a:pP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Sürenin 90 </a:t>
                      </a:r>
                      <a:r>
                        <a:rPr lang="tr-TR"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dk</a:t>
                      </a: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yı</a:t>
                      </a: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geçmemesini sağlayın</a:t>
                      </a:r>
                    </a:p>
                  </a:txBody>
                  <a:tcPr/>
                </a:tc>
                <a:extLst>
                  <a:ext uri="{0D108BD9-81ED-4DB2-BD59-A6C34878D82A}">
                    <a16:rowId xmlns:a16="http://schemas.microsoft.com/office/drawing/2014/main" val="10001"/>
                  </a:ext>
                </a:extLst>
              </a:tr>
            </a:tbl>
          </a:graphicData>
        </a:graphic>
      </p:graphicFrame>
      <p:pic>
        <p:nvPicPr>
          <p:cNvPr id="6" name="Resim 5">
            <a:extLst>
              <a:ext uri="{FF2B5EF4-FFF2-40B4-BE49-F238E27FC236}">
                <a16:creationId xmlns:a16="http://schemas.microsoft.com/office/drawing/2014/main" id="{CF2FFB3A-A309-4D68-967A-0B900D59536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406902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84375" y="33265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Toplantılar</a:t>
            </a:r>
            <a:endParaRPr lang="en-GB" b="1" dirty="0">
              <a:solidFill>
                <a:srgbClr val="FF0000"/>
              </a:solidFill>
              <a:latin typeface="Myriad Pro" pitchFamily="34" charset="0"/>
            </a:endParaRPr>
          </a:p>
        </p:txBody>
      </p:sp>
      <p:graphicFrame>
        <p:nvGraphicFramePr>
          <p:cNvPr id="3" name="Tablo 2"/>
          <p:cNvGraphicFramePr>
            <a:graphicFrameLocks noGrp="1"/>
          </p:cNvGraphicFramePr>
          <p:nvPr>
            <p:extLst>
              <p:ext uri="{D42A27DB-BD31-4B8C-83A1-F6EECF244321}">
                <p14:modId xmlns:p14="http://schemas.microsoft.com/office/powerpoint/2010/main" val="3554649500"/>
              </p:ext>
            </p:extLst>
          </p:nvPr>
        </p:nvGraphicFramePr>
        <p:xfrm>
          <a:off x="1679574" y="1128777"/>
          <a:ext cx="8736906" cy="4941591"/>
        </p:xfrm>
        <a:graphic>
          <a:graphicData uri="http://schemas.openxmlformats.org/drawingml/2006/table">
            <a:tbl>
              <a:tblPr firstRow="1" bandRow="1">
                <a:tableStyleId>{5C22544A-7EE6-4342-B048-85BDC9FD1C3A}</a:tableStyleId>
              </a:tblPr>
              <a:tblGrid>
                <a:gridCol w="4368453">
                  <a:extLst>
                    <a:ext uri="{9D8B030D-6E8A-4147-A177-3AD203B41FA5}">
                      <a16:colId xmlns:a16="http://schemas.microsoft.com/office/drawing/2014/main" val="20000"/>
                    </a:ext>
                  </a:extLst>
                </a:gridCol>
                <a:gridCol w="4368453">
                  <a:extLst>
                    <a:ext uri="{9D8B030D-6E8A-4147-A177-3AD203B41FA5}">
                      <a16:colId xmlns:a16="http://schemas.microsoft.com/office/drawing/2014/main" val="20001"/>
                    </a:ext>
                  </a:extLst>
                </a:gridCol>
              </a:tblGrid>
              <a:tr h="316681">
                <a:tc>
                  <a:txBody>
                    <a:bodyPr/>
                    <a:lstStyle/>
                    <a:p>
                      <a:pPr algn="ctr"/>
                      <a:r>
                        <a:rPr lang="tr-TR" dirty="0">
                          <a:solidFill>
                            <a:schemeClr val="bg1"/>
                          </a:solidFill>
                          <a:latin typeface="Tahoma" panose="020B0604030504040204" pitchFamily="34" charset="0"/>
                          <a:ea typeface="Tahoma" panose="020B0604030504040204" pitchFamily="34" charset="0"/>
                          <a:cs typeface="Tahoma" panose="020B0604030504040204" pitchFamily="34" charset="0"/>
                        </a:rPr>
                        <a:t>İÇİN</a:t>
                      </a:r>
                    </a:p>
                  </a:txBody>
                  <a:tcPr/>
                </a:tc>
                <a:tc>
                  <a:txBody>
                    <a:bodyPr/>
                    <a:lstStyle/>
                    <a:p>
                      <a:pPr algn="ctr"/>
                      <a:r>
                        <a:rPr lang="tr-TR" dirty="0">
                          <a:solidFill>
                            <a:schemeClr val="bg1"/>
                          </a:solidFill>
                          <a:latin typeface="Tahoma" panose="020B0604030504040204" pitchFamily="34" charset="0"/>
                          <a:ea typeface="Tahoma" panose="020B0604030504040204" pitchFamily="34" charset="0"/>
                          <a:cs typeface="Tahoma" panose="020B0604030504040204" pitchFamily="34" charset="0"/>
                        </a:rPr>
                        <a:t>UYGULAYIN</a:t>
                      </a:r>
                    </a:p>
                  </a:txBody>
                  <a:tcPr/>
                </a:tc>
                <a:extLst>
                  <a:ext uri="{0D108BD9-81ED-4DB2-BD59-A6C34878D82A}">
                    <a16:rowId xmlns:a16="http://schemas.microsoft.com/office/drawing/2014/main" val="10000"/>
                  </a:ext>
                </a:extLst>
              </a:tr>
              <a:tr h="4575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cap="none" normalizeH="0" baseline="0" dirty="0">
                          <a:ln>
                            <a:noFill/>
                          </a:ln>
                          <a:solidFill>
                            <a:schemeClr val="bg1"/>
                          </a:solidFill>
                          <a:effectLst/>
                          <a:latin typeface="Tahoma" pitchFamily="34" charset="0"/>
                          <a:cs typeface="Arial" charset="0"/>
                        </a:rPr>
                        <a:t>Kısa ve etkili toplantılar düzenlemek</a:t>
                      </a:r>
                      <a:endParaRPr lang="tr-TR" sz="2000" dirty="0">
                        <a:solidFill>
                          <a:schemeClr val="bg1"/>
                        </a:solidFill>
                      </a:endParaRPr>
                    </a:p>
                  </a:txBody>
                  <a:tcPr/>
                </a:tc>
                <a:tc>
                  <a:txBody>
                    <a:bodyPr/>
                    <a:lstStyle/>
                    <a:p>
                      <a:pPr marL="285750" indent="-285750">
                        <a:lnSpc>
                          <a:spcPct val="150000"/>
                        </a:lnSpc>
                        <a:buFont typeface="Wingdings" panose="05000000000000000000" pitchFamily="2" charset="2"/>
                        <a:buChar char="q"/>
                      </a:pP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En uygun zamanı</a:t>
                      </a:r>
                      <a:r>
                        <a:rPr lang="tr-TR" sz="20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 seçin</a:t>
                      </a:r>
                    </a:p>
                    <a:p>
                      <a:pPr marL="285750" indent="-285750">
                        <a:lnSpc>
                          <a:spcPct val="150000"/>
                        </a:lnSpc>
                        <a:buFont typeface="Wingdings" panose="05000000000000000000" pitchFamily="2" charset="2"/>
                        <a:buChar char="q"/>
                      </a:pPr>
                      <a:r>
                        <a:rPr lang="tr-TR" sz="20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Toplantı gündem ve hedefini belirleyin</a:t>
                      </a:r>
                    </a:p>
                    <a:p>
                      <a:pPr marL="285750" indent="-285750">
                        <a:lnSpc>
                          <a:spcPct val="150000"/>
                        </a:lnSpc>
                        <a:buFont typeface="Wingdings" panose="05000000000000000000" pitchFamily="2" charset="2"/>
                        <a:buChar char="q"/>
                      </a:pPr>
                      <a:r>
                        <a:rPr lang="tr-TR" sz="20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Toplantı programı oluşturun (</a:t>
                      </a:r>
                      <a:r>
                        <a:rPr lang="tr-TR" sz="2000" b="1" baseline="0" dirty="0" err="1">
                          <a:solidFill>
                            <a:schemeClr val="bg1"/>
                          </a:solidFill>
                          <a:latin typeface="Tahoma" panose="020B0604030504040204" pitchFamily="34" charset="0"/>
                          <a:ea typeface="Tahoma" panose="020B0604030504040204" pitchFamily="34" charset="0"/>
                          <a:cs typeface="Tahoma" panose="020B0604030504040204" pitchFamily="34" charset="0"/>
                        </a:rPr>
                        <a:t>Konu,ayrılan</a:t>
                      </a:r>
                      <a:r>
                        <a:rPr lang="tr-TR" sz="20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2000" b="1" baseline="0" dirty="0" err="1">
                          <a:solidFill>
                            <a:schemeClr val="bg1"/>
                          </a:solidFill>
                          <a:latin typeface="Tahoma" panose="020B0604030504040204" pitchFamily="34" charset="0"/>
                          <a:ea typeface="Tahoma" panose="020B0604030504040204" pitchFamily="34" charset="0"/>
                          <a:cs typeface="Tahoma" panose="020B0604030504040204" pitchFamily="34" charset="0"/>
                        </a:rPr>
                        <a:t>süre,konuşma</a:t>
                      </a:r>
                      <a:r>
                        <a:rPr lang="tr-TR" sz="20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 sırası)</a:t>
                      </a:r>
                    </a:p>
                    <a:p>
                      <a:pPr marL="285750" indent="-285750">
                        <a:lnSpc>
                          <a:spcPct val="150000"/>
                        </a:lnSpc>
                        <a:buFont typeface="Wingdings" panose="05000000000000000000" pitchFamily="2" charset="2"/>
                        <a:buChar char="q"/>
                      </a:pP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Kilit konulardan sapmamak için gerekli</a:t>
                      </a:r>
                      <a:r>
                        <a:rPr lang="tr-TR" sz="20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 durumlarda araya girin (</a:t>
                      </a:r>
                      <a:r>
                        <a:rPr lang="tr-TR" sz="2000" b="1" baseline="0" dirty="0" err="1">
                          <a:solidFill>
                            <a:schemeClr val="bg1"/>
                          </a:solidFill>
                          <a:latin typeface="Tahoma" panose="020B0604030504040204" pitchFamily="34" charset="0"/>
                          <a:ea typeface="Tahoma" panose="020B0604030504040204" pitchFamily="34" charset="0"/>
                          <a:cs typeface="Tahoma" panose="020B0604030504040204" pitchFamily="34" charset="0"/>
                        </a:rPr>
                        <a:t>moderatör</a:t>
                      </a:r>
                      <a:r>
                        <a:rPr lang="tr-TR" sz="20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 iseniz)</a:t>
                      </a:r>
                    </a:p>
                    <a:p>
                      <a:pPr marL="0" indent="0">
                        <a:buFont typeface="Wingdings" panose="05000000000000000000" pitchFamily="2" charset="2"/>
                        <a:buNone/>
                      </a:pPr>
                      <a:endPar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bl>
          </a:graphicData>
        </a:graphic>
      </p:graphicFrame>
      <p:pic>
        <p:nvPicPr>
          <p:cNvPr id="6" name="Resim 5">
            <a:extLst>
              <a:ext uri="{FF2B5EF4-FFF2-40B4-BE49-F238E27FC236}">
                <a16:creationId xmlns:a16="http://schemas.microsoft.com/office/drawing/2014/main" id="{82EFE314-0B3F-4046-9993-B86153396A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4029482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84375" y="33265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Toplantılar</a:t>
            </a:r>
            <a:endParaRPr lang="en-GB" b="1" dirty="0">
              <a:solidFill>
                <a:srgbClr val="FF0000"/>
              </a:solidFill>
              <a:latin typeface="Myriad Pro" pitchFamily="34" charset="0"/>
            </a:endParaRPr>
          </a:p>
        </p:txBody>
      </p:sp>
      <p:graphicFrame>
        <p:nvGraphicFramePr>
          <p:cNvPr id="3" name="Tablo 2"/>
          <p:cNvGraphicFramePr>
            <a:graphicFrameLocks noGrp="1"/>
          </p:cNvGraphicFramePr>
          <p:nvPr>
            <p:extLst>
              <p:ext uri="{D42A27DB-BD31-4B8C-83A1-F6EECF244321}">
                <p14:modId xmlns:p14="http://schemas.microsoft.com/office/powerpoint/2010/main" val="1698628948"/>
              </p:ext>
            </p:extLst>
          </p:nvPr>
        </p:nvGraphicFramePr>
        <p:xfrm>
          <a:off x="745587" y="1128777"/>
          <a:ext cx="10642210" cy="4941591"/>
        </p:xfrm>
        <a:graphic>
          <a:graphicData uri="http://schemas.openxmlformats.org/drawingml/2006/table">
            <a:tbl>
              <a:tblPr firstRow="1" bandRow="1">
                <a:tableStyleId>{5C22544A-7EE6-4342-B048-85BDC9FD1C3A}</a:tableStyleId>
              </a:tblPr>
              <a:tblGrid>
                <a:gridCol w="5321105">
                  <a:extLst>
                    <a:ext uri="{9D8B030D-6E8A-4147-A177-3AD203B41FA5}">
                      <a16:colId xmlns:a16="http://schemas.microsoft.com/office/drawing/2014/main" val="20000"/>
                    </a:ext>
                  </a:extLst>
                </a:gridCol>
                <a:gridCol w="5321105">
                  <a:extLst>
                    <a:ext uri="{9D8B030D-6E8A-4147-A177-3AD203B41FA5}">
                      <a16:colId xmlns:a16="http://schemas.microsoft.com/office/drawing/2014/main" val="20001"/>
                    </a:ext>
                  </a:extLst>
                </a:gridCol>
              </a:tblGrid>
              <a:tr h="316681">
                <a:tc>
                  <a:txBody>
                    <a:bodyPr/>
                    <a:lstStyle/>
                    <a:p>
                      <a:pPr algn="ctr"/>
                      <a:r>
                        <a:rPr lang="tr-TR" dirty="0">
                          <a:solidFill>
                            <a:schemeClr val="bg1"/>
                          </a:solidFill>
                          <a:latin typeface="Tahoma" panose="020B0604030504040204" pitchFamily="34" charset="0"/>
                          <a:ea typeface="Tahoma" panose="020B0604030504040204" pitchFamily="34" charset="0"/>
                          <a:cs typeface="Tahoma" panose="020B0604030504040204" pitchFamily="34" charset="0"/>
                        </a:rPr>
                        <a:t>İÇİN</a:t>
                      </a:r>
                    </a:p>
                  </a:txBody>
                  <a:tcPr/>
                </a:tc>
                <a:tc>
                  <a:txBody>
                    <a:bodyPr/>
                    <a:lstStyle/>
                    <a:p>
                      <a:pPr algn="ctr"/>
                      <a:r>
                        <a:rPr lang="tr-TR" dirty="0">
                          <a:solidFill>
                            <a:schemeClr val="bg1"/>
                          </a:solidFill>
                          <a:latin typeface="Tahoma" panose="020B0604030504040204" pitchFamily="34" charset="0"/>
                          <a:ea typeface="Tahoma" panose="020B0604030504040204" pitchFamily="34" charset="0"/>
                          <a:cs typeface="Tahoma" panose="020B0604030504040204" pitchFamily="34" charset="0"/>
                        </a:rPr>
                        <a:t>HAKKINDA</a:t>
                      </a:r>
                      <a:r>
                        <a:rPr lang="tr-TR" baseline="0" dirty="0">
                          <a:solidFill>
                            <a:schemeClr val="bg1"/>
                          </a:solidFill>
                          <a:latin typeface="Tahoma" panose="020B0604030504040204" pitchFamily="34" charset="0"/>
                          <a:ea typeface="Tahoma" panose="020B0604030504040204" pitchFamily="34" charset="0"/>
                          <a:cs typeface="Tahoma" panose="020B0604030504040204" pitchFamily="34" charset="0"/>
                        </a:rPr>
                        <a:t> DÜŞÜNÜN</a:t>
                      </a:r>
                      <a:endParaRPr lang="tr-TR"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0"/>
                  </a:ext>
                </a:extLst>
              </a:tr>
              <a:tr h="4575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cap="none" normalizeH="0" baseline="0" dirty="0">
                          <a:ln>
                            <a:noFill/>
                          </a:ln>
                          <a:solidFill>
                            <a:schemeClr val="bg1"/>
                          </a:solidFill>
                          <a:effectLst/>
                          <a:latin typeface="Tahoma" pitchFamily="34" charset="0"/>
                          <a:cs typeface="Arial" charset="0"/>
                        </a:rPr>
                        <a:t>Kısa ve etkili toplantılar düzenlemek</a:t>
                      </a:r>
                      <a:endParaRPr lang="tr-TR" sz="2000" dirty="0">
                        <a:solidFill>
                          <a:schemeClr val="bg1"/>
                        </a:solidFill>
                      </a:endParaRPr>
                    </a:p>
                  </a:txBody>
                  <a:tcPr/>
                </a:tc>
                <a:tc>
                  <a:txBody>
                    <a:bodyPr/>
                    <a:lstStyle/>
                    <a:p>
                      <a:pPr marL="342900" indent="-342900">
                        <a:lnSpc>
                          <a:spcPct val="150000"/>
                        </a:lnSpc>
                        <a:buFont typeface="Wingdings" panose="05000000000000000000" pitchFamily="2" charset="2"/>
                        <a:buChar char="q"/>
                      </a:pPr>
                      <a:r>
                        <a:rPr kumimoji="0" lang="tr-TR" sz="2000" b="1" i="0" u="none" strike="noStrike" cap="none" normalizeH="0" baseline="0" dirty="0">
                          <a:ln>
                            <a:noFill/>
                          </a:ln>
                          <a:solidFill>
                            <a:schemeClr val="bg1"/>
                          </a:solidFill>
                          <a:effectLst/>
                          <a:latin typeface="Tahoma" pitchFamily="34" charset="0"/>
                          <a:cs typeface="Arial" charset="0"/>
                        </a:rPr>
                        <a:t>Ulaşılabilir ve uygun bir toplantı odası belirleyin</a:t>
                      </a:r>
                    </a:p>
                    <a:p>
                      <a:pPr marL="342900" indent="-342900">
                        <a:lnSpc>
                          <a:spcPct val="150000"/>
                        </a:lnSpc>
                        <a:buFont typeface="Wingdings" panose="05000000000000000000" pitchFamily="2" charset="2"/>
                        <a:buChar char="q"/>
                      </a:pPr>
                      <a:endParaRPr kumimoji="0" lang="tr-TR" sz="2000" b="1" i="0" u="none" strike="noStrike" cap="none" normalizeH="0" baseline="0" dirty="0">
                        <a:ln>
                          <a:noFill/>
                        </a:ln>
                        <a:solidFill>
                          <a:schemeClr val="bg1"/>
                        </a:solidFill>
                        <a:effectLst/>
                        <a:latin typeface="Tahoma" pitchFamily="34" charset="0"/>
                        <a:ea typeface="Tahoma" panose="020B0604030504040204" pitchFamily="34" charset="0"/>
                        <a:cs typeface="Arial"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tr-TR" sz="2000" b="1" i="0" u="none" strike="noStrike" cap="none" normalizeH="0" baseline="0" dirty="0">
                          <a:ln>
                            <a:noFill/>
                          </a:ln>
                          <a:solidFill>
                            <a:schemeClr val="bg1"/>
                          </a:solidFill>
                          <a:effectLst/>
                          <a:latin typeface="Tahoma" pitchFamily="34" charset="0"/>
                          <a:cs typeface="Arial" charset="0"/>
                        </a:rPr>
                        <a:t>Toplantı odasının düzenlenmesi için bir kişiyi görevlendirin</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endParaRPr kumimoji="0" lang="tr-TR" sz="2000" b="1" i="0" u="none" strike="noStrike" cap="none" normalizeH="0" baseline="0" dirty="0">
                        <a:ln>
                          <a:noFill/>
                        </a:ln>
                        <a:solidFill>
                          <a:schemeClr val="bg1"/>
                        </a:solidFill>
                        <a:effectLst/>
                        <a:latin typeface="Tahoma" pitchFamily="34" charset="0"/>
                        <a:cs typeface="Arial"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tr-TR" sz="2000" b="1" i="0" u="none" strike="noStrike" cap="none" normalizeH="0" baseline="0" dirty="0">
                          <a:ln>
                            <a:noFill/>
                          </a:ln>
                          <a:solidFill>
                            <a:schemeClr val="bg1"/>
                          </a:solidFill>
                          <a:effectLst/>
                          <a:latin typeface="Tahoma" pitchFamily="34" charset="0"/>
                          <a:cs typeface="Arial" charset="0"/>
                        </a:rPr>
                        <a:t>Doğru zamana yayılmış, periyodik ve düzenli toplantılar yapın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tr-TR" sz="2000" b="1" i="0" u="none" strike="noStrike" cap="none" normalizeH="0" baseline="0" dirty="0">
                        <a:ln>
                          <a:noFill/>
                        </a:ln>
                        <a:solidFill>
                          <a:schemeClr val="bg1"/>
                        </a:solidFill>
                        <a:effectLst/>
                        <a:latin typeface="Tahoma" pitchFamily="34" charset="0"/>
                        <a:cs typeface="Arial" charset="0"/>
                      </a:endParaRPr>
                    </a:p>
                    <a:p>
                      <a:pPr marL="342900" indent="-342900">
                        <a:buFont typeface="Wingdings" panose="05000000000000000000" pitchFamily="2" charset="2"/>
                        <a:buChar char="q"/>
                      </a:pPr>
                      <a:endPar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bl>
          </a:graphicData>
        </a:graphic>
      </p:graphicFrame>
      <p:pic>
        <p:nvPicPr>
          <p:cNvPr id="6" name="Resim 5">
            <a:extLst>
              <a:ext uri="{FF2B5EF4-FFF2-40B4-BE49-F238E27FC236}">
                <a16:creationId xmlns:a16="http://schemas.microsoft.com/office/drawing/2014/main" id="{ABF1CB08-87B4-4289-9F2F-E5D65F9B76F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215989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2"/>
          <p:cNvSpPr txBox="1">
            <a:spLocks noChangeArrowheads="1"/>
          </p:cNvSpPr>
          <p:nvPr/>
        </p:nvSpPr>
        <p:spPr>
          <a:xfrm>
            <a:off x="330591" y="1628800"/>
            <a:ext cx="11261187" cy="449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Zaman en çok istediğimiz ama en kötü kullandığımız şeydir…..</a:t>
            </a:r>
          </a:p>
          <a:p>
            <a:pPr>
              <a:lnSpc>
                <a:spcPct val="150000"/>
              </a:lnSpc>
              <a:buFontTx/>
              <a:buNone/>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800" b="1" dirty="0">
                <a:solidFill>
                  <a:schemeClr val="tx1"/>
                </a:solidFill>
                <a:latin typeface="Tahoma" panose="020B0604030504040204" pitchFamily="34" charset="0"/>
                <a:ea typeface="Tahoma" panose="020B0604030504040204" pitchFamily="34" charset="0"/>
                <a:cs typeface="Tahoma" panose="020B0604030504040204" pitchFamily="34" charset="0"/>
              </a:rPr>
              <a:t>William </a:t>
            </a:r>
            <a:r>
              <a:rPr lang="tr-TR" sz="2800" b="1" dirty="0" err="1">
                <a:solidFill>
                  <a:schemeClr val="tx1"/>
                </a:solidFill>
                <a:latin typeface="Tahoma" panose="020B0604030504040204" pitchFamily="34" charset="0"/>
                <a:ea typeface="Tahoma" panose="020B0604030504040204" pitchFamily="34" charset="0"/>
                <a:cs typeface="Tahoma" panose="020B0604030504040204" pitchFamily="34" charset="0"/>
              </a:rPr>
              <a:t>Penn</a:t>
            </a:r>
            <a:endParaRPr lang="tr-TR"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txBox="1">
            <a:spLocks noChangeArrowheads="1"/>
          </p:cNvSpPr>
          <p:nvPr/>
        </p:nvSpPr>
        <p:spPr>
          <a:xfrm>
            <a:off x="1839351" y="168812"/>
            <a:ext cx="7924800" cy="990600"/>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b="1" dirty="0">
                <a:solidFill>
                  <a:srgbClr val="FF0000"/>
                </a:solidFill>
                <a:effectLst>
                  <a:outerShdw blurRad="38100" dist="38100" dir="2700000" algn="tl">
                    <a:srgbClr val="C0C0C0"/>
                  </a:outerShdw>
                </a:effectLst>
                <a:latin typeface="Myriad Pro" pitchFamily="34" charset="0"/>
              </a:rPr>
              <a:t>     Zamanın Tanımı</a:t>
            </a:r>
          </a:p>
        </p:txBody>
      </p:sp>
      <p:pic>
        <p:nvPicPr>
          <p:cNvPr id="5" name="Resim 4">
            <a:extLst>
              <a:ext uri="{FF2B5EF4-FFF2-40B4-BE49-F238E27FC236}">
                <a16:creationId xmlns:a16="http://schemas.microsoft.com/office/drawing/2014/main" id="{DA2367ED-580F-4525-8BA8-5E388434195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747726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84375" y="33265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Toplantılar</a:t>
            </a:r>
            <a:endParaRPr lang="en-GB" b="1" dirty="0">
              <a:solidFill>
                <a:srgbClr val="FF0000"/>
              </a:solidFill>
              <a:latin typeface="Myriad Pro" pitchFamily="34" charset="0"/>
            </a:endParaRPr>
          </a:p>
        </p:txBody>
      </p:sp>
      <p:graphicFrame>
        <p:nvGraphicFramePr>
          <p:cNvPr id="3" name="Tablo 2"/>
          <p:cNvGraphicFramePr>
            <a:graphicFrameLocks noGrp="1"/>
          </p:cNvGraphicFramePr>
          <p:nvPr>
            <p:extLst>
              <p:ext uri="{D42A27DB-BD31-4B8C-83A1-F6EECF244321}">
                <p14:modId xmlns:p14="http://schemas.microsoft.com/office/powerpoint/2010/main" val="375110864"/>
              </p:ext>
            </p:extLst>
          </p:nvPr>
        </p:nvGraphicFramePr>
        <p:xfrm>
          <a:off x="1679574" y="1128776"/>
          <a:ext cx="8448874" cy="4956048"/>
        </p:xfrm>
        <a:graphic>
          <a:graphicData uri="http://schemas.openxmlformats.org/drawingml/2006/table">
            <a:tbl>
              <a:tblPr firstRow="1" bandRow="1">
                <a:tableStyleId>{5C22544A-7EE6-4342-B048-85BDC9FD1C3A}</a:tableStyleId>
              </a:tblPr>
              <a:tblGrid>
                <a:gridCol w="4224437">
                  <a:extLst>
                    <a:ext uri="{9D8B030D-6E8A-4147-A177-3AD203B41FA5}">
                      <a16:colId xmlns:a16="http://schemas.microsoft.com/office/drawing/2014/main" val="20000"/>
                    </a:ext>
                  </a:extLst>
                </a:gridCol>
                <a:gridCol w="4224437">
                  <a:extLst>
                    <a:ext uri="{9D8B030D-6E8A-4147-A177-3AD203B41FA5}">
                      <a16:colId xmlns:a16="http://schemas.microsoft.com/office/drawing/2014/main" val="20001"/>
                    </a:ext>
                  </a:extLst>
                </a:gridCol>
              </a:tblGrid>
              <a:tr h="328616">
                <a:tc>
                  <a:txBody>
                    <a:bodyPr/>
                    <a:lstStyle/>
                    <a:p>
                      <a:pPr algn="ctr"/>
                      <a:r>
                        <a:rPr lang="tr-TR" dirty="0">
                          <a:solidFill>
                            <a:schemeClr val="bg1"/>
                          </a:solidFill>
                          <a:latin typeface="Tahoma" panose="020B0604030504040204" pitchFamily="34" charset="0"/>
                          <a:ea typeface="Tahoma" panose="020B0604030504040204" pitchFamily="34" charset="0"/>
                          <a:cs typeface="Tahoma" panose="020B0604030504040204" pitchFamily="34" charset="0"/>
                        </a:rPr>
                        <a:t>İÇİN</a:t>
                      </a:r>
                    </a:p>
                  </a:txBody>
                  <a:tcPr/>
                </a:tc>
                <a:tc>
                  <a:txBody>
                    <a:bodyPr/>
                    <a:lstStyle/>
                    <a:p>
                      <a:pPr algn="ctr"/>
                      <a:r>
                        <a:rPr lang="tr-TR" dirty="0">
                          <a:solidFill>
                            <a:schemeClr val="bg1"/>
                          </a:solidFill>
                          <a:latin typeface="Tahoma" panose="020B0604030504040204" pitchFamily="34" charset="0"/>
                          <a:ea typeface="Tahoma" panose="020B0604030504040204" pitchFamily="34" charset="0"/>
                          <a:cs typeface="Tahoma" panose="020B0604030504040204" pitchFamily="34" charset="0"/>
                        </a:rPr>
                        <a:t>HAKKINDA</a:t>
                      </a:r>
                      <a:r>
                        <a:rPr lang="tr-TR" baseline="0" dirty="0">
                          <a:solidFill>
                            <a:schemeClr val="bg1"/>
                          </a:solidFill>
                          <a:latin typeface="Tahoma" panose="020B0604030504040204" pitchFamily="34" charset="0"/>
                          <a:ea typeface="Tahoma" panose="020B0604030504040204" pitchFamily="34" charset="0"/>
                          <a:cs typeface="Tahoma" panose="020B0604030504040204" pitchFamily="34" charset="0"/>
                        </a:rPr>
                        <a:t> DÜŞÜNÜN</a:t>
                      </a:r>
                      <a:endParaRPr lang="tr-TR"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0"/>
                  </a:ext>
                </a:extLst>
              </a:tr>
              <a:tr h="4419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cap="none" normalizeH="0" baseline="0" dirty="0">
                          <a:ln>
                            <a:noFill/>
                          </a:ln>
                          <a:solidFill>
                            <a:schemeClr val="bg1"/>
                          </a:solidFill>
                          <a:effectLst/>
                          <a:latin typeface="Tahoma" pitchFamily="34" charset="0"/>
                          <a:cs typeface="Arial" charset="0"/>
                        </a:rPr>
                        <a:t>Kısa ve etkili toplantılar düzenlemek</a:t>
                      </a:r>
                      <a:endParaRPr lang="tr-TR" sz="1800" dirty="0">
                        <a:solidFill>
                          <a:schemeClr val="bg1"/>
                        </a:solidFill>
                      </a:endParaRPr>
                    </a:p>
                  </a:txBody>
                  <a:tcPr/>
                </a:tc>
                <a:tc>
                  <a:txBody>
                    <a:bodyPr/>
                    <a:lstStyle/>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q"/>
                        <a:tabLst/>
                      </a:pPr>
                      <a:r>
                        <a:rPr kumimoji="0" lang="tr-TR" sz="1800" b="1" i="0" u="none" strike="noStrike" cap="none" normalizeH="0" baseline="0" dirty="0">
                          <a:ln>
                            <a:noFill/>
                          </a:ln>
                          <a:solidFill>
                            <a:schemeClr val="bg1"/>
                          </a:solidFill>
                          <a:effectLst/>
                          <a:latin typeface="Tahoma" pitchFamily="34" charset="0"/>
                          <a:cs typeface="Arial" charset="0"/>
                        </a:rPr>
                        <a:t>Geç kalanlar olsa da toplantıya zamanında başlayın</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q"/>
                        <a:tabLst/>
                      </a:pPr>
                      <a:r>
                        <a:rPr kumimoji="0" lang="tr-TR" sz="1800" b="1" i="0" u="none" strike="noStrike" cap="none" normalizeH="0" baseline="0" dirty="0">
                          <a:ln>
                            <a:noFill/>
                          </a:ln>
                          <a:solidFill>
                            <a:schemeClr val="bg1"/>
                          </a:solidFill>
                          <a:effectLst/>
                          <a:latin typeface="Tahoma" pitchFamily="34" charset="0"/>
                          <a:cs typeface="Arial" charset="0"/>
                        </a:rPr>
                        <a:t>Toplantıyı zamanında bitirin</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q"/>
                        <a:tabLst/>
                      </a:pPr>
                      <a:r>
                        <a:rPr kumimoji="0" lang="tr-TR" sz="1800" b="1" i="0" u="none" strike="noStrike" cap="none" normalizeH="0" baseline="0" dirty="0">
                          <a:ln>
                            <a:noFill/>
                          </a:ln>
                          <a:solidFill>
                            <a:schemeClr val="bg1"/>
                          </a:solidFill>
                          <a:effectLst/>
                          <a:latin typeface="Tahoma" pitchFamily="34" charset="0"/>
                          <a:cs typeface="Arial" charset="0"/>
                        </a:rPr>
                        <a:t>Gündem dışı konulara engel olun</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q"/>
                        <a:tabLst/>
                      </a:pPr>
                      <a:r>
                        <a:rPr kumimoji="0" lang="tr-TR" sz="1800" b="1" i="0" u="none" strike="noStrike" cap="none" normalizeH="0" baseline="0" dirty="0">
                          <a:ln>
                            <a:noFill/>
                          </a:ln>
                          <a:solidFill>
                            <a:schemeClr val="bg1"/>
                          </a:solidFill>
                          <a:effectLst/>
                          <a:latin typeface="Tahoma" pitchFamily="34" charset="0"/>
                          <a:cs typeface="Arial" charset="0"/>
                        </a:rPr>
                        <a:t>Katılımcıların zaman kurallarına uymasını sağlayın</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q"/>
                        <a:tabLst/>
                      </a:pPr>
                      <a:r>
                        <a:rPr kumimoji="0" lang="tr-TR" sz="1800" b="1" i="0" u="none" strike="noStrike" cap="none" normalizeH="0" baseline="0" dirty="0">
                          <a:ln>
                            <a:noFill/>
                          </a:ln>
                          <a:solidFill>
                            <a:schemeClr val="bg1"/>
                          </a:solidFill>
                          <a:effectLst/>
                          <a:latin typeface="Tahoma" pitchFamily="34" charset="0"/>
                          <a:cs typeface="Arial" charset="0"/>
                        </a:rPr>
                        <a:t>15-20 kişilik büyük toplantılar yerine     3-4 kişilik daha sık yapılan toplantıları tercih edin</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q"/>
                        <a:tabLst/>
                      </a:pPr>
                      <a:r>
                        <a:rPr kumimoji="0" lang="tr-TR" sz="1800" b="1" i="0" u="none" strike="noStrike" cap="none" normalizeH="0" baseline="0" dirty="0">
                          <a:ln>
                            <a:noFill/>
                          </a:ln>
                          <a:solidFill>
                            <a:schemeClr val="bg1"/>
                          </a:solidFill>
                          <a:effectLst/>
                          <a:latin typeface="Tahoma" pitchFamily="34" charset="0"/>
                          <a:cs typeface="Arial" charset="0"/>
                        </a:rPr>
                        <a:t>Yiyecek içecek kısmını başta halledin</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q"/>
                        <a:tabLst/>
                      </a:pPr>
                      <a:r>
                        <a:rPr kumimoji="0" lang="tr-TR" sz="1800" b="1" i="0" u="none" strike="noStrike" cap="none" normalizeH="0" baseline="0" dirty="0">
                          <a:ln>
                            <a:noFill/>
                          </a:ln>
                          <a:solidFill>
                            <a:schemeClr val="bg1"/>
                          </a:solidFill>
                          <a:effectLst/>
                          <a:latin typeface="Tahoma" pitchFamily="34" charset="0"/>
                          <a:cs typeface="Arial" charset="0"/>
                        </a:rPr>
                        <a:t>Ara ara kalan süreyi hatırlatın</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Char char="q"/>
                        <a:tabLst/>
                      </a:pPr>
                      <a:r>
                        <a:rPr kumimoji="0" lang="tr-TR" sz="1800" b="1" i="0" u="none" strike="noStrike" cap="none" normalizeH="0" baseline="0" dirty="0">
                          <a:ln>
                            <a:noFill/>
                          </a:ln>
                          <a:solidFill>
                            <a:schemeClr val="bg1"/>
                          </a:solidFill>
                          <a:effectLst/>
                          <a:latin typeface="Tahoma" pitchFamily="34" charset="0"/>
                          <a:cs typeface="Arial" charset="0"/>
                        </a:rPr>
                        <a:t>Geç kalanlara küçük cezalar verin</a:t>
                      </a:r>
                      <a:r>
                        <a:rPr kumimoji="0" lang="tr-TR" sz="1800" b="1" i="0" u="none" strike="noStrike" cap="none" normalizeH="0" baseline="0" dirty="0">
                          <a:ln>
                            <a:noFill/>
                          </a:ln>
                          <a:solidFill>
                            <a:schemeClr val="bg1"/>
                          </a:solidFill>
                          <a:effectLst/>
                          <a:latin typeface="Tahoma" pitchFamily="34" charset="0"/>
                          <a:cs typeface="Arial" charset="0"/>
                          <a:sym typeface="Wingdings" panose="05000000000000000000" pitchFamily="2" charset="2"/>
                        </a:rPr>
                        <a:t></a:t>
                      </a:r>
                      <a:endParaRPr lang="tr-TR"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bl>
          </a:graphicData>
        </a:graphic>
      </p:graphicFrame>
      <p:pic>
        <p:nvPicPr>
          <p:cNvPr id="6" name="Resim 5">
            <a:extLst>
              <a:ext uri="{FF2B5EF4-FFF2-40B4-BE49-F238E27FC236}">
                <a16:creationId xmlns:a16="http://schemas.microsoft.com/office/drawing/2014/main" id="{0C3DB6AD-F0B2-435B-B847-44ACD7AECC9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271" y="0"/>
            <a:ext cx="1329397" cy="478301"/>
          </a:xfrm>
          <a:prstGeom prst="rect">
            <a:avLst/>
          </a:prstGeom>
          <a:noFill/>
          <a:ln>
            <a:noFill/>
          </a:ln>
        </p:spPr>
      </p:pic>
    </p:spTree>
    <p:extLst>
      <p:ext uri="{BB962C8B-B14F-4D97-AF65-F5344CB8AC3E}">
        <p14:creationId xmlns:p14="http://schemas.microsoft.com/office/powerpoint/2010/main" val="28403967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94382" y="752661"/>
            <a:ext cx="8312726" cy="5689884"/>
          </a:xfrm>
          <a:prstGeom prst="rect">
            <a:avLst/>
          </a:prstGeom>
          <a:blipFill>
            <a:blip r:embed="rId2" cstate="print"/>
            <a:stretch>
              <a:fillRect/>
            </a:stretch>
          </a:blipFill>
        </p:spPr>
        <p:txBody>
          <a:bodyPr wrap="square" lIns="0" tIns="0" rIns="0" bIns="0" rtlCol="0"/>
          <a:lstStyle/>
          <a:p>
            <a:endParaRPr/>
          </a:p>
        </p:txBody>
      </p:sp>
      <p:pic>
        <p:nvPicPr>
          <p:cNvPr id="3" name="Resim 2">
            <a:extLst>
              <a:ext uri="{FF2B5EF4-FFF2-40B4-BE49-F238E27FC236}">
                <a16:creationId xmlns:a16="http://schemas.microsoft.com/office/drawing/2014/main" id="{F54E87F2-90BD-4E59-8CBE-894569D700A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2301349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16340" y="698416"/>
            <a:ext cx="8312726" cy="5689884"/>
          </a:xfrm>
          <a:prstGeom prst="rect">
            <a:avLst/>
          </a:prstGeom>
          <a:blipFill>
            <a:blip r:embed="rId2" cstate="print"/>
            <a:stretch>
              <a:fillRect/>
            </a:stretch>
          </a:blipFill>
        </p:spPr>
        <p:txBody>
          <a:bodyPr wrap="square" lIns="0" tIns="0" rIns="0" bIns="0" rtlCol="0"/>
          <a:lstStyle/>
          <a:p>
            <a:endParaRPr/>
          </a:p>
        </p:txBody>
      </p:sp>
      <p:pic>
        <p:nvPicPr>
          <p:cNvPr id="3" name="Resim 2">
            <a:extLst>
              <a:ext uri="{FF2B5EF4-FFF2-40B4-BE49-F238E27FC236}">
                <a16:creationId xmlns:a16="http://schemas.microsoft.com/office/drawing/2014/main" id="{5F10BD89-2DC8-4C0B-BA1A-7833434C209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2851608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8" name="Dikdörtgen 7"/>
          <p:cNvSpPr/>
          <p:nvPr/>
        </p:nvSpPr>
        <p:spPr>
          <a:xfrm>
            <a:off x="0" y="1857222"/>
            <a:ext cx="12192000" cy="30469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base"/>
            <a:r>
              <a:rPr lang="tr-TR" sz="3200" dirty="0">
                <a:solidFill>
                  <a:schemeClr val="bg1"/>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Zaman en kıymetli şeydir. </a:t>
            </a:r>
          </a:p>
          <a:p>
            <a:pPr algn="ctr" fontAlgn="base"/>
            <a:r>
              <a:rPr lang="tr-TR" sz="3200" dirty="0">
                <a:solidFill>
                  <a:schemeClr val="bg1"/>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Bir kez gitti mi sonsuza dek gider.</a:t>
            </a:r>
          </a:p>
          <a:p>
            <a:pPr algn="ctr" fontAlgn="base"/>
            <a:r>
              <a:rPr lang="tr-TR" sz="3200" dirty="0">
                <a:solidFill>
                  <a:schemeClr val="bg1"/>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 Ve çok fazla zamanımız yok; yaşam gerçekten de çok kısadır. Çok hızlı uçar, doğumla ölüm arasında çok fazla bir boşluk yoktur. Ve insanlar zaman öldürüyor, aslında tam tersi olduğunu hiç bilmeden; zaman seni öldürüyor.” </a:t>
            </a:r>
            <a:r>
              <a:rPr lang="tr-TR" sz="3200" dirty="0" err="1">
                <a:solidFill>
                  <a:schemeClr val="bg1"/>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Osho</a:t>
            </a:r>
            <a:endParaRPr lang="tr-TR"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Resim 3">
            <a:extLst>
              <a:ext uri="{FF2B5EF4-FFF2-40B4-BE49-F238E27FC236}">
                <a16:creationId xmlns:a16="http://schemas.microsoft.com/office/drawing/2014/main" id="{DD9E0995-ED41-4D94-BB34-9DA0F0692F1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4024983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74111" y="260648"/>
            <a:ext cx="8229600"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Delegasyon Eksikliği</a:t>
            </a:r>
            <a:endParaRPr lang="en-GB" b="1" dirty="0">
              <a:solidFill>
                <a:srgbClr val="FF0000"/>
              </a:solidFill>
              <a:latin typeface="Myriad Pro" pitchFamily="34" charset="0"/>
            </a:endParaRPr>
          </a:p>
        </p:txBody>
      </p:sp>
      <p:sp>
        <p:nvSpPr>
          <p:cNvPr id="4" name="object 3"/>
          <p:cNvSpPr txBox="1"/>
          <p:nvPr/>
        </p:nvSpPr>
        <p:spPr>
          <a:xfrm>
            <a:off x="583810" y="1307624"/>
            <a:ext cx="11127544" cy="2658933"/>
          </a:xfrm>
          <a:prstGeom prst="rect">
            <a:avLst/>
          </a:prstGeom>
        </p:spPr>
        <p:txBody>
          <a:bodyPr vert="horz" wrap="square" lIns="0" tIns="0" rIns="0" bIns="0" rtlCol="0">
            <a:spAutoFit/>
          </a:bodyPr>
          <a:lstStyle/>
          <a:p>
            <a:pPr marL="319115" indent="-307718" algn="ctr">
              <a:lnSpc>
                <a:spcPct val="150000"/>
              </a:lnSpc>
              <a:buFont typeface="Arial"/>
              <a:buChar char="•"/>
              <a:tabLst>
                <a:tab pos="318546" algn="l"/>
                <a:tab pos="319115" algn="l"/>
              </a:tabLst>
            </a:pPr>
            <a:r>
              <a:rPr sz="2800" spc="-4" dirty="0">
                <a:latin typeface="Myriad Pro" pitchFamily="34" charset="0"/>
                <a:cs typeface="Verdana"/>
              </a:rPr>
              <a:t>Yönettiklerinizden fazla</a:t>
            </a:r>
            <a:r>
              <a:rPr sz="2800" spc="-49" dirty="0">
                <a:latin typeface="Myriad Pro" pitchFamily="34" charset="0"/>
                <a:cs typeface="Verdana"/>
              </a:rPr>
              <a:t> </a:t>
            </a:r>
            <a:r>
              <a:rPr sz="2800" spc="-4" dirty="0">
                <a:latin typeface="Myriad Pro" pitchFamily="34" charset="0"/>
                <a:cs typeface="Verdana"/>
              </a:rPr>
              <a:t>çalışıyorsanız,</a:t>
            </a:r>
            <a:endParaRPr sz="2800" dirty="0">
              <a:latin typeface="Myriad Pro" pitchFamily="34" charset="0"/>
              <a:cs typeface="Verdana"/>
            </a:endParaRPr>
          </a:p>
          <a:p>
            <a:pPr marL="319115" indent="-307718" algn="ctr">
              <a:lnSpc>
                <a:spcPct val="150000"/>
              </a:lnSpc>
              <a:spcBef>
                <a:spcPts val="431"/>
              </a:spcBef>
              <a:buFont typeface="Arial"/>
              <a:buChar char="•"/>
              <a:tabLst>
                <a:tab pos="318546" algn="l"/>
                <a:tab pos="319115" algn="l"/>
              </a:tabLst>
            </a:pPr>
            <a:r>
              <a:rPr sz="2800" dirty="0">
                <a:latin typeface="Myriad Pro" pitchFamily="34" charset="0"/>
                <a:cs typeface="Verdana"/>
              </a:rPr>
              <a:t>Eve </a:t>
            </a:r>
            <a:r>
              <a:rPr sz="2800" spc="-9" dirty="0">
                <a:latin typeface="Myriad Pro" pitchFamily="34" charset="0"/>
                <a:cs typeface="Verdana"/>
              </a:rPr>
              <a:t>iş</a:t>
            </a:r>
            <a:r>
              <a:rPr sz="2800" spc="-72" dirty="0">
                <a:latin typeface="Myriad Pro" pitchFamily="34" charset="0"/>
                <a:cs typeface="Verdana"/>
              </a:rPr>
              <a:t> </a:t>
            </a:r>
            <a:r>
              <a:rPr sz="2800" spc="-4" dirty="0">
                <a:latin typeface="Myriad Pro" pitchFamily="34" charset="0"/>
                <a:cs typeface="Verdana"/>
              </a:rPr>
              <a:t>götürüyorsanız,</a:t>
            </a:r>
            <a:endParaRPr sz="2800" dirty="0">
              <a:latin typeface="Myriad Pro" pitchFamily="34" charset="0"/>
              <a:cs typeface="Verdana"/>
            </a:endParaRPr>
          </a:p>
          <a:p>
            <a:pPr marL="319115" indent="-307718" algn="ctr">
              <a:lnSpc>
                <a:spcPct val="150000"/>
              </a:lnSpc>
              <a:spcBef>
                <a:spcPts val="417"/>
              </a:spcBef>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Planlama </a:t>
            </a:r>
            <a:r>
              <a:rPr sz="2800" dirty="0">
                <a:latin typeface="Tahoma" panose="020B0604030504040204" pitchFamily="34" charset="0"/>
                <a:ea typeface="Tahoma" panose="020B0604030504040204" pitchFamily="34" charset="0"/>
                <a:cs typeface="Tahoma" panose="020B0604030504040204" pitchFamily="34" charset="0"/>
              </a:rPr>
              <a:t>ve </a:t>
            </a:r>
            <a:r>
              <a:rPr sz="2800" spc="-4" dirty="0">
                <a:latin typeface="Tahoma" panose="020B0604030504040204" pitchFamily="34" charset="0"/>
                <a:ea typeface="Tahoma" panose="020B0604030504040204" pitchFamily="34" charset="0"/>
                <a:cs typeface="Tahoma" panose="020B0604030504040204" pitchFamily="34" charset="0"/>
              </a:rPr>
              <a:t>gözetime </a:t>
            </a:r>
            <a:r>
              <a:rPr sz="2800" spc="-9" dirty="0">
                <a:latin typeface="Tahoma" panose="020B0604030504040204" pitchFamily="34" charset="0"/>
                <a:ea typeface="Tahoma" panose="020B0604030504040204" pitchFamily="34" charset="0"/>
                <a:cs typeface="Tahoma" panose="020B0604030504040204" pitchFamily="34" charset="0"/>
              </a:rPr>
              <a:t>az </a:t>
            </a:r>
            <a:r>
              <a:rPr sz="2800" spc="-4" dirty="0">
                <a:latin typeface="Tahoma" panose="020B0604030504040204" pitchFamily="34" charset="0"/>
                <a:ea typeface="Tahoma" panose="020B0604030504040204" pitchFamily="34" charset="0"/>
                <a:cs typeface="Tahoma" panose="020B0604030504040204" pitchFamily="34" charset="0"/>
              </a:rPr>
              <a:t>vakit</a:t>
            </a:r>
            <a:r>
              <a:rPr sz="2800" spc="9"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ayırıyorsanız,</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431"/>
              </a:spcBef>
              <a:buFont typeface="Arial"/>
              <a:buChar char="•"/>
              <a:tabLst>
                <a:tab pos="318546" algn="l"/>
                <a:tab pos="319115" algn="l"/>
              </a:tabLst>
            </a:pPr>
            <a:r>
              <a:rPr sz="2800" spc="-4" dirty="0">
                <a:latin typeface="Myriad Pro" pitchFamily="34" charset="0"/>
                <a:cs typeface="Verdana"/>
              </a:rPr>
              <a:t>Ayrıntılarla </a:t>
            </a:r>
            <a:r>
              <a:rPr sz="2800" dirty="0">
                <a:latin typeface="Myriad Pro" pitchFamily="34" charset="0"/>
                <a:cs typeface="Verdana"/>
              </a:rPr>
              <a:t>çok </a:t>
            </a:r>
            <a:r>
              <a:rPr sz="2800" spc="-4" dirty="0">
                <a:latin typeface="Myriad Pro" pitchFamily="34" charset="0"/>
                <a:cs typeface="Verdana"/>
              </a:rPr>
              <a:t>fazla</a:t>
            </a:r>
            <a:r>
              <a:rPr sz="2800" spc="-49" dirty="0">
                <a:latin typeface="Myriad Pro" pitchFamily="34" charset="0"/>
                <a:cs typeface="Verdana"/>
              </a:rPr>
              <a:t> </a:t>
            </a:r>
            <a:r>
              <a:rPr sz="2800" spc="-4" dirty="0">
                <a:latin typeface="Myriad Pro" pitchFamily="34" charset="0"/>
                <a:cs typeface="Verdana"/>
              </a:rPr>
              <a:t>uğraşıyorsanız.</a:t>
            </a:r>
            <a:endParaRPr sz="2800" dirty="0">
              <a:latin typeface="Myriad Pro" pitchFamily="34" charset="0"/>
              <a:cs typeface="Verdana"/>
            </a:endParaRPr>
          </a:p>
        </p:txBody>
      </p:sp>
      <p:sp>
        <p:nvSpPr>
          <p:cNvPr id="6" name="object 2"/>
          <p:cNvSpPr txBox="1">
            <a:spLocks/>
          </p:cNvSpPr>
          <p:nvPr/>
        </p:nvSpPr>
        <p:spPr>
          <a:xfrm>
            <a:off x="2432650" y="4440204"/>
            <a:ext cx="7772400" cy="430887"/>
          </a:xfrm>
          <a:prstGeom prst="rect">
            <a:avLst/>
          </a:prstGeom>
        </p:spPr>
        <p:txBody>
          <a:bodyPr vert="horz" wrap="square" lIns="0" tIns="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397"/>
            <a:r>
              <a:rPr lang="tr-TR" sz="2800" spc="-13" dirty="0">
                <a:latin typeface="Tahoma" panose="020B0604030504040204" pitchFamily="34" charset="0"/>
                <a:ea typeface="Tahoma" panose="020B0604030504040204" pitchFamily="34" charset="0"/>
                <a:cs typeface="Tahoma" panose="020B0604030504040204" pitchFamily="34" charset="0"/>
              </a:rPr>
              <a:t>Kesinlikle Yetki Devri Gerekiyor.</a:t>
            </a:r>
            <a:endParaRPr lang="tr-TR" sz="2800" dirty="0">
              <a:latin typeface="Tahoma" panose="020B0604030504040204" pitchFamily="34" charset="0"/>
              <a:ea typeface="Tahoma" panose="020B0604030504040204" pitchFamily="34" charset="0"/>
              <a:cs typeface="Tahoma" panose="020B0604030504040204" pitchFamily="34" charset="0"/>
            </a:endParaRPr>
          </a:p>
        </p:txBody>
      </p:sp>
      <p:sp>
        <p:nvSpPr>
          <p:cNvPr id="7" name="object 4"/>
          <p:cNvSpPr/>
          <p:nvPr/>
        </p:nvSpPr>
        <p:spPr>
          <a:xfrm>
            <a:off x="3910965" y="5094433"/>
            <a:ext cx="4259351" cy="1702605"/>
          </a:xfrm>
          <a:prstGeom prst="rect">
            <a:avLst/>
          </a:prstGeom>
          <a:blipFill>
            <a:blip r:embed="rId3" cstate="print"/>
            <a:stretch>
              <a:fillRect/>
            </a:stretch>
          </a:blipFill>
        </p:spPr>
        <p:txBody>
          <a:bodyPr wrap="square" lIns="0" tIns="0" rIns="0" bIns="0" rtlCol="0"/>
          <a:lstStyle/>
          <a:p>
            <a:endParaRPr/>
          </a:p>
        </p:txBody>
      </p:sp>
      <p:pic>
        <p:nvPicPr>
          <p:cNvPr id="8" name="Resim 7">
            <a:extLst>
              <a:ext uri="{FF2B5EF4-FFF2-40B4-BE49-F238E27FC236}">
                <a16:creationId xmlns:a16="http://schemas.microsoft.com/office/drawing/2014/main" id="{F5AB8256-FC76-40AF-AEC9-F13C8FDB34F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763104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74111" y="260648"/>
            <a:ext cx="8229600"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Delegasyon Eksikliği</a:t>
            </a:r>
            <a:endParaRPr lang="en-GB" b="1" dirty="0">
              <a:solidFill>
                <a:srgbClr val="FF0000"/>
              </a:solidFill>
              <a:latin typeface="Myriad Pro" pitchFamily="34" charset="0"/>
            </a:endParaRPr>
          </a:p>
        </p:txBody>
      </p:sp>
      <p:sp>
        <p:nvSpPr>
          <p:cNvPr id="8" name="object 2"/>
          <p:cNvSpPr txBox="1"/>
          <p:nvPr/>
        </p:nvSpPr>
        <p:spPr>
          <a:xfrm>
            <a:off x="63305" y="1547733"/>
            <a:ext cx="12128695" cy="4795544"/>
          </a:xfrm>
          <a:prstGeom prst="rect">
            <a:avLst/>
          </a:prstGeom>
        </p:spPr>
        <p:txBody>
          <a:bodyPr vert="horz" wrap="square" lIns="0" tIns="0" rIns="0" bIns="0" rtlCol="0">
            <a:spAutoFit/>
          </a:bodyPr>
          <a:lstStyle/>
          <a:p>
            <a:pPr marL="319115" indent="-307718" algn="ctr">
              <a:lnSpc>
                <a:spcPct val="150000"/>
              </a:lnSpc>
              <a:buSzPct val="127777"/>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Önemli </a:t>
            </a:r>
            <a:r>
              <a:rPr sz="2800" dirty="0">
                <a:latin typeface="Tahoma" panose="020B0604030504040204" pitchFamily="34" charset="0"/>
                <a:ea typeface="Tahoma" panose="020B0604030504040204" pitchFamily="34" charset="0"/>
                <a:cs typeface="Tahoma" panose="020B0604030504040204" pitchFamily="34" charset="0"/>
              </a:rPr>
              <a:t>işlere </a:t>
            </a:r>
            <a:r>
              <a:rPr sz="2800" spc="-4" dirty="0">
                <a:latin typeface="Tahoma" panose="020B0604030504040204" pitchFamily="34" charset="0"/>
                <a:ea typeface="Tahoma" panose="020B0604030504040204" pitchFamily="34" charset="0"/>
                <a:cs typeface="Tahoma" panose="020B0604030504040204" pitchFamily="34" charset="0"/>
              </a:rPr>
              <a:t>vakit ayırmak</a:t>
            </a:r>
            <a:r>
              <a:rPr sz="2800" spc="-9"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için,</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386"/>
              </a:spcBef>
              <a:buSzPct val="127777"/>
              <a:buFont typeface="Arial"/>
              <a:buChar char="•"/>
              <a:tabLst>
                <a:tab pos="318546" algn="l"/>
                <a:tab pos="319115" algn="l"/>
              </a:tabLst>
            </a:pPr>
            <a:r>
              <a:rPr sz="2800" dirty="0">
                <a:latin typeface="Tahoma" panose="020B0604030504040204" pitchFamily="34" charset="0"/>
                <a:ea typeface="Tahoma" panose="020B0604030504040204" pitchFamily="34" charset="0"/>
                <a:cs typeface="Tahoma" panose="020B0604030504040204" pitchFamily="34" charset="0"/>
              </a:rPr>
              <a:t>Birlikte </a:t>
            </a:r>
            <a:r>
              <a:rPr sz="2800" spc="-4" dirty="0">
                <a:latin typeface="Tahoma" panose="020B0604030504040204" pitchFamily="34" charset="0"/>
                <a:ea typeface="Tahoma" panose="020B0604030504040204" pitchFamily="34" charset="0"/>
                <a:cs typeface="Tahoma" panose="020B0604030504040204" pitchFamily="34" charset="0"/>
              </a:rPr>
              <a:t>çalıştıklarınızın bilgisini daha iyi kullanmak</a:t>
            </a:r>
            <a:r>
              <a:rPr sz="2800" spc="90"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için,</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395"/>
              </a:spcBef>
              <a:buSzPct val="127777"/>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Beraber çalıştıklarınızı geliştirmek</a:t>
            </a:r>
            <a:r>
              <a:rPr sz="2800" spc="45"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için,</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399"/>
              </a:spcBef>
              <a:buSzPct val="127777"/>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Karar verme </a:t>
            </a:r>
            <a:r>
              <a:rPr sz="2800" dirty="0">
                <a:latin typeface="Tahoma" panose="020B0604030504040204" pitchFamily="34" charset="0"/>
                <a:ea typeface="Tahoma" panose="020B0604030504040204" pitchFamily="34" charset="0"/>
                <a:cs typeface="Tahoma" panose="020B0604030504040204" pitchFamily="34" charset="0"/>
              </a:rPr>
              <a:t>yetkisinin </a:t>
            </a:r>
            <a:r>
              <a:rPr sz="2800" spc="-4" dirty="0">
                <a:latin typeface="Tahoma" panose="020B0604030504040204" pitchFamily="34" charset="0"/>
                <a:ea typeface="Tahoma" panose="020B0604030504040204" pitchFamily="34" charset="0"/>
                <a:cs typeface="Tahoma" panose="020B0604030504040204" pitchFamily="34" charset="0"/>
              </a:rPr>
              <a:t>en </a:t>
            </a:r>
            <a:r>
              <a:rPr sz="2800" dirty="0">
                <a:latin typeface="Tahoma" panose="020B0604030504040204" pitchFamily="34" charset="0"/>
                <a:ea typeface="Tahoma" panose="020B0604030504040204" pitchFamily="34" charset="0"/>
                <a:cs typeface="Tahoma" panose="020B0604030504040204" pitchFamily="34" charset="0"/>
              </a:rPr>
              <a:t>alt </a:t>
            </a:r>
            <a:r>
              <a:rPr sz="2800" spc="-4" dirty="0">
                <a:latin typeface="Tahoma" panose="020B0604030504040204" pitchFamily="34" charset="0"/>
                <a:ea typeface="Tahoma" panose="020B0604030504040204" pitchFamily="34" charset="0"/>
                <a:cs typeface="Tahoma" panose="020B0604030504040204" pitchFamily="34" charset="0"/>
              </a:rPr>
              <a:t>düzeyde kalması</a:t>
            </a:r>
            <a:r>
              <a:rPr sz="2800" spc="22"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için,</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386"/>
              </a:spcBef>
              <a:buSzPct val="127777"/>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Motivasyonu sağlamak</a:t>
            </a:r>
            <a:r>
              <a:rPr sz="2800" spc="-54"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için</a:t>
            </a:r>
            <a:endParaRPr sz="28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sz="2800" dirty="0">
              <a:latin typeface="Tahoma" panose="020B0604030504040204" pitchFamily="34" charset="0"/>
              <a:ea typeface="Tahoma" panose="020B0604030504040204" pitchFamily="34" charset="0"/>
              <a:cs typeface="Tahoma" panose="020B0604030504040204" pitchFamily="34" charset="0"/>
            </a:endParaRPr>
          </a:p>
          <a:p>
            <a:pPr marL="2690257" algn="ctr">
              <a:lnSpc>
                <a:spcPct val="150000"/>
              </a:lnSpc>
              <a:spcBef>
                <a:spcPts val="1234"/>
              </a:spcBef>
            </a:pPr>
            <a:r>
              <a:rPr sz="2800" b="1" spc="-4" dirty="0">
                <a:latin typeface="Tahoma" panose="020B0604030504040204" pitchFamily="34" charset="0"/>
                <a:ea typeface="Tahoma" panose="020B0604030504040204" pitchFamily="34" charset="0"/>
                <a:cs typeface="Tahoma" panose="020B0604030504040204" pitchFamily="34" charset="0"/>
              </a:rPr>
              <a:t>Yetki</a:t>
            </a:r>
            <a:r>
              <a:rPr sz="2800" b="1" spc="-49" dirty="0">
                <a:latin typeface="Tahoma" panose="020B0604030504040204" pitchFamily="34" charset="0"/>
                <a:ea typeface="Tahoma" panose="020B0604030504040204" pitchFamily="34" charset="0"/>
                <a:cs typeface="Tahoma" panose="020B0604030504040204" pitchFamily="34" charset="0"/>
              </a:rPr>
              <a:t> </a:t>
            </a:r>
            <a:r>
              <a:rPr sz="2800" b="1" spc="-4" dirty="0">
                <a:latin typeface="Tahoma" panose="020B0604030504040204" pitchFamily="34" charset="0"/>
                <a:ea typeface="Tahoma" panose="020B0604030504040204" pitchFamily="34" charset="0"/>
                <a:cs typeface="Tahoma" panose="020B0604030504040204" pitchFamily="34" charset="0"/>
              </a:rPr>
              <a:t>Devredin.</a:t>
            </a:r>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CE88D563-B67C-45F9-87E5-CFC8D524D4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2483045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74111" y="260648"/>
            <a:ext cx="8229600"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Delegasyon Eksikliği</a:t>
            </a:r>
            <a:endParaRPr lang="en-GB" b="1" dirty="0">
              <a:solidFill>
                <a:srgbClr val="FF0000"/>
              </a:solidFill>
              <a:latin typeface="Myriad Pro" pitchFamily="34" charset="0"/>
            </a:endParaRPr>
          </a:p>
        </p:txBody>
      </p:sp>
      <p:sp>
        <p:nvSpPr>
          <p:cNvPr id="6" name="object 3"/>
          <p:cNvSpPr/>
          <p:nvPr/>
        </p:nvSpPr>
        <p:spPr>
          <a:xfrm>
            <a:off x="4220453" y="4028547"/>
            <a:ext cx="4030248" cy="2449626"/>
          </a:xfrm>
          <a:prstGeom prst="rect">
            <a:avLst/>
          </a:prstGeom>
          <a:blipFill>
            <a:blip r:embed="rId3" cstate="print"/>
            <a:stretch>
              <a:fillRect/>
            </a:stretch>
          </a:blipFill>
        </p:spPr>
        <p:txBody>
          <a:bodyPr wrap="square" lIns="0" tIns="0" rIns="0" bIns="0" rtlCol="0"/>
          <a:lstStyle/>
          <a:p>
            <a:endParaRPr/>
          </a:p>
        </p:txBody>
      </p:sp>
      <p:sp>
        <p:nvSpPr>
          <p:cNvPr id="7" name="object 2"/>
          <p:cNvSpPr txBox="1">
            <a:spLocks/>
          </p:cNvSpPr>
          <p:nvPr/>
        </p:nvSpPr>
        <p:spPr>
          <a:xfrm>
            <a:off x="675250" y="1911135"/>
            <a:ext cx="11127544" cy="558486"/>
          </a:xfrm>
          <a:prstGeom prst="rect">
            <a:avLst/>
          </a:prstGeom>
        </p:spPr>
        <p:txBody>
          <a:bodyPr vert="horz" wrap="square" lIns="0" tIns="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9724" marR="4559" indent="-88896">
              <a:lnSpc>
                <a:spcPct val="150000"/>
              </a:lnSpc>
            </a:pPr>
            <a:r>
              <a:rPr lang="tr-TR" sz="2800" spc="-4" dirty="0">
                <a:latin typeface="Tahoma" panose="020B0604030504040204" pitchFamily="34" charset="0"/>
                <a:ea typeface="Tahoma" panose="020B0604030504040204" pitchFamily="34" charset="0"/>
                <a:cs typeface="Tahoma" panose="020B0604030504040204" pitchFamily="34" charset="0"/>
              </a:rPr>
              <a:t>Yetkiyi</a:t>
            </a:r>
            <a:r>
              <a:rPr lang="tr-TR" sz="2800" spc="-63" dirty="0">
                <a:latin typeface="Tahoma" panose="020B0604030504040204" pitchFamily="34" charset="0"/>
                <a:ea typeface="Tahoma" panose="020B0604030504040204" pitchFamily="34" charset="0"/>
                <a:cs typeface="Tahoma" panose="020B0604030504040204" pitchFamily="34" charset="0"/>
              </a:rPr>
              <a:t> </a:t>
            </a:r>
            <a:r>
              <a:rPr lang="tr-TR" sz="2800" dirty="0">
                <a:latin typeface="Tahoma" panose="020B0604030504040204" pitchFamily="34" charset="0"/>
                <a:ea typeface="Tahoma" panose="020B0604030504040204" pitchFamily="34" charset="0"/>
                <a:cs typeface="Tahoma" panose="020B0604030504040204" pitchFamily="34" charset="0"/>
              </a:rPr>
              <a:t>devredeceğiniz  kişiyi </a:t>
            </a:r>
            <a:r>
              <a:rPr lang="tr-TR" sz="2800" spc="-4" dirty="0">
                <a:latin typeface="Tahoma" panose="020B0604030504040204" pitchFamily="34" charset="0"/>
                <a:ea typeface="Tahoma" panose="020B0604030504040204" pitchFamily="34" charset="0"/>
                <a:cs typeface="Tahoma" panose="020B0604030504040204" pitchFamily="34" charset="0"/>
              </a:rPr>
              <a:t>bulun </a:t>
            </a:r>
            <a:r>
              <a:rPr lang="tr-TR" sz="2800" spc="4" dirty="0">
                <a:latin typeface="Tahoma" panose="020B0604030504040204" pitchFamily="34" charset="0"/>
                <a:ea typeface="Tahoma" panose="020B0604030504040204" pitchFamily="34" charset="0"/>
                <a:cs typeface="Tahoma" panose="020B0604030504040204" pitchFamily="34" charset="0"/>
              </a:rPr>
              <a:t>ve</a:t>
            </a:r>
            <a:r>
              <a:rPr lang="tr-TR" sz="2800" spc="-40" dirty="0">
                <a:latin typeface="Tahoma" panose="020B0604030504040204" pitchFamily="34" charset="0"/>
                <a:ea typeface="Tahoma" panose="020B0604030504040204" pitchFamily="34" charset="0"/>
                <a:cs typeface="Tahoma" panose="020B0604030504040204" pitchFamily="34" charset="0"/>
              </a:rPr>
              <a:t> </a:t>
            </a:r>
            <a:r>
              <a:rPr lang="tr-TR" sz="2800" spc="-4" dirty="0">
                <a:latin typeface="Tahoma" panose="020B0604030504040204" pitchFamily="34" charset="0"/>
                <a:ea typeface="Tahoma" panose="020B0604030504040204" pitchFamily="34" charset="0"/>
                <a:cs typeface="Tahoma" panose="020B0604030504040204" pitchFamily="34" charset="0"/>
              </a:rPr>
              <a:t>eğitin.</a:t>
            </a:r>
          </a:p>
        </p:txBody>
      </p:sp>
      <p:pic>
        <p:nvPicPr>
          <p:cNvPr id="8" name="Resim 7">
            <a:extLst>
              <a:ext uri="{FF2B5EF4-FFF2-40B4-BE49-F238E27FC236}">
                <a16:creationId xmlns:a16="http://schemas.microsoft.com/office/drawing/2014/main" id="{EA8F547E-E084-4299-8007-E6BB2E1253E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720673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74111" y="260648"/>
            <a:ext cx="8229600"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Delegasyon Eksikliği</a:t>
            </a:r>
            <a:endParaRPr lang="en-GB" b="1" dirty="0">
              <a:solidFill>
                <a:srgbClr val="FF0000"/>
              </a:solidFill>
              <a:latin typeface="Myriad Pro" pitchFamily="34" charset="0"/>
            </a:endParaRPr>
          </a:p>
        </p:txBody>
      </p:sp>
      <p:sp>
        <p:nvSpPr>
          <p:cNvPr id="8" name="object 2"/>
          <p:cNvSpPr txBox="1"/>
          <p:nvPr/>
        </p:nvSpPr>
        <p:spPr>
          <a:xfrm>
            <a:off x="119575" y="1676013"/>
            <a:ext cx="11774659" cy="430887"/>
          </a:xfrm>
          <a:prstGeom prst="rect">
            <a:avLst/>
          </a:prstGeom>
        </p:spPr>
        <p:txBody>
          <a:bodyPr vert="horz" wrap="square" lIns="0" tIns="0" rIns="0" bIns="0" rtlCol="0">
            <a:spAutoFit/>
          </a:bodyPr>
          <a:lstStyle/>
          <a:p>
            <a:pPr algn="ctr">
              <a:lnSpc>
                <a:spcPct val="100000"/>
              </a:lnSpc>
            </a:pPr>
            <a:r>
              <a:rPr sz="2800" spc="-4" dirty="0" err="1">
                <a:latin typeface="Tahoma" panose="020B0604030504040204" pitchFamily="34" charset="0"/>
                <a:ea typeface="Tahoma" panose="020B0604030504040204" pitchFamily="34" charset="0"/>
                <a:cs typeface="Tahoma" panose="020B0604030504040204" pitchFamily="34" charset="0"/>
              </a:rPr>
              <a:t>İşi</a:t>
            </a:r>
            <a:r>
              <a:rPr sz="2800" spc="-49"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tamamıyla</a:t>
            </a:r>
            <a:r>
              <a:rPr lang="tr-TR" sz="2800" spc="-4" dirty="0">
                <a:latin typeface="Tahoma" panose="020B0604030504040204" pitchFamily="34" charset="0"/>
                <a:ea typeface="Tahoma" panose="020B0604030504040204" pitchFamily="34" charset="0"/>
                <a:cs typeface="Tahoma" panose="020B0604030504040204" pitchFamily="34" charset="0"/>
              </a:rPr>
              <a:t> </a:t>
            </a:r>
            <a:r>
              <a:rPr sz="2800" dirty="0" err="1">
                <a:latin typeface="Tahoma" panose="020B0604030504040204" pitchFamily="34" charset="0"/>
                <a:ea typeface="Tahoma" panose="020B0604030504040204" pitchFamily="34" charset="0"/>
                <a:cs typeface="Tahoma" panose="020B0604030504040204" pitchFamily="34" charset="0"/>
              </a:rPr>
              <a:t>ona</a:t>
            </a:r>
            <a:r>
              <a:rPr sz="2800"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bırakın ama </a:t>
            </a:r>
            <a:r>
              <a:rPr sz="2800" dirty="0">
                <a:latin typeface="Tahoma" panose="020B0604030504040204" pitchFamily="34" charset="0"/>
                <a:ea typeface="Tahoma" panose="020B0604030504040204" pitchFamily="34" charset="0"/>
                <a:cs typeface="Tahoma" panose="020B0604030504040204" pitchFamily="34" charset="0"/>
              </a:rPr>
              <a:t>kontrol</a:t>
            </a:r>
            <a:r>
              <a:rPr sz="2800" spc="-45"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edin.</a:t>
            </a:r>
            <a:endParaRPr sz="2800" dirty="0">
              <a:latin typeface="Tahoma" panose="020B0604030504040204" pitchFamily="34" charset="0"/>
              <a:ea typeface="Tahoma" panose="020B0604030504040204" pitchFamily="34" charset="0"/>
              <a:cs typeface="Tahoma" panose="020B0604030504040204" pitchFamily="34" charset="0"/>
            </a:endParaRPr>
          </a:p>
        </p:txBody>
      </p:sp>
      <p:sp>
        <p:nvSpPr>
          <p:cNvPr id="9" name="object 3"/>
          <p:cNvSpPr/>
          <p:nvPr/>
        </p:nvSpPr>
        <p:spPr>
          <a:xfrm>
            <a:off x="4227341" y="4034842"/>
            <a:ext cx="3689395" cy="2823158"/>
          </a:xfrm>
          <a:prstGeom prst="rect">
            <a:avLst/>
          </a:prstGeom>
          <a:blipFill>
            <a:blip r:embed="rId3" cstate="print"/>
            <a:stretch>
              <a:fillRect/>
            </a:stretch>
          </a:blipFill>
        </p:spPr>
        <p:txBody>
          <a:bodyPr wrap="square" lIns="0" tIns="0" rIns="0" bIns="0" rtlCol="0"/>
          <a:lstStyle/>
          <a:p>
            <a:endParaRPr/>
          </a:p>
        </p:txBody>
      </p:sp>
      <p:pic>
        <p:nvPicPr>
          <p:cNvPr id="6" name="Resim 5">
            <a:extLst>
              <a:ext uri="{FF2B5EF4-FFF2-40B4-BE49-F238E27FC236}">
                <a16:creationId xmlns:a16="http://schemas.microsoft.com/office/drawing/2014/main" id="{5DBE1889-A938-4E1B-B847-EB1E2A5D199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224470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74111" y="260648"/>
            <a:ext cx="8229600"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Tahoma" panose="020B0604030504040204" pitchFamily="34" charset="0"/>
                <a:ea typeface="Tahoma" panose="020B0604030504040204" pitchFamily="34" charset="0"/>
                <a:cs typeface="Tahoma" panose="020B0604030504040204" pitchFamily="34" charset="0"/>
              </a:rPr>
              <a:t>Delegasyon Kuralları</a:t>
            </a:r>
            <a:endParaRPr lang="en-GB"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object 3"/>
          <p:cNvGraphicFramePr>
            <a:graphicFrameLocks noGrp="1"/>
          </p:cNvGraphicFramePr>
          <p:nvPr>
            <p:extLst>
              <p:ext uri="{D42A27DB-BD31-4B8C-83A1-F6EECF244321}">
                <p14:modId xmlns:p14="http://schemas.microsoft.com/office/powerpoint/2010/main" val="357284412"/>
              </p:ext>
            </p:extLst>
          </p:nvPr>
        </p:nvGraphicFramePr>
        <p:xfrm>
          <a:off x="1831976" y="1484785"/>
          <a:ext cx="8312725" cy="4635197"/>
        </p:xfrm>
        <a:graphic>
          <a:graphicData uri="http://schemas.openxmlformats.org/drawingml/2006/table">
            <a:tbl>
              <a:tblPr firstRow="1" bandRow="1">
                <a:tableStyleId>{7DF18680-E054-41AD-8BC1-D1AEF772440D}</a:tableStyleId>
              </a:tblPr>
              <a:tblGrid>
                <a:gridCol w="6202679">
                  <a:extLst>
                    <a:ext uri="{9D8B030D-6E8A-4147-A177-3AD203B41FA5}">
                      <a16:colId xmlns:a16="http://schemas.microsoft.com/office/drawing/2014/main" val="20000"/>
                    </a:ext>
                  </a:extLst>
                </a:gridCol>
                <a:gridCol w="2110046">
                  <a:extLst>
                    <a:ext uri="{9D8B030D-6E8A-4147-A177-3AD203B41FA5}">
                      <a16:colId xmlns:a16="http://schemas.microsoft.com/office/drawing/2014/main" val="20001"/>
                    </a:ext>
                  </a:extLst>
                </a:gridCol>
              </a:tblGrid>
              <a:tr h="930536">
                <a:tc>
                  <a:txBody>
                    <a:bodyPr/>
                    <a:lstStyle/>
                    <a:p>
                      <a:pPr>
                        <a:lnSpc>
                          <a:spcPct val="100000"/>
                        </a:lnSpc>
                        <a:spcBef>
                          <a:spcPts val="30"/>
                        </a:spcBef>
                      </a:pPr>
                      <a:endParaRPr sz="2000" dirty="0">
                        <a:solidFill>
                          <a:schemeClr val="bg1"/>
                        </a:solidFill>
                        <a:latin typeface="Myriad Pro" pitchFamily="34" charset="0"/>
                      </a:endParaRPr>
                    </a:p>
                    <a:p>
                      <a:pPr marL="89535">
                        <a:lnSpc>
                          <a:spcPct val="100000"/>
                        </a:lnSpc>
                      </a:pPr>
                      <a:r>
                        <a:rPr sz="2100" spc="-5" dirty="0">
                          <a:solidFill>
                            <a:schemeClr val="bg1"/>
                          </a:solidFill>
                          <a:latin typeface="Myriad Pro" pitchFamily="34" charset="0"/>
                        </a:rPr>
                        <a:t>•Ne yapılacak</a:t>
                      </a:r>
                      <a:r>
                        <a:rPr sz="2100" spc="-55" dirty="0">
                          <a:solidFill>
                            <a:schemeClr val="bg1"/>
                          </a:solidFill>
                          <a:latin typeface="Myriad Pro" pitchFamily="34" charset="0"/>
                        </a:rPr>
                        <a:t> </a:t>
                      </a:r>
                      <a:r>
                        <a:rPr sz="2100" dirty="0">
                          <a:solidFill>
                            <a:schemeClr val="bg1"/>
                          </a:solidFill>
                          <a:latin typeface="Myriad Pro" pitchFamily="34" charset="0"/>
                        </a:rPr>
                        <a:t>?</a:t>
                      </a:r>
                      <a:endParaRPr sz="2100" dirty="0">
                        <a:solidFill>
                          <a:schemeClr val="bg1"/>
                        </a:solidFill>
                        <a:latin typeface="Myriad Pro" pitchFamily="34" charset="0"/>
                        <a:cs typeface="Verdana"/>
                      </a:endParaRPr>
                    </a:p>
                  </a:txBody>
                  <a:tcPr marL="0" marR="0" marT="0" marB="0"/>
                </a:tc>
                <a:tc>
                  <a:txBody>
                    <a:bodyPr/>
                    <a:lstStyle/>
                    <a:p>
                      <a:pPr>
                        <a:lnSpc>
                          <a:spcPct val="100000"/>
                        </a:lnSpc>
                        <a:spcBef>
                          <a:spcPts val="40"/>
                        </a:spcBef>
                      </a:pPr>
                      <a:endParaRPr sz="2000">
                        <a:solidFill>
                          <a:schemeClr val="bg1"/>
                        </a:solidFill>
                        <a:latin typeface="Myriad Pro" pitchFamily="34" charset="0"/>
                      </a:endParaRPr>
                    </a:p>
                    <a:p>
                      <a:pPr marL="70485">
                        <a:lnSpc>
                          <a:spcPct val="100000"/>
                        </a:lnSpc>
                      </a:pPr>
                      <a:r>
                        <a:rPr sz="2100" spc="-5" dirty="0">
                          <a:solidFill>
                            <a:schemeClr val="bg1"/>
                          </a:solidFill>
                          <a:latin typeface="Myriad Pro" pitchFamily="34" charset="0"/>
                        </a:rPr>
                        <a:t>İçerik</a:t>
                      </a:r>
                      <a:endParaRPr sz="2100">
                        <a:solidFill>
                          <a:schemeClr val="bg1"/>
                        </a:solidFill>
                        <a:latin typeface="Myriad Pro" pitchFamily="34" charset="0"/>
                        <a:cs typeface="Verdana"/>
                      </a:endParaRPr>
                    </a:p>
                  </a:txBody>
                  <a:tcPr marL="0" marR="0" marT="0" marB="0"/>
                </a:tc>
                <a:extLst>
                  <a:ext uri="{0D108BD9-81ED-4DB2-BD59-A6C34878D82A}">
                    <a16:rowId xmlns:a16="http://schemas.microsoft.com/office/drawing/2014/main" val="10000"/>
                  </a:ext>
                </a:extLst>
              </a:tr>
              <a:tr h="933225">
                <a:tc>
                  <a:txBody>
                    <a:bodyPr/>
                    <a:lstStyle/>
                    <a:p>
                      <a:pPr>
                        <a:lnSpc>
                          <a:spcPct val="100000"/>
                        </a:lnSpc>
                        <a:spcBef>
                          <a:spcPts val="30"/>
                        </a:spcBef>
                      </a:pPr>
                      <a:endParaRPr sz="1900" dirty="0">
                        <a:solidFill>
                          <a:schemeClr val="bg1"/>
                        </a:solidFill>
                        <a:latin typeface="Myriad Pro" pitchFamily="34" charset="0"/>
                      </a:endParaRPr>
                    </a:p>
                    <a:p>
                      <a:pPr marL="89535">
                        <a:lnSpc>
                          <a:spcPct val="100000"/>
                        </a:lnSpc>
                      </a:pPr>
                      <a:r>
                        <a:rPr sz="2100" dirty="0">
                          <a:solidFill>
                            <a:schemeClr val="bg1"/>
                          </a:solidFill>
                          <a:latin typeface="Myriad Pro" pitchFamily="34" charset="0"/>
                        </a:rPr>
                        <a:t>•Kim </a:t>
                      </a:r>
                      <a:r>
                        <a:rPr sz="2100" spc="-5" dirty="0">
                          <a:solidFill>
                            <a:schemeClr val="bg1"/>
                          </a:solidFill>
                          <a:latin typeface="Myriad Pro" pitchFamily="34" charset="0"/>
                        </a:rPr>
                        <a:t>yapacak</a:t>
                      </a:r>
                      <a:r>
                        <a:rPr sz="2100" spc="-70" dirty="0">
                          <a:solidFill>
                            <a:schemeClr val="bg1"/>
                          </a:solidFill>
                          <a:latin typeface="Myriad Pro" pitchFamily="34" charset="0"/>
                        </a:rPr>
                        <a:t> </a:t>
                      </a:r>
                      <a:r>
                        <a:rPr sz="2100" dirty="0">
                          <a:solidFill>
                            <a:schemeClr val="bg1"/>
                          </a:solidFill>
                          <a:latin typeface="Myriad Pro" pitchFamily="34" charset="0"/>
                        </a:rPr>
                        <a:t>?</a:t>
                      </a:r>
                      <a:endParaRPr sz="2100" dirty="0">
                        <a:solidFill>
                          <a:schemeClr val="bg1"/>
                        </a:solidFill>
                        <a:latin typeface="Myriad Pro" pitchFamily="34" charset="0"/>
                        <a:cs typeface="Verdana"/>
                      </a:endParaRPr>
                    </a:p>
                  </a:txBody>
                  <a:tcPr marL="0" marR="0" marT="0" marB="0"/>
                </a:tc>
                <a:tc>
                  <a:txBody>
                    <a:bodyPr/>
                    <a:lstStyle/>
                    <a:p>
                      <a:pPr>
                        <a:lnSpc>
                          <a:spcPct val="100000"/>
                        </a:lnSpc>
                        <a:spcBef>
                          <a:spcPts val="30"/>
                        </a:spcBef>
                      </a:pPr>
                      <a:endParaRPr sz="1900">
                        <a:solidFill>
                          <a:schemeClr val="bg1"/>
                        </a:solidFill>
                        <a:latin typeface="Myriad Pro" pitchFamily="34" charset="0"/>
                      </a:endParaRPr>
                    </a:p>
                    <a:p>
                      <a:pPr marL="71120">
                        <a:lnSpc>
                          <a:spcPct val="100000"/>
                        </a:lnSpc>
                      </a:pPr>
                      <a:r>
                        <a:rPr sz="2100" dirty="0">
                          <a:solidFill>
                            <a:schemeClr val="bg1"/>
                          </a:solidFill>
                          <a:latin typeface="Myriad Pro" pitchFamily="34" charset="0"/>
                        </a:rPr>
                        <a:t>Kişi</a:t>
                      </a:r>
                      <a:endParaRPr sz="2100">
                        <a:solidFill>
                          <a:schemeClr val="bg1"/>
                        </a:solidFill>
                        <a:latin typeface="Myriad Pro" pitchFamily="34" charset="0"/>
                        <a:cs typeface="Verdana"/>
                      </a:endParaRPr>
                    </a:p>
                  </a:txBody>
                  <a:tcPr marL="0" marR="0" marT="0" marB="0"/>
                </a:tc>
                <a:extLst>
                  <a:ext uri="{0D108BD9-81ED-4DB2-BD59-A6C34878D82A}">
                    <a16:rowId xmlns:a16="http://schemas.microsoft.com/office/drawing/2014/main" val="10001"/>
                  </a:ext>
                </a:extLst>
              </a:tr>
              <a:tr h="931880">
                <a:tc>
                  <a:txBody>
                    <a:bodyPr/>
                    <a:lstStyle/>
                    <a:p>
                      <a:pPr>
                        <a:lnSpc>
                          <a:spcPct val="100000"/>
                        </a:lnSpc>
                        <a:spcBef>
                          <a:spcPts val="5"/>
                        </a:spcBef>
                      </a:pPr>
                      <a:endParaRPr sz="1900" dirty="0">
                        <a:solidFill>
                          <a:schemeClr val="bg1"/>
                        </a:solidFill>
                        <a:latin typeface="Myriad Pro" pitchFamily="34" charset="0"/>
                      </a:endParaRPr>
                    </a:p>
                    <a:p>
                      <a:pPr marL="89535">
                        <a:lnSpc>
                          <a:spcPct val="100000"/>
                        </a:lnSpc>
                      </a:pPr>
                      <a:r>
                        <a:rPr sz="2100" spc="-5" dirty="0">
                          <a:solidFill>
                            <a:schemeClr val="bg1"/>
                          </a:solidFill>
                          <a:latin typeface="Myriad Pro" pitchFamily="34" charset="0"/>
                        </a:rPr>
                        <a:t>•Niçin yapılacak</a:t>
                      </a:r>
                      <a:r>
                        <a:rPr sz="2100" spc="-25" dirty="0">
                          <a:solidFill>
                            <a:schemeClr val="bg1"/>
                          </a:solidFill>
                          <a:latin typeface="Myriad Pro" pitchFamily="34" charset="0"/>
                        </a:rPr>
                        <a:t> </a:t>
                      </a:r>
                      <a:r>
                        <a:rPr sz="2100" dirty="0">
                          <a:solidFill>
                            <a:schemeClr val="bg1"/>
                          </a:solidFill>
                          <a:latin typeface="Myriad Pro" pitchFamily="34" charset="0"/>
                        </a:rPr>
                        <a:t>?</a:t>
                      </a:r>
                      <a:endParaRPr sz="2100" dirty="0">
                        <a:solidFill>
                          <a:schemeClr val="bg1"/>
                        </a:solidFill>
                        <a:latin typeface="Myriad Pro" pitchFamily="34" charset="0"/>
                        <a:cs typeface="Verdana"/>
                      </a:endParaRPr>
                    </a:p>
                  </a:txBody>
                  <a:tcPr marL="0" marR="0" marT="0" marB="0"/>
                </a:tc>
                <a:tc>
                  <a:txBody>
                    <a:bodyPr/>
                    <a:lstStyle/>
                    <a:p>
                      <a:pPr>
                        <a:lnSpc>
                          <a:spcPct val="100000"/>
                        </a:lnSpc>
                        <a:spcBef>
                          <a:spcPts val="5"/>
                        </a:spcBef>
                      </a:pPr>
                      <a:endParaRPr sz="1900" dirty="0">
                        <a:solidFill>
                          <a:schemeClr val="bg1"/>
                        </a:solidFill>
                        <a:latin typeface="Myriad Pro" pitchFamily="34" charset="0"/>
                      </a:endParaRPr>
                    </a:p>
                    <a:p>
                      <a:pPr marL="70485">
                        <a:lnSpc>
                          <a:spcPct val="100000"/>
                        </a:lnSpc>
                      </a:pPr>
                      <a:r>
                        <a:rPr sz="2100" dirty="0">
                          <a:solidFill>
                            <a:schemeClr val="bg1"/>
                          </a:solidFill>
                          <a:latin typeface="Myriad Pro" pitchFamily="34" charset="0"/>
                        </a:rPr>
                        <a:t>Amaç</a:t>
                      </a:r>
                      <a:endParaRPr sz="2100" dirty="0">
                        <a:solidFill>
                          <a:schemeClr val="bg1"/>
                        </a:solidFill>
                        <a:latin typeface="Myriad Pro" pitchFamily="34" charset="0"/>
                        <a:cs typeface="Verdana"/>
                      </a:endParaRPr>
                    </a:p>
                  </a:txBody>
                  <a:tcPr marL="0" marR="0" marT="0" marB="0"/>
                </a:tc>
                <a:extLst>
                  <a:ext uri="{0D108BD9-81ED-4DB2-BD59-A6C34878D82A}">
                    <a16:rowId xmlns:a16="http://schemas.microsoft.com/office/drawing/2014/main" val="10002"/>
                  </a:ext>
                </a:extLst>
              </a:tr>
              <a:tr h="909020">
                <a:tc>
                  <a:txBody>
                    <a:bodyPr/>
                    <a:lstStyle/>
                    <a:p>
                      <a:pPr>
                        <a:lnSpc>
                          <a:spcPct val="100000"/>
                        </a:lnSpc>
                        <a:spcBef>
                          <a:spcPts val="15"/>
                        </a:spcBef>
                      </a:pPr>
                      <a:endParaRPr sz="1900" dirty="0">
                        <a:solidFill>
                          <a:schemeClr val="bg1"/>
                        </a:solidFill>
                        <a:latin typeface="Myriad Pro" pitchFamily="34" charset="0"/>
                      </a:endParaRPr>
                    </a:p>
                    <a:p>
                      <a:pPr marL="89535">
                        <a:lnSpc>
                          <a:spcPct val="100000"/>
                        </a:lnSpc>
                      </a:pPr>
                      <a:r>
                        <a:rPr sz="2100" spc="-5" dirty="0">
                          <a:solidFill>
                            <a:schemeClr val="bg1"/>
                          </a:solidFill>
                          <a:latin typeface="Myriad Pro" pitchFamily="34" charset="0"/>
                        </a:rPr>
                        <a:t>•Nasıl yapılacak</a:t>
                      </a:r>
                      <a:r>
                        <a:rPr sz="2100" spc="-40" dirty="0">
                          <a:solidFill>
                            <a:schemeClr val="bg1"/>
                          </a:solidFill>
                          <a:latin typeface="Myriad Pro" pitchFamily="34" charset="0"/>
                        </a:rPr>
                        <a:t> </a:t>
                      </a:r>
                      <a:r>
                        <a:rPr sz="2100" dirty="0">
                          <a:solidFill>
                            <a:schemeClr val="bg1"/>
                          </a:solidFill>
                          <a:latin typeface="Myriad Pro" pitchFamily="34" charset="0"/>
                        </a:rPr>
                        <a:t>?</a:t>
                      </a:r>
                      <a:endParaRPr sz="2100" dirty="0">
                        <a:solidFill>
                          <a:schemeClr val="bg1"/>
                        </a:solidFill>
                        <a:latin typeface="Myriad Pro" pitchFamily="34" charset="0"/>
                        <a:cs typeface="Verdana"/>
                      </a:endParaRPr>
                    </a:p>
                  </a:txBody>
                  <a:tcPr marL="0" marR="0" marT="0" marB="0"/>
                </a:tc>
                <a:tc>
                  <a:txBody>
                    <a:bodyPr/>
                    <a:lstStyle/>
                    <a:p>
                      <a:pPr>
                        <a:lnSpc>
                          <a:spcPct val="100000"/>
                        </a:lnSpc>
                        <a:spcBef>
                          <a:spcPts val="15"/>
                        </a:spcBef>
                      </a:pPr>
                      <a:endParaRPr sz="1900" dirty="0">
                        <a:solidFill>
                          <a:schemeClr val="bg1"/>
                        </a:solidFill>
                        <a:latin typeface="Myriad Pro" pitchFamily="34" charset="0"/>
                      </a:endParaRPr>
                    </a:p>
                    <a:p>
                      <a:pPr marL="70485">
                        <a:lnSpc>
                          <a:spcPct val="100000"/>
                        </a:lnSpc>
                      </a:pPr>
                      <a:r>
                        <a:rPr sz="2100" spc="-5" dirty="0">
                          <a:solidFill>
                            <a:schemeClr val="bg1"/>
                          </a:solidFill>
                          <a:latin typeface="Myriad Pro" pitchFamily="34" charset="0"/>
                        </a:rPr>
                        <a:t>Detay</a:t>
                      </a:r>
                      <a:endParaRPr sz="2100" dirty="0">
                        <a:solidFill>
                          <a:schemeClr val="bg1"/>
                        </a:solidFill>
                        <a:latin typeface="Myriad Pro" pitchFamily="34" charset="0"/>
                        <a:cs typeface="Verdana"/>
                      </a:endParaRPr>
                    </a:p>
                  </a:txBody>
                  <a:tcPr marL="0" marR="0" marT="0" marB="0"/>
                </a:tc>
                <a:extLst>
                  <a:ext uri="{0D108BD9-81ED-4DB2-BD59-A6C34878D82A}">
                    <a16:rowId xmlns:a16="http://schemas.microsoft.com/office/drawing/2014/main" val="10003"/>
                  </a:ext>
                </a:extLst>
              </a:tr>
              <a:tr h="930536">
                <a:tc>
                  <a:txBody>
                    <a:bodyPr/>
                    <a:lstStyle/>
                    <a:p>
                      <a:pPr>
                        <a:lnSpc>
                          <a:spcPct val="100000"/>
                        </a:lnSpc>
                        <a:spcBef>
                          <a:spcPts val="5"/>
                        </a:spcBef>
                      </a:pPr>
                      <a:endParaRPr sz="1900" dirty="0">
                        <a:solidFill>
                          <a:schemeClr val="bg1"/>
                        </a:solidFill>
                        <a:latin typeface="Myriad Pro" pitchFamily="34" charset="0"/>
                      </a:endParaRPr>
                    </a:p>
                    <a:p>
                      <a:pPr marL="89535">
                        <a:lnSpc>
                          <a:spcPct val="100000"/>
                        </a:lnSpc>
                      </a:pPr>
                      <a:r>
                        <a:rPr sz="2100" spc="-5" dirty="0">
                          <a:solidFill>
                            <a:schemeClr val="bg1"/>
                          </a:solidFill>
                          <a:latin typeface="Myriad Pro" pitchFamily="34" charset="0"/>
                        </a:rPr>
                        <a:t>•Ne zamana kadar tamamlanacak</a:t>
                      </a:r>
                      <a:r>
                        <a:rPr sz="2100" dirty="0">
                          <a:solidFill>
                            <a:schemeClr val="bg1"/>
                          </a:solidFill>
                          <a:latin typeface="Myriad Pro" pitchFamily="34" charset="0"/>
                        </a:rPr>
                        <a:t> ?</a:t>
                      </a:r>
                      <a:endParaRPr sz="2100" dirty="0">
                        <a:solidFill>
                          <a:schemeClr val="bg1"/>
                        </a:solidFill>
                        <a:latin typeface="Myriad Pro" pitchFamily="34" charset="0"/>
                        <a:cs typeface="Verdana"/>
                      </a:endParaRPr>
                    </a:p>
                  </a:txBody>
                  <a:tcPr marL="0" marR="0" marT="0" marB="0"/>
                </a:tc>
                <a:tc>
                  <a:txBody>
                    <a:bodyPr/>
                    <a:lstStyle/>
                    <a:p>
                      <a:pPr>
                        <a:lnSpc>
                          <a:spcPct val="100000"/>
                        </a:lnSpc>
                        <a:spcBef>
                          <a:spcPts val="50"/>
                        </a:spcBef>
                      </a:pPr>
                      <a:endParaRPr sz="1900" dirty="0">
                        <a:solidFill>
                          <a:schemeClr val="bg1"/>
                        </a:solidFill>
                        <a:latin typeface="Myriad Pro" pitchFamily="34" charset="0"/>
                      </a:endParaRPr>
                    </a:p>
                    <a:p>
                      <a:pPr marL="70485">
                        <a:lnSpc>
                          <a:spcPct val="100000"/>
                        </a:lnSpc>
                      </a:pPr>
                      <a:r>
                        <a:rPr sz="2100" dirty="0">
                          <a:solidFill>
                            <a:schemeClr val="bg1"/>
                          </a:solidFill>
                          <a:latin typeface="Myriad Pro" pitchFamily="34" charset="0"/>
                        </a:rPr>
                        <a:t>Süre</a:t>
                      </a:r>
                      <a:endParaRPr sz="2100" dirty="0">
                        <a:solidFill>
                          <a:schemeClr val="bg1"/>
                        </a:solidFill>
                        <a:latin typeface="Myriad Pro" pitchFamily="34" charset="0"/>
                        <a:cs typeface="Verdana"/>
                      </a:endParaRPr>
                    </a:p>
                  </a:txBody>
                  <a:tcPr marL="0" marR="0" marT="0" marB="0"/>
                </a:tc>
                <a:extLst>
                  <a:ext uri="{0D108BD9-81ED-4DB2-BD59-A6C34878D82A}">
                    <a16:rowId xmlns:a16="http://schemas.microsoft.com/office/drawing/2014/main" val="10004"/>
                  </a:ext>
                </a:extLst>
              </a:tr>
            </a:tbl>
          </a:graphicData>
        </a:graphic>
      </p:graphicFrame>
      <p:pic>
        <p:nvPicPr>
          <p:cNvPr id="7" name="Resim 6">
            <a:extLst>
              <a:ext uri="{FF2B5EF4-FFF2-40B4-BE49-F238E27FC236}">
                <a16:creationId xmlns:a16="http://schemas.microsoft.com/office/drawing/2014/main" id="{E9F9AED4-61F6-4BE0-B981-857D92A501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850662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2495600" y="26064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Hayır Diyememe Nedenleri</a:t>
            </a:r>
            <a:endParaRPr lang="en-GB" b="1" dirty="0">
              <a:solidFill>
                <a:srgbClr val="FF0000"/>
              </a:solidFill>
              <a:latin typeface="Myriad Pro" pitchFamily="34" charset="0"/>
            </a:endParaRPr>
          </a:p>
        </p:txBody>
      </p:sp>
      <p:sp>
        <p:nvSpPr>
          <p:cNvPr id="6" name="object 3"/>
          <p:cNvSpPr txBox="1"/>
          <p:nvPr/>
        </p:nvSpPr>
        <p:spPr>
          <a:xfrm>
            <a:off x="1315329" y="1854798"/>
            <a:ext cx="9847385" cy="4046621"/>
          </a:xfrm>
          <a:prstGeom prst="rect">
            <a:avLst/>
          </a:prstGeom>
        </p:spPr>
        <p:txBody>
          <a:bodyPr vert="horz" wrap="square" lIns="0" tIns="0" rIns="0" bIns="0" rtlCol="0">
            <a:spAutoFit/>
          </a:bodyPr>
          <a:lstStyle/>
          <a:p>
            <a:pPr marL="318546" indent="-307149" algn="ctr">
              <a:lnSpc>
                <a:spcPct val="150000"/>
              </a:lnSpc>
              <a:buChar char="•"/>
              <a:tabLst>
                <a:tab pos="318546" algn="l"/>
                <a:tab pos="319115" algn="l"/>
              </a:tabLst>
            </a:pPr>
            <a:r>
              <a:rPr sz="2800" spc="-4" dirty="0" err="1">
                <a:latin typeface="Tahoma" panose="020B0604030504040204" pitchFamily="34" charset="0"/>
                <a:ea typeface="Tahoma" panose="020B0604030504040204" pitchFamily="34" charset="0"/>
                <a:cs typeface="Tahoma" panose="020B0604030504040204" pitchFamily="34" charset="0"/>
              </a:rPr>
              <a:t>Sevilmeme</a:t>
            </a:r>
            <a:r>
              <a:rPr sz="2800" spc="-54"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korkusu</a:t>
            </a:r>
            <a:endParaRPr sz="2800" dirty="0">
              <a:latin typeface="Tahoma" panose="020B0604030504040204" pitchFamily="34" charset="0"/>
              <a:ea typeface="Tahoma" panose="020B0604030504040204" pitchFamily="34" charset="0"/>
              <a:cs typeface="Tahoma" panose="020B0604030504040204" pitchFamily="34" charset="0"/>
            </a:endParaRPr>
          </a:p>
          <a:p>
            <a:pPr marL="318546" indent="-307149" algn="ctr">
              <a:lnSpc>
                <a:spcPct val="150000"/>
              </a:lnSpc>
              <a:spcBef>
                <a:spcPts val="431"/>
              </a:spcBef>
              <a:buChar char="•"/>
              <a:tabLst>
                <a:tab pos="318546" algn="l"/>
                <a:tab pos="319115" algn="l"/>
              </a:tabLst>
            </a:pPr>
            <a:r>
              <a:rPr sz="2800" spc="-4" dirty="0" err="1">
                <a:latin typeface="Tahoma" panose="020B0604030504040204" pitchFamily="34" charset="0"/>
                <a:ea typeface="Tahoma" panose="020B0604030504040204" pitchFamily="34" charset="0"/>
                <a:cs typeface="Tahoma" panose="020B0604030504040204" pitchFamily="34" charset="0"/>
              </a:rPr>
              <a:t>Kendine</a:t>
            </a:r>
            <a:r>
              <a:rPr sz="2800" spc="-72"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güvensizlik</a:t>
            </a:r>
            <a:endParaRPr sz="2800" dirty="0">
              <a:latin typeface="Tahoma" panose="020B0604030504040204" pitchFamily="34" charset="0"/>
              <a:ea typeface="Tahoma" panose="020B0604030504040204" pitchFamily="34" charset="0"/>
              <a:cs typeface="Tahoma" panose="020B0604030504040204" pitchFamily="34" charset="0"/>
            </a:endParaRPr>
          </a:p>
          <a:p>
            <a:pPr marL="318546" indent="-307149" algn="ctr">
              <a:lnSpc>
                <a:spcPct val="150000"/>
              </a:lnSpc>
              <a:spcBef>
                <a:spcPts val="417"/>
              </a:spcBef>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Bencillik </a:t>
            </a:r>
            <a:r>
              <a:rPr sz="2800" spc="-4" dirty="0" err="1">
                <a:latin typeface="Tahoma" panose="020B0604030504040204" pitchFamily="34" charset="0"/>
                <a:ea typeface="Tahoma" panose="020B0604030504040204" pitchFamily="34" charset="0"/>
                <a:cs typeface="Tahoma" panose="020B0604030504040204" pitchFamily="34" charset="0"/>
              </a:rPr>
              <a:t>etme</a:t>
            </a:r>
            <a:r>
              <a:rPr sz="2800" spc="-54"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korkusu</a:t>
            </a:r>
            <a:endParaRPr sz="2800" dirty="0">
              <a:latin typeface="Tahoma" panose="020B0604030504040204" pitchFamily="34" charset="0"/>
              <a:ea typeface="Tahoma" panose="020B0604030504040204" pitchFamily="34" charset="0"/>
              <a:cs typeface="Tahoma" panose="020B0604030504040204" pitchFamily="34" charset="0"/>
            </a:endParaRPr>
          </a:p>
          <a:p>
            <a:pPr marL="318546" indent="-307149" algn="ctr">
              <a:lnSpc>
                <a:spcPct val="150000"/>
              </a:lnSpc>
              <a:spcBef>
                <a:spcPts val="431"/>
              </a:spcBef>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Yalnız </a:t>
            </a:r>
            <a:r>
              <a:rPr sz="2800" spc="-4" dirty="0" err="1">
                <a:latin typeface="Tahoma" panose="020B0604030504040204" pitchFamily="34" charset="0"/>
                <a:ea typeface="Tahoma" panose="020B0604030504040204" pitchFamily="34" charset="0"/>
                <a:cs typeface="Tahoma" panose="020B0604030504040204" pitchFamily="34" charset="0"/>
              </a:rPr>
              <a:t>kalma</a:t>
            </a:r>
            <a:r>
              <a:rPr sz="2800" spc="-54"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korkusu</a:t>
            </a:r>
            <a:endParaRPr sz="2800" dirty="0">
              <a:latin typeface="Tahoma" panose="020B0604030504040204" pitchFamily="34" charset="0"/>
              <a:ea typeface="Tahoma" panose="020B0604030504040204" pitchFamily="34" charset="0"/>
              <a:cs typeface="Tahoma" panose="020B0604030504040204" pitchFamily="34" charset="0"/>
            </a:endParaRPr>
          </a:p>
          <a:p>
            <a:pPr marL="318546" indent="-307149" algn="ctr">
              <a:lnSpc>
                <a:spcPct val="150000"/>
              </a:lnSpc>
              <a:spcBef>
                <a:spcPts val="431"/>
              </a:spcBef>
              <a:buChar char="•"/>
              <a:tabLst>
                <a:tab pos="318546" algn="l"/>
                <a:tab pos="319115" algn="l"/>
              </a:tabLst>
            </a:pPr>
            <a:r>
              <a:rPr sz="2800" dirty="0">
                <a:latin typeface="Tahoma" panose="020B0604030504040204" pitchFamily="34" charset="0"/>
                <a:ea typeface="Tahoma" panose="020B0604030504040204" pitchFamily="34" charset="0"/>
                <a:cs typeface="Tahoma" panose="020B0604030504040204" pitchFamily="34" charset="0"/>
              </a:rPr>
              <a:t>Kabul</a:t>
            </a:r>
            <a:r>
              <a:rPr sz="2800" spc="-85"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edilmeme</a:t>
            </a:r>
            <a:r>
              <a:rPr lang="tr-TR" sz="2800" spc="-4" dirty="0">
                <a:latin typeface="Tahoma" panose="020B0604030504040204" pitchFamily="34" charset="0"/>
                <a:ea typeface="Tahoma" panose="020B0604030504040204" pitchFamily="34" charset="0"/>
                <a:cs typeface="Tahoma" panose="020B0604030504040204" pitchFamily="34" charset="0"/>
              </a:rPr>
              <a:t> korkusu</a:t>
            </a:r>
            <a:endParaRPr sz="2800" dirty="0">
              <a:latin typeface="Tahoma" panose="020B0604030504040204" pitchFamily="34" charset="0"/>
              <a:ea typeface="Tahoma" panose="020B0604030504040204" pitchFamily="34" charset="0"/>
              <a:cs typeface="Tahoma" panose="020B0604030504040204" pitchFamily="34" charset="0"/>
            </a:endParaRPr>
          </a:p>
          <a:p>
            <a:pPr marL="318546" indent="-307149" algn="ctr">
              <a:lnSpc>
                <a:spcPct val="150000"/>
              </a:lnSpc>
              <a:spcBef>
                <a:spcPts val="417"/>
              </a:spcBef>
              <a:buChar char="•"/>
              <a:tabLst>
                <a:tab pos="318546" algn="l"/>
                <a:tab pos="319115" algn="l"/>
              </a:tabLst>
            </a:pPr>
            <a:r>
              <a:rPr sz="2800" spc="-4" dirty="0" err="1">
                <a:latin typeface="Tahoma" panose="020B0604030504040204" pitchFamily="34" charset="0"/>
                <a:ea typeface="Tahoma" panose="020B0604030504040204" pitchFamily="34" charset="0"/>
                <a:cs typeface="Tahoma" panose="020B0604030504040204" pitchFamily="34" charset="0"/>
              </a:rPr>
              <a:t>Önemsenmeme</a:t>
            </a:r>
            <a:r>
              <a:rPr sz="2800" spc="-58"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korkusu</a:t>
            </a:r>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7" name="Resim 6">
            <a:extLst>
              <a:ext uri="{FF2B5EF4-FFF2-40B4-BE49-F238E27FC236}">
                <a16:creationId xmlns:a16="http://schemas.microsoft.com/office/drawing/2014/main" id="{C8362CA7-F6CD-4CBA-AEDA-2FC798DC6FD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37421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984738" y="1265610"/>
            <a:ext cx="10487465"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40000"/>
              </a:lnSpc>
              <a:buFont typeface="Wingdings" pitchFamily="2" charset="2"/>
              <a:buNone/>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Yerine konması, geri döndürülmesi, yenilenmesi, depolanması, satın alınması mümkün olmayan bir kaynaktır.</a:t>
            </a:r>
          </a:p>
          <a:p>
            <a:pPr>
              <a:buFont typeface="Wingdings" pitchFamily="2" charset="2"/>
              <a:buNone/>
            </a:pPr>
            <a:endParaRPr lang="tr-TR" sz="2800" dirty="0">
              <a:solidFill>
                <a:srgbClr val="0062AC"/>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586" y="4696051"/>
            <a:ext cx="26574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Resim 4">
            <a:extLst>
              <a:ext uri="{FF2B5EF4-FFF2-40B4-BE49-F238E27FC236}">
                <a16:creationId xmlns:a16="http://schemas.microsoft.com/office/drawing/2014/main" id="{5C146CC2-C64B-4B89-B28D-D07EDB33357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
        <p:nvSpPr>
          <p:cNvPr id="6" name="Rectangle 3">
            <a:extLst>
              <a:ext uri="{FF2B5EF4-FFF2-40B4-BE49-F238E27FC236}">
                <a16:creationId xmlns:a16="http://schemas.microsoft.com/office/drawing/2014/main" id="{D3ECF4C2-2420-45E9-92E3-A6826EE568D3}"/>
              </a:ext>
            </a:extLst>
          </p:cNvPr>
          <p:cNvSpPr txBox="1">
            <a:spLocks noChangeArrowheads="1"/>
          </p:cNvSpPr>
          <p:nvPr/>
        </p:nvSpPr>
        <p:spPr>
          <a:xfrm>
            <a:off x="1839351" y="168812"/>
            <a:ext cx="7924800" cy="990600"/>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b="1" dirty="0">
                <a:solidFill>
                  <a:srgbClr val="FF0000"/>
                </a:solidFill>
                <a:effectLst>
                  <a:outerShdw blurRad="38100" dist="38100" dir="2700000" algn="tl">
                    <a:srgbClr val="C0C0C0"/>
                  </a:outerShdw>
                </a:effectLst>
                <a:latin typeface="Myriad Pro" pitchFamily="34" charset="0"/>
              </a:rPr>
              <a:t>     Zamanın Tanımı</a:t>
            </a:r>
          </a:p>
        </p:txBody>
      </p:sp>
    </p:spTree>
    <p:extLst>
      <p:ext uri="{BB962C8B-B14F-4D97-AF65-F5344CB8AC3E}">
        <p14:creationId xmlns:p14="http://schemas.microsoft.com/office/powerpoint/2010/main" val="4162212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84375" y="33265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Hayır Diyememe</a:t>
            </a:r>
            <a:endParaRPr lang="en-GB" b="1" dirty="0">
              <a:solidFill>
                <a:srgbClr val="FF0000"/>
              </a:solidFill>
              <a:latin typeface="Myriad Pro" pitchFamily="34" charset="0"/>
            </a:endParaRPr>
          </a:p>
        </p:txBody>
      </p:sp>
      <p:sp>
        <p:nvSpPr>
          <p:cNvPr id="4" name="Rectangle 3"/>
          <p:cNvSpPr txBox="1">
            <a:spLocks noChangeArrowheads="1"/>
          </p:cNvSpPr>
          <p:nvPr/>
        </p:nvSpPr>
        <p:spPr>
          <a:xfrm>
            <a:off x="161780" y="2038431"/>
            <a:ext cx="11887200" cy="355123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543050" lvl="2" indent="-571500">
              <a:lnSpc>
                <a:spcPct val="150000"/>
              </a:lnSpc>
              <a:buFont typeface="Wingdings" panose="05000000000000000000" pitchFamily="2" charset="2"/>
              <a:buChar char="q"/>
              <a:defRPr/>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Sizi işinizden alıkoyan kişileri belirleyin</a:t>
            </a:r>
          </a:p>
          <a:p>
            <a:pPr marL="1543050" lvl="2" indent="-571500">
              <a:lnSpc>
                <a:spcPct val="150000"/>
              </a:lnSpc>
              <a:buFont typeface="Wingdings" panose="05000000000000000000" pitchFamily="2" charset="2"/>
              <a:buChar char="q"/>
              <a:defRPr/>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Sorumluluğu başkasının alabileceği projelere hayır demeyi öğrenin</a:t>
            </a:r>
          </a:p>
          <a:p>
            <a:pPr marL="1543050" lvl="2" indent="-571500">
              <a:lnSpc>
                <a:spcPct val="150000"/>
              </a:lnSpc>
              <a:buFont typeface="Wingdings" panose="05000000000000000000" pitchFamily="2" charset="2"/>
              <a:buChar char="q"/>
              <a:defRPr/>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Her zaman müsait olmayın.</a:t>
            </a:r>
          </a:p>
          <a:p>
            <a:pPr marL="1543050" lvl="2" indent="-571500">
              <a:lnSpc>
                <a:spcPct val="150000"/>
              </a:lnSpc>
              <a:buFont typeface="Wingdings" panose="05000000000000000000" pitchFamily="2" charset="2"/>
              <a:buChar char="q"/>
              <a:defRPr/>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Kimin sizin zamanınızı hak ettiğini iyi değerlendirin</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9C814441-9E55-47A0-BD44-84AB11FB25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8824719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84375" y="33265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Hayır Demenin Adımları</a:t>
            </a:r>
            <a:endParaRPr lang="en-GB" b="1" dirty="0">
              <a:solidFill>
                <a:srgbClr val="FF0000"/>
              </a:solidFill>
              <a:latin typeface="Myriad Pro" pitchFamily="34" charset="0"/>
            </a:endParaRPr>
          </a:p>
        </p:txBody>
      </p:sp>
      <p:sp>
        <p:nvSpPr>
          <p:cNvPr id="7" name="object 3"/>
          <p:cNvSpPr txBox="1"/>
          <p:nvPr/>
        </p:nvSpPr>
        <p:spPr>
          <a:xfrm>
            <a:off x="1927450" y="2121876"/>
            <a:ext cx="8496709" cy="2651367"/>
          </a:xfrm>
          <a:prstGeom prst="rect">
            <a:avLst/>
          </a:prstGeom>
        </p:spPr>
        <p:txBody>
          <a:bodyPr vert="horz" wrap="square" lIns="0" tIns="0" rIns="0" bIns="0" rtlCol="0">
            <a:spAutoFit/>
          </a:bodyPr>
          <a:lstStyle/>
          <a:p>
            <a:pPr marL="319115" indent="-307718" algn="ctr">
              <a:lnSpc>
                <a:spcPct val="150000"/>
              </a:lnSpc>
              <a:buSzPct val="125000"/>
              <a:buFont typeface="Arial"/>
              <a:buChar char="•"/>
              <a:tabLst>
                <a:tab pos="318546" algn="l"/>
                <a:tab pos="319115" algn="l"/>
              </a:tabLst>
            </a:pPr>
            <a:r>
              <a:rPr sz="2800" spc="-4" dirty="0" err="1">
                <a:latin typeface="Tahoma" panose="020B0604030504040204" pitchFamily="34" charset="0"/>
                <a:ea typeface="Tahoma" panose="020B0604030504040204" pitchFamily="34" charset="0"/>
                <a:cs typeface="Tahoma" panose="020B0604030504040204" pitchFamily="34" charset="0"/>
              </a:rPr>
              <a:t>Dinlemek</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431"/>
              </a:spcBef>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“Hayır”</a:t>
            </a:r>
            <a:r>
              <a:rPr sz="2800" spc="-72"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demek</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417"/>
              </a:spcBef>
              <a:buSzPct val="125000"/>
              <a:buFont typeface="Arial"/>
              <a:buChar char="•"/>
              <a:tabLst>
                <a:tab pos="318546" algn="l"/>
                <a:tab pos="319115" algn="l"/>
              </a:tabLst>
            </a:pPr>
            <a:r>
              <a:rPr sz="2800" spc="-4" dirty="0" err="1">
                <a:latin typeface="Tahoma" panose="020B0604030504040204" pitchFamily="34" charset="0"/>
                <a:ea typeface="Tahoma" panose="020B0604030504040204" pitchFamily="34" charset="0"/>
                <a:cs typeface="Tahoma" panose="020B0604030504040204" pitchFamily="34" charset="0"/>
              </a:rPr>
              <a:t>Nedenlerini</a:t>
            </a:r>
            <a:r>
              <a:rPr sz="2800" spc="-63"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açıklamak</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431"/>
              </a:spcBef>
              <a:buSzPct val="125000"/>
              <a:buFont typeface="Arial"/>
              <a:buChar char="•"/>
              <a:tabLst>
                <a:tab pos="318546" algn="l"/>
                <a:tab pos="319115" algn="l"/>
              </a:tabLst>
            </a:pPr>
            <a:r>
              <a:rPr sz="2800" spc="-4" dirty="0" err="1">
                <a:latin typeface="Tahoma" panose="020B0604030504040204" pitchFamily="34" charset="0"/>
                <a:ea typeface="Tahoma" panose="020B0604030504040204" pitchFamily="34" charset="0"/>
                <a:cs typeface="Tahoma" panose="020B0604030504040204" pitchFamily="34" charset="0"/>
              </a:rPr>
              <a:t>Alternatifler</a:t>
            </a:r>
            <a:r>
              <a:rPr sz="2800" spc="-76"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sunmak</a:t>
            </a:r>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FB0F547D-D2A2-48BB-8D5B-68ECEEE3102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9483499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84375" y="33265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Randevusuz Ziyaretçiler</a:t>
            </a:r>
            <a:endParaRPr lang="en-GB" b="1" dirty="0">
              <a:solidFill>
                <a:srgbClr val="FF0000"/>
              </a:solidFill>
              <a:latin typeface="Myriad Pro" pitchFamily="34" charset="0"/>
            </a:endParaRPr>
          </a:p>
        </p:txBody>
      </p:sp>
      <p:sp>
        <p:nvSpPr>
          <p:cNvPr id="4" name="Rectangle 3"/>
          <p:cNvSpPr txBox="1">
            <a:spLocks noChangeArrowheads="1"/>
          </p:cNvSpPr>
          <p:nvPr/>
        </p:nvSpPr>
        <p:spPr>
          <a:xfrm>
            <a:off x="555674" y="1475656"/>
            <a:ext cx="11057206" cy="46176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defRPr/>
            </a:pPr>
            <a:r>
              <a:rPr lang="tr-TR" sz="2800" dirty="0">
                <a:solidFill>
                  <a:schemeClr val="tx1"/>
                </a:solidFill>
                <a:latin typeface="Myriad Pro" pitchFamily="34" charset="0"/>
              </a:rPr>
              <a:t>Beklenmeyen misafirlerden kaçınmanın yolları;</a:t>
            </a:r>
            <a:r>
              <a:rPr lang="en-US" sz="2800" dirty="0">
                <a:solidFill>
                  <a:schemeClr val="tx1"/>
                </a:solidFill>
                <a:latin typeface="Myriad Pro" pitchFamily="34" charset="0"/>
              </a:rPr>
              <a:t> </a:t>
            </a:r>
            <a:endParaRPr lang="tr-TR" sz="2800" dirty="0">
              <a:solidFill>
                <a:schemeClr val="tx1"/>
              </a:solidFill>
              <a:latin typeface="Myriad Pro" pitchFamily="34" charset="0"/>
            </a:endParaRPr>
          </a:p>
          <a:p>
            <a:pPr marL="660400" indent="-660400">
              <a:lnSpc>
                <a:spcPct val="150000"/>
              </a:lnSpc>
              <a:buFont typeface="Wingdings" panose="05000000000000000000" pitchFamily="2" charset="2"/>
              <a:buChar char="q"/>
              <a:defRPr/>
            </a:pPr>
            <a:r>
              <a:rPr lang="tr-TR" sz="2800" dirty="0">
                <a:solidFill>
                  <a:schemeClr val="tx1"/>
                </a:solidFill>
                <a:latin typeface="Myriad Pro" pitchFamily="34" charset="0"/>
              </a:rPr>
              <a:t>Öncelikle konuğunuz odaya girdiğinde ayağa kalkın ve öyle kalın. Konuğunuz gitmeden yerinize oturmayın.</a:t>
            </a:r>
          </a:p>
          <a:p>
            <a:pPr marL="660400" indent="-660400">
              <a:lnSpc>
                <a:spcPct val="150000"/>
              </a:lnSpc>
              <a:buFont typeface="Wingdings" panose="05000000000000000000" pitchFamily="2" charset="2"/>
              <a:buChar char="q"/>
              <a:defRPr/>
            </a:pPr>
            <a:r>
              <a:rPr lang="tr-TR" sz="2800" dirty="0">
                <a:solidFill>
                  <a:schemeClr val="tx1"/>
                </a:solidFill>
                <a:latin typeface="Myriad Pro" pitchFamily="34" charset="0"/>
              </a:rPr>
              <a:t>Bir şeyler ikram etmekten kaçının.</a:t>
            </a:r>
          </a:p>
          <a:p>
            <a:pPr marL="660400" indent="-660400">
              <a:lnSpc>
                <a:spcPct val="150000"/>
              </a:lnSpc>
              <a:buFont typeface="Wingdings" panose="05000000000000000000" pitchFamily="2" charset="2"/>
              <a:buChar char="q"/>
              <a:defRPr/>
            </a:pPr>
            <a:r>
              <a:rPr lang="tr-TR" sz="2800" dirty="0">
                <a:solidFill>
                  <a:schemeClr val="tx1"/>
                </a:solidFill>
                <a:latin typeface="Myriad Pro" pitchFamily="34" charset="0"/>
              </a:rPr>
              <a:t>Zamanlamasının çok iyi olduğunu söyleyip onu kutlayın ve ne yazık ki 10 </a:t>
            </a:r>
            <a:r>
              <a:rPr lang="tr-TR" sz="2800" dirty="0" err="1">
                <a:solidFill>
                  <a:schemeClr val="tx1"/>
                </a:solidFill>
                <a:latin typeface="Myriad Pro" pitchFamily="34" charset="0"/>
              </a:rPr>
              <a:t>dk</a:t>
            </a:r>
            <a:r>
              <a:rPr lang="tr-TR" sz="2800" dirty="0">
                <a:solidFill>
                  <a:schemeClr val="tx1"/>
                </a:solidFill>
                <a:latin typeface="Myriad Pro" pitchFamily="34" charset="0"/>
              </a:rPr>
              <a:t> içinde çıkmak zorunda olduğunuzu ifade edin.</a:t>
            </a:r>
          </a:p>
          <a:p>
            <a:pPr marL="660400" indent="-660400">
              <a:lnSpc>
                <a:spcPct val="150000"/>
              </a:lnSpc>
              <a:buFont typeface="Wingdings" panose="05000000000000000000" pitchFamily="2" charset="2"/>
              <a:buChar char="q"/>
              <a:defRPr/>
            </a:pPr>
            <a:endParaRPr lang="en-US" sz="2800" dirty="0">
              <a:solidFill>
                <a:schemeClr val="tx1"/>
              </a:solidFill>
              <a:latin typeface="Myriad Pro" pitchFamily="34" charset="0"/>
            </a:endParaRPr>
          </a:p>
        </p:txBody>
      </p:sp>
      <p:pic>
        <p:nvPicPr>
          <p:cNvPr id="6" name="Resim 5">
            <a:extLst>
              <a:ext uri="{FF2B5EF4-FFF2-40B4-BE49-F238E27FC236}">
                <a16:creationId xmlns:a16="http://schemas.microsoft.com/office/drawing/2014/main" id="{1FC41FBC-11FD-4203-83A4-D3306835B0D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4416714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84375" y="33265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Randevusuz Ziyaretçiler</a:t>
            </a:r>
            <a:endParaRPr lang="en-GB" b="1" dirty="0">
              <a:solidFill>
                <a:srgbClr val="FF0000"/>
              </a:solidFill>
              <a:latin typeface="Myriad Pro" pitchFamily="34" charset="0"/>
            </a:endParaRPr>
          </a:p>
        </p:txBody>
      </p:sp>
      <p:sp>
        <p:nvSpPr>
          <p:cNvPr id="6" name="object 3"/>
          <p:cNvSpPr txBox="1"/>
          <p:nvPr/>
        </p:nvSpPr>
        <p:spPr>
          <a:xfrm>
            <a:off x="597876" y="1485867"/>
            <a:ext cx="11594123" cy="3995325"/>
          </a:xfrm>
          <a:prstGeom prst="rect">
            <a:avLst/>
          </a:prstGeom>
        </p:spPr>
        <p:txBody>
          <a:bodyPr vert="horz" wrap="square" lIns="0" tIns="0" rIns="0" bIns="0" rtlCol="0">
            <a:spAutoFit/>
          </a:bodyPr>
          <a:lstStyle/>
          <a:p>
            <a:pPr marL="255862" indent="-244465" algn="ctr">
              <a:lnSpc>
                <a:spcPct val="150000"/>
              </a:lnSpc>
              <a:buFont typeface="Arial"/>
              <a:buChar char="•"/>
              <a:tabLst>
                <a:tab pos="255862" algn="l"/>
                <a:tab pos="256432" algn="l"/>
              </a:tabLst>
            </a:pPr>
            <a:r>
              <a:rPr lang="tr-TR" sz="2800" spc="-4" dirty="0">
                <a:latin typeface="Tahoma" panose="020B0604030504040204" pitchFamily="34" charset="0"/>
                <a:ea typeface="Tahoma" panose="020B0604030504040204" pitchFamily="34" charset="0"/>
                <a:cs typeface="Tahoma" panose="020B0604030504040204" pitchFamily="34" charset="0"/>
              </a:rPr>
              <a:t>Kişilere r</a:t>
            </a:r>
            <a:r>
              <a:rPr sz="2800" spc="-4" dirty="0" err="1">
                <a:latin typeface="Tahoma" panose="020B0604030504040204" pitchFamily="34" charset="0"/>
                <a:ea typeface="Tahoma" panose="020B0604030504040204" pitchFamily="34" charset="0"/>
                <a:cs typeface="Tahoma" panose="020B0604030504040204" pitchFamily="34" charset="0"/>
              </a:rPr>
              <a:t>andevu</a:t>
            </a:r>
            <a:r>
              <a:rPr sz="2800" spc="-4"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alışkanlığının</a:t>
            </a:r>
            <a:r>
              <a:rPr sz="2800" spc="-4" dirty="0">
                <a:latin typeface="Tahoma" panose="020B0604030504040204" pitchFamily="34" charset="0"/>
                <a:ea typeface="Tahoma" panose="020B0604030504040204" pitchFamily="34" charset="0"/>
                <a:cs typeface="Tahoma" panose="020B0604030504040204" pitchFamily="34" charset="0"/>
              </a:rPr>
              <a:t> </a:t>
            </a:r>
            <a:r>
              <a:rPr lang="tr-TR" sz="2800" spc="-4"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kazan</a:t>
            </a:r>
            <a:r>
              <a:rPr lang="tr-TR" sz="2800" spc="-4" dirty="0" err="1">
                <a:latin typeface="Tahoma" panose="020B0604030504040204" pitchFamily="34" charset="0"/>
                <a:ea typeface="Tahoma" panose="020B0604030504040204" pitchFamily="34" charset="0"/>
                <a:cs typeface="Tahoma" panose="020B0604030504040204" pitchFamily="34" charset="0"/>
              </a:rPr>
              <a:t>dırıl</a:t>
            </a:r>
            <a:r>
              <a:rPr sz="2800" spc="-4" dirty="0" err="1">
                <a:latin typeface="Tahoma" panose="020B0604030504040204" pitchFamily="34" charset="0"/>
                <a:ea typeface="Tahoma" panose="020B0604030504040204" pitchFamily="34" charset="0"/>
                <a:cs typeface="Tahoma" panose="020B0604030504040204" pitchFamily="34" charset="0"/>
              </a:rPr>
              <a:t>ması</a:t>
            </a:r>
            <a:r>
              <a:rPr sz="2800" spc="-22"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gerekir</a:t>
            </a:r>
            <a:r>
              <a:rPr lang="tr-TR" sz="2800" spc="-4" dirty="0">
                <a:latin typeface="Tahoma" panose="020B0604030504040204" pitchFamily="34" charset="0"/>
                <a:ea typeface="Tahoma" panose="020B0604030504040204" pitchFamily="34" charset="0"/>
                <a:cs typeface="Tahoma" panose="020B0604030504040204" pitchFamily="34" charset="0"/>
              </a:rPr>
              <a:t>. (en azından sekreteriniz bu konuda gelen kişiye bilgi verebilir)</a:t>
            </a:r>
            <a:endParaRPr sz="2800" dirty="0">
              <a:latin typeface="Tahoma" panose="020B0604030504040204" pitchFamily="34" charset="0"/>
              <a:ea typeface="Tahoma" panose="020B0604030504040204" pitchFamily="34" charset="0"/>
              <a:cs typeface="Tahoma" panose="020B0604030504040204" pitchFamily="34" charset="0"/>
            </a:endParaRPr>
          </a:p>
          <a:p>
            <a:pPr marL="255862" indent="-244465" algn="ctr">
              <a:lnSpc>
                <a:spcPct val="150000"/>
              </a:lnSpc>
              <a:spcBef>
                <a:spcPts val="417"/>
              </a:spcBef>
              <a:buFont typeface="Arial"/>
              <a:buChar char="•"/>
              <a:tabLst>
                <a:tab pos="255862" algn="l"/>
                <a:tab pos="256432" algn="l"/>
              </a:tabLst>
            </a:pPr>
            <a:r>
              <a:rPr sz="2800" spc="-4" dirty="0">
                <a:latin typeface="Tahoma" panose="020B0604030504040204" pitchFamily="34" charset="0"/>
                <a:ea typeface="Tahoma" panose="020B0604030504040204" pitchFamily="34" charset="0"/>
                <a:cs typeface="Tahoma" panose="020B0604030504040204" pitchFamily="34" charset="0"/>
              </a:rPr>
              <a:t>Zaman limiti olmalı </a:t>
            </a:r>
            <a:r>
              <a:rPr sz="2800" dirty="0">
                <a:latin typeface="Tahoma" panose="020B0604030504040204" pitchFamily="34" charset="0"/>
                <a:ea typeface="Tahoma" panose="020B0604030504040204" pitchFamily="34" charset="0"/>
                <a:cs typeface="Tahoma" panose="020B0604030504040204" pitchFamily="34" charset="0"/>
              </a:rPr>
              <a:t>ve </a:t>
            </a:r>
            <a:r>
              <a:rPr sz="2800" dirty="0" err="1">
                <a:latin typeface="Tahoma" panose="020B0604030504040204" pitchFamily="34" charset="0"/>
                <a:ea typeface="Tahoma" panose="020B0604030504040204" pitchFamily="34" charset="0"/>
                <a:cs typeface="Tahoma" panose="020B0604030504040204" pitchFamily="34" charset="0"/>
              </a:rPr>
              <a:t>buna</a:t>
            </a:r>
            <a:r>
              <a:rPr sz="2800" spc="-13"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uyulmalıdır</a:t>
            </a:r>
            <a:r>
              <a:rPr lang="tr-TR" sz="2800" spc="-4" dirty="0">
                <a:latin typeface="Tahoma" panose="020B0604030504040204" pitchFamily="34" charset="0"/>
                <a:ea typeface="Tahoma" panose="020B0604030504040204" pitchFamily="34" charset="0"/>
                <a:cs typeface="Tahoma" panose="020B0604030504040204" pitchFamily="34" charset="0"/>
              </a:rPr>
              <a:t>.</a:t>
            </a:r>
            <a:endParaRPr sz="2800" dirty="0">
              <a:latin typeface="Tahoma" panose="020B0604030504040204" pitchFamily="34" charset="0"/>
              <a:ea typeface="Tahoma" panose="020B0604030504040204" pitchFamily="34" charset="0"/>
              <a:cs typeface="Tahoma" panose="020B0604030504040204" pitchFamily="34" charset="0"/>
            </a:endParaRPr>
          </a:p>
          <a:p>
            <a:pPr marL="255862" indent="-244465" algn="ctr">
              <a:lnSpc>
                <a:spcPct val="150000"/>
              </a:lnSpc>
              <a:spcBef>
                <a:spcPts val="431"/>
              </a:spcBef>
              <a:buFont typeface="Arial"/>
              <a:buChar char="•"/>
              <a:tabLst>
                <a:tab pos="255862" algn="l"/>
                <a:tab pos="256432" algn="l"/>
              </a:tabLst>
            </a:pPr>
            <a:r>
              <a:rPr lang="tr-TR" sz="2800" spc="-4" dirty="0">
                <a:latin typeface="Tahoma" panose="020B0604030504040204" pitchFamily="34" charset="0"/>
                <a:ea typeface="Tahoma" panose="020B0604030504040204" pitchFamily="34" charset="0"/>
                <a:cs typeface="Tahoma" panose="020B0604030504040204" pitchFamily="34" charset="0"/>
              </a:rPr>
              <a:t>Mümkünse z</a:t>
            </a:r>
            <a:r>
              <a:rPr sz="2800" spc="-4" dirty="0" err="1">
                <a:latin typeface="Tahoma" panose="020B0604030504040204" pitchFamily="34" charset="0"/>
                <a:ea typeface="Tahoma" panose="020B0604030504040204" pitchFamily="34" charset="0"/>
                <a:cs typeface="Tahoma" panose="020B0604030504040204" pitchFamily="34" charset="0"/>
              </a:rPr>
              <a:t>iyaretçi</a:t>
            </a:r>
            <a:r>
              <a:rPr sz="2800" spc="-4" dirty="0">
                <a:latin typeface="Tahoma" panose="020B0604030504040204" pitchFamily="34" charset="0"/>
                <a:ea typeface="Tahoma" panose="020B0604030504040204" pitchFamily="34" charset="0"/>
                <a:cs typeface="Tahoma" panose="020B0604030504040204" pitchFamily="34" charset="0"/>
              </a:rPr>
              <a:t> ile </a:t>
            </a:r>
            <a:r>
              <a:rPr sz="2800" spc="-4" dirty="0" err="1">
                <a:latin typeface="Tahoma" panose="020B0604030504040204" pitchFamily="34" charset="0"/>
                <a:ea typeface="Tahoma" panose="020B0604030504040204" pitchFamily="34" charset="0"/>
                <a:cs typeface="Tahoma" panose="020B0604030504040204" pitchFamily="34" charset="0"/>
              </a:rPr>
              <a:t>başkası</a:t>
            </a:r>
            <a:r>
              <a:rPr sz="2800" spc="-27"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ilgilenebilir</a:t>
            </a:r>
            <a:r>
              <a:rPr lang="tr-TR" sz="2800" spc="-4" dirty="0">
                <a:latin typeface="Tahoma" panose="020B0604030504040204" pitchFamily="34" charset="0"/>
                <a:ea typeface="Tahoma" panose="020B0604030504040204" pitchFamily="34" charset="0"/>
                <a:cs typeface="Tahoma" panose="020B0604030504040204" pitchFamily="34" charset="0"/>
              </a:rPr>
              <a:t>.</a:t>
            </a:r>
            <a:endParaRPr sz="2800" dirty="0">
              <a:latin typeface="Tahoma" panose="020B0604030504040204" pitchFamily="34" charset="0"/>
              <a:ea typeface="Tahoma" panose="020B0604030504040204" pitchFamily="34" charset="0"/>
              <a:cs typeface="Tahoma" panose="020B0604030504040204" pitchFamily="34" charset="0"/>
            </a:endParaRPr>
          </a:p>
          <a:p>
            <a:pPr marL="255862" indent="-244465" algn="ctr">
              <a:lnSpc>
                <a:spcPct val="150000"/>
              </a:lnSpc>
              <a:spcBef>
                <a:spcPts val="417"/>
              </a:spcBef>
              <a:buFont typeface="Arial"/>
              <a:buChar char="•"/>
              <a:tabLst>
                <a:tab pos="255862" algn="l"/>
                <a:tab pos="256432" algn="l"/>
              </a:tabLst>
            </a:pPr>
            <a:r>
              <a:rPr sz="2800" spc="-4" dirty="0">
                <a:latin typeface="Tahoma" panose="020B0604030504040204" pitchFamily="34" charset="0"/>
                <a:ea typeface="Tahoma" panose="020B0604030504040204" pitchFamily="34" charset="0"/>
                <a:cs typeface="Tahoma" panose="020B0604030504040204" pitchFamily="34" charset="0"/>
              </a:rPr>
              <a:t>Görüşme </a:t>
            </a:r>
            <a:r>
              <a:rPr sz="2800" spc="-4" dirty="0" err="1">
                <a:latin typeface="Tahoma" panose="020B0604030504040204" pitchFamily="34" charset="0"/>
                <a:ea typeface="Tahoma" panose="020B0604030504040204" pitchFamily="34" charset="0"/>
                <a:cs typeface="Tahoma" panose="020B0604030504040204" pitchFamily="34" charset="0"/>
              </a:rPr>
              <a:t>salonları</a:t>
            </a:r>
            <a:r>
              <a:rPr sz="2800" spc="-58"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oluşturulabilir</a:t>
            </a:r>
            <a:r>
              <a:rPr lang="tr-TR" sz="2800" spc="-4" dirty="0">
                <a:latin typeface="Tahoma" panose="020B0604030504040204" pitchFamily="34" charset="0"/>
                <a:ea typeface="Tahoma" panose="020B0604030504040204" pitchFamily="34" charset="0"/>
                <a:cs typeface="Tahoma" panose="020B0604030504040204" pitchFamily="34" charset="0"/>
              </a:rPr>
              <a:t>.</a:t>
            </a:r>
            <a:endParaRPr sz="2800" dirty="0">
              <a:latin typeface="Tahoma" panose="020B0604030504040204" pitchFamily="34" charset="0"/>
              <a:ea typeface="Tahoma" panose="020B0604030504040204" pitchFamily="34" charset="0"/>
              <a:cs typeface="Tahoma" panose="020B0604030504040204" pitchFamily="34" charset="0"/>
            </a:endParaRPr>
          </a:p>
          <a:p>
            <a:pPr marL="255862" indent="-244465" algn="ctr">
              <a:lnSpc>
                <a:spcPct val="150000"/>
              </a:lnSpc>
              <a:spcBef>
                <a:spcPts val="431"/>
              </a:spcBef>
              <a:buFont typeface="Arial"/>
              <a:buChar char="•"/>
              <a:tabLst>
                <a:tab pos="255862" algn="l"/>
                <a:tab pos="256432" algn="l"/>
              </a:tabLst>
            </a:pPr>
            <a:r>
              <a:rPr sz="2800" spc="-4" dirty="0">
                <a:latin typeface="Tahoma" panose="020B0604030504040204" pitchFamily="34" charset="0"/>
                <a:ea typeface="Tahoma" panose="020B0604030504040204" pitchFamily="34" charset="0"/>
                <a:cs typeface="Tahoma" panose="020B0604030504040204" pitchFamily="34" charset="0"/>
              </a:rPr>
              <a:t>Ziyaretçiler </a:t>
            </a:r>
            <a:r>
              <a:rPr sz="2800" dirty="0">
                <a:latin typeface="Tahoma" panose="020B0604030504040204" pitchFamily="34" charset="0"/>
                <a:ea typeface="Tahoma" panose="020B0604030504040204" pitchFamily="34" charset="0"/>
                <a:cs typeface="Tahoma" panose="020B0604030504040204" pitchFamily="34" charset="0"/>
              </a:rPr>
              <a:t>daha </a:t>
            </a:r>
            <a:r>
              <a:rPr sz="2800" spc="-4" dirty="0">
                <a:latin typeface="Tahoma" panose="020B0604030504040204" pitchFamily="34" charset="0"/>
                <a:ea typeface="Tahoma" panose="020B0604030504040204" pitchFamily="34" charset="0"/>
                <a:cs typeface="Tahoma" panose="020B0604030504040204" pitchFamily="34" charset="0"/>
              </a:rPr>
              <a:t>uygun bir </a:t>
            </a:r>
            <a:r>
              <a:rPr sz="2800" dirty="0" err="1">
                <a:latin typeface="Tahoma" panose="020B0604030504040204" pitchFamily="34" charset="0"/>
                <a:ea typeface="Tahoma" panose="020B0604030504040204" pitchFamily="34" charset="0"/>
                <a:cs typeface="Tahoma" panose="020B0604030504040204" pitchFamily="34" charset="0"/>
              </a:rPr>
              <a:t>zamana</a:t>
            </a:r>
            <a:r>
              <a:rPr sz="2800" spc="-63"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yönlendirilebilir</a:t>
            </a:r>
            <a:r>
              <a:rPr lang="tr-TR" sz="2800" spc="-4" dirty="0">
                <a:latin typeface="Tahoma" panose="020B0604030504040204" pitchFamily="34" charset="0"/>
                <a:ea typeface="Tahoma" panose="020B0604030504040204" pitchFamily="34" charset="0"/>
                <a:cs typeface="Tahoma" panose="020B0604030504040204" pitchFamily="34" charset="0"/>
              </a:rPr>
              <a:t>.</a:t>
            </a:r>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7" name="Resim 6">
            <a:extLst>
              <a:ext uri="{FF2B5EF4-FFF2-40B4-BE49-F238E27FC236}">
                <a16:creationId xmlns:a16="http://schemas.microsoft.com/office/drawing/2014/main" id="{3927AC67-5E5B-4767-8B1B-B12E1D3793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1089475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79296" y="15217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Bekleme Süreleri</a:t>
            </a:r>
            <a:endParaRPr lang="en-GB" b="1" dirty="0">
              <a:solidFill>
                <a:srgbClr val="FF0000"/>
              </a:solidFill>
              <a:latin typeface="Myriad Pro" pitchFamily="34" charset="0"/>
            </a:endParaRPr>
          </a:p>
        </p:txBody>
      </p:sp>
      <p:sp>
        <p:nvSpPr>
          <p:cNvPr id="4" name="Rectangle 3"/>
          <p:cNvSpPr txBox="1">
            <a:spLocks noChangeArrowheads="1"/>
          </p:cNvSpPr>
          <p:nvPr/>
        </p:nvSpPr>
        <p:spPr>
          <a:xfrm>
            <a:off x="182879" y="1372597"/>
            <a:ext cx="11852032" cy="48752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314450" lvl="2" indent="-342900">
              <a:lnSpc>
                <a:spcPct val="15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Randevunuzu bir gün önceden teyit ettirin. Bu insanlara vaktinde geleceğinizi gösterir ve onları da dakik olmaya yönlendirir.</a:t>
            </a:r>
          </a:p>
          <a:p>
            <a:pPr marL="1549400" lvl="2" indent="-577850">
              <a:lnSpc>
                <a:spcPct val="15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Toplantı yerine 5 dakikadan erken gitmeyin. Bu kaybedecek çok vaktiniz olduğunu gösterir.</a:t>
            </a:r>
          </a:p>
          <a:p>
            <a:pPr marL="1549400" lvl="2" indent="-577850">
              <a:lnSpc>
                <a:spcPct val="15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Beklerken mutlaka bir şeylerle meşgul olun</a:t>
            </a:r>
          </a:p>
        </p:txBody>
      </p:sp>
      <p:pic>
        <p:nvPicPr>
          <p:cNvPr id="6" name="Resim 5">
            <a:extLst>
              <a:ext uri="{FF2B5EF4-FFF2-40B4-BE49-F238E27FC236}">
                <a16:creationId xmlns:a16="http://schemas.microsoft.com/office/drawing/2014/main" id="{EF26AD16-269E-4A22-8E9C-3FA7BA800DD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6362101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79296" y="15217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Bekleme Süreleri</a:t>
            </a:r>
            <a:endParaRPr lang="en-GB" b="1" dirty="0">
              <a:solidFill>
                <a:srgbClr val="FF0000"/>
              </a:solidFill>
              <a:latin typeface="Myriad Pro" pitchFamily="34" charset="0"/>
            </a:endParaRPr>
          </a:p>
        </p:txBody>
      </p:sp>
      <p:sp>
        <p:nvSpPr>
          <p:cNvPr id="4" name="Rectangle 3"/>
          <p:cNvSpPr txBox="1">
            <a:spLocks noChangeArrowheads="1"/>
          </p:cNvSpPr>
          <p:nvPr/>
        </p:nvSpPr>
        <p:spPr>
          <a:xfrm>
            <a:off x="211014" y="1084210"/>
            <a:ext cx="11852032" cy="48752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549400" lvl="2" indent="-577850">
              <a:lnSpc>
                <a:spcPct val="15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Eğer insanlar sizi 15 dakikadan fazla bekletirlerse sizin üzerinizde hakimiyet kurmayı istedikleri düşünülebilir. Böyle bir durumda beklediğinizi ama ayrılmak zorunda olduğunuzu bildirin. Bu karşı tarafa gecikmenin sebebini mantıklı bir şekilde açıklama şansı da verir. </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EF26AD16-269E-4A22-8E9C-3FA7BA800DD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61206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56240" y="58336"/>
            <a:ext cx="8229600" cy="69428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Gereksiz E-posta</a:t>
            </a:r>
            <a:endParaRPr lang="en-GB" b="1" dirty="0">
              <a:solidFill>
                <a:srgbClr val="FF0000"/>
              </a:solidFill>
              <a:latin typeface="Myriad Pro" pitchFamily="34" charset="0"/>
            </a:endParaRPr>
          </a:p>
        </p:txBody>
      </p:sp>
      <p:sp>
        <p:nvSpPr>
          <p:cNvPr id="4" name="object 3"/>
          <p:cNvSpPr txBox="1"/>
          <p:nvPr/>
        </p:nvSpPr>
        <p:spPr>
          <a:xfrm>
            <a:off x="267285" y="1043678"/>
            <a:ext cx="11816863" cy="5736699"/>
          </a:xfrm>
          <a:prstGeom prst="rect">
            <a:avLst/>
          </a:prstGeom>
        </p:spPr>
        <p:txBody>
          <a:bodyPr vert="horz" wrap="square" lIns="0" tIns="0" rIns="0" bIns="0" rtlCol="0">
            <a:spAutoFit/>
          </a:bodyPr>
          <a:lstStyle/>
          <a:p>
            <a:pPr marL="255862" indent="-244465" algn="ctr">
              <a:lnSpc>
                <a:spcPct val="150000"/>
              </a:lnSpc>
              <a:buFont typeface="Arial"/>
              <a:buChar char="•"/>
              <a:tabLst>
                <a:tab pos="255862" algn="l"/>
                <a:tab pos="256432" algn="l"/>
              </a:tabLst>
            </a:pPr>
            <a:r>
              <a:rPr lang="tr-TR" sz="2800" spc="-4" dirty="0">
                <a:latin typeface="Myriad Pro" pitchFamily="34" charset="0"/>
                <a:cs typeface="Verdana"/>
              </a:rPr>
              <a:t>E-postalarınızı klasörlere ayırın böylelikle müşterilerinizden, müdürünüzden ya da cevap verilmesi öncelikli olan kişilerden gelen e-maillere fark ederek hızlıca cevaplayıp zaman kazanabilirsiniz.</a:t>
            </a:r>
          </a:p>
          <a:p>
            <a:pPr marL="255862" indent="-244465" algn="ctr">
              <a:lnSpc>
                <a:spcPct val="150000"/>
              </a:lnSpc>
              <a:buFont typeface="Arial"/>
              <a:buChar char="•"/>
              <a:tabLst>
                <a:tab pos="255862" algn="l"/>
                <a:tab pos="256432" algn="l"/>
              </a:tabLst>
            </a:pPr>
            <a:r>
              <a:rPr lang="tr-TR" sz="2800" spc="-4" dirty="0">
                <a:latin typeface="Myriad Pro" pitchFamily="34" charset="0"/>
                <a:cs typeface="Verdana"/>
              </a:rPr>
              <a:t>Alışveriş ,oyun vb.. sitelerden gelen e-mailleri istemediğinize dair geri bildirimde bulunun. </a:t>
            </a:r>
            <a:r>
              <a:rPr lang="tr-TR" sz="2800" dirty="0">
                <a:latin typeface="Myriad Pro" pitchFamily="34" charset="0"/>
                <a:cs typeface="Verdana"/>
              </a:rPr>
              <a:t>Bu durum mail kutunuzu temizlemek için harcadığınız gereksiz zamanı azaltacaktır.</a:t>
            </a:r>
          </a:p>
          <a:p>
            <a:pPr marL="255862" indent="-244465" algn="ctr">
              <a:lnSpc>
                <a:spcPct val="150000"/>
              </a:lnSpc>
              <a:buFont typeface="Arial"/>
              <a:buChar char="•"/>
              <a:tabLst>
                <a:tab pos="255862" algn="l"/>
                <a:tab pos="256432" algn="l"/>
              </a:tabLst>
            </a:pPr>
            <a:r>
              <a:rPr lang="tr-TR" sz="2800" spc="-4" dirty="0">
                <a:latin typeface="Myriad Pro" pitchFamily="34" charset="0"/>
                <a:cs typeface="Verdana"/>
              </a:rPr>
              <a:t>Kişilerin (özellikle anlaşmazlık durumlarında) yüz yüze iletişimi tercih etmeyerek oluşturdukları gereksiz e-postaları durdurun.  (E-POSTA KAVGALARI)</a:t>
            </a:r>
          </a:p>
        </p:txBody>
      </p:sp>
      <p:pic>
        <p:nvPicPr>
          <p:cNvPr id="6" name="Resim 5">
            <a:extLst>
              <a:ext uri="{FF2B5EF4-FFF2-40B4-BE49-F238E27FC236}">
                <a16:creationId xmlns:a16="http://schemas.microsoft.com/office/drawing/2014/main" id="{78378007-D79D-41B8-AA2E-25FAFA51672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4889077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84375" y="33265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Kararsızlık</a:t>
            </a:r>
            <a:endParaRPr lang="en-GB" b="1" dirty="0">
              <a:solidFill>
                <a:srgbClr val="FF0000"/>
              </a:solidFill>
              <a:latin typeface="Myriad Pro" pitchFamily="34" charset="0"/>
            </a:endParaRPr>
          </a:p>
        </p:txBody>
      </p:sp>
      <p:sp>
        <p:nvSpPr>
          <p:cNvPr id="4" name="object 3"/>
          <p:cNvSpPr txBox="1"/>
          <p:nvPr/>
        </p:nvSpPr>
        <p:spPr>
          <a:xfrm>
            <a:off x="865163" y="1455022"/>
            <a:ext cx="10522634" cy="3806170"/>
          </a:xfrm>
          <a:prstGeom prst="rect">
            <a:avLst/>
          </a:prstGeom>
        </p:spPr>
        <p:txBody>
          <a:bodyPr vert="horz" wrap="square" lIns="0" tIns="0" rIns="0" bIns="0" rtlCol="0">
            <a:spAutoFit/>
          </a:bodyPr>
          <a:lstStyle/>
          <a:p>
            <a:pPr marL="468597" indent="-457200" algn="ctr">
              <a:buFont typeface="Wingdings" panose="05000000000000000000" pitchFamily="2" charset="2"/>
              <a:buChar char="q"/>
              <a:tabLst>
                <a:tab pos="318546" algn="l"/>
                <a:tab pos="319115" algn="l"/>
              </a:tabLst>
            </a:pPr>
            <a:r>
              <a:rPr sz="2800" dirty="0" err="1">
                <a:latin typeface="Tahoma" panose="020B0604030504040204" pitchFamily="34" charset="0"/>
                <a:ea typeface="Tahoma" panose="020B0604030504040204" pitchFamily="34" charset="0"/>
                <a:cs typeface="Tahoma" panose="020B0604030504040204" pitchFamily="34" charset="0"/>
              </a:rPr>
              <a:t>Bilgi</a:t>
            </a:r>
            <a:r>
              <a:rPr sz="2800" spc="-85" dirty="0">
                <a:latin typeface="Tahoma" panose="020B0604030504040204" pitchFamily="34" charset="0"/>
                <a:ea typeface="Tahoma" panose="020B0604030504040204" pitchFamily="34" charset="0"/>
                <a:cs typeface="Tahoma" panose="020B0604030504040204" pitchFamily="34" charset="0"/>
              </a:rPr>
              <a:t> </a:t>
            </a:r>
            <a:r>
              <a:rPr sz="2800" dirty="0" err="1">
                <a:latin typeface="Tahoma" panose="020B0604030504040204" pitchFamily="34" charset="0"/>
                <a:ea typeface="Tahoma" panose="020B0604030504040204" pitchFamily="34" charset="0"/>
                <a:cs typeface="Tahoma" panose="020B0604030504040204" pitchFamily="34" charset="0"/>
              </a:rPr>
              <a:t>eksikliği</a:t>
            </a:r>
            <a:endParaRPr sz="2800" dirty="0">
              <a:latin typeface="Tahoma" panose="020B0604030504040204" pitchFamily="34" charset="0"/>
              <a:ea typeface="Tahoma" panose="020B0604030504040204" pitchFamily="34" charset="0"/>
              <a:cs typeface="Tahoma" panose="020B0604030504040204" pitchFamily="34" charset="0"/>
            </a:endParaRPr>
          </a:p>
          <a:p>
            <a:pPr marL="468597" indent="-457200" algn="ctr">
              <a:spcBef>
                <a:spcPts val="431"/>
              </a:spcBef>
              <a:buFont typeface="Wingdings" panose="05000000000000000000" pitchFamily="2" charset="2"/>
              <a:buChar char="q"/>
              <a:tabLst>
                <a:tab pos="318546" algn="l"/>
                <a:tab pos="319115" algn="l"/>
              </a:tabLst>
            </a:pPr>
            <a:r>
              <a:rPr sz="2800" dirty="0">
                <a:latin typeface="Tahoma" panose="020B0604030504040204" pitchFamily="34" charset="0"/>
                <a:ea typeface="Tahoma" panose="020B0604030504040204" pitchFamily="34" charset="0"/>
                <a:cs typeface="Tahoma" panose="020B0604030504040204" pitchFamily="34" charset="0"/>
              </a:rPr>
              <a:t>Amaç </a:t>
            </a:r>
            <a:r>
              <a:rPr sz="2800" spc="-4" dirty="0">
                <a:latin typeface="Tahoma" panose="020B0604030504040204" pitchFamily="34" charset="0"/>
                <a:ea typeface="Tahoma" panose="020B0604030504040204" pitchFamily="34" charset="0"/>
                <a:cs typeface="Tahoma" panose="020B0604030504040204" pitchFamily="34" charset="0"/>
              </a:rPr>
              <a:t>ve hedeflerin net</a:t>
            </a:r>
            <a:r>
              <a:rPr sz="2800" spc="-63"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olmaması</a:t>
            </a:r>
            <a:endParaRPr sz="2800" dirty="0">
              <a:latin typeface="Tahoma" panose="020B0604030504040204" pitchFamily="34" charset="0"/>
              <a:ea typeface="Tahoma" panose="020B0604030504040204" pitchFamily="34" charset="0"/>
              <a:cs typeface="Tahoma" panose="020B0604030504040204" pitchFamily="34" charset="0"/>
            </a:endParaRPr>
          </a:p>
          <a:p>
            <a:pPr marL="468597" indent="-457200" algn="ctr">
              <a:spcBef>
                <a:spcPts val="417"/>
              </a:spcBef>
              <a:buFont typeface="Wingdings" panose="05000000000000000000" pitchFamily="2" charset="2"/>
              <a:buChar char="q"/>
              <a:tabLst>
                <a:tab pos="318546" algn="l"/>
                <a:tab pos="319115" algn="l"/>
              </a:tabLst>
            </a:pPr>
            <a:r>
              <a:rPr sz="2800" spc="-4" dirty="0" err="1">
                <a:latin typeface="Tahoma" panose="020B0604030504040204" pitchFamily="34" charset="0"/>
                <a:ea typeface="Tahoma" panose="020B0604030504040204" pitchFamily="34" charset="0"/>
                <a:cs typeface="Tahoma" panose="020B0604030504040204" pitchFamily="34" charset="0"/>
              </a:rPr>
              <a:t>Yetersiz</a:t>
            </a:r>
            <a:r>
              <a:rPr sz="2800" spc="-58"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alternatif</a:t>
            </a:r>
            <a:endParaRPr sz="2800" dirty="0">
              <a:latin typeface="Tahoma" panose="020B0604030504040204" pitchFamily="34" charset="0"/>
              <a:ea typeface="Tahoma" panose="020B0604030504040204" pitchFamily="34" charset="0"/>
              <a:cs typeface="Tahoma" panose="020B0604030504040204" pitchFamily="34" charset="0"/>
            </a:endParaRPr>
          </a:p>
          <a:p>
            <a:pPr marL="468597" indent="-457200" algn="ctr">
              <a:spcBef>
                <a:spcPts val="431"/>
              </a:spcBef>
              <a:buFont typeface="Wingdings" panose="05000000000000000000" pitchFamily="2" charset="2"/>
              <a:buChar char="q"/>
              <a:tabLst>
                <a:tab pos="318546" algn="l"/>
                <a:tab pos="319115" algn="l"/>
                <a:tab pos="1181867" algn="l"/>
              </a:tabLst>
            </a:pPr>
            <a:r>
              <a:rPr sz="2800" spc="-4" dirty="0" err="1">
                <a:latin typeface="Tahoma" panose="020B0604030504040204" pitchFamily="34" charset="0"/>
                <a:ea typeface="Tahoma" panose="020B0604030504040204" pitchFamily="34" charset="0"/>
                <a:cs typeface="Tahoma" panose="020B0604030504040204" pitchFamily="34" charset="0"/>
              </a:rPr>
              <a:t>Belirsiz</a:t>
            </a:r>
            <a:r>
              <a:rPr lang="tr-TR" sz="2800" spc="-4"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kriterler</a:t>
            </a:r>
            <a:r>
              <a:rPr sz="2800" spc="-4" dirty="0">
                <a:latin typeface="Tahoma" panose="020B0604030504040204" pitchFamily="34" charset="0"/>
                <a:ea typeface="Tahoma" panose="020B0604030504040204" pitchFamily="34" charset="0"/>
                <a:cs typeface="Tahoma" panose="020B0604030504040204" pitchFamily="34" charset="0"/>
              </a:rPr>
              <a:t> ve </a:t>
            </a:r>
            <a:r>
              <a:rPr sz="2800" spc="-4" dirty="0" err="1">
                <a:latin typeface="Tahoma" panose="020B0604030504040204" pitchFamily="34" charset="0"/>
                <a:ea typeface="Tahoma" panose="020B0604030504040204" pitchFamily="34" charset="0"/>
                <a:cs typeface="Tahoma" panose="020B0604030504040204" pitchFamily="34" charset="0"/>
              </a:rPr>
              <a:t>tercih</a:t>
            </a:r>
            <a:r>
              <a:rPr sz="2800" spc="-63"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güçlüğü</a:t>
            </a:r>
            <a:endParaRPr sz="2800" dirty="0">
              <a:latin typeface="Tahoma" panose="020B0604030504040204" pitchFamily="34" charset="0"/>
              <a:ea typeface="Tahoma" panose="020B0604030504040204" pitchFamily="34" charset="0"/>
              <a:cs typeface="Tahoma" panose="020B0604030504040204" pitchFamily="34" charset="0"/>
            </a:endParaRPr>
          </a:p>
          <a:p>
            <a:pPr marL="468597" indent="-457200" algn="ctr">
              <a:spcBef>
                <a:spcPts val="431"/>
              </a:spcBef>
              <a:buFont typeface="Wingdings" panose="05000000000000000000" pitchFamily="2" charset="2"/>
              <a:buChar char="q"/>
              <a:tabLst>
                <a:tab pos="318546" algn="l"/>
                <a:tab pos="319115" algn="l"/>
              </a:tabLst>
            </a:pPr>
            <a:r>
              <a:rPr sz="2800" dirty="0" err="1">
                <a:latin typeface="Tahoma" panose="020B0604030504040204" pitchFamily="34" charset="0"/>
                <a:ea typeface="Tahoma" panose="020B0604030504040204" pitchFamily="34" charset="0"/>
                <a:cs typeface="Tahoma" panose="020B0604030504040204" pitchFamily="34" charset="0"/>
              </a:rPr>
              <a:t>Yetkisizlik</a:t>
            </a:r>
            <a:endParaRPr sz="2800" dirty="0">
              <a:latin typeface="Tahoma" panose="020B0604030504040204" pitchFamily="34" charset="0"/>
              <a:ea typeface="Tahoma" panose="020B0604030504040204" pitchFamily="34" charset="0"/>
              <a:cs typeface="Tahoma" panose="020B0604030504040204" pitchFamily="34" charset="0"/>
            </a:endParaRPr>
          </a:p>
          <a:p>
            <a:pPr marL="468597" indent="-457200" algn="ctr">
              <a:spcBef>
                <a:spcPts val="417"/>
              </a:spcBef>
              <a:buFont typeface="Wingdings" panose="05000000000000000000" pitchFamily="2" charset="2"/>
              <a:buChar char="q"/>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Kararı </a:t>
            </a:r>
            <a:r>
              <a:rPr sz="2800" spc="-4" dirty="0" err="1">
                <a:latin typeface="Tahoma" panose="020B0604030504040204" pitchFamily="34" charset="0"/>
                <a:ea typeface="Tahoma" panose="020B0604030504040204" pitchFamily="34" charset="0"/>
                <a:cs typeface="Tahoma" panose="020B0604030504040204" pitchFamily="34" charset="0"/>
              </a:rPr>
              <a:t>uygulama</a:t>
            </a:r>
            <a:r>
              <a:rPr sz="2800" spc="-40"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güçlüğü</a:t>
            </a:r>
            <a:endParaRPr sz="2800" dirty="0">
              <a:latin typeface="Tahoma" panose="020B0604030504040204" pitchFamily="34" charset="0"/>
              <a:ea typeface="Tahoma" panose="020B0604030504040204" pitchFamily="34" charset="0"/>
              <a:cs typeface="Tahoma" panose="020B0604030504040204" pitchFamily="34" charset="0"/>
            </a:endParaRPr>
          </a:p>
          <a:p>
            <a:pPr marL="468597" indent="-457200" algn="ctr">
              <a:spcBef>
                <a:spcPts val="431"/>
              </a:spcBef>
              <a:buFont typeface="Wingdings" panose="05000000000000000000" pitchFamily="2" charset="2"/>
              <a:buChar char="q"/>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Yenilgi ve hata </a:t>
            </a:r>
            <a:r>
              <a:rPr sz="2800" spc="-4" dirty="0" err="1">
                <a:latin typeface="Tahoma" panose="020B0604030504040204" pitchFamily="34" charset="0"/>
                <a:ea typeface="Tahoma" panose="020B0604030504040204" pitchFamily="34" charset="0"/>
                <a:cs typeface="Tahoma" panose="020B0604030504040204" pitchFamily="34" charset="0"/>
              </a:rPr>
              <a:t>yapma</a:t>
            </a:r>
            <a:r>
              <a:rPr sz="2800" spc="-13"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korkusu</a:t>
            </a:r>
            <a:endParaRPr sz="2800" dirty="0">
              <a:latin typeface="Tahoma" panose="020B0604030504040204" pitchFamily="34" charset="0"/>
              <a:ea typeface="Tahoma" panose="020B0604030504040204" pitchFamily="34" charset="0"/>
              <a:cs typeface="Tahoma" panose="020B0604030504040204" pitchFamily="34" charset="0"/>
            </a:endParaRPr>
          </a:p>
          <a:p>
            <a:pPr marL="468597" indent="-457200" algn="ctr">
              <a:spcBef>
                <a:spcPts val="417"/>
              </a:spcBef>
              <a:buFont typeface="Wingdings" panose="05000000000000000000" pitchFamily="2" charset="2"/>
              <a:buChar char="q"/>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Takıntılı </a:t>
            </a:r>
            <a:r>
              <a:rPr sz="2800" dirty="0">
                <a:latin typeface="Tahoma" panose="020B0604030504040204" pitchFamily="34" charset="0"/>
                <a:ea typeface="Tahoma" panose="020B0604030504040204" pitchFamily="34" charset="0"/>
                <a:cs typeface="Tahoma" panose="020B0604030504040204" pitchFamily="34" charset="0"/>
              </a:rPr>
              <a:t>şekilde </a:t>
            </a:r>
            <a:r>
              <a:rPr sz="2800" spc="-4" dirty="0" err="1">
                <a:latin typeface="Tahoma" panose="020B0604030504040204" pitchFamily="34" charset="0"/>
                <a:ea typeface="Tahoma" panose="020B0604030504040204" pitchFamily="34" charset="0"/>
                <a:cs typeface="Tahoma" panose="020B0604030504040204" pitchFamily="34" charset="0"/>
              </a:rPr>
              <a:t>mükemmellik</a:t>
            </a:r>
            <a:r>
              <a:rPr sz="2800" spc="-58"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tutkusu</a:t>
            </a:r>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BA834716-A61D-40F3-BEA9-F949FC64D4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42012195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59651" y="116632"/>
            <a:ext cx="8229600" cy="5726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Telefonlar</a:t>
            </a:r>
            <a:endParaRPr lang="en-GB" b="1" dirty="0">
              <a:solidFill>
                <a:srgbClr val="FF0000"/>
              </a:solidFill>
              <a:latin typeface="Myriad Pro" pitchFamily="34" charset="0"/>
            </a:endParaRPr>
          </a:p>
        </p:txBody>
      </p:sp>
      <p:sp>
        <p:nvSpPr>
          <p:cNvPr id="6" name="Rectangle 3"/>
          <p:cNvSpPr txBox="1">
            <a:spLocks noChangeArrowheads="1"/>
          </p:cNvSpPr>
          <p:nvPr/>
        </p:nvSpPr>
        <p:spPr>
          <a:xfrm>
            <a:off x="239150" y="1462369"/>
            <a:ext cx="11619915" cy="503690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549400" lvl="2" indent="-577850">
              <a:lnSpc>
                <a:spcPct val="15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Telefon edeceğiniz kişiye önceden e-posta atıp, konunun ana hatlarını belirleyin</a:t>
            </a:r>
          </a:p>
          <a:p>
            <a:pPr marL="1549400" lvl="2" indent="-577850">
              <a:lnSpc>
                <a:spcPct val="15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Telefonda planlanan konunun dışına çıkmamaya özen gösterin</a:t>
            </a:r>
          </a:p>
          <a:p>
            <a:pPr marL="1549400" lvl="2" indent="-577850">
              <a:lnSpc>
                <a:spcPct val="15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Görüşmenin başında “çok değil sadece 5 dakika kadar sürecek” derseniz, konuşma için ayırdığınız süreyi de karşı tarafa bildirmiş olursunuz.</a:t>
            </a:r>
          </a:p>
        </p:txBody>
      </p:sp>
      <p:pic>
        <p:nvPicPr>
          <p:cNvPr id="7" name="Resim 6">
            <a:extLst>
              <a:ext uri="{FF2B5EF4-FFF2-40B4-BE49-F238E27FC236}">
                <a16:creationId xmlns:a16="http://schemas.microsoft.com/office/drawing/2014/main" id="{E88E256B-AA51-49E2-A675-7700DAC56B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21901627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59651" y="116632"/>
            <a:ext cx="8229600" cy="5726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Telefonlar</a:t>
            </a:r>
            <a:endParaRPr lang="en-GB" b="1" dirty="0">
              <a:solidFill>
                <a:srgbClr val="FF0000"/>
              </a:solidFill>
              <a:latin typeface="Myriad Pro" pitchFamily="34" charset="0"/>
            </a:endParaRPr>
          </a:p>
        </p:txBody>
      </p:sp>
      <p:sp>
        <p:nvSpPr>
          <p:cNvPr id="6" name="Rectangle 3"/>
          <p:cNvSpPr txBox="1">
            <a:spLocks noChangeArrowheads="1"/>
          </p:cNvSpPr>
          <p:nvPr/>
        </p:nvSpPr>
        <p:spPr>
          <a:xfrm>
            <a:off x="218048" y="1491174"/>
            <a:ext cx="11973951" cy="45720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549400" lvl="2" indent="-577850">
              <a:lnSpc>
                <a:spcPct val="15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Nezaket kısmını çabuk geçin</a:t>
            </a:r>
          </a:p>
          <a:p>
            <a:pPr marL="1549400" lvl="2" indent="-577850">
              <a:lnSpc>
                <a:spcPct val="15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Karşı tarafın meşgul olduğunu ima ederek, çok uzadığını düşündüğünüz konuşmayı sonlandırabilirsiniz.</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7" name="Resim 6">
            <a:extLst>
              <a:ext uri="{FF2B5EF4-FFF2-40B4-BE49-F238E27FC236}">
                <a16:creationId xmlns:a16="http://schemas.microsoft.com/office/drawing/2014/main" id="{E88E256B-AA51-49E2-A675-7700DAC56B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910910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6F702DA6-4AA4-407A-A133-5F1F3C371FC4}"/>
              </a:ext>
            </a:extLst>
          </p:cNvPr>
          <p:cNvSpPr txBox="1">
            <a:spLocks noChangeArrowheads="1"/>
          </p:cNvSpPr>
          <p:nvPr/>
        </p:nvSpPr>
        <p:spPr bwMode="auto">
          <a:xfrm>
            <a:off x="858129" y="2364740"/>
            <a:ext cx="10174825" cy="151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50000"/>
              </a:spcBef>
              <a:buClr>
                <a:srgbClr val="FF9900"/>
              </a:buClr>
              <a:buFont typeface="Wingdings" panose="05000000000000000000" pitchFamily="2" charset="2"/>
              <a:buChar char="ü"/>
            </a:pPr>
            <a:r>
              <a:rPr lang="tr-TR" altLang="tr-TR" sz="2800" dirty="0">
                <a:latin typeface="Tahoma" panose="020B0604030504040204" pitchFamily="34" charset="0"/>
                <a:ea typeface="Tahoma" panose="020B0604030504040204" pitchFamily="34" charset="0"/>
                <a:cs typeface="Tahoma" panose="020B0604030504040204" pitchFamily="34" charset="0"/>
              </a:rPr>
              <a:t> Para gibi toplanamaz, </a:t>
            </a:r>
          </a:p>
          <a:p>
            <a:pPr algn="ctr" eaLnBrk="1" hangingPunct="1">
              <a:lnSpc>
                <a:spcPct val="150000"/>
              </a:lnSpc>
              <a:spcBef>
                <a:spcPct val="50000"/>
              </a:spcBef>
              <a:buClr>
                <a:srgbClr val="FF9900"/>
              </a:buClr>
              <a:buFont typeface="Wingdings" panose="05000000000000000000" pitchFamily="2" charset="2"/>
              <a:buChar char="ü"/>
            </a:pPr>
            <a:r>
              <a:rPr lang="tr-TR" altLang="tr-TR" sz="2800" dirty="0">
                <a:latin typeface="Tahoma" panose="020B0604030504040204" pitchFamily="34" charset="0"/>
                <a:ea typeface="Tahoma" panose="020B0604030504040204" pitchFamily="34" charset="0"/>
                <a:cs typeface="Tahoma" panose="020B0604030504040204" pitchFamily="34" charset="0"/>
              </a:rPr>
              <a:t> Hammadde gibi depolanıp istenildiğinde kullanılamaz </a:t>
            </a:r>
          </a:p>
        </p:txBody>
      </p:sp>
      <p:pic>
        <p:nvPicPr>
          <p:cNvPr id="4" name="Resim 3">
            <a:extLst>
              <a:ext uri="{FF2B5EF4-FFF2-40B4-BE49-F238E27FC236}">
                <a16:creationId xmlns:a16="http://schemas.microsoft.com/office/drawing/2014/main" id="{A9360077-C078-48A6-A467-5BC5033F2AD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
        <p:nvSpPr>
          <p:cNvPr id="5" name="Rectangle 3">
            <a:extLst>
              <a:ext uri="{FF2B5EF4-FFF2-40B4-BE49-F238E27FC236}">
                <a16:creationId xmlns:a16="http://schemas.microsoft.com/office/drawing/2014/main" id="{750FBC9E-1561-4AFE-BEE8-36E288ACE6A4}"/>
              </a:ext>
            </a:extLst>
          </p:cNvPr>
          <p:cNvSpPr txBox="1">
            <a:spLocks noChangeArrowheads="1"/>
          </p:cNvSpPr>
          <p:nvPr/>
        </p:nvSpPr>
        <p:spPr>
          <a:xfrm>
            <a:off x="1839351" y="168812"/>
            <a:ext cx="7924800" cy="990600"/>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b="1" dirty="0">
                <a:solidFill>
                  <a:srgbClr val="FF0000"/>
                </a:solidFill>
                <a:effectLst>
                  <a:outerShdw blurRad="38100" dist="38100" dir="2700000" algn="tl">
                    <a:srgbClr val="C0C0C0"/>
                  </a:outerShdw>
                </a:effectLst>
                <a:latin typeface="Myriad Pro" pitchFamily="34" charset="0"/>
              </a:rPr>
              <a:t>     Zamanın Tanımı</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59651" y="11663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Telefonlar</a:t>
            </a:r>
            <a:endParaRPr lang="en-GB" b="1" dirty="0">
              <a:solidFill>
                <a:srgbClr val="FF0000"/>
              </a:solidFill>
              <a:latin typeface="Myriad Pro" pitchFamily="34" charset="0"/>
            </a:endParaRPr>
          </a:p>
        </p:txBody>
      </p:sp>
      <p:sp>
        <p:nvSpPr>
          <p:cNvPr id="7" name="Rectangle 3"/>
          <p:cNvSpPr txBox="1">
            <a:spLocks noChangeArrowheads="1"/>
          </p:cNvSpPr>
          <p:nvPr/>
        </p:nvSpPr>
        <p:spPr>
          <a:xfrm>
            <a:off x="98474" y="1152169"/>
            <a:ext cx="12034911" cy="543151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09600" indent="-609600">
              <a:lnSpc>
                <a:spcPct val="15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Sizi zamansız arayanlar için uygun zamanınızı söyleyin ve o saatlerde kişilerin aramasını sağlayın. Yada telefonlara siz bakmayın, başkası baksın.</a:t>
            </a:r>
          </a:p>
          <a:p>
            <a:pPr marL="609600" indent="-609600">
              <a:lnSpc>
                <a:spcPct val="150000"/>
              </a:lnSpc>
              <a:buFont typeface="Wingdings" panose="05000000000000000000" pitchFamily="2" charset="2"/>
              <a:buChar char="q"/>
              <a:defRPr/>
            </a:pPr>
            <a:endParaRPr 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609600" indent="-609600">
              <a:lnSpc>
                <a:spcPct val="150000"/>
              </a:lnSpc>
              <a:buFont typeface="Wingdings" panose="05000000000000000000" pitchFamily="2" charset="2"/>
              <a:buChar char="q"/>
              <a:defRPr/>
            </a:pPr>
            <a:endParaRPr 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609600" indent="-609600">
              <a:lnSpc>
                <a:spcPct val="150000"/>
              </a:lnSpc>
              <a:buFont typeface="Wingdings" panose="05000000000000000000" pitchFamily="2" charset="2"/>
              <a:buChar char="q"/>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Lafı çok uzatacağını bildiğiniz kişilerin mümkünse telefonuna bakmayın ve kısa bir mesaj yazarak müsait olmadığınızı ama acil ise mesaj ya da mail ile konuyu yazabileceğini iletin.</a:t>
            </a:r>
          </a:p>
          <a:p>
            <a:pPr>
              <a:lnSpc>
                <a:spcPct val="150000"/>
              </a:lnSpc>
              <a:defRPr/>
            </a:pP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88189EEB-AD1A-4943-9019-8D67EF51AA6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40069305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2166377" y="7625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Zaman Kaybına Neden Olan Telefon Alışkanlıkları</a:t>
            </a:r>
            <a:endParaRPr lang="en-GB" b="1" dirty="0">
              <a:solidFill>
                <a:srgbClr val="FF0000"/>
              </a:solidFill>
              <a:latin typeface="Myriad Pro" pitchFamily="34" charset="0"/>
            </a:endParaRPr>
          </a:p>
        </p:txBody>
      </p:sp>
      <p:sp>
        <p:nvSpPr>
          <p:cNvPr id="6" name="object 3"/>
          <p:cNvSpPr txBox="1"/>
          <p:nvPr/>
        </p:nvSpPr>
        <p:spPr>
          <a:xfrm>
            <a:off x="330591" y="1700809"/>
            <a:ext cx="11556609" cy="3806170"/>
          </a:xfrm>
          <a:prstGeom prst="rect">
            <a:avLst/>
          </a:prstGeom>
        </p:spPr>
        <p:txBody>
          <a:bodyPr vert="horz" wrap="square" lIns="0" tIns="0" rIns="0" bIns="0" rtlCol="0">
            <a:spAutoFit/>
          </a:bodyPr>
          <a:lstStyle/>
          <a:p>
            <a:pPr marL="255862" indent="-244465" algn="ctr">
              <a:buChar char="•"/>
              <a:tabLst>
                <a:tab pos="336211" algn="l"/>
                <a:tab pos="337351" algn="l"/>
              </a:tabLst>
            </a:pPr>
            <a:r>
              <a:rPr sz="2800" spc="-4" dirty="0">
                <a:latin typeface="Tahoma" panose="020B0604030504040204" pitchFamily="34" charset="0"/>
                <a:ea typeface="Tahoma" panose="020B0604030504040204" pitchFamily="34" charset="0"/>
                <a:cs typeface="Tahoma" panose="020B0604030504040204" pitchFamily="34" charset="0"/>
              </a:rPr>
              <a:t>Fazla</a:t>
            </a:r>
            <a:r>
              <a:rPr sz="2800" spc="-36" dirty="0">
                <a:latin typeface="Tahoma" panose="020B0604030504040204" pitchFamily="34" charset="0"/>
                <a:ea typeface="Tahoma" panose="020B0604030504040204" pitchFamily="34" charset="0"/>
                <a:cs typeface="Tahoma" panose="020B0604030504040204" pitchFamily="34" charset="0"/>
              </a:rPr>
              <a:t> </a:t>
            </a:r>
            <a:r>
              <a:rPr sz="2800" spc="-9" dirty="0">
                <a:latin typeface="Tahoma" panose="020B0604030504040204" pitchFamily="34" charset="0"/>
                <a:ea typeface="Tahoma" panose="020B0604030504040204" pitchFamily="34" charset="0"/>
                <a:cs typeface="Tahoma" panose="020B0604030504040204" pitchFamily="34" charset="0"/>
              </a:rPr>
              <a:t>gevezelik,</a:t>
            </a:r>
            <a:endParaRPr sz="2800" dirty="0">
              <a:latin typeface="Tahoma" panose="020B0604030504040204" pitchFamily="34" charset="0"/>
              <a:ea typeface="Tahoma" panose="020B0604030504040204" pitchFamily="34" charset="0"/>
              <a:cs typeface="Tahoma" panose="020B0604030504040204" pitchFamily="34" charset="0"/>
            </a:endParaRPr>
          </a:p>
          <a:p>
            <a:pPr marL="336781" indent="-325384" algn="ctr">
              <a:spcBef>
                <a:spcPts val="417"/>
              </a:spcBef>
              <a:buChar char="•"/>
              <a:tabLst>
                <a:tab pos="336211" algn="l"/>
                <a:tab pos="337351" algn="l"/>
              </a:tabLst>
            </a:pPr>
            <a:r>
              <a:rPr lang="tr-TR" sz="2800" spc="-4" dirty="0">
                <a:latin typeface="Tahoma" panose="020B0604030504040204" pitchFamily="34" charset="0"/>
                <a:ea typeface="Tahoma" panose="020B0604030504040204" pitchFamily="34" charset="0"/>
                <a:cs typeface="Tahoma" panose="020B0604030504040204" pitchFamily="34" charset="0"/>
              </a:rPr>
              <a:t>Y</a:t>
            </a:r>
            <a:r>
              <a:rPr sz="2800" dirty="0" err="1">
                <a:latin typeface="Tahoma" panose="020B0604030504040204" pitchFamily="34" charset="0"/>
                <a:ea typeface="Tahoma" panose="020B0604030504040204" pitchFamily="34" charset="0"/>
                <a:cs typeface="Tahoma" panose="020B0604030504040204" pitchFamily="34" charset="0"/>
              </a:rPr>
              <a:t>azmak</a:t>
            </a:r>
            <a:r>
              <a:rPr sz="2800" dirty="0">
                <a:latin typeface="Tahoma" panose="020B0604030504040204" pitchFamily="34" charset="0"/>
                <a:ea typeface="Tahoma" panose="020B0604030504040204" pitchFamily="34" charset="0"/>
                <a:cs typeface="Tahoma" panose="020B0604030504040204" pitchFamily="34" charset="0"/>
              </a:rPr>
              <a:t> </a:t>
            </a:r>
            <a:r>
              <a:rPr sz="2800" spc="-9" dirty="0">
                <a:latin typeface="Tahoma" panose="020B0604030504040204" pitchFamily="34" charset="0"/>
                <a:ea typeface="Tahoma" panose="020B0604030504040204" pitchFamily="34" charset="0"/>
                <a:cs typeface="Tahoma" panose="020B0604030504040204" pitchFamily="34" charset="0"/>
              </a:rPr>
              <a:t>için </a:t>
            </a:r>
            <a:r>
              <a:rPr sz="2800" spc="-4" dirty="0">
                <a:latin typeface="Tahoma" panose="020B0604030504040204" pitchFamily="34" charset="0"/>
                <a:ea typeface="Tahoma" panose="020B0604030504040204" pitchFamily="34" charset="0"/>
                <a:cs typeface="Tahoma" panose="020B0604030504040204" pitchFamily="34" charset="0"/>
              </a:rPr>
              <a:t>kağıt </a:t>
            </a:r>
            <a:r>
              <a:rPr sz="2800" dirty="0">
                <a:latin typeface="Tahoma" panose="020B0604030504040204" pitchFamily="34" charset="0"/>
                <a:ea typeface="Tahoma" panose="020B0604030504040204" pitchFamily="34" charset="0"/>
                <a:cs typeface="Tahoma" panose="020B0604030504040204" pitchFamily="34" charset="0"/>
              </a:rPr>
              <a:t>ve </a:t>
            </a:r>
            <a:r>
              <a:rPr sz="2800" spc="-4" dirty="0">
                <a:latin typeface="Tahoma" panose="020B0604030504040204" pitchFamily="34" charset="0"/>
                <a:ea typeface="Tahoma" panose="020B0604030504040204" pitchFamily="34" charset="0"/>
                <a:cs typeface="Tahoma" panose="020B0604030504040204" pitchFamily="34" charset="0"/>
              </a:rPr>
              <a:t>kalem</a:t>
            </a:r>
            <a:r>
              <a:rPr sz="2800" spc="-9"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bulundurmamak,</a:t>
            </a:r>
            <a:endParaRPr sz="2800" dirty="0">
              <a:latin typeface="Tahoma" panose="020B0604030504040204" pitchFamily="34" charset="0"/>
              <a:ea typeface="Tahoma" panose="020B0604030504040204" pitchFamily="34" charset="0"/>
              <a:cs typeface="Tahoma" panose="020B0604030504040204" pitchFamily="34" charset="0"/>
            </a:endParaRPr>
          </a:p>
          <a:p>
            <a:pPr marL="336781" indent="-325384" algn="ctr">
              <a:spcBef>
                <a:spcPts val="431"/>
              </a:spcBef>
              <a:buChar char="•"/>
              <a:tabLst>
                <a:tab pos="336211" algn="l"/>
                <a:tab pos="337351" algn="l"/>
              </a:tabLst>
            </a:pPr>
            <a:r>
              <a:rPr sz="2800" spc="-4" dirty="0">
                <a:latin typeface="Tahoma" panose="020B0604030504040204" pitchFamily="34" charset="0"/>
                <a:ea typeface="Tahoma" panose="020B0604030504040204" pitchFamily="34" charset="0"/>
                <a:cs typeface="Tahoma" panose="020B0604030504040204" pitchFamily="34" charset="0"/>
              </a:rPr>
              <a:t>Söyleyeceklerimizi önceden</a:t>
            </a:r>
            <a:r>
              <a:rPr sz="2800" spc="-45"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hazırlamamak,</a:t>
            </a:r>
            <a:endParaRPr sz="2800" dirty="0">
              <a:latin typeface="Tahoma" panose="020B0604030504040204" pitchFamily="34" charset="0"/>
              <a:ea typeface="Tahoma" panose="020B0604030504040204" pitchFamily="34" charset="0"/>
              <a:cs typeface="Tahoma" panose="020B0604030504040204" pitchFamily="34" charset="0"/>
            </a:endParaRPr>
          </a:p>
          <a:p>
            <a:pPr marL="336781" indent="-325384" algn="ctr">
              <a:spcBef>
                <a:spcPts val="431"/>
              </a:spcBef>
              <a:buChar char="•"/>
              <a:tabLst>
                <a:tab pos="336211" algn="l"/>
                <a:tab pos="337351" algn="l"/>
              </a:tabLst>
            </a:pPr>
            <a:r>
              <a:rPr sz="2800" spc="-4" dirty="0">
                <a:latin typeface="Tahoma" panose="020B0604030504040204" pitchFamily="34" charset="0"/>
                <a:ea typeface="Tahoma" panose="020B0604030504040204" pitchFamily="34" charset="0"/>
                <a:cs typeface="Tahoma" panose="020B0604030504040204" pitchFamily="34" charset="0"/>
              </a:rPr>
              <a:t>Kesin </a:t>
            </a:r>
            <a:r>
              <a:rPr sz="2800" dirty="0">
                <a:latin typeface="Tahoma" panose="020B0604030504040204" pitchFamily="34" charset="0"/>
                <a:ea typeface="Tahoma" panose="020B0604030504040204" pitchFamily="34" charset="0"/>
                <a:cs typeface="Tahoma" panose="020B0604030504040204" pitchFamily="34" charset="0"/>
              </a:rPr>
              <a:t>ve </a:t>
            </a:r>
            <a:r>
              <a:rPr sz="2800" spc="-9" dirty="0">
                <a:latin typeface="Tahoma" panose="020B0604030504040204" pitchFamily="34" charset="0"/>
                <a:ea typeface="Tahoma" panose="020B0604030504040204" pitchFamily="34" charset="0"/>
                <a:cs typeface="Tahoma" panose="020B0604030504040204" pitchFamily="34" charset="0"/>
              </a:rPr>
              <a:t>açık </a:t>
            </a:r>
            <a:r>
              <a:rPr sz="2800" spc="-4" dirty="0">
                <a:latin typeface="Tahoma" panose="020B0604030504040204" pitchFamily="34" charset="0"/>
                <a:ea typeface="Tahoma" panose="020B0604030504040204" pitchFamily="34" charset="0"/>
                <a:cs typeface="Tahoma" panose="020B0604030504040204" pitchFamily="34" charset="0"/>
              </a:rPr>
              <a:t>cevap</a:t>
            </a:r>
            <a:r>
              <a:rPr sz="2800" spc="-36"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vermemek,</a:t>
            </a:r>
            <a:endParaRPr sz="2800" dirty="0">
              <a:latin typeface="Tahoma" panose="020B0604030504040204" pitchFamily="34" charset="0"/>
              <a:ea typeface="Tahoma" panose="020B0604030504040204" pitchFamily="34" charset="0"/>
              <a:cs typeface="Tahoma" panose="020B0604030504040204" pitchFamily="34" charset="0"/>
            </a:endParaRPr>
          </a:p>
          <a:p>
            <a:pPr marL="336781" indent="-325384" algn="ctr">
              <a:spcBef>
                <a:spcPts val="417"/>
              </a:spcBef>
              <a:buChar char="•"/>
              <a:tabLst>
                <a:tab pos="336211" algn="l"/>
                <a:tab pos="337351" algn="l"/>
              </a:tabLst>
            </a:pPr>
            <a:r>
              <a:rPr sz="2800" spc="-9" dirty="0">
                <a:latin typeface="Tahoma" panose="020B0604030504040204" pitchFamily="34" charset="0"/>
                <a:ea typeface="Tahoma" panose="020B0604030504040204" pitchFamily="34" charset="0"/>
                <a:cs typeface="Tahoma" panose="020B0604030504040204" pitchFamily="34" charset="0"/>
              </a:rPr>
              <a:t>Gelen </a:t>
            </a:r>
            <a:r>
              <a:rPr sz="2800" spc="-4" dirty="0">
                <a:latin typeface="Tahoma" panose="020B0604030504040204" pitchFamily="34" charset="0"/>
                <a:ea typeface="Tahoma" panose="020B0604030504040204" pitchFamily="34" charset="0"/>
                <a:cs typeface="Tahoma" panose="020B0604030504040204" pitchFamily="34" charset="0"/>
              </a:rPr>
              <a:t>bütün </a:t>
            </a:r>
            <a:r>
              <a:rPr sz="2800" spc="-9" dirty="0">
                <a:latin typeface="Tahoma" panose="020B0604030504040204" pitchFamily="34" charset="0"/>
                <a:ea typeface="Tahoma" panose="020B0604030504040204" pitchFamily="34" charset="0"/>
                <a:cs typeface="Tahoma" panose="020B0604030504040204" pitchFamily="34" charset="0"/>
              </a:rPr>
              <a:t>telefonlara </a:t>
            </a:r>
            <a:r>
              <a:rPr sz="2800" spc="-4" dirty="0">
                <a:latin typeface="Tahoma" panose="020B0604030504040204" pitchFamily="34" charset="0"/>
                <a:ea typeface="Tahoma" panose="020B0604030504040204" pitchFamily="34" charset="0"/>
                <a:cs typeface="Tahoma" panose="020B0604030504040204" pitchFamily="34" charset="0"/>
              </a:rPr>
              <a:t>cevap vermek zorunda</a:t>
            </a:r>
            <a:r>
              <a:rPr sz="2800" spc="45"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kalmak,</a:t>
            </a:r>
            <a:endParaRPr sz="2800" dirty="0">
              <a:latin typeface="Tahoma" panose="020B0604030504040204" pitchFamily="34" charset="0"/>
              <a:ea typeface="Tahoma" panose="020B0604030504040204" pitchFamily="34" charset="0"/>
              <a:cs typeface="Tahoma" panose="020B0604030504040204" pitchFamily="34" charset="0"/>
            </a:endParaRPr>
          </a:p>
          <a:p>
            <a:pPr marL="336781" indent="-325384" algn="ctr">
              <a:spcBef>
                <a:spcPts val="431"/>
              </a:spcBef>
              <a:buChar char="•"/>
              <a:tabLst>
                <a:tab pos="336211" algn="l"/>
                <a:tab pos="337351" algn="l"/>
              </a:tabLst>
            </a:pPr>
            <a:r>
              <a:rPr sz="2800" spc="-4" dirty="0">
                <a:latin typeface="Tahoma" panose="020B0604030504040204" pitchFamily="34" charset="0"/>
                <a:ea typeface="Tahoma" panose="020B0604030504040204" pitchFamily="34" charset="0"/>
                <a:cs typeface="Tahoma" panose="020B0604030504040204" pitchFamily="34" charset="0"/>
              </a:rPr>
              <a:t>Zor insanlarla konuşmak zorunda</a:t>
            </a:r>
            <a:r>
              <a:rPr sz="2800" spc="-22"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kalmak,</a:t>
            </a:r>
            <a:endParaRPr sz="2800" dirty="0">
              <a:latin typeface="Tahoma" panose="020B0604030504040204" pitchFamily="34" charset="0"/>
              <a:ea typeface="Tahoma" panose="020B0604030504040204" pitchFamily="34" charset="0"/>
              <a:cs typeface="Tahoma" panose="020B0604030504040204" pitchFamily="34" charset="0"/>
            </a:endParaRPr>
          </a:p>
          <a:p>
            <a:pPr marL="255862" marR="4559" indent="-244465" algn="ctr">
              <a:spcBef>
                <a:spcPts val="417"/>
              </a:spcBef>
              <a:buChar char="•"/>
              <a:tabLst>
                <a:tab pos="336211" algn="l"/>
                <a:tab pos="337351" algn="l"/>
              </a:tabLst>
            </a:pPr>
            <a:r>
              <a:rPr sz="2800" spc="-9" dirty="0">
                <a:latin typeface="Tahoma" panose="020B0604030504040204" pitchFamily="34" charset="0"/>
                <a:ea typeface="Tahoma" panose="020B0604030504040204" pitchFamily="34" charset="0"/>
                <a:cs typeface="Tahoma" panose="020B0604030504040204" pitchFamily="34" charset="0"/>
              </a:rPr>
              <a:t>Acil </a:t>
            </a:r>
            <a:r>
              <a:rPr sz="2800" dirty="0">
                <a:latin typeface="Tahoma" panose="020B0604030504040204" pitchFamily="34" charset="0"/>
                <a:ea typeface="Tahoma" panose="020B0604030504040204" pitchFamily="34" charset="0"/>
                <a:cs typeface="Tahoma" panose="020B0604030504040204" pitchFamily="34" charset="0"/>
              </a:rPr>
              <a:t>ve </a:t>
            </a:r>
            <a:r>
              <a:rPr sz="2800" spc="-4" dirty="0">
                <a:latin typeface="Tahoma" panose="020B0604030504040204" pitchFamily="34" charset="0"/>
                <a:ea typeface="Tahoma" panose="020B0604030504040204" pitchFamily="34" charset="0"/>
                <a:cs typeface="Tahoma" panose="020B0604030504040204" pitchFamily="34" charset="0"/>
              </a:rPr>
              <a:t>önemli bir </a:t>
            </a:r>
            <a:r>
              <a:rPr sz="2800" spc="-9" dirty="0">
                <a:latin typeface="Tahoma" panose="020B0604030504040204" pitchFamily="34" charset="0"/>
                <a:ea typeface="Tahoma" panose="020B0604030504040204" pitchFamily="34" charset="0"/>
                <a:cs typeface="Tahoma" panose="020B0604030504040204" pitchFamily="34" charset="0"/>
              </a:rPr>
              <a:t>iş </a:t>
            </a:r>
            <a:r>
              <a:rPr sz="2800" spc="-4" dirty="0">
                <a:latin typeface="Tahoma" panose="020B0604030504040204" pitchFamily="34" charset="0"/>
                <a:ea typeface="Tahoma" panose="020B0604030504040204" pitchFamily="34" charset="0"/>
                <a:cs typeface="Tahoma" panose="020B0604030504040204" pitchFamily="34" charset="0"/>
              </a:rPr>
              <a:t>sırasında telefona cevap </a:t>
            </a:r>
            <a:r>
              <a:rPr sz="2800" spc="-9" dirty="0">
                <a:latin typeface="Tahoma" panose="020B0604030504040204" pitchFamily="34" charset="0"/>
                <a:ea typeface="Tahoma" panose="020B0604030504040204" pitchFamily="34" charset="0"/>
                <a:cs typeface="Tahoma" panose="020B0604030504040204" pitchFamily="34" charset="0"/>
              </a:rPr>
              <a:t>vermek </a:t>
            </a:r>
            <a:r>
              <a:rPr sz="2800" spc="-4" dirty="0">
                <a:latin typeface="Tahoma" panose="020B0604030504040204" pitchFamily="34" charset="0"/>
                <a:ea typeface="Tahoma" panose="020B0604030504040204" pitchFamily="34" charset="0"/>
                <a:cs typeface="Tahoma" panose="020B0604030504040204" pitchFamily="34" charset="0"/>
              </a:rPr>
              <a:t>zorunda  kalmak,</a:t>
            </a:r>
            <a:endParaRPr sz="2800" dirty="0">
              <a:latin typeface="Tahoma" panose="020B0604030504040204" pitchFamily="34" charset="0"/>
              <a:ea typeface="Tahoma" panose="020B0604030504040204" pitchFamily="34" charset="0"/>
              <a:cs typeface="Tahoma" panose="020B0604030504040204" pitchFamily="34" charset="0"/>
            </a:endParaRPr>
          </a:p>
          <a:p>
            <a:pPr marL="336781" indent="-325384" algn="ctr">
              <a:spcBef>
                <a:spcPts val="431"/>
              </a:spcBef>
              <a:buChar char="•"/>
              <a:tabLst>
                <a:tab pos="336211" algn="l"/>
                <a:tab pos="337351" algn="l"/>
              </a:tabLst>
            </a:pPr>
            <a:r>
              <a:rPr sz="2800" dirty="0">
                <a:latin typeface="Tahoma" panose="020B0604030504040204" pitchFamily="34" charset="0"/>
                <a:ea typeface="Tahoma" panose="020B0604030504040204" pitchFamily="34" charset="0"/>
                <a:cs typeface="Tahoma" panose="020B0604030504040204" pitchFamily="34" charset="0"/>
              </a:rPr>
              <a:t>İyi</a:t>
            </a:r>
            <a:r>
              <a:rPr sz="2800" spc="-76"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dinlememek.</a:t>
            </a:r>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7" name="Resim 6">
            <a:extLst>
              <a:ext uri="{FF2B5EF4-FFF2-40B4-BE49-F238E27FC236}">
                <a16:creationId xmlns:a16="http://schemas.microsoft.com/office/drawing/2014/main" id="{58B1135E-F507-433C-939B-055ED62937A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3607526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77341" y="1286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Öncelik Belirleyememe</a:t>
            </a:r>
            <a:endParaRPr lang="en-GB" b="1" dirty="0">
              <a:solidFill>
                <a:srgbClr val="FF0000"/>
              </a:solidFill>
              <a:latin typeface="Myriad Pro" pitchFamily="34" charset="0"/>
            </a:endParaRPr>
          </a:p>
        </p:txBody>
      </p:sp>
      <p:sp>
        <p:nvSpPr>
          <p:cNvPr id="4" name="Dikdörtgen 3"/>
          <p:cNvSpPr/>
          <p:nvPr/>
        </p:nvSpPr>
        <p:spPr>
          <a:xfrm>
            <a:off x="246183" y="918738"/>
            <a:ext cx="11690253" cy="5412251"/>
          </a:xfrm>
          <a:prstGeom prst="rect">
            <a:avLst/>
          </a:prstGeom>
        </p:spPr>
        <p:txBody>
          <a:bodyPr wrap="square">
            <a:spAutoFit/>
          </a:bodyPr>
          <a:lstStyle/>
          <a:p>
            <a:pPr algn="ctr">
              <a:lnSpc>
                <a:spcPct val="150000"/>
              </a:lnSpc>
            </a:pPr>
            <a:r>
              <a:rPr lang="tr-TR" sz="2600" dirty="0">
                <a:latin typeface="Tahoma" panose="020B0604030504040204" pitchFamily="34" charset="0"/>
                <a:ea typeface="Tahoma" panose="020B0604030504040204" pitchFamily="34" charset="0"/>
                <a:cs typeface="Tahoma" panose="020B0604030504040204" pitchFamily="34" charset="0"/>
              </a:rPr>
              <a:t>Öncelikleri bilme ve sıralama becerisi, amaca yönelik çalışma ve planlama becerisinin bir sonucudur. Amacımız ve ne için mücadele ettiğimize ilişkin bir fikrimiz varsa önceliklerimiz de var demektir. </a:t>
            </a:r>
          </a:p>
          <a:p>
            <a:pPr algn="ctr">
              <a:lnSpc>
                <a:spcPct val="150000"/>
              </a:lnSpc>
            </a:pPr>
            <a:r>
              <a:rPr lang="tr-TR" sz="2600" dirty="0">
                <a:latin typeface="Tahoma" panose="020B0604030504040204" pitchFamily="34" charset="0"/>
                <a:ea typeface="Tahoma" panose="020B0604030504040204" pitchFamily="34" charset="0"/>
                <a:cs typeface="Tahoma" panose="020B0604030504040204" pitchFamily="34" charset="0"/>
              </a:rPr>
              <a:t>Ancak çoğumuz; </a:t>
            </a:r>
          </a:p>
          <a:p>
            <a:pPr algn="ctr">
              <a:lnSpc>
                <a:spcPct val="150000"/>
              </a:lnSpc>
            </a:pPr>
            <a:r>
              <a:rPr lang="tr-TR" sz="2600" dirty="0">
                <a:latin typeface="Tahoma" panose="020B0604030504040204" pitchFamily="34" charset="0"/>
                <a:ea typeface="Tahoma" panose="020B0604030504040204" pitchFamily="34" charset="0"/>
                <a:cs typeface="Tahoma" panose="020B0604030504040204" pitchFamily="34" charset="0"/>
              </a:rPr>
              <a:t>• Hoşlanmadıklarımız yerine hoşlandıklarımızı </a:t>
            </a:r>
          </a:p>
          <a:p>
            <a:pPr algn="ctr">
              <a:lnSpc>
                <a:spcPct val="150000"/>
              </a:lnSpc>
            </a:pPr>
            <a:r>
              <a:rPr lang="tr-TR" sz="2600" dirty="0">
                <a:latin typeface="Tahoma" panose="020B0604030504040204" pitchFamily="34" charset="0"/>
                <a:ea typeface="Tahoma" panose="020B0604030504040204" pitchFamily="34" charset="0"/>
                <a:cs typeface="Tahoma" panose="020B0604030504040204" pitchFamily="34" charset="0"/>
              </a:rPr>
              <a:t>• Uzun sürecek olan yerine, çabuk bitecek olanı </a:t>
            </a:r>
          </a:p>
          <a:p>
            <a:pPr algn="ctr">
              <a:lnSpc>
                <a:spcPct val="150000"/>
              </a:lnSpc>
            </a:pPr>
            <a:r>
              <a:rPr lang="tr-TR" sz="2600" dirty="0">
                <a:latin typeface="Tahoma" panose="020B0604030504040204" pitchFamily="34" charset="0"/>
                <a:ea typeface="Tahoma" panose="020B0604030504040204" pitchFamily="34" charset="0"/>
                <a:cs typeface="Tahoma" panose="020B0604030504040204" pitchFamily="34" charset="0"/>
              </a:rPr>
              <a:t>• Zor olan yerine kolay olanı </a:t>
            </a:r>
          </a:p>
          <a:p>
            <a:pPr algn="ctr">
              <a:lnSpc>
                <a:spcPct val="150000"/>
              </a:lnSpc>
            </a:pPr>
            <a:r>
              <a:rPr lang="tr-TR" sz="2600" dirty="0">
                <a:latin typeface="Tahoma" panose="020B0604030504040204" pitchFamily="34" charset="0"/>
                <a:ea typeface="Tahoma" panose="020B0604030504040204" pitchFamily="34" charset="0"/>
                <a:cs typeface="Tahoma" panose="020B0604030504040204" pitchFamily="34" charset="0"/>
              </a:rPr>
              <a:t>• Bilmediğimiz yerine bildiğimizi </a:t>
            </a:r>
          </a:p>
          <a:p>
            <a:pPr algn="ctr">
              <a:lnSpc>
                <a:spcPct val="150000"/>
              </a:lnSpc>
            </a:pPr>
            <a:r>
              <a:rPr lang="tr-TR" sz="2600" dirty="0">
                <a:latin typeface="Tahoma" panose="020B0604030504040204" pitchFamily="34" charset="0"/>
                <a:ea typeface="Tahoma" panose="020B0604030504040204" pitchFamily="34" charset="0"/>
                <a:cs typeface="Tahoma" panose="020B0604030504040204" pitchFamily="34" charset="0"/>
              </a:rPr>
              <a:t>• Karmaşık olan yerine rutin olan işleri yapmayı tercih ederiz.</a:t>
            </a:r>
          </a:p>
        </p:txBody>
      </p:sp>
      <p:pic>
        <p:nvPicPr>
          <p:cNvPr id="6" name="Resim 5">
            <a:extLst>
              <a:ext uri="{FF2B5EF4-FFF2-40B4-BE49-F238E27FC236}">
                <a16:creationId xmlns:a16="http://schemas.microsoft.com/office/drawing/2014/main" id="{EF4FCA5A-4B31-4AF5-A983-B4F886B51AB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8983394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84375" y="33265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Öncelik Belirleyememe</a:t>
            </a:r>
            <a:endParaRPr lang="en-GB" b="1" dirty="0">
              <a:solidFill>
                <a:srgbClr val="FF0000"/>
              </a:solidFill>
              <a:latin typeface="Myriad Pro" pitchFamily="34" charset="0"/>
            </a:endParaRPr>
          </a:p>
        </p:txBody>
      </p:sp>
      <p:graphicFrame>
        <p:nvGraphicFramePr>
          <p:cNvPr id="6" name="object 3"/>
          <p:cNvGraphicFramePr>
            <a:graphicFrameLocks noGrp="1"/>
          </p:cNvGraphicFramePr>
          <p:nvPr/>
        </p:nvGraphicFramePr>
        <p:xfrm>
          <a:off x="2138162" y="1700809"/>
          <a:ext cx="7922026" cy="4243887"/>
        </p:xfrm>
        <a:graphic>
          <a:graphicData uri="http://schemas.openxmlformats.org/drawingml/2006/table">
            <a:tbl>
              <a:tblPr firstRow="1" bandRow="1">
                <a:tableStyleId>{2D5ABB26-0587-4C30-8999-92F81FD0307C}</a:tableStyleId>
              </a:tblPr>
              <a:tblGrid>
                <a:gridCol w="2993966">
                  <a:extLst>
                    <a:ext uri="{9D8B030D-6E8A-4147-A177-3AD203B41FA5}">
                      <a16:colId xmlns:a16="http://schemas.microsoft.com/office/drawing/2014/main" val="20000"/>
                    </a:ext>
                  </a:extLst>
                </a:gridCol>
                <a:gridCol w="2708563">
                  <a:extLst>
                    <a:ext uri="{9D8B030D-6E8A-4147-A177-3AD203B41FA5}">
                      <a16:colId xmlns:a16="http://schemas.microsoft.com/office/drawing/2014/main" val="20001"/>
                    </a:ext>
                  </a:extLst>
                </a:gridCol>
                <a:gridCol w="2219497">
                  <a:extLst>
                    <a:ext uri="{9D8B030D-6E8A-4147-A177-3AD203B41FA5}">
                      <a16:colId xmlns:a16="http://schemas.microsoft.com/office/drawing/2014/main" val="20002"/>
                    </a:ext>
                  </a:extLst>
                </a:gridCol>
              </a:tblGrid>
              <a:tr h="621253">
                <a:tc>
                  <a:txBody>
                    <a:bodyPr/>
                    <a:lstStyle/>
                    <a:p>
                      <a:pPr algn="ctr">
                        <a:lnSpc>
                          <a:spcPct val="100000"/>
                        </a:lnSpc>
                        <a:spcBef>
                          <a:spcPts val="1530"/>
                        </a:spcBef>
                        <a:tabLst>
                          <a:tab pos="908050" algn="l"/>
                        </a:tabLst>
                      </a:pPr>
                      <a:r>
                        <a:rPr sz="1800" b="1" dirty="0" err="1">
                          <a:latin typeface="Myriad Pro" pitchFamily="34" charset="0"/>
                          <a:cs typeface="Verdana"/>
                        </a:rPr>
                        <a:t>Önem</a:t>
                      </a:r>
                      <a:r>
                        <a:rPr lang="tr-TR" sz="1800" b="1" dirty="0">
                          <a:latin typeface="Myriad Pro" pitchFamily="34" charset="0"/>
                          <a:cs typeface="Verdana"/>
                        </a:rPr>
                        <a:t> </a:t>
                      </a:r>
                      <a:r>
                        <a:rPr sz="1800" b="1" spc="-5" dirty="0" err="1">
                          <a:latin typeface="Myriad Pro" pitchFamily="34" charset="0"/>
                          <a:cs typeface="Verdana"/>
                        </a:rPr>
                        <a:t>Derecesi</a:t>
                      </a:r>
                      <a:endParaRPr sz="1800" dirty="0">
                        <a:latin typeface="Myriad Pro" pitchFamily="34" charset="0"/>
                        <a:cs typeface="Verdana"/>
                      </a:endParaRPr>
                    </a:p>
                  </a:txBody>
                  <a:tcPr marL="0" marR="0" marT="0" marB="0">
                    <a:lnL w="38099">
                      <a:solidFill>
                        <a:srgbClr val="D2D2D2"/>
                      </a:solidFill>
                      <a:prstDash val="solid"/>
                    </a:lnL>
                    <a:lnR w="38099">
                      <a:solidFill>
                        <a:srgbClr val="D2D2D2"/>
                      </a:solidFill>
                      <a:prstDash val="solid"/>
                    </a:lnR>
                    <a:lnT w="38099">
                      <a:solidFill>
                        <a:srgbClr val="D2D2D2"/>
                      </a:solidFill>
                      <a:prstDash val="solid"/>
                    </a:lnT>
                    <a:lnB w="38099">
                      <a:solidFill>
                        <a:srgbClr val="D2D2D2"/>
                      </a:solidFill>
                      <a:prstDash val="solid"/>
                    </a:lnB>
                    <a:solidFill>
                      <a:srgbClr val="FF8DB9"/>
                    </a:solidFill>
                  </a:tcPr>
                </a:tc>
                <a:tc>
                  <a:txBody>
                    <a:bodyPr/>
                    <a:lstStyle/>
                    <a:p>
                      <a:pPr algn="ctr">
                        <a:lnSpc>
                          <a:spcPct val="100000"/>
                        </a:lnSpc>
                        <a:spcBef>
                          <a:spcPts val="1490"/>
                        </a:spcBef>
                        <a:tabLst>
                          <a:tab pos="748030" algn="l"/>
                        </a:tabLst>
                      </a:pPr>
                      <a:r>
                        <a:rPr sz="1800" b="1" spc="-10" dirty="0">
                          <a:solidFill>
                            <a:schemeClr val="bg1"/>
                          </a:solidFill>
                          <a:latin typeface="Myriad Pro" pitchFamily="34" charset="0"/>
                          <a:cs typeface="Arial"/>
                        </a:rPr>
                        <a:t>Amaç	</a:t>
                      </a:r>
                      <a:r>
                        <a:rPr sz="1800" b="1" spc="-5" dirty="0">
                          <a:solidFill>
                            <a:schemeClr val="bg1"/>
                          </a:solidFill>
                          <a:latin typeface="Myriad Pro" pitchFamily="34" charset="0"/>
                          <a:cs typeface="Arial"/>
                        </a:rPr>
                        <a:t>için</a:t>
                      </a:r>
                      <a:endParaRPr sz="1800" dirty="0">
                        <a:solidFill>
                          <a:schemeClr val="bg1"/>
                        </a:solidFill>
                        <a:latin typeface="Myriad Pro" pitchFamily="34" charset="0"/>
                        <a:cs typeface="Arial"/>
                      </a:endParaRPr>
                    </a:p>
                  </a:txBody>
                  <a:tcPr marL="0" marR="0" marT="0" marB="0">
                    <a:lnL w="38099">
                      <a:solidFill>
                        <a:srgbClr val="D2D2D2"/>
                      </a:solidFill>
                      <a:prstDash val="solid"/>
                    </a:lnL>
                    <a:lnR w="38099">
                      <a:solidFill>
                        <a:srgbClr val="D2D2D2"/>
                      </a:solidFill>
                      <a:prstDash val="solid"/>
                    </a:lnR>
                    <a:lnT w="38099">
                      <a:solidFill>
                        <a:srgbClr val="D2D2D2"/>
                      </a:solidFill>
                      <a:prstDash val="solid"/>
                    </a:lnT>
                    <a:lnB w="38099">
                      <a:solidFill>
                        <a:srgbClr val="D2D2D2"/>
                      </a:solidFill>
                      <a:prstDash val="solid"/>
                    </a:lnB>
                    <a:solidFill>
                      <a:srgbClr val="2C70FF"/>
                    </a:solidFill>
                  </a:tcPr>
                </a:tc>
                <a:tc>
                  <a:txBody>
                    <a:bodyPr/>
                    <a:lstStyle/>
                    <a:p>
                      <a:pPr algn="ctr">
                        <a:lnSpc>
                          <a:spcPct val="100000"/>
                        </a:lnSpc>
                        <a:spcBef>
                          <a:spcPts val="1490"/>
                        </a:spcBef>
                      </a:pPr>
                      <a:r>
                        <a:rPr sz="1800" b="1" spc="-5" dirty="0">
                          <a:latin typeface="Myriad Pro" pitchFamily="34" charset="0"/>
                          <a:cs typeface="Arial"/>
                        </a:rPr>
                        <a:t>Öncelik</a:t>
                      </a:r>
                      <a:r>
                        <a:rPr sz="1800" b="1" spc="-70" dirty="0">
                          <a:latin typeface="Myriad Pro" pitchFamily="34" charset="0"/>
                          <a:cs typeface="Arial"/>
                        </a:rPr>
                        <a:t> </a:t>
                      </a:r>
                      <a:r>
                        <a:rPr sz="1800" b="1" spc="-5" dirty="0">
                          <a:latin typeface="Myriad Pro" pitchFamily="34" charset="0"/>
                          <a:cs typeface="Arial"/>
                        </a:rPr>
                        <a:t>Derecesi</a:t>
                      </a:r>
                      <a:endParaRPr sz="1800" dirty="0">
                        <a:latin typeface="Myriad Pro" pitchFamily="34" charset="0"/>
                        <a:cs typeface="Arial"/>
                      </a:endParaRPr>
                    </a:p>
                  </a:txBody>
                  <a:tcPr marL="0" marR="0" marT="0" marB="0">
                    <a:lnL w="38099">
                      <a:solidFill>
                        <a:srgbClr val="D2D2D2"/>
                      </a:solidFill>
                      <a:prstDash val="solid"/>
                    </a:lnL>
                    <a:lnR w="38099">
                      <a:solidFill>
                        <a:srgbClr val="D2D2D2"/>
                      </a:solidFill>
                      <a:prstDash val="solid"/>
                    </a:lnR>
                    <a:lnT w="38099">
                      <a:solidFill>
                        <a:srgbClr val="D2D2D2"/>
                      </a:solidFill>
                      <a:prstDash val="solid"/>
                    </a:lnT>
                    <a:lnB w="38099">
                      <a:solidFill>
                        <a:srgbClr val="D2D2D2"/>
                      </a:solidFill>
                      <a:prstDash val="solid"/>
                    </a:lnB>
                    <a:solidFill>
                      <a:srgbClr val="BFBFBF"/>
                    </a:solidFill>
                  </a:tcPr>
                </a:tc>
                <a:extLst>
                  <a:ext uri="{0D108BD9-81ED-4DB2-BD59-A6C34878D82A}">
                    <a16:rowId xmlns:a16="http://schemas.microsoft.com/office/drawing/2014/main" val="10000"/>
                  </a:ext>
                </a:extLst>
              </a:tr>
              <a:tr h="904986">
                <a:tc>
                  <a:txBody>
                    <a:bodyPr/>
                    <a:lstStyle/>
                    <a:p>
                      <a:pPr>
                        <a:lnSpc>
                          <a:spcPct val="100000"/>
                        </a:lnSpc>
                        <a:spcBef>
                          <a:spcPts val="30"/>
                        </a:spcBef>
                      </a:pPr>
                      <a:endParaRPr sz="1800" dirty="0">
                        <a:latin typeface="Myriad Pro" pitchFamily="34" charset="0"/>
                        <a:cs typeface="Times New Roman"/>
                      </a:endParaRPr>
                    </a:p>
                    <a:p>
                      <a:pPr algn="ctr">
                        <a:lnSpc>
                          <a:spcPct val="100000"/>
                        </a:lnSpc>
                      </a:pPr>
                      <a:r>
                        <a:rPr sz="1800" b="1" dirty="0">
                          <a:latin typeface="Myriad Pro" pitchFamily="34" charset="0"/>
                          <a:cs typeface="Verdana"/>
                        </a:rPr>
                        <a:t>Çok</a:t>
                      </a:r>
                      <a:r>
                        <a:rPr sz="1800" b="1" spc="-75" dirty="0">
                          <a:latin typeface="Myriad Pro" pitchFamily="34" charset="0"/>
                          <a:cs typeface="Verdana"/>
                        </a:rPr>
                        <a:t> </a:t>
                      </a:r>
                      <a:r>
                        <a:rPr sz="1800" b="1" spc="-5" dirty="0">
                          <a:latin typeface="Myriad Pro" pitchFamily="34" charset="0"/>
                          <a:cs typeface="Verdana"/>
                        </a:rPr>
                        <a:t>Önemli</a:t>
                      </a:r>
                      <a:endParaRPr sz="1800" dirty="0">
                        <a:latin typeface="Myriad Pro" pitchFamily="34" charset="0"/>
                        <a:cs typeface="Verdana"/>
                      </a:endParaRPr>
                    </a:p>
                  </a:txBody>
                  <a:tcPr marL="0" marR="0" marT="0" marB="0">
                    <a:lnL w="38099">
                      <a:solidFill>
                        <a:srgbClr val="D2D2D2"/>
                      </a:solidFill>
                      <a:prstDash val="solid"/>
                    </a:lnL>
                    <a:lnR w="38099">
                      <a:solidFill>
                        <a:srgbClr val="D2D2D2"/>
                      </a:solidFill>
                      <a:prstDash val="solid"/>
                    </a:lnR>
                    <a:lnT w="38099">
                      <a:solidFill>
                        <a:srgbClr val="D2D2D2"/>
                      </a:solidFill>
                      <a:prstDash val="solid"/>
                    </a:lnT>
                    <a:lnB w="38099">
                      <a:solidFill>
                        <a:srgbClr val="D2D2D2"/>
                      </a:solidFill>
                      <a:prstDash val="solid"/>
                    </a:lnB>
                    <a:solidFill>
                      <a:srgbClr val="FF8DB9"/>
                    </a:solidFill>
                  </a:tcPr>
                </a:tc>
                <a:tc>
                  <a:txBody>
                    <a:bodyPr/>
                    <a:lstStyle/>
                    <a:p>
                      <a:pPr>
                        <a:lnSpc>
                          <a:spcPct val="100000"/>
                        </a:lnSpc>
                        <a:spcBef>
                          <a:spcPts val="40"/>
                        </a:spcBef>
                      </a:pPr>
                      <a:endParaRPr sz="1800" dirty="0">
                        <a:latin typeface="Myriad Pro" pitchFamily="34" charset="0"/>
                        <a:cs typeface="Times New Roman"/>
                      </a:endParaRPr>
                    </a:p>
                    <a:p>
                      <a:pPr algn="ctr">
                        <a:lnSpc>
                          <a:spcPct val="100000"/>
                        </a:lnSpc>
                      </a:pPr>
                      <a:r>
                        <a:rPr sz="1800" b="1" spc="-5" dirty="0">
                          <a:solidFill>
                            <a:schemeClr val="bg1"/>
                          </a:solidFill>
                          <a:latin typeface="Myriad Pro" pitchFamily="34" charset="0"/>
                          <a:cs typeface="Verdana"/>
                        </a:rPr>
                        <a:t>Mutlaka</a:t>
                      </a:r>
                      <a:r>
                        <a:rPr sz="1800" b="1" spc="-65" dirty="0">
                          <a:solidFill>
                            <a:schemeClr val="bg1"/>
                          </a:solidFill>
                          <a:latin typeface="Myriad Pro" pitchFamily="34" charset="0"/>
                          <a:cs typeface="Verdana"/>
                        </a:rPr>
                        <a:t> </a:t>
                      </a:r>
                      <a:r>
                        <a:rPr sz="1800" b="1" spc="-5" dirty="0">
                          <a:solidFill>
                            <a:schemeClr val="bg1"/>
                          </a:solidFill>
                          <a:latin typeface="Myriad Pro" pitchFamily="34" charset="0"/>
                          <a:cs typeface="Verdana"/>
                        </a:rPr>
                        <a:t>yapılmalı</a:t>
                      </a:r>
                      <a:endParaRPr sz="1800" dirty="0">
                        <a:solidFill>
                          <a:schemeClr val="bg1"/>
                        </a:solidFill>
                        <a:latin typeface="Myriad Pro" pitchFamily="34" charset="0"/>
                        <a:cs typeface="Verdana"/>
                      </a:endParaRPr>
                    </a:p>
                  </a:txBody>
                  <a:tcPr marL="0" marR="0" marT="0" marB="0">
                    <a:lnL w="38099">
                      <a:solidFill>
                        <a:srgbClr val="D2D2D2"/>
                      </a:solidFill>
                      <a:prstDash val="solid"/>
                    </a:lnL>
                    <a:lnR w="38099">
                      <a:solidFill>
                        <a:srgbClr val="D2D2D2"/>
                      </a:solidFill>
                      <a:prstDash val="solid"/>
                    </a:lnR>
                    <a:lnT w="38099">
                      <a:solidFill>
                        <a:srgbClr val="D2D2D2"/>
                      </a:solidFill>
                      <a:prstDash val="solid"/>
                    </a:lnT>
                    <a:lnB w="38099">
                      <a:solidFill>
                        <a:srgbClr val="D2D2D2"/>
                      </a:solidFill>
                      <a:prstDash val="solid"/>
                    </a:lnB>
                    <a:solidFill>
                      <a:srgbClr val="2C70FF"/>
                    </a:solidFill>
                  </a:tcPr>
                </a:tc>
                <a:tc>
                  <a:txBody>
                    <a:bodyPr/>
                    <a:lstStyle/>
                    <a:p>
                      <a:pPr>
                        <a:lnSpc>
                          <a:spcPct val="100000"/>
                        </a:lnSpc>
                        <a:spcBef>
                          <a:spcPts val="40"/>
                        </a:spcBef>
                      </a:pPr>
                      <a:endParaRPr sz="1800" dirty="0">
                        <a:latin typeface="Myriad Pro" pitchFamily="34" charset="0"/>
                        <a:cs typeface="Times New Roman"/>
                      </a:endParaRPr>
                    </a:p>
                    <a:p>
                      <a:pPr marL="563245">
                        <a:lnSpc>
                          <a:spcPct val="100000"/>
                        </a:lnSpc>
                      </a:pPr>
                      <a:r>
                        <a:rPr sz="1800" b="1" dirty="0">
                          <a:latin typeface="Myriad Pro" pitchFamily="34" charset="0"/>
                          <a:cs typeface="Verdana"/>
                        </a:rPr>
                        <a:t>1.</a:t>
                      </a:r>
                      <a:r>
                        <a:rPr sz="1800" b="1" spc="-85" dirty="0">
                          <a:latin typeface="Myriad Pro" pitchFamily="34" charset="0"/>
                          <a:cs typeface="Verdana"/>
                        </a:rPr>
                        <a:t> </a:t>
                      </a:r>
                      <a:r>
                        <a:rPr sz="1800" b="1" spc="-5" dirty="0">
                          <a:latin typeface="Myriad Pro" pitchFamily="34" charset="0"/>
                          <a:cs typeface="Verdana"/>
                        </a:rPr>
                        <a:t>Öncelik</a:t>
                      </a:r>
                      <a:endParaRPr sz="1800" dirty="0">
                        <a:latin typeface="Myriad Pro" pitchFamily="34" charset="0"/>
                        <a:cs typeface="Verdana"/>
                      </a:endParaRPr>
                    </a:p>
                  </a:txBody>
                  <a:tcPr marL="0" marR="0" marT="0" marB="0">
                    <a:lnL w="38099">
                      <a:solidFill>
                        <a:srgbClr val="D2D2D2"/>
                      </a:solidFill>
                      <a:prstDash val="solid"/>
                    </a:lnL>
                    <a:lnR w="38099">
                      <a:solidFill>
                        <a:srgbClr val="D2D2D2"/>
                      </a:solidFill>
                      <a:prstDash val="solid"/>
                    </a:lnR>
                    <a:lnT w="38099">
                      <a:solidFill>
                        <a:srgbClr val="D2D2D2"/>
                      </a:solidFill>
                      <a:prstDash val="solid"/>
                    </a:lnT>
                    <a:lnB w="38099">
                      <a:solidFill>
                        <a:srgbClr val="D2D2D2"/>
                      </a:solidFill>
                      <a:prstDash val="solid"/>
                    </a:lnB>
                  </a:tcPr>
                </a:tc>
                <a:extLst>
                  <a:ext uri="{0D108BD9-81ED-4DB2-BD59-A6C34878D82A}">
                    <a16:rowId xmlns:a16="http://schemas.microsoft.com/office/drawing/2014/main" val="10001"/>
                  </a:ext>
                </a:extLst>
              </a:tr>
              <a:tr h="906331">
                <a:tc>
                  <a:txBody>
                    <a:bodyPr/>
                    <a:lstStyle/>
                    <a:p>
                      <a:pPr>
                        <a:lnSpc>
                          <a:spcPct val="100000"/>
                        </a:lnSpc>
                        <a:spcBef>
                          <a:spcPts val="40"/>
                        </a:spcBef>
                      </a:pPr>
                      <a:endParaRPr sz="1800" dirty="0">
                        <a:latin typeface="Myriad Pro" pitchFamily="34" charset="0"/>
                        <a:cs typeface="Times New Roman"/>
                      </a:endParaRPr>
                    </a:p>
                    <a:p>
                      <a:pPr algn="ctr">
                        <a:lnSpc>
                          <a:spcPct val="100000"/>
                        </a:lnSpc>
                      </a:pPr>
                      <a:r>
                        <a:rPr sz="1800" b="1" spc="-5" dirty="0">
                          <a:latin typeface="Myriad Pro" pitchFamily="34" charset="0"/>
                          <a:cs typeface="Verdana"/>
                        </a:rPr>
                        <a:t>Oldukça</a:t>
                      </a:r>
                      <a:r>
                        <a:rPr sz="1800" b="1" spc="-80" dirty="0">
                          <a:latin typeface="Myriad Pro" pitchFamily="34" charset="0"/>
                          <a:cs typeface="Verdana"/>
                        </a:rPr>
                        <a:t> </a:t>
                      </a:r>
                      <a:r>
                        <a:rPr sz="1800" b="1" dirty="0">
                          <a:latin typeface="Myriad Pro" pitchFamily="34" charset="0"/>
                          <a:cs typeface="Verdana"/>
                        </a:rPr>
                        <a:t>Önemli</a:t>
                      </a:r>
                      <a:endParaRPr sz="1800" dirty="0">
                        <a:latin typeface="Myriad Pro" pitchFamily="34" charset="0"/>
                        <a:cs typeface="Verdana"/>
                      </a:endParaRPr>
                    </a:p>
                  </a:txBody>
                  <a:tcPr marL="0" marR="0" marT="0" marB="0">
                    <a:lnL w="38099">
                      <a:solidFill>
                        <a:srgbClr val="D2D2D2"/>
                      </a:solidFill>
                      <a:prstDash val="solid"/>
                    </a:lnL>
                    <a:lnR w="38099">
                      <a:solidFill>
                        <a:srgbClr val="D2D2D2"/>
                      </a:solidFill>
                      <a:prstDash val="solid"/>
                    </a:lnR>
                    <a:lnT w="38099">
                      <a:solidFill>
                        <a:srgbClr val="D2D2D2"/>
                      </a:solidFill>
                      <a:prstDash val="solid"/>
                    </a:lnT>
                    <a:lnB w="38099">
                      <a:solidFill>
                        <a:srgbClr val="D2D2D2"/>
                      </a:solidFill>
                      <a:prstDash val="solid"/>
                    </a:lnB>
                    <a:solidFill>
                      <a:srgbClr val="FF8DB9"/>
                    </a:solidFill>
                  </a:tcPr>
                </a:tc>
                <a:tc>
                  <a:txBody>
                    <a:bodyPr/>
                    <a:lstStyle/>
                    <a:p>
                      <a:pPr>
                        <a:lnSpc>
                          <a:spcPct val="100000"/>
                        </a:lnSpc>
                        <a:spcBef>
                          <a:spcPts val="40"/>
                        </a:spcBef>
                      </a:pPr>
                      <a:endParaRPr sz="1800" dirty="0">
                        <a:latin typeface="Myriad Pro" pitchFamily="34" charset="0"/>
                        <a:cs typeface="Times New Roman"/>
                      </a:endParaRPr>
                    </a:p>
                    <a:p>
                      <a:pPr algn="ctr">
                        <a:lnSpc>
                          <a:spcPct val="100000"/>
                        </a:lnSpc>
                      </a:pPr>
                      <a:r>
                        <a:rPr sz="1800" b="1" spc="-5" dirty="0">
                          <a:solidFill>
                            <a:schemeClr val="bg1"/>
                          </a:solidFill>
                          <a:latin typeface="Myriad Pro" pitchFamily="34" charset="0"/>
                          <a:cs typeface="Verdana"/>
                        </a:rPr>
                        <a:t>Yapılması</a:t>
                      </a:r>
                      <a:r>
                        <a:rPr sz="1800" b="1" spc="-65" dirty="0">
                          <a:solidFill>
                            <a:schemeClr val="bg1"/>
                          </a:solidFill>
                          <a:latin typeface="Myriad Pro" pitchFamily="34" charset="0"/>
                          <a:cs typeface="Verdana"/>
                        </a:rPr>
                        <a:t> </a:t>
                      </a:r>
                      <a:r>
                        <a:rPr sz="1800" b="1" spc="-5" dirty="0">
                          <a:solidFill>
                            <a:schemeClr val="bg1"/>
                          </a:solidFill>
                          <a:latin typeface="Myriad Pro" pitchFamily="34" charset="0"/>
                          <a:cs typeface="Verdana"/>
                        </a:rPr>
                        <a:t>gerekli</a:t>
                      </a:r>
                      <a:endParaRPr sz="1800" dirty="0">
                        <a:solidFill>
                          <a:schemeClr val="bg1"/>
                        </a:solidFill>
                        <a:latin typeface="Myriad Pro" pitchFamily="34" charset="0"/>
                        <a:cs typeface="Verdana"/>
                      </a:endParaRPr>
                    </a:p>
                  </a:txBody>
                  <a:tcPr marL="0" marR="0" marT="0" marB="0">
                    <a:lnL w="38099">
                      <a:solidFill>
                        <a:srgbClr val="D2D2D2"/>
                      </a:solidFill>
                      <a:prstDash val="solid"/>
                    </a:lnL>
                    <a:lnR w="38099">
                      <a:solidFill>
                        <a:srgbClr val="D2D2D2"/>
                      </a:solidFill>
                      <a:prstDash val="solid"/>
                    </a:lnR>
                    <a:lnT w="38099">
                      <a:solidFill>
                        <a:srgbClr val="D2D2D2"/>
                      </a:solidFill>
                      <a:prstDash val="solid"/>
                    </a:lnT>
                    <a:lnB w="38099">
                      <a:solidFill>
                        <a:srgbClr val="D2D2D2"/>
                      </a:solidFill>
                      <a:prstDash val="solid"/>
                    </a:lnB>
                    <a:solidFill>
                      <a:srgbClr val="2C70FF"/>
                    </a:solidFill>
                  </a:tcPr>
                </a:tc>
                <a:tc>
                  <a:txBody>
                    <a:bodyPr/>
                    <a:lstStyle/>
                    <a:p>
                      <a:pPr>
                        <a:lnSpc>
                          <a:spcPct val="100000"/>
                        </a:lnSpc>
                        <a:spcBef>
                          <a:spcPts val="40"/>
                        </a:spcBef>
                      </a:pPr>
                      <a:endParaRPr sz="1800" dirty="0">
                        <a:latin typeface="Myriad Pro" pitchFamily="34" charset="0"/>
                        <a:cs typeface="Times New Roman"/>
                      </a:endParaRPr>
                    </a:p>
                    <a:p>
                      <a:pPr marL="563245">
                        <a:lnSpc>
                          <a:spcPct val="100000"/>
                        </a:lnSpc>
                      </a:pPr>
                      <a:r>
                        <a:rPr sz="1800" b="1" dirty="0">
                          <a:latin typeface="Myriad Pro" pitchFamily="34" charset="0"/>
                          <a:cs typeface="Verdana"/>
                        </a:rPr>
                        <a:t>2.</a:t>
                      </a:r>
                      <a:r>
                        <a:rPr sz="1800" b="1" spc="-85" dirty="0">
                          <a:latin typeface="Myriad Pro" pitchFamily="34" charset="0"/>
                          <a:cs typeface="Verdana"/>
                        </a:rPr>
                        <a:t> </a:t>
                      </a:r>
                      <a:r>
                        <a:rPr sz="1800" b="1" spc="-5" dirty="0">
                          <a:latin typeface="Myriad Pro" pitchFamily="34" charset="0"/>
                          <a:cs typeface="Verdana"/>
                        </a:rPr>
                        <a:t>Öncelik</a:t>
                      </a:r>
                      <a:endParaRPr sz="1800" dirty="0">
                        <a:latin typeface="Myriad Pro" pitchFamily="34" charset="0"/>
                        <a:cs typeface="Verdana"/>
                      </a:endParaRPr>
                    </a:p>
                  </a:txBody>
                  <a:tcPr marL="0" marR="0" marT="0" marB="0">
                    <a:lnL w="38099">
                      <a:solidFill>
                        <a:srgbClr val="D2D2D2"/>
                      </a:solidFill>
                      <a:prstDash val="solid"/>
                    </a:lnL>
                    <a:lnR w="38099">
                      <a:solidFill>
                        <a:srgbClr val="D2D2D2"/>
                      </a:solidFill>
                      <a:prstDash val="solid"/>
                    </a:lnR>
                    <a:lnT w="38099">
                      <a:solidFill>
                        <a:srgbClr val="D2D2D2"/>
                      </a:solidFill>
                      <a:prstDash val="solid"/>
                    </a:lnT>
                    <a:lnB w="38099">
                      <a:solidFill>
                        <a:srgbClr val="D2D2D2"/>
                      </a:solidFill>
                      <a:prstDash val="solid"/>
                    </a:lnB>
                  </a:tcPr>
                </a:tc>
                <a:extLst>
                  <a:ext uri="{0D108BD9-81ED-4DB2-BD59-A6C34878D82A}">
                    <a16:rowId xmlns:a16="http://schemas.microsoft.com/office/drawing/2014/main" val="10002"/>
                  </a:ext>
                </a:extLst>
              </a:tr>
              <a:tr h="904986">
                <a:tc>
                  <a:txBody>
                    <a:bodyPr/>
                    <a:lstStyle/>
                    <a:p>
                      <a:pPr>
                        <a:lnSpc>
                          <a:spcPct val="100000"/>
                        </a:lnSpc>
                        <a:spcBef>
                          <a:spcPts val="40"/>
                        </a:spcBef>
                      </a:pPr>
                      <a:endParaRPr sz="1800" dirty="0">
                        <a:latin typeface="Myriad Pro" pitchFamily="34" charset="0"/>
                        <a:cs typeface="Times New Roman"/>
                      </a:endParaRPr>
                    </a:p>
                    <a:p>
                      <a:pPr algn="ctr">
                        <a:lnSpc>
                          <a:spcPct val="100000"/>
                        </a:lnSpc>
                      </a:pPr>
                      <a:r>
                        <a:rPr sz="1800" b="1" dirty="0">
                          <a:latin typeface="Myriad Pro" pitchFamily="34" charset="0"/>
                          <a:cs typeface="Verdana"/>
                        </a:rPr>
                        <a:t>Önemli</a:t>
                      </a:r>
                      <a:endParaRPr sz="1800" dirty="0">
                        <a:latin typeface="Myriad Pro" pitchFamily="34" charset="0"/>
                        <a:cs typeface="Verdana"/>
                      </a:endParaRPr>
                    </a:p>
                  </a:txBody>
                  <a:tcPr marL="0" marR="0" marT="0" marB="0">
                    <a:lnL w="38099">
                      <a:solidFill>
                        <a:srgbClr val="D2D2D2"/>
                      </a:solidFill>
                      <a:prstDash val="solid"/>
                    </a:lnL>
                    <a:lnR w="38099">
                      <a:solidFill>
                        <a:srgbClr val="D2D2D2"/>
                      </a:solidFill>
                      <a:prstDash val="solid"/>
                    </a:lnR>
                    <a:lnT w="38099">
                      <a:solidFill>
                        <a:srgbClr val="D2D2D2"/>
                      </a:solidFill>
                      <a:prstDash val="solid"/>
                    </a:lnT>
                    <a:lnB w="38099">
                      <a:solidFill>
                        <a:srgbClr val="D2D2D2"/>
                      </a:solidFill>
                      <a:prstDash val="solid"/>
                    </a:lnB>
                    <a:solidFill>
                      <a:srgbClr val="FF8DB9"/>
                    </a:solidFill>
                  </a:tcPr>
                </a:tc>
                <a:tc>
                  <a:txBody>
                    <a:bodyPr/>
                    <a:lstStyle/>
                    <a:p>
                      <a:pPr>
                        <a:lnSpc>
                          <a:spcPct val="100000"/>
                        </a:lnSpc>
                        <a:spcBef>
                          <a:spcPts val="30"/>
                        </a:spcBef>
                      </a:pPr>
                      <a:endParaRPr sz="1800" dirty="0">
                        <a:latin typeface="Myriad Pro" pitchFamily="34" charset="0"/>
                        <a:cs typeface="Times New Roman"/>
                      </a:endParaRPr>
                    </a:p>
                    <a:p>
                      <a:pPr algn="ctr">
                        <a:lnSpc>
                          <a:spcPct val="100000"/>
                        </a:lnSpc>
                      </a:pPr>
                      <a:r>
                        <a:rPr sz="1800" b="1" spc="-5" dirty="0" err="1">
                          <a:solidFill>
                            <a:schemeClr val="bg1"/>
                          </a:solidFill>
                          <a:latin typeface="Myriad Pro" pitchFamily="34" charset="0"/>
                          <a:cs typeface="Verdana"/>
                        </a:rPr>
                        <a:t>Yapılması</a:t>
                      </a:r>
                      <a:r>
                        <a:rPr sz="1800" b="1" spc="-85" dirty="0">
                          <a:solidFill>
                            <a:schemeClr val="bg1"/>
                          </a:solidFill>
                          <a:latin typeface="Myriad Pro" pitchFamily="34" charset="0"/>
                          <a:cs typeface="Verdana"/>
                        </a:rPr>
                        <a:t> </a:t>
                      </a:r>
                      <a:r>
                        <a:rPr lang="tr-TR" sz="1800" b="1" spc="-85" dirty="0">
                          <a:solidFill>
                            <a:schemeClr val="bg1"/>
                          </a:solidFill>
                          <a:latin typeface="Myriad Pro" pitchFamily="34" charset="0"/>
                          <a:cs typeface="Verdana"/>
                        </a:rPr>
                        <a:t> </a:t>
                      </a:r>
                      <a:r>
                        <a:rPr sz="1800" b="1" spc="-5" dirty="0" err="1">
                          <a:solidFill>
                            <a:schemeClr val="bg1"/>
                          </a:solidFill>
                          <a:latin typeface="Myriad Pro" pitchFamily="34" charset="0"/>
                          <a:cs typeface="Verdana"/>
                        </a:rPr>
                        <a:t>faydalı</a:t>
                      </a:r>
                      <a:endParaRPr sz="1800" dirty="0">
                        <a:solidFill>
                          <a:schemeClr val="bg1"/>
                        </a:solidFill>
                        <a:latin typeface="Myriad Pro" pitchFamily="34" charset="0"/>
                        <a:cs typeface="Verdana"/>
                      </a:endParaRPr>
                    </a:p>
                  </a:txBody>
                  <a:tcPr marL="0" marR="0" marT="0" marB="0">
                    <a:lnL w="38099">
                      <a:solidFill>
                        <a:srgbClr val="D2D2D2"/>
                      </a:solidFill>
                      <a:prstDash val="solid"/>
                    </a:lnL>
                    <a:lnR w="38099">
                      <a:solidFill>
                        <a:srgbClr val="D2D2D2"/>
                      </a:solidFill>
                      <a:prstDash val="solid"/>
                    </a:lnR>
                    <a:lnT w="38099">
                      <a:solidFill>
                        <a:srgbClr val="D2D2D2"/>
                      </a:solidFill>
                      <a:prstDash val="solid"/>
                    </a:lnT>
                    <a:lnB w="38099">
                      <a:solidFill>
                        <a:srgbClr val="D2D2D2"/>
                      </a:solidFill>
                      <a:prstDash val="solid"/>
                    </a:lnB>
                    <a:solidFill>
                      <a:srgbClr val="2C70FF"/>
                    </a:solidFill>
                  </a:tcPr>
                </a:tc>
                <a:tc>
                  <a:txBody>
                    <a:bodyPr/>
                    <a:lstStyle/>
                    <a:p>
                      <a:pPr>
                        <a:lnSpc>
                          <a:spcPct val="100000"/>
                        </a:lnSpc>
                        <a:spcBef>
                          <a:spcPts val="40"/>
                        </a:spcBef>
                      </a:pPr>
                      <a:endParaRPr sz="1800" dirty="0">
                        <a:latin typeface="Myriad Pro" pitchFamily="34" charset="0"/>
                        <a:cs typeface="Times New Roman"/>
                      </a:endParaRPr>
                    </a:p>
                    <a:p>
                      <a:pPr marL="562610">
                        <a:lnSpc>
                          <a:spcPct val="100000"/>
                        </a:lnSpc>
                      </a:pPr>
                      <a:r>
                        <a:rPr sz="1800" b="1" dirty="0">
                          <a:latin typeface="Myriad Pro" pitchFamily="34" charset="0"/>
                          <a:cs typeface="Verdana"/>
                        </a:rPr>
                        <a:t>3.</a:t>
                      </a:r>
                      <a:r>
                        <a:rPr sz="1800" b="1" spc="-85" dirty="0">
                          <a:latin typeface="Myriad Pro" pitchFamily="34" charset="0"/>
                          <a:cs typeface="Verdana"/>
                        </a:rPr>
                        <a:t> </a:t>
                      </a:r>
                      <a:r>
                        <a:rPr sz="1800" b="1" spc="-5" dirty="0">
                          <a:latin typeface="Myriad Pro" pitchFamily="34" charset="0"/>
                          <a:cs typeface="Verdana"/>
                        </a:rPr>
                        <a:t>Öncelik</a:t>
                      </a:r>
                      <a:endParaRPr sz="1800" dirty="0">
                        <a:latin typeface="Myriad Pro" pitchFamily="34" charset="0"/>
                        <a:cs typeface="Verdana"/>
                      </a:endParaRPr>
                    </a:p>
                  </a:txBody>
                  <a:tcPr marL="0" marR="0" marT="0" marB="0">
                    <a:lnL w="38099">
                      <a:solidFill>
                        <a:srgbClr val="D2D2D2"/>
                      </a:solidFill>
                      <a:prstDash val="solid"/>
                    </a:lnL>
                    <a:lnR w="38099">
                      <a:solidFill>
                        <a:srgbClr val="D2D2D2"/>
                      </a:solidFill>
                      <a:prstDash val="solid"/>
                    </a:lnR>
                    <a:lnT w="38099">
                      <a:solidFill>
                        <a:srgbClr val="D2D2D2"/>
                      </a:solidFill>
                      <a:prstDash val="solid"/>
                    </a:lnT>
                    <a:lnB w="38099">
                      <a:solidFill>
                        <a:srgbClr val="D2D2D2"/>
                      </a:solidFill>
                      <a:prstDash val="solid"/>
                    </a:lnB>
                  </a:tcPr>
                </a:tc>
                <a:extLst>
                  <a:ext uri="{0D108BD9-81ED-4DB2-BD59-A6C34878D82A}">
                    <a16:rowId xmlns:a16="http://schemas.microsoft.com/office/drawing/2014/main" val="10003"/>
                  </a:ext>
                </a:extLst>
              </a:tr>
              <a:tr h="906331">
                <a:tc>
                  <a:txBody>
                    <a:bodyPr/>
                    <a:lstStyle/>
                    <a:p>
                      <a:pPr>
                        <a:lnSpc>
                          <a:spcPct val="100000"/>
                        </a:lnSpc>
                        <a:spcBef>
                          <a:spcPts val="40"/>
                        </a:spcBef>
                      </a:pPr>
                      <a:endParaRPr sz="1800" dirty="0">
                        <a:latin typeface="Myriad Pro" pitchFamily="34" charset="0"/>
                        <a:cs typeface="Times New Roman"/>
                      </a:endParaRPr>
                    </a:p>
                    <a:p>
                      <a:pPr algn="ctr">
                        <a:lnSpc>
                          <a:spcPct val="100000"/>
                        </a:lnSpc>
                      </a:pPr>
                      <a:r>
                        <a:rPr sz="1800" b="1" spc="-5" dirty="0">
                          <a:latin typeface="Myriad Pro" pitchFamily="34" charset="0"/>
                          <a:cs typeface="Verdana"/>
                        </a:rPr>
                        <a:t>Önemsiz</a:t>
                      </a:r>
                      <a:endParaRPr sz="1800" dirty="0">
                        <a:latin typeface="Myriad Pro" pitchFamily="34" charset="0"/>
                        <a:cs typeface="Verdana"/>
                      </a:endParaRPr>
                    </a:p>
                  </a:txBody>
                  <a:tcPr marL="0" marR="0" marT="0" marB="0">
                    <a:lnL w="38099">
                      <a:solidFill>
                        <a:srgbClr val="D2D2D2"/>
                      </a:solidFill>
                      <a:prstDash val="solid"/>
                    </a:lnL>
                    <a:lnR w="38099">
                      <a:solidFill>
                        <a:srgbClr val="D2D2D2"/>
                      </a:solidFill>
                      <a:prstDash val="solid"/>
                    </a:lnR>
                    <a:lnT w="38099">
                      <a:solidFill>
                        <a:srgbClr val="D2D2D2"/>
                      </a:solidFill>
                      <a:prstDash val="solid"/>
                    </a:lnT>
                    <a:lnB w="38099">
                      <a:solidFill>
                        <a:srgbClr val="D2D2D2"/>
                      </a:solidFill>
                      <a:prstDash val="solid"/>
                    </a:lnB>
                    <a:solidFill>
                      <a:srgbClr val="FF8DB9"/>
                    </a:solidFill>
                  </a:tcPr>
                </a:tc>
                <a:tc>
                  <a:txBody>
                    <a:bodyPr/>
                    <a:lstStyle/>
                    <a:p>
                      <a:pPr>
                        <a:lnSpc>
                          <a:spcPct val="100000"/>
                        </a:lnSpc>
                        <a:spcBef>
                          <a:spcPts val="40"/>
                        </a:spcBef>
                      </a:pPr>
                      <a:endParaRPr sz="1800" dirty="0">
                        <a:latin typeface="Myriad Pro" pitchFamily="34" charset="0"/>
                        <a:cs typeface="Times New Roman"/>
                      </a:endParaRPr>
                    </a:p>
                    <a:p>
                      <a:pPr marL="1155700" marR="358140" indent="-791210">
                        <a:lnSpc>
                          <a:spcPct val="100000"/>
                        </a:lnSpc>
                      </a:pPr>
                      <a:r>
                        <a:rPr sz="1800" b="1" spc="-5" dirty="0">
                          <a:solidFill>
                            <a:schemeClr val="bg1"/>
                          </a:solidFill>
                          <a:latin typeface="Myriad Pro" pitchFamily="34" charset="0"/>
                          <a:cs typeface="Verdana"/>
                        </a:rPr>
                        <a:t>Yapılması</a:t>
                      </a:r>
                      <a:r>
                        <a:rPr sz="1800" b="1" spc="-60" dirty="0">
                          <a:solidFill>
                            <a:schemeClr val="bg1"/>
                          </a:solidFill>
                          <a:latin typeface="Myriad Pro" pitchFamily="34" charset="0"/>
                          <a:cs typeface="Verdana"/>
                        </a:rPr>
                        <a:t> </a:t>
                      </a:r>
                      <a:r>
                        <a:rPr sz="1800" b="1" spc="-5" dirty="0">
                          <a:solidFill>
                            <a:schemeClr val="bg1"/>
                          </a:solidFill>
                          <a:latin typeface="Myriad Pro" pitchFamily="34" charset="0"/>
                          <a:cs typeface="Verdana"/>
                        </a:rPr>
                        <a:t>gerekli  değil</a:t>
                      </a:r>
                      <a:endParaRPr sz="1800" dirty="0">
                        <a:solidFill>
                          <a:schemeClr val="bg1"/>
                        </a:solidFill>
                        <a:latin typeface="Myriad Pro" pitchFamily="34" charset="0"/>
                        <a:cs typeface="Verdana"/>
                      </a:endParaRPr>
                    </a:p>
                  </a:txBody>
                  <a:tcPr marL="0" marR="0" marT="0" marB="0">
                    <a:lnL w="38099">
                      <a:solidFill>
                        <a:srgbClr val="D2D2D2"/>
                      </a:solidFill>
                      <a:prstDash val="solid"/>
                    </a:lnL>
                    <a:lnR w="38099">
                      <a:solidFill>
                        <a:srgbClr val="D2D2D2"/>
                      </a:solidFill>
                      <a:prstDash val="solid"/>
                    </a:lnR>
                    <a:lnT w="38099">
                      <a:solidFill>
                        <a:srgbClr val="D2D2D2"/>
                      </a:solidFill>
                      <a:prstDash val="solid"/>
                    </a:lnT>
                    <a:lnB w="38099">
                      <a:solidFill>
                        <a:srgbClr val="D2D2D2"/>
                      </a:solidFill>
                      <a:prstDash val="solid"/>
                    </a:lnB>
                    <a:solidFill>
                      <a:srgbClr val="2C70FF"/>
                    </a:solidFill>
                  </a:tcPr>
                </a:tc>
                <a:tc>
                  <a:txBody>
                    <a:bodyPr/>
                    <a:lstStyle/>
                    <a:p>
                      <a:pPr>
                        <a:lnSpc>
                          <a:spcPct val="100000"/>
                        </a:lnSpc>
                        <a:spcBef>
                          <a:spcPts val="40"/>
                        </a:spcBef>
                      </a:pPr>
                      <a:endParaRPr sz="1800" dirty="0">
                        <a:latin typeface="Myriad Pro" pitchFamily="34" charset="0"/>
                        <a:cs typeface="Times New Roman"/>
                      </a:endParaRPr>
                    </a:p>
                    <a:p>
                      <a:pPr algn="ctr">
                        <a:lnSpc>
                          <a:spcPct val="100000"/>
                        </a:lnSpc>
                      </a:pPr>
                      <a:r>
                        <a:rPr sz="1800" b="1" spc="-5" dirty="0">
                          <a:latin typeface="Myriad Pro" pitchFamily="34" charset="0"/>
                          <a:cs typeface="Verdana"/>
                        </a:rPr>
                        <a:t>Önceliği</a:t>
                      </a:r>
                      <a:r>
                        <a:rPr sz="1800" b="1" spc="-80" dirty="0">
                          <a:latin typeface="Myriad Pro" pitchFamily="34" charset="0"/>
                          <a:cs typeface="Verdana"/>
                        </a:rPr>
                        <a:t> </a:t>
                      </a:r>
                      <a:r>
                        <a:rPr sz="1800" b="1" dirty="0">
                          <a:latin typeface="Myriad Pro" pitchFamily="34" charset="0"/>
                          <a:cs typeface="Verdana"/>
                        </a:rPr>
                        <a:t>yok</a:t>
                      </a:r>
                      <a:endParaRPr sz="1800" dirty="0">
                        <a:latin typeface="Myriad Pro" pitchFamily="34" charset="0"/>
                        <a:cs typeface="Verdana"/>
                      </a:endParaRPr>
                    </a:p>
                  </a:txBody>
                  <a:tcPr marL="0" marR="0" marT="0" marB="0">
                    <a:lnL w="38099">
                      <a:solidFill>
                        <a:srgbClr val="D2D2D2"/>
                      </a:solidFill>
                      <a:prstDash val="solid"/>
                    </a:lnL>
                    <a:lnR w="38099">
                      <a:solidFill>
                        <a:srgbClr val="D2D2D2"/>
                      </a:solidFill>
                      <a:prstDash val="solid"/>
                    </a:lnR>
                    <a:lnT w="38099">
                      <a:solidFill>
                        <a:srgbClr val="D2D2D2"/>
                      </a:solidFill>
                      <a:prstDash val="solid"/>
                    </a:lnT>
                    <a:lnB w="38099">
                      <a:solidFill>
                        <a:srgbClr val="D2D2D2"/>
                      </a:solidFill>
                      <a:prstDash val="solid"/>
                    </a:lnB>
                  </a:tcPr>
                </a:tc>
                <a:extLst>
                  <a:ext uri="{0D108BD9-81ED-4DB2-BD59-A6C34878D82A}">
                    <a16:rowId xmlns:a16="http://schemas.microsoft.com/office/drawing/2014/main" val="10004"/>
                  </a:ext>
                </a:extLst>
              </a:tr>
            </a:tbl>
          </a:graphicData>
        </a:graphic>
      </p:graphicFrame>
      <p:pic>
        <p:nvPicPr>
          <p:cNvPr id="7" name="Resim 6">
            <a:extLst>
              <a:ext uri="{FF2B5EF4-FFF2-40B4-BE49-F238E27FC236}">
                <a16:creationId xmlns:a16="http://schemas.microsoft.com/office/drawing/2014/main" id="{9AAE4658-5D95-4FFD-B80B-575DADC341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5822563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84375" y="33265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Zayıf İletişim</a:t>
            </a:r>
            <a:endParaRPr lang="en-GB" b="1" dirty="0">
              <a:solidFill>
                <a:srgbClr val="FF0000"/>
              </a:solidFill>
              <a:latin typeface="Myriad Pro" pitchFamily="34" charset="0"/>
            </a:endParaRPr>
          </a:p>
        </p:txBody>
      </p:sp>
      <p:sp>
        <p:nvSpPr>
          <p:cNvPr id="4" name="Dikdörtgen 3"/>
          <p:cNvSpPr/>
          <p:nvPr/>
        </p:nvSpPr>
        <p:spPr>
          <a:xfrm>
            <a:off x="478302" y="1340768"/>
            <a:ext cx="11050172" cy="4528804"/>
          </a:xfrm>
          <a:prstGeom prst="rect">
            <a:avLst/>
          </a:prstGeom>
        </p:spPr>
        <p:txBody>
          <a:bodyPr wrap="square">
            <a:spAutoFit/>
          </a:bodyPr>
          <a:lstStyle/>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Bireyler arası iletişimin zayıf olması da zaman kaybına neden olur.</a:t>
            </a:r>
          </a:p>
          <a:p>
            <a:pPr algn="ctr">
              <a:lnSpc>
                <a:spcPct val="150000"/>
              </a:lnSpc>
            </a:pPr>
            <a:endParaRPr lang="tr-TR" sz="28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Birbirini anlayamayan</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Aynı dili konuşamayan ya da </a:t>
            </a: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Birbirini anlamak istemeyen kişiler ile tekrarlayan surette kurulmaya çalışan iletişim büyük bir zaman kaybıdır. </a:t>
            </a:r>
          </a:p>
          <a:p>
            <a:pPr algn="ctr">
              <a:lnSpc>
                <a:spcPct val="150000"/>
              </a:lnSpc>
            </a:pPr>
            <a:endParaRPr lang="tr-TR" sz="2800" dirty="0">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C84A15EB-3AD8-4A24-AE41-2CF3497D04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237" y="0"/>
            <a:ext cx="1329397" cy="478301"/>
          </a:xfrm>
          <a:prstGeom prst="rect">
            <a:avLst/>
          </a:prstGeom>
          <a:noFill/>
          <a:ln>
            <a:noFill/>
          </a:ln>
        </p:spPr>
      </p:pic>
    </p:spTree>
    <p:extLst>
      <p:ext uri="{BB962C8B-B14F-4D97-AF65-F5344CB8AC3E}">
        <p14:creationId xmlns:p14="http://schemas.microsoft.com/office/powerpoint/2010/main" val="21833829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84375" y="33265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Fazla Sorumluluk Alma</a:t>
            </a:r>
            <a:endParaRPr lang="en-GB" b="1" dirty="0">
              <a:solidFill>
                <a:srgbClr val="FF0000"/>
              </a:solidFill>
              <a:latin typeface="Myriad Pro" pitchFamily="34" charset="0"/>
            </a:endParaRPr>
          </a:p>
        </p:txBody>
      </p:sp>
      <p:sp>
        <p:nvSpPr>
          <p:cNvPr id="4" name="Dikdörtgen 3"/>
          <p:cNvSpPr/>
          <p:nvPr/>
        </p:nvSpPr>
        <p:spPr>
          <a:xfrm>
            <a:off x="323557" y="1340768"/>
            <a:ext cx="11704320" cy="4528804"/>
          </a:xfrm>
          <a:prstGeom prst="rect">
            <a:avLst/>
          </a:prstGeom>
        </p:spPr>
        <p:txBody>
          <a:bodyPr wrap="square">
            <a:spAutoFit/>
          </a:bodyPr>
          <a:lstStyle/>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Üstlenmemiz gerekenden fazla sorumluluk aldığımızda bu durum işlerimizi zamanında yapamama riskine neden olacaktır.</a:t>
            </a:r>
          </a:p>
          <a:p>
            <a:pPr algn="ctr">
              <a:lnSpc>
                <a:spcPct val="150000"/>
              </a:lnSpc>
            </a:pPr>
            <a:endParaRPr lang="tr-TR" sz="28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Her işten bir miktar yapmaya gayret </a:t>
            </a:r>
            <a:r>
              <a:rPr lang="tr-TR" sz="2800" dirty="0" err="1">
                <a:latin typeface="Tahoma" panose="020B0604030504040204" pitchFamily="34" charset="0"/>
                <a:ea typeface="Tahoma" panose="020B0604030504040204" pitchFamily="34" charset="0"/>
                <a:cs typeface="Tahoma" panose="020B0604030504040204" pitchFamily="34" charset="0"/>
              </a:rPr>
              <a:t>göstermek,ya</a:t>
            </a:r>
            <a:r>
              <a:rPr lang="tr-TR" sz="2800" dirty="0">
                <a:latin typeface="Tahoma" panose="020B0604030504040204" pitchFamily="34" charset="0"/>
                <a:ea typeface="Tahoma" panose="020B0604030504040204" pitchFamily="34" charset="0"/>
                <a:cs typeface="Tahoma" panose="020B0604030504040204" pitchFamily="34" charset="0"/>
              </a:rPr>
              <a:t> da bazı işleri yapıp diğerlerine vakit bulamamak zamanın kötü kullanımı ve stres faktörüdür.</a:t>
            </a:r>
          </a:p>
          <a:p>
            <a:pPr algn="ctr">
              <a:lnSpc>
                <a:spcPct val="150000"/>
              </a:lnSpc>
            </a:pPr>
            <a:endParaRPr lang="tr-TR" sz="2800"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tr-TR" sz="2800" dirty="0">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FA8BC973-E10C-4071-9B0D-D4B020908D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24533126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Rectangle 2"/>
          <p:cNvSpPr txBox="1">
            <a:spLocks noChangeArrowheads="1"/>
          </p:cNvSpPr>
          <p:nvPr/>
        </p:nvSpPr>
        <p:spPr>
          <a:xfrm>
            <a:off x="1984375" y="121641"/>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dirty="0">
                <a:solidFill>
                  <a:srgbClr val="FF0000"/>
                </a:solidFill>
                <a:latin typeface="Myriad Pro" pitchFamily="34" charset="0"/>
              </a:rPr>
              <a:t>Dağınık Büro ve Ofis</a:t>
            </a:r>
            <a:endParaRPr lang="en-GB" b="1" dirty="0">
              <a:solidFill>
                <a:srgbClr val="FF0000"/>
              </a:solidFill>
              <a:latin typeface="Myriad Pro" pitchFamily="34" charset="0"/>
            </a:endParaRPr>
          </a:p>
        </p:txBody>
      </p:sp>
      <p:sp>
        <p:nvSpPr>
          <p:cNvPr id="6" name="Rectangle 4"/>
          <p:cNvSpPr>
            <a:spLocks noChangeArrowheads="1"/>
          </p:cNvSpPr>
          <p:nvPr/>
        </p:nvSpPr>
        <p:spPr bwMode="auto">
          <a:xfrm>
            <a:off x="330592" y="877780"/>
            <a:ext cx="11155680" cy="4329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lnSpc>
                <a:spcPct val="150000"/>
              </a:lnSpc>
            </a:pPr>
            <a:r>
              <a:rPr lang="tr-TR" altLang="tr-TR" sz="2800" dirty="0">
                <a:ea typeface="Tahoma" panose="020B0604030504040204" pitchFamily="34" charset="0"/>
                <a:cs typeface="Tahoma" panose="020B0604030504040204" pitchFamily="34" charset="0"/>
              </a:rPr>
              <a:t>Dağınık masa; </a:t>
            </a:r>
          </a:p>
          <a:p>
            <a:pPr lvl="1" algn="ctr" eaLnBrk="1" hangingPunct="1">
              <a:lnSpc>
                <a:spcPct val="150000"/>
              </a:lnSpc>
            </a:pPr>
            <a:r>
              <a:rPr lang="tr-TR" altLang="tr-TR" dirty="0">
                <a:ea typeface="Tahoma" panose="020B0604030504040204" pitchFamily="34" charset="0"/>
                <a:cs typeface="Tahoma" panose="020B0604030504040204" pitchFamily="34" charset="0"/>
              </a:rPr>
              <a:t>Yorgunluk,</a:t>
            </a:r>
          </a:p>
          <a:p>
            <a:pPr lvl="1" algn="ctr" eaLnBrk="1" hangingPunct="1">
              <a:lnSpc>
                <a:spcPct val="150000"/>
              </a:lnSpc>
            </a:pPr>
            <a:r>
              <a:rPr lang="tr-TR" altLang="tr-TR" dirty="0">
                <a:ea typeface="Tahoma" panose="020B0604030504040204" pitchFamily="34" charset="0"/>
                <a:cs typeface="Tahoma" panose="020B0604030504040204" pitchFamily="34" charset="0"/>
              </a:rPr>
              <a:t>Verimsizlik, </a:t>
            </a:r>
          </a:p>
          <a:p>
            <a:pPr lvl="1" algn="ctr" eaLnBrk="1" hangingPunct="1">
              <a:lnSpc>
                <a:spcPct val="150000"/>
              </a:lnSpc>
            </a:pPr>
            <a:r>
              <a:rPr lang="tr-TR" altLang="tr-TR" dirty="0">
                <a:ea typeface="Tahoma" panose="020B0604030504040204" pitchFamily="34" charset="0"/>
                <a:cs typeface="Tahoma" panose="020B0604030504040204" pitchFamily="34" charset="0"/>
              </a:rPr>
              <a:t>Baş edememe hissi,</a:t>
            </a:r>
          </a:p>
          <a:p>
            <a:pPr lvl="1" algn="ctr" eaLnBrk="1" hangingPunct="1">
              <a:lnSpc>
                <a:spcPct val="150000"/>
              </a:lnSpc>
            </a:pPr>
            <a:r>
              <a:rPr lang="tr-TR" altLang="tr-TR" dirty="0">
                <a:ea typeface="Tahoma" panose="020B0604030504040204" pitchFamily="34" charset="0"/>
                <a:cs typeface="Tahoma" panose="020B0604030504040204" pitchFamily="34" charset="0"/>
              </a:rPr>
              <a:t>Stres ve hakimiyet yoksunluğu oluşturur, </a:t>
            </a:r>
          </a:p>
          <a:p>
            <a:pPr lvl="1" algn="ctr" eaLnBrk="1" hangingPunct="1">
              <a:lnSpc>
                <a:spcPct val="150000"/>
              </a:lnSpc>
            </a:pPr>
            <a:r>
              <a:rPr lang="tr-TR" altLang="tr-TR" dirty="0">
                <a:ea typeface="Tahoma" panose="020B0604030504040204" pitchFamily="34" charset="0"/>
                <a:cs typeface="Tahoma" panose="020B0604030504040204" pitchFamily="34" charset="0"/>
              </a:rPr>
              <a:t>Ayrıca yaşamınızı </a:t>
            </a:r>
            <a:r>
              <a:rPr lang="tr-TR" altLang="tr-TR" dirty="0" err="1">
                <a:ea typeface="Tahoma" panose="020B0604030504040204" pitchFamily="34" charset="0"/>
                <a:cs typeface="Tahoma" panose="020B0604030504040204" pitchFamily="34" charset="0"/>
              </a:rPr>
              <a:t>kısıtlar.ZAMAN</a:t>
            </a:r>
            <a:r>
              <a:rPr lang="tr-TR" altLang="tr-TR" dirty="0">
                <a:ea typeface="Tahoma" panose="020B0604030504040204" pitchFamily="34" charset="0"/>
                <a:cs typeface="Tahoma" panose="020B0604030504040204" pitchFamily="34" charset="0"/>
              </a:rPr>
              <a:t> KAYBI YAŞATIR.</a:t>
            </a:r>
          </a:p>
        </p:txBody>
      </p:sp>
      <p:pic>
        <p:nvPicPr>
          <p:cNvPr id="7" name="Resim 6">
            <a:extLst>
              <a:ext uri="{FF2B5EF4-FFF2-40B4-BE49-F238E27FC236}">
                <a16:creationId xmlns:a16="http://schemas.microsoft.com/office/drawing/2014/main" id="{E316341C-02DC-4585-B4AD-C3C57CCDF8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pic>
        <p:nvPicPr>
          <p:cNvPr id="8" name="Picture 2">
            <a:extLst>
              <a:ext uri="{FF2B5EF4-FFF2-40B4-BE49-F238E27FC236}">
                <a16:creationId xmlns:a16="http://schemas.microsoft.com/office/drawing/2014/main" id="{0AD55533-EF21-455D-A960-E11282186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14048"/>
            <a:ext cx="2708520" cy="174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3255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752622" y="1484785"/>
            <a:ext cx="10719581"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nSpc>
                <a:spcPct val="150000"/>
              </a:lnSpc>
              <a:buFont typeface="Wingdings" panose="05000000000000000000" pitchFamily="2" charset="2"/>
              <a:buChar char="q"/>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Efektif ofis sistemleri materyallerini tanıyın ve kullanmaya çalışın</a:t>
            </a:r>
          </a:p>
          <a:p>
            <a:pPr marL="457200" indent="-457200">
              <a:lnSpc>
                <a:spcPct val="150000"/>
              </a:lnSpc>
              <a:buFont typeface="Wingdings" panose="05000000000000000000" pitchFamily="2" charset="2"/>
              <a:buChar char="q"/>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Dosyalarınızı derecelendirerek saklayın</a:t>
            </a:r>
          </a:p>
          <a:p>
            <a:pPr marL="457200" indent="-457200">
              <a:lnSpc>
                <a:spcPct val="150000"/>
              </a:lnSpc>
              <a:buFont typeface="Wingdings" panose="05000000000000000000" pitchFamily="2" charset="2"/>
              <a:buChar char="q"/>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Çöpe atmaya alışın</a:t>
            </a:r>
          </a:p>
        </p:txBody>
      </p:sp>
      <p:sp>
        <p:nvSpPr>
          <p:cNvPr id="4" name="Rectangle 2"/>
          <p:cNvSpPr txBox="1">
            <a:spLocks noChangeArrowheads="1"/>
          </p:cNvSpPr>
          <p:nvPr/>
        </p:nvSpPr>
        <p:spPr>
          <a:xfrm>
            <a:off x="1991544" y="54868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a:solidFill>
                  <a:srgbClr val="FF0000"/>
                </a:solidFill>
                <a:latin typeface="Myriad Pro" pitchFamily="34" charset="0"/>
              </a:rPr>
              <a:t>Etkin Çalışma Masası - Büro...</a:t>
            </a:r>
            <a:endParaRPr lang="tr-TR" sz="3600" b="1" dirty="0">
              <a:solidFill>
                <a:srgbClr val="FF0000"/>
              </a:solidFill>
              <a:latin typeface="Myriad Pro" pitchFamily="34" charset="0"/>
            </a:endParaRPr>
          </a:p>
        </p:txBody>
      </p:sp>
      <p:pic>
        <p:nvPicPr>
          <p:cNvPr id="6" name="Resim 5">
            <a:extLst>
              <a:ext uri="{FF2B5EF4-FFF2-40B4-BE49-F238E27FC236}">
                <a16:creationId xmlns:a16="http://schemas.microsoft.com/office/drawing/2014/main" id="{01219353-CAE0-4A1B-84D9-E4333F3283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42490940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422030" y="1268761"/>
            <a:ext cx="11422967"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Wingdings" panose="05000000000000000000" pitchFamily="2" charset="2"/>
              <a:buChar char="v"/>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Masanızı Boşaltın</a:t>
            </a:r>
          </a:p>
          <a:p>
            <a:pPr marL="457200" indent="-457200">
              <a:buFont typeface="Wingdings" panose="05000000000000000000" pitchFamily="2" charset="2"/>
              <a:buChar char="v"/>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Gelen Evrak Kutusu Kullanın</a:t>
            </a:r>
          </a:p>
          <a:p>
            <a:pPr marL="457200" indent="-457200">
              <a:buFont typeface="Wingdings" panose="05000000000000000000" pitchFamily="2" charset="2"/>
              <a:buChar char="v"/>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Gelen Evrakı Ayıklayın ve Dosyalayın</a:t>
            </a:r>
          </a:p>
          <a:p>
            <a:pPr marL="457200" indent="-457200">
              <a:buFont typeface="Wingdings" panose="05000000000000000000" pitchFamily="2" charset="2"/>
              <a:buChar char="v"/>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Kağıt Biriktirmeyin</a:t>
            </a:r>
          </a:p>
          <a:p>
            <a:pPr marL="457200" indent="-457200">
              <a:buFont typeface="Wingdings" panose="05000000000000000000" pitchFamily="2" charset="2"/>
              <a:buChar char="v"/>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Bilgi Akışını Sınırlayın</a:t>
            </a:r>
          </a:p>
          <a:p>
            <a:pPr marL="457200" indent="-457200">
              <a:buFont typeface="Wingdings" panose="05000000000000000000" pitchFamily="2" charset="2"/>
              <a:buChar char="v"/>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Kişisel Dosyalama Sisteminizi Oluşturun</a:t>
            </a:r>
          </a:p>
          <a:p>
            <a:pPr marL="457200" indent="-457200">
              <a:buFont typeface="Wingdings" panose="05000000000000000000" pitchFamily="2" charset="2"/>
              <a:buChar char="v"/>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Masa Üstü Organizatörleri Kullanın</a:t>
            </a:r>
          </a:p>
        </p:txBody>
      </p:sp>
      <p:sp>
        <p:nvSpPr>
          <p:cNvPr id="4" name="Rectangle 2"/>
          <p:cNvSpPr txBox="1">
            <a:spLocks noChangeArrowheads="1"/>
          </p:cNvSpPr>
          <p:nvPr/>
        </p:nvSpPr>
        <p:spPr>
          <a:xfrm>
            <a:off x="1963273" y="17642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a:solidFill>
                  <a:srgbClr val="FF0000"/>
                </a:solidFill>
                <a:latin typeface="Tahoma" panose="020B0604030504040204" pitchFamily="34" charset="0"/>
                <a:ea typeface="Tahoma" panose="020B0604030504040204" pitchFamily="34" charset="0"/>
                <a:cs typeface="Tahoma" panose="020B0604030504040204" pitchFamily="34" charset="0"/>
              </a:rPr>
              <a:t>Gündelik Evrak Yönetimi...</a:t>
            </a: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6550" y="4943475"/>
            <a:ext cx="16954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2C1C26C5-2810-43F1-8E18-BCEF7FED20B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4114720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6" name="object 2"/>
          <p:cNvSpPr txBox="1">
            <a:spLocks/>
          </p:cNvSpPr>
          <p:nvPr/>
        </p:nvSpPr>
        <p:spPr>
          <a:xfrm>
            <a:off x="2279576" y="169031"/>
            <a:ext cx="8229600" cy="492443"/>
          </a:xfrm>
          <a:prstGeom prst="rect">
            <a:avLst/>
          </a:prstGeom>
        </p:spPr>
        <p:txBody>
          <a:bodyPr vert="horz" wrap="square" lIns="0" tIns="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397"/>
            <a:r>
              <a:rPr lang="tr-TR" sz="3200" b="1">
                <a:solidFill>
                  <a:srgbClr val="FF0000"/>
                </a:solidFill>
                <a:latin typeface="Myriad Pro" pitchFamily="34" charset="0"/>
              </a:rPr>
              <a:t>Masa Düzeninin </a:t>
            </a:r>
            <a:r>
              <a:rPr lang="tr-TR" sz="3200" b="1" spc="-4">
                <a:solidFill>
                  <a:srgbClr val="FF0000"/>
                </a:solidFill>
                <a:latin typeface="Myriad Pro" pitchFamily="34" charset="0"/>
              </a:rPr>
              <a:t>Kalıcı </a:t>
            </a:r>
            <a:r>
              <a:rPr lang="tr-TR" sz="3200" b="1">
                <a:solidFill>
                  <a:srgbClr val="FF0000"/>
                </a:solidFill>
                <a:latin typeface="Myriad Pro" pitchFamily="34" charset="0"/>
              </a:rPr>
              <a:t>Olabilmesi</a:t>
            </a:r>
            <a:r>
              <a:rPr lang="tr-TR" sz="3200" b="1" spc="-58">
                <a:solidFill>
                  <a:srgbClr val="FF0000"/>
                </a:solidFill>
                <a:latin typeface="Myriad Pro" pitchFamily="34" charset="0"/>
              </a:rPr>
              <a:t> </a:t>
            </a:r>
            <a:r>
              <a:rPr lang="tr-TR" sz="3200" b="1">
                <a:solidFill>
                  <a:srgbClr val="FF0000"/>
                </a:solidFill>
                <a:latin typeface="Myriad Pro" pitchFamily="34" charset="0"/>
              </a:rPr>
              <a:t>İçin</a:t>
            </a:r>
            <a:endParaRPr lang="tr-TR" sz="3200" b="1" dirty="0">
              <a:solidFill>
                <a:srgbClr val="FF0000"/>
              </a:solidFill>
              <a:latin typeface="Myriad Pro" pitchFamily="34" charset="0"/>
            </a:endParaRPr>
          </a:p>
        </p:txBody>
      </p:sp>
      <p:sp>
        <p:nvSpPr>
          <p:cNvPr id="7" name="object 3"/>
          <p:cNvSpPr txBox="1"/>
          <p:nvPr/>
        </p:nvSpPr>
        <p:spPr>
          <a:xfrm>
            <a:off x="1406769" y="1916833"/>
            <a:ext cx="8538212" cy="3951595"/>
          </a:xfrm>
          <a:prstGeom prst="rect">
            <a:avLst/>
          </a:prstGeom>
        </p:spPr>
        <p:txBody>
          <a:bodyPr vert="horz" wrap="square" lIns="0" tIns="0" rIns="0" bIns="0" rtlCol="0">
            <a:spAutoFit/>
          </a:bodyPr>
          <a:lstStyle/>
          <a:p>
            <a:pPr marL="319115" indent="-307718" algn="ctr">
              <a:lnSpc>
                <a:spcPct val="150000"/>
              </a:lnSpc>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Lüzumsuz her şey </a:t>
            </a:r>
            <a:r>
              <a:rPr sz="2800" dirty="0">
                <a:latin typeface="Tahoma" panose="020B0604030504040204" pitchFamily="34" charset="0"/>
                <a:ea typeface="Tahoma" panose="020B0604030504040204" pitchFamily="34" charset="0"/>
                <a:cs typeface="Tahoma" panose="020B0604030504040204" pitchFamily="34" charset="0"/>
              </a:rPr>
              <a:t>çöp </a:t>
            </a:r>
            <a:r>
              <a:rPr sz="2800" spc="-4" dirty="0">
                <a:latin typeface="Tahoma" panose="020B0604030504040204" pitchFamily="34" charset="0"/>
                <a:ea typeface="Tahoma" panose="020B0604030504040204" pitchFamily="34" charset="0"/>
                <a:cs typeface="Tahoma" panose="020B0604030504040204" pitchFamily="34" charset="0"/>
              </a:rPr>
              <a:t>kutusuna</a:t>
            </a:r>
            <a:r>
              <a:rPr sz="2800" spc="-36"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atılmalı.</a:t>
            </a:r>
            <a:endParaRPr sz="2800" dirty="0">
              <a:latin typeface="Tahoma" panose="020B0604030504040204" pitchFamily="34" charset="0"/>
              <a:ea typeface="Tahoma" panose="020B0604030504040204" pitchFamily="34" charset="0"/>
              <a:cs typeface="Tahoma" panose="020B0604030504040204" pitchFamily="34" charset="0"/>
            </a:endParaRPr>
          </a:p>
          <a:p>
            <a:pPr marL="319115" marR="4559" indent="-307718" algn="ctr">
              <a:lnSpc>
                <a:spcPct val="150000"/>
              </a:lnSpc>
              <a:spcBef>
                <a:spcPts val="417"/>
              </a:spcBef>
              <a:buSzPct val="125000"/>
              <a:buFont typeface="Arial"/>
              <a:buChar char="•"/>
              <a:tabLst>
                <a:tab pos="318546" algn="l"/>
                <a:tab pos="319115" algn="l"/>
              </a:tabLst>
            </a:pPr>
            <a:r>
              <a:rPr sz="2800" spc="-4" dirty="0" err="1">
                <a:latin typeface="Tahoma" panose="020B0604030504040204" pitchFamily="34" charset="0"/>
                <a:ea typeface="Tahoma" panose="020B0604030504040204" pitchFamily="34" charset="0"/>
                <a:cs typeface="Tahoma" panose="020B0604030504040204" pitchFamily="34" charset="0"/>
              </a:rPr>
              <a:t>Üzerinde</a:t>
            </a:r>
            <a:r>
              <a:rPr sz="2800" spc="-4" dirty="0">
                <a:latin typeface="Tahoma" panose="020B0604030504040204" pitchFamily="34" charset="0"/>
                <a:ea typeface="Tahoma" panose="020B0604030504040204" pitchFamily="34" charset="0"/>
                <a:cs typeface="Tahoma" panose="020B0604030504040204" pitchFamily="34" charset="0"/>
              </a:rPr>
              <a:t> çalışılan dosyanın dışında her şey masadan  kaldırılmalı.</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431"/>
              </a:spcBef>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Etkili </a:t>
            </a:r>
            <a:r>
              <a:rPr sz="2800" dirty="0">
                <a:latin typeface="Tahoma" panose="020B0604030504040204" pitchFamily="34" charset="0"/>
                <a:ea typeface="Tahoma" panose="020B0604030504040204" pitchFamily="34" charset="0"/>
                <a:cs typeface="Tahoma" panose="020B0604030504040204" pitchFamily="34" charset="0"/>
              </a:rPr>
              <a:t>bir </a:t>
            </a:r>
            <a:r>
              <a:rPr sz="2800" spc="-4" dirty="0">
                <a:latin typeface="Tahoma" panose="020B0604030504040204" pitchFamily="34" charset="0"/>
                <a:ea typeface="Tahoma" panose="020B0604030504040204" pitchFamily="34" charset="0"/>
                <a:cs typeface="Tahoma" panose="020B0604030504040204" pitchFamily="34" charset="0"/>
              </a:rPr>
              <a:t>dosyalama sistemi</a:t>
            </a:r>
            <a:r>
              <a:rPr sz="2800" spc="-18"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kurulmalı.</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431"/>
              </a:spcBef>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Masanın </a:t>
            </a:r>
            <a:r>
              <a:rPr sz="2800" spc="-4" dirty="0" err="1">
                <a:latin typeface="Tahoma" panose="020B0604030504040204" pitchFamily="34" charset="0"/>
                <a:ea typeface="Tahoma" panose="020B0604030504040204" pitchFamily="34" charset="0"/>
                <a:cs typeface="Tahoma" panose="020B0604030504040204" pitchFamily="34" charset="0"/>
              </a:rPr>
              <a:t>kenarına</a:t>
            </a:r>
            <a:r>
              <a:rPr sz="2800" spc="-4" dirty="0">
                <a:latin typeface="Tahoma" panose="020B0604030504040204" pitchFamily="34" charset="0"/>
                <a:ea typeface="Tahoma" panose="020B0604030504040204" pitchFamily="34" charset="0"/>
                <a:cs typeface="Tahoma" panose="020B0604030504040204" pitchFamily="34" charset="0"/>
              </a:rPr>
              <a:t> </a:t>
            </a:r>
            <a:r>
              <a:rPr lang="tr-TR" sz="2800" spc="-4" dirty="0">
                <a:latin typeface="Tahoma" panose="020B0604030504040204" pitchFamily="34" charset="0"/>
                <a:ea typeface="Tahoma" panose="020B0604030504040204" pitchFamily="34" charset="0"/>
                <a:cs typeface="Tahoma" panose="020B0604030504040204" pitchFamily="34" charset="0"/>
              </a:rPr>
              <a:t>gerekirse </a:t>
            </a:r>
            <a:r>
              <a:rPr sz="2800" spc="-4" dirty="0" err="1">
                <a:latin typeface="Tahoma" panose="020B0604030504040204" pitchFamily="34" charset="0"/>
                <a:ea typeface="Tahoma" panose="020B0604030504040204" pitchFamily="34" charset="0"/>
                <a:cs typeface="Tahoma" panose="020B0604030504040204" pitchFamily="34" charset="0"/>
              </a:rPr>
              <a:t>ikinci</a:t>
            </a:r>
            <a:r>
              <a:rPr sz="2800" spc="-4" dirty="0">
                <a:latin typeface="Tahoma" panose="020B0604030504040204" pitchFamily="34" charset="0"/>
                <a:ea typeface="Tahoma" panose="020B0604030504040204" pitchFamily="34" charset="0"/>
                <a:cs typeface="Tahoma" panose="020B0604030504040204" pitchFamily="34" charset="0"/>
              </a:rPr>
              <a:t> bir </a:t>
            </a:r>
            <a:r>
              <a:rPr sz="2800" dirty="0">
                <a:latin typeface="Tahoma" panose="020B0604030504040204" pitchFamily="34" charset="0"/>
                <a:ea typeface="Tahoma" panose="020B0604030504040204" pitchFamily="34" charset="0"/>
                <a:cs typeface="Tahoma" panose="020B0604030504040204" pitchFamily="34" charset="0"/>
              </a:rPr>
              <a:t>masa</a:t>
            </a:r>
            <a:r>
              <a:rPr sz="2800" spc="9" dirty="0">
                <a:latin typeface="Tahoma" panose="020B0604030504040204" pitchFamily="34" charset="0"/>
                <a:ea typeface="Tahoma" panose="020B0604030504040204" pitchFamily="34" charset="0"/>
                <a:cs typeface="Tahoma" panose="020B0604030504040204" pitchFamily="34" charset="0"/>
              </a:rPr>
              <a:t> </a:t>
            </a:r>
            <a:r>
              <a:rPr sz="2800" spc="-9" dirty="0">
                <a:latin typeface="Tahoma" panose="020B0604030504040204" pitchFamily="34" charset="0"/>
                <a:ea typeface="Tahoma" panose="020B0604030504040204" pitchFamily="34" charset="0"/>
                <a:cs typeface="Tahoma" panose="020B0604030504040204" pitchFamily="34" charset="0"/>
              </a:rPr>
              <a:t>eklenmeli.</a:t>
            </a:r>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5" name="Resim 4">
            <a:extLst>
              <a:ext uri="{FF2B5EF4-FFF2-40B4-BE49-F238E27FC236}">
                <a16:creationId xmlns:a16="http://schemas.microsoft.com/office/drawing/2014/main" id="{D71D1474-A518-4509-A1EA-F5C004CB18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623920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369" y="1542759"/>
            <a:ext cx="11254154" cy="4906963"/>
          </a:xfrm>
        </p:spPr>
        <p:txBody>
          <a:bodyPr>
            <a:noAutofit/>
          </a:bodyPr>
          <a:lstStyle/>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İçinde belli bir eylemin bulunduğu süredir. Eylem yoksa zaman da yoktur. Bir an evrende hareket eden herşey durdurulabilse zaman da durmuş olacak.</a:t>
            </a:r>
          </a:p>
          <a:p>
            <a:pPr algn="ctr">
              <a:lnSpc>
                <a:spcPct val="150000"/>
              </a:lnSpc>
            </a:pPr>
            <a:endParaRPr lang="tr-TR" sz="2800" b="1" dirty="0">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tr-TR" sz="2800" b="1" dirty="0">
                <a:latin typeface="Tahoma" panose="020B0604030504040204" pitchFamily="34" charset="0"/>
                <a:ea typeface="Tahoma" panose="020B0604030504040204" pitchFamily="34" charset="0"/>
                <a:cs typeface="Tahoma" panose="020B0604030504040204" pitchFamily="34" charset="0"/>
              </a:rPr>
              <a:t>Yaşamdaki en katı ve acımasız elementtir.</a:t>
            </a:r>
          </a:p>
        </p:txBody>
      </p:sp>
      <p:sp>
        <p:nvSpPr>
          <p:cNvPr id="4" name="Rectangle 3">
            <a:extLst>
              <a:ext uri="{FF2B5EF4-FFF2-40B4-BE49-F238E27FC236}">
                <a16:creationId xmlns:a16="http://schemas.microsoft.com/office/drawing/2014/main" id="{121CA454-BD30-44E9-B246-DE51B48BFA0D}"/>
              </a:ext>
            </a:extLst>
          </p:cNvPr>
          <p:cNvSpPr txBox="1">
            <a:spLocks noChangeArrowheads="1"/>
          </p:cNvSpPr>
          <p:nvPr/>
        </p:nvSpPr>
        <p:spPr>
          <a:xfrm>
            <a:off x="1839351" y="168812"/>
            <a:ext cx="7924800" cy="990600"/>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b="1" dirty="0">
                <a:solidFill>
                  <a:srgbClr val="FF0000"/>
                </a:solidFill>
                <a:effectLst>
                  <a:outerShdw blurRad="38100" dist="38100" dir="2700000" algn="tl">
                    <a:srgbClr val="C0C0C0"/>
                  </a:outerShdw>
                </a:effectLst>
                <a:latin typeface="Myriad Pro" pitchFamily="34" charset="0"/>
              </a:rPr>
              <a:t>     Zamanın Tanımı</a:t>
            </a:r>
          </a:p>
        </p:txBody>
      </p:sp>
      <p:pic>
        <p:nvPicPr>
          <p:cNvPr id="5" name="Resim 4">
            <a:extLst>
              <a:ext uri="{FF2B5EF4-FFF2-40B4-BE49-F238E27FC236}">
                <a16:creationId xmlns:a16="http://schemas.microsoft.com/office/drawing/2014/main" id="{2934FB9D-0DA9-41DA-92D1-46E2ED3134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6" name="object 2"/>
          <p:cNvSpPr txBox="1">
            <a:spLocks/>
          </p:cNvSpPr>
          <p:nvPr/>
        </p:nvSpPr>
        <p:spPr>
          <a:xfrm>
            <a:off x="1907003" y="754934"/>
            <a:ext cx="8229600" cy="5847755"/>
          </a:xfrm>
          <a:prstGeom prst="rect">
            <a:avLst/>
          </a:prstGeom>
        </p:spPr>
        <p:txBody>
          <a:bodyPr vert="horz" wrap="square" lIns="0" tIns="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397"/>
            <a:r>
              <a:rPr lang="tr-TR" sz="3200" b="1" dirty="0">
                <a:solidFill>
                  <a:srgbClr val="FF0000"/>
                </a:solidFill>
                <a:latin typeface="Myriad Pro" pitchFamily="34" charset="0"/>
              </a:rPr>
              <a:t>Japonlar Zaman Yönetimi İçin 5S kullanıyor.</a:t>
            </a:r>
          </a:p>
          <a:p>
            <a:pPr marL="11397"/>
            <a:endParaRPr lang="tr-TR" sz="3200" b="1" dirty="0">
              <a:solidFill>
                <a:srgbClr val="FF0000"/>
              </a:solidFill>
              <a:latin typeface="Myriad Pro" pitchFamily="34" charset="0"/>
            </a:endParaRPr>
          </a:p>
          <a:p>
            <a:pPr marL="11397">
              <a:lnSpc>
                <a:spcPct val="150000"/>
              </a:lnSpc>
            </a:pPr>
            <a:r>
              <a:rPr lang="tr-TR" sz="2800" b="1" dirty="0" err="1">
                <a:latin typeface="Myriad Pro" pitchFamily="34" charset="0"/>
              </a:rPr>
              <a:t>Seiri</a:t>
            </a:r>
            <a:r>
              <a:rPr lang="tr-TR" sz="2800" b="1" dirty="0">
                <a:latin typeface="Myriad Pro" pitchFamily="34" charset="0"/>
              </a:rPr>
              <a:t> (Ayıklama)</a:t>
            </a:r>
          </a:p>
          <a:p>
            <a:pPr marL="11397">
              <a:lnSpc>
                <a:spcPct val="150000"/>
              </a:lnSpc>
            </a:pPr>
            <a:r>
              <a:rPr lang="tr-TR" sz="2800" b="1" dirty="0" err="1">
                <a:latin typeface="Myriad Pro" pitchFamily="34" charset="0"/>
              </a:rPr>
              <a:t>Seiton</a:t>
            </a:r>
            <a:r>
              <a:rPr lang="tr-TR" sz="2800" b="1" dirty="0">
                <a:latin typeface="Myriad Pro" pitchFamily="34" charset="0"/>
              </a:rPr>
              <a:t> (Düzen)</a:t>
            </a:r>
          </a:p>
          <a:p>
            <a:pPr marL="11397">
              <a:lnSpc>
                <a:spcPct val="150000"/>
              </a:lnSpc>
            </a:pPr>
            <a:r>
              <a:rPr lang="tr-TR" sz="2800" b="1" dirty="0" err="1">
                <a:latin typeface="Myriad Pro" pitchFamily="34" charset="0"/>
              </a:rPr>
              <a:t>Seiso</a:t>
            </a:r>
            <a:r>
              <a:rPr lang="tr-TR" sz="2800" b="1" dirty="0">
                <a:latin typeface="Myriad Pro" pitchFamily="34" charset="0"/>
              </a:rPr>
              <a:t> (Temizlik)</a:t>
            </a:r>
          </a:p>
          <a:p>
            <a:pPr marL="11397">
              <a:lnSpc>
                <a:spcPct val="150000"/>
              </a:lnSpc>
            </a:pPr>
            <a:r>
              <a:rPr lang="tr-TR" sz="2800" b="1" dirty="0" err="1">
                <a:latin typeface="Myriad Pro" pitchFamily="34" charset="0"/>
              </a:rPr>
              <a:t>Seiketsu</a:t>
            </a:r>
            <a:r>
              <a:rPr lang="tr-TR" sz="2800" b="1" dirty="0">
                <a:latin typeface="Myriad Pro" pitchFamily="34" charset="0"/>
              </a:rPr>
              <a:t> (Standartlaştırma)</a:t>
            </a:r>
          </a:p>
          <a:p>
            <a:pPr marL="11397">
              <a:lnSpc>
                <a:spcPct val="150000"/>
              </a:lnSpc>
            </a:pPr>
            <a:r>
              <a:rPr lang="tr-TR" sz="2800" b="1" dirty="0" err="1">
                <a:latin typeface="Myriad Pro" pitchFamily="34" charset="0"/>
              </a:rPr>
              <a:t>Shitsuke</a:t>
            </a:r>
            <a:r>
              <a:rPr lang="tr-TR" sz="2800" b="1" dirty="0">
                <a:latin typeface="Myriad Pro" pitchFamily="34" charset="0"/>
              </a:rPr>
              <a:t> (Disiplin)</a:t>
            </a:r>
          </a:p>
          <a:p>
            <a:pPr marL="11397">
              <a:lnSpc>
                <a:spcPct val="150000"/>
              </a:lnSpc>
            </a:pPr>
            <a:endParaRPr lang="tr-TR" sz="2800" b="1" dirty="0">
              <a:latin typeface="Myriad Pro" pitchFamily="34" charset="0"/>
            </a:endParaRPr>
          </a:p>
          <a:p>
            <a:pPr marL="11397"/>
            <a:endParaRPr lang="tr-TR" sz="3200" b="1" dirty="0">
              <a:solidFill>
                <a:srgbClr val="FF0000"/>
              </a:solidFill>
              <a:latin typeface="Myriad Pro" pitchFamily="34" charset="0"/>
            </a:endParaRPr>
          </a:p>
        </p:txBody>
      </p:sp>
      <p:pic>
        <p:nvPicPr>
          <p:cNvPr id="4" name="Resim 3">
            <a:extLst>
              <a:ext uri="{FF2B5EF4-FFF2-40B4-BE49-F238E27FC236}">
                <a16:creationId xmlns:a16="http://schemas.microsoft.com/office/drawing/2014/main" id="{4E47147D-4C7C-42B5-986E-E5793B1192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5673038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4" name="Rectangle 2"/>
          <p:cNvSpPr txBox="1">
            <a:spLocks noChangeArrowheads="1"/>
          </p:cNvSpPr>
          <p:nvPr/>
        </p:nvSpPr>
        <p:spPr>
          <a:xfrm>
            <a:off x="1984375" y="44370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a:solidFill>
                  <a:srgbClr val="FF0000"/>
                </a:solidFill>
                <a:latin typeface="Myriad Pro" pitchFamily="34" charset="0"/>
              </a:rPr>
              <a:t>Erteleme</a:t>
            </a:r>
          </a:p>
        </p:txBody>
      </p:sp>
      <p:sp>
        <p:nvSpPr>
          <p:cNvPr id="5" name="object 3"/>
          <p:cNvSpPr txBox="1"/>
          <p:nvPr/>
        </p:nvSpPr>
        <p:spPr>
          <a:xfrm>
            <a:off x="562708" y="1831937"/>
            <a:ext cx="10396024" cy="4590359"/>
          </a:xfrm>
          <a:prstGeom prst="rect">
            <a:avLst/>
          </a:prstGeom>
        </p:spPr>
        <p:txBody>
          <a:bodyPr vert="horz" wrap="square" lIns="0" tIns="0" rIns="0" bIns="0" rtlCol="0">
            <a:spAutoFit/>
          </a:bodyPr>
          <a:lstStyle/>
          <a:p>
            <a:pPr marL="319115" indent="-307718" algn="ctr">
              <a:lnSpc>
                <a:spcPct val="150000"/>
              </a:lnSpc>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Planlamaya zaman</a:t>
            </a:r>
            <a:r>
              <a:rPr sz="2800" spc="-18"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ayırmamak.</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215"/>
              </a:spcBef>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Başarısızlık </a:t>
            </a:r>
            <a:r>
              <a:rPr sz="2800" dirty="0">
                <a:latin typeface="Tahoma" panose="020B0604030504040204" pitchFamily="34" charset="0"/>
                <a:ea typeface="Tahoma" panose="020B0604030504040204" pitchFamily="34" charset="0"/>
                <a:cs typeface="Tahoma" panose="020B0604030504040204" pitchFamily="34" charset="0"/>
              </a:rPr>
              <a:t>ve </a:t>
            </a:r>
            <a:r>
              <a:rPr sz="2800" spc="-4" dirty="0">
                <a:latin typeface="Tahoma" panose="020B0604030504040204" pitchFamily="34" charset="0"/>
                <a:ea typeface="Tahoma" panose="020B0604030504040204" pitchFamily="34" charset="0"/>
                <a:cs typeface="Tahoma" panose="020B0604030504040204" pitchFamily="34" charset="0"/>
              </a:rPr>
              <a:t>“Hata yapacağım” korkusu</a:t>
            </a:r>
            <a:r>
              <a:rPr sz="2800" spc="-31" dirty="0">
                <a:latin typeface="Tahoma" panose="020B0604030504040204" pitchFamily="34" charset="0"/>
                <a:ea typeface="Tahoma" panose="020B0604030504040204" pitchFamily="34" charset="0"/>
                <a:cs typeface="Tahoma" panose="020B0604030504040204" pitchFamily="34" charset="0"/>
              </a:rPr>
              <a:t> </a:t>
            </a:r>
            <a:r>
              <a:rPr sz="2800" dirty="0">
                <a:latin typeface="Tahoma" panose="020B0604030504040204" pitchFamily="34" charset="0"/>
                <a:ea typeface="Tahoma" panose="020B0604030504040204" pitchFamily="34" charset="0"/>
                <a:cs typeface="Tahoma" panose="020B0604030504040204" pitchFamily="34" charset="0"/>
              </a:rPr>
              <a:t>.</a:t>
            </a:r>
          </a:p>
          <a:p>
            <a:pPr marL="319115" indent="-307718" algn="ctr">
              <a:lnSpc>
                <a:spcPct val="150000"/>
              </a:lnSpc>
              <a:spcBef>
                <a:spcPts val="215"/>
              </a:spcBef>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Alışkanlıklar.</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215"/>
              </a:spcBef>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Hoş olmayan bir </a:t>
            </a:r>
            <a:r>
              <a:rPr sz="2800" spc="-9" dirty="0">
                <a:latin typeface="Tahoma" panose="020B0604030504040204" pitchFamily="34" charset="0"/>
                <a:ea typeface="Tahoma" panose="020B0604030504040204" pitchFamily="34" charset="0"/>
                <a:cs typeface="Tahoma" panose="020B0604030504040204" pitchFamily="34" charset="0"/>
              </a:rPr>
              <a:t>iş </a:t>
            </a:r>
            <a:r>
              <a:rPr sz="2800" spc="-4" dirty="0">
                <a:latin typeface="Tahoma" panose="020B0604030504040204" pitchFamily="34" charset="0"/>
                <a:ea typeface="Tahoma" panose="020B0604030504040204" pitchFamily="34" charset="0"/>
                <a:cs typeface="Tahoma" panose="020B0604030504040204" pitchFamily="34" charset="0"/>
              </a:rPr>
              <a:t>yaptığını</a:t>
            </a:r>
            <a:r>
              <a:rPr sz="2800" spc="-18"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düşünmek.</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215"/>
              </a:spcBef>
              <a:buSzPct val="125000"/>
              <a:buFont typeface="Arial"/>
              <a:buChar char="•"/>
              <a:tabLst>
                <a:tab pos="318546" algn="l"/>
                <a:tab pos="319115" algn="l"/>
              </a:tabLst>
            </a:pPr>
            <a:r>
              <a:rPr sz="2800" dirty="0">
                <a:latin typeface="Tahoma" panose="020B0604030504040204" pitchFamily="34" charset="0"/>
                <a:ea typeface="Tahoma" panose="020B0604030504040204" pitchFamily="34" charset="0"/>
                <a:cs typeface="Tahoma" panose="020B0604030504040204" pitchFamily="34" charset="0"/>
              </a:rPr>
              <a:t>İşe </a:t>
            </a:r>
            <a:r>
              <a:rPr sz="2800" spc="-4" dirty="0">
                <a:latin typeface="Tahoma" panose="020B0604030504040204" pitchFamily="34" charset="0"/>
                <a:ea typeface="Tahoma" panose="020B0604030504040204" pitchFamily="34" charset="0"/>
                <a:cs typeface="Tahoma" panose="020B0604030504040204" pitchFamily="34" charset="0"/>
              </a:rPr>
              <a:t>konsantre</a:t>
            </a:r>
            <a:r>
              <a:rPr sz="2800" spc="-58"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olamamak.</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202"/>
              </a:spcBef>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Verilmesi </a:t>
            </a:r>
            <a:r>
              <a:rPr sz="2800" dirty="0">
                <a:latin typeface="Tahoma" panose="020B0604030504040204" pitchFamily="34" charset="0"/>
                <a:ea typeface="Tahoma" panose="020B0604030504040204" pitchFamily="34" charset="0"/>
                <a:cs typeface="Tahoma" panose="020B0604030504040204" pitchFamily="34" charset="0"/>
              </a:rPr>
              <a:t>güç</a:t>
            </a:r>
            <a:r>
              <a:rPr sz="2800" spc="-76"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kararlar.</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215"/>
              </a:spcBef>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Takıntılı şekilde mükemmellik</a:t>
            </a:r>
            <a:r>
              <a:rPr sz="2800" spc="4"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tutkusu.</a:t>
            </a:r>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6D13EAB8-AF40-4A68-8A67-655A319176C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40143120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4" name="Rectangle 2"/>
          <p:cNvSpPr txBox="1">
            <a:spLocks noChangeArrowheads="1"/>
          </p:cNvSpPr>
          <p:nvPr/>
        </p:nvSpPr>
        <p:spPr>
          <a:xfrm>
            <a:off x="1984375" y="44370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a:solidFill>
                  <a:srgbClr val="FF0000"/>
                </a:solidFill>
                <a:latin typeface="Myriad Pro" pitchFamily="34" charset="0"/>
              </a:rPr>
              <a:t>Ertelemeden Kurtulmak İçin</a:t>
            </a:r>
          </a:p>
        </p:txBody>
      </p:sp>
      <p:sp>
        <p:nvSpPr>
          <p:cNvPr id="6" name="object 3"/>
          <p:cNvSpPr txBox="1"/>
          <p:nvPr/>
        </p:nvSpPr>
        <p:spPr>
          <a:xfrm>
            <a:off x="534571" y="1854797"/>
            <a:ext cx="10775853" cy="3348994"/>
          </a:xfrm>
          <a:prstGeom prst="rect">
            <a:avLst/>
          </a:prstGeom>
        </p:spPr>
        <p:txBody>
          <a:bodyPr vert="horz" wrap="square" lIns="0" tIns="0" rIns="0" bIns="0" rtlCol="0">
            <a:spAutoFit/>
          </a:bodyPr>
          <a:lstStyle/>
          <a:p>
            <a:pPr marL="319115" indent="-307718" algn="ctr">
              <a:lnSpc>
                <a:spcPct val="150000"/>
              </a:lnSpc>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Hemen işe</a:t>
            </a:r>
            <a:r>
              <a:rPr sz="2800" spc="-58"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başlamak.</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431"/>
              </a:spcBef>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Ertelenebilecek </a:t>
            </a:r>
            <a:r>
              <a:rPr sz="2800" spc="-9" dirty="0">
                <a:latin typeface="Tahoma" panose="020B0604030504040204" pitchFamily="34" charset="0"/>
                <a:ea typeface="Tahoma" panose="020B0604030504040204" pitchFamily="34" charset="0"/>
                <a:cs typeface="Tahoma" panose="020B0604030504040204" pitchFamily="34" charset="0"/>
              </a:rPr>
              <a:t>işleri </a:t>
            </a:r>
            <a:r>
              <a:rPr sz="2800" spc="-4" dirty="0">
                <a:latin typeface="Tahoma" panose="020B0604030504040204" pitchFamily="34" charset="0"/>
                <a:ea typeface="Tahoma" panose="020B0604030504040204" pitchFamily="34" charset="0"/>
                <a:cs typeface="Tahoma" panose="020B0604030504040204" pitchFamily="34" charset="0"/>
              </a:rPr>
              <a:t>parçalara</a:t>
            </a:r>
            <a:r>
              <a:rPr sz="2800" spc="-18"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ayırmak.</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417"/>
              </a:spcBef>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Sıkıcı </a:t>
            </a:r>
            <a:r>
              <a:rPr sz="2800" dirty="0">
                <a:latin typeface="Tahoma" panose="020B0604030504040204" pitchFamily="34" charset="0"/>
                <a:ea typeface="Tahoma" panose="020B0604030504040204" pitchFamily="34" charset="0"/>
                <a:cs typeface="Tahoma" panose="020B0604030504040204" pitchFamily="34" charset="0"/>
              </a:rPr>
              <a:t>ve </a:t>
            </a:r>
            <a:r>
              <a:rPr sz="2800" spc="-4" dirty="0">
                <a:latin typeface="Tahoma" panose="020B0604030504040204" pitchFamily="34" charset="0"/>
                <a:ea typeface="Tahoma" panose="020B0604030504040204" pitchFamily="34" charset="0"/>
                <a:cs typeface="Tahoma" panose="020B0604030504040204" pitchFamily="34" charset="0"/>
              </a:rPr>
              <a:t>sevimsiz </a:t>
            </a:r>
            <a:r>
              <a:rPr sz="2800" spc="-9" dirty="0" err="1">
                <a:latin typeface="Tahoma" panose="020B0604030504040204" pitchFamily="34" charset="0"/>
                <a:ea typeface="Tahoma" panose="020B0604030504040204" pitchFamily="34" charset="0"/>
                <a:cs typeface="Tahoma" panose="020B0604030504040204" pitchFamily="34" charset="0"/>
              </a:rPr>
              <a:t>işleri</a:t>
            </a:r>
            <a:r>
              <a:rPr sz="2800" spc="-9" dirty="0">
                <a:latin typeface="Tahoma" panose="020B0604030504040204" pitchFamily="34" charset="0"/>
                <a:ea typeface="Tahoma" panose="020B0604030504040204" pitchFamily="34" charset="0"/>
                <a:cs typeface="Tahoma" panose="020B0604030504040204" pitchFamily="34" charset="0"/>
              </a:rPr>
              <a:t> </a:t>
            </a:r>
            <a:r>
              <a:rPr lang="tr-TR" sz="2800" spc="-9" dirty="0">
                <a:latin typeface="Tahoma" panose="020B0604030504040204" pitchFamily="34" charset="0"/>
                <a:ea typeface="Tahoma" panose="020B0604030504040204" pitchFamily="34" charset="0"/>
                <a:cs typeface="Tahoma" panose="020B0604030504040204" pitchFamily="34" charset="0"/>
              </a:rPr>
              <a:t>mümkünse </a:t>
            </a:r>
            <a:r>
              <a:rPr sz="2800" spc="-4" dirty="0" err="1">
                <a:latin typeface="Tahoma" panose="020B0604030504040204" pitchFamily="34" charset="0"/>
                <a:ea typeface="Tahoma" panose="020B0604030504040204" pitchFamily="34" charset="0"/>
                <a:cs typeface="Tahoma" panose="020B0604030504040204" pitchFamily="34" charset="0"/>
              </a:rPr>
              <a:t>başkalarına</a:t>
            </a:r>
            <a:r>
              <a:rPr sz="2800" spc="13"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devretmek.</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431"/>
              </a:spcBef>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Tarih</a:t>
            </a:r>
            <a:r>
              <a:rPr sz="2800" spc="-45"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saptamak.</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431"/>
              </a:spcBef>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İş bitiminde kendini</a:t>
            </a:r>
            <a:r>
              <a:rPr sz="2800" spc="-40"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ödüllendirmek.</a:t>
            </a:r>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5" name="Resim 4">
            <a:extLst>
              <a:ext uri="{FF2B5EF4-FFF2-40B4-BE49-F238E27FC236}">
                <a16:creationId xmlns:a16="http://schemas.microsoft.com/office/drawing/2014/main" id="{E014CEB7-E178-4118-ADC7-BC7200B3805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22109174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4" name="Rectangle 2"/>
          <p:cNvSpPr txBox="1">
            <a:spLocks noChangeArrowheads="1"/>
          </p:cNvSpPr>
          <p:nvPr/>
        </p:nvSpPr>
        <p:spPr>
          <a:xfrm>
            <a:off x="1984375" y="44370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a:solidFill>
                  <a:srgbClr val="FF0000"/>
                </a:solidFill>
                <a:latin typeface="Myriad Pro" pitchFamily="34" charset="0"/>
              </a:rPr>
              <a:t>Sürüncemede Bırakma</a:t>
            </a:r>
          </a:p>
        </p:txBody>
      </p:sp>
      <p:sp>
        <p:nvSpPr>
          <p:cNvPr id="5" name="object 3"/>
          <p:cNvSpPr txBox="1"/>
          <p:nvPr/>
        </p:nvSpPr>
        <p:spPr>
          <a:xfrm>
            <a:off x="2426854" y="1854797"/>
            <a:ext cx="6981514" cy="1953740"/>
          </a:xfrm>
          <a:prstGeom prst="rect">
            <a:avLst/>
          </a:prstGeom>
        </p:spPr>
        <p:txBody>
          <a:bodyPr vert="horz" wrap="square" lIns="0" tIns="0" rIns="0" bIns="0" rtlCol="0">
            <a:spAutoFit/>
          </a:bodyPr>
          <a:lstStyle/>
          <a:p>
            <a:pPr marL="319115" indent="-307718" algn="ctr">
              <a:lnSpc>
                <a:spcPct val="150000"/>
              </a:lnSpc>
              <a:buSzPct val="125000"/>
              <a:buFont typeface="Arial"/>
              <a:buChar char="•"/>
              <a:tabLst>
                <a:tab pos="318546" algn="l"/>
                <a:tab pos="319115" algn="l"/>
              </a:tabLst>
            </a:pPr>
            <a:r>
              <a:rPr sz="2800" dirty="0">
                <a:latin typeface="Tahoma" panose="020B0604030504040204" pitchFamily="34" charset="0"/>
                <a:ea typeface="Tahoma" panose="020B0604030504040204" pitchFamily="34" charset="0"/>
                <a:cs typeface="Tahoma" panose="020B0604030504040204" pitchFamily="34" charset="0"/>
              </a:rPr>
              <a:t>İşe </a:t>
            </a:r>
            <a:r>
              <a:rPr sz="2800" spc="-4" dirty="0">
                <a:latin typeface="Tahoma" panose="020B0604030504040204" pitchFamily="34" charset="0"/>
                <a:ea typeface="Tahoma" panose="020B0604030504040204" pitchFamily="34" charset="0"/>
                <a:cs typeface="Tahoma" panose="020B0604030504040204" pitchFamily="34" charset="0"/>
              </a:rPr>
              <a:t>başladıktan sonra</a:t>
            </a:r>
            <a:r>
              <a:rPr sz="2800" spc="-63"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sıkılmak.</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431"/>
              </a:spcBef>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Daha cazip bir işe başlama</a:t>
            </a:r>
            <a:r>
              <a:rPr sz="2800" spc="-40"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isteği.</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417"/>
              </a:spcBef>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Takıntılı şekilde mükemmellik</a:t>
            </a:r>
            <a:r>
              <a:rPr sz="2800" spc="4"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tutkusu.</a:t>
            </a:r>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6" name="Resim 5">
            <a:extLst>
              <a:ext uri="{FF2B5EF4-FFF2-40B4-BE49-F238E27FC236}">
                <a16:creationId xmlns:a16="http://schemas.microsoft.com/office/drawing/2014/main" id="{2C26D04A-F4FC-4320-96C1-FE0DA9ADFC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42498069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4" name="Rectangle 2"/>
          <p:cNvSpPr txBox="1">
            <a:spLocks noChangeArrowheads="1"/>
          </p:cNvSpPr>
          <p:nvPr/>
        </p:nvSpPr>
        <p:spPr>
          <a:xfrm>
            <a:off x="1984375" y="44370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a:solidFill>
                  <a:srgbClr val="FF0000"/>
                </a:solidFill>
                <a:latin typeface="Myriad Pro" pitchFamily="34" charset="0"/>
              </a:rPr>
              <a:t>Sürüncemede Bırakmamak İçin</a:t>
            </a:r>
          </a:p>
        </p:txBody>
      </p:sp>
      <p:sp>
        <p:nvSpPr>
          <p:cNvPr id="6" name="object 3"/>
          <p:cNvSpPr txBox="1"/>
          <p:nvPr/>
        </p:nvSpPr>
        <p:spPr>
          <a:xfrm>
            <a:off x="2126093" y="1855856"/>
            <a:ext cx="8061634" cy="2658933"/>
          </a:xfrm>
          <a:prstGeom prst="rect">
            <a:avLst/>
          </a:prstGeom>
        </p:spPr>
        <p:txBody>
          <a:bodyPr vert="horz" wrap="square" lIns="0" tIns="0" rIns="0" bIns="0" rtlCol="0">
            <a:spAutoFit/>
          </a:bodyPr>
          <a:lstStyle/>
          <a:p>
            <a:pPr marL="319115" indent="-307718" algn="ctr">
              <a:lnSpc>
                <a:spcPct val="150000"/>
              </a:lnSpc>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Zaman sınırlaması</a:t>
            </a:r>
            <a:r>
              <a:rPr sz="2800" spc="-49" dirty="0">
                <a:latin typeface="Tahoma" panose="020B0604030504040204" pitchFamily="34" charset="0"/>
                <a:ea typeface="Tahoma" panose="020B0604030504040204" pitchFamily="34" charset="0"/>
                <a:cs typeface="Tahoma" panose="020B0604030504040204" pitchFamily="34" charset="0"/>
              </a:rPr>
              <a:t> </a:t>
            </a:r>
            <a:r>
              <a:rPr sz="2800" dirty="0">
                <a:latin typeface="Tahoma" panose="020B0604030504040204" pitchFamily="34" charset="0"/>
                <a:ea typeface="Tahoma" panose="020B0604030504040204" pitchFamily="34" charset="0"/>
                <a:cs typeface="Tahoma" panose="020B0604030504040204" pitchFamily="34" charset="0"/>
              </a:rPr>
              <a:t>koymak.</a:t>
            </a:r>
          </a:p>
          <a:p>
            <a:pPr marL="319115" indent="-307718" algn="ctr">
              <a:lnSpc>
                <a:spcPct val="150000"/>
              </a:lnSpc>
              <a:spcBef>
                <a:spcPts val="431"/>
              </a:spcBef>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Zor </a:t>
            </a:r>
            <a:r>
              <a:rPr sz="2800" dirty="0">
                <a:latin typeface="Tahoma" panose="020B0604030504040204" pitchFamily="34" charset="0"/>
                <a:ea typeface="Tahoma" panose="020B0604030504040204" pitchFamily="34" charset="0"/>
                <a:cs typeface="Tahoma" panose="020B0604030504040204" pitchFamily="34" charset="0"/>
              </a:rPr>
              <a:t>ve </a:t>
            </a:r>
            <a:r>
              <a:rPr sz="2800" spc="-4" dirty="0">
                <a:latin typeface="Tahoma" panose="020B0604030504040204" pitchFamily="34" charset="0"/>
                <a:ea typeface="Tahoma" panose="020B0604030504040204" pitchFamily="34" charset="0"/>
                <a:cs typeface="Tahoma" panose="020B0604030504040204" pitchFamily="34" charset="0"/>
              </a:rPr>
              <a:t>sıkıcı olandan</a:t>
            </a:r>
            <a:r>
              <a:rPr sz="2800" spc="-31"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korkmamak.</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417"/>
              </a:spcBef>
              <a:buSzPct val="125000"/>
              <a:buFont typeface="Arial"/>
              <a:buChar char="•"/>
              <a:tabLst>
                <a:tab pos="318546" algn="l"/>
                <a:tab pos="319115" algn="l"/>
              </a:tabLst>
            </a:pPr>
            <a:r>
              <a:rPr sz="2800" spc="-4" dirty="0">
                <a:latin typeface="Tahoma" panose="020B0604030504040204" pitchFamily="34" charset="0"/>
                <a:ea typeface="Tahoma" panose="020B0604030504040204" pitchFamily="34" charset="0"/>
                <a:cs typeface="Tahoma" panose="020B0604030504040204" pitchFamily="34" charset="0"/>
              </a:rPr>
              <a:t>Öz </a:t>
            </a:r>
            <a:r>
              <a:rPr sz="2800" spc="-9" dirty="0">
                <a:latin typeface="Tahoma" panose="020B0604030504040204" pitchFamily="34" charset="0"/>
                <a:ea typeface="Tahoma" panose="020B0604030504040204" pitchFamily="34" charset="0"/>
                <a:cs typeface="Tahoma" panose="020B0604030504040204" pitchFamily="34" charset="0"/>
              </a:rPr>
              <a:t>disiplin </a:t>
            </a:r>
            <a:r>
              <a:rPr sz="2800" dirty="0">
                <a:latin typeface="Tahoma" panose="020B0604030504040204" pitchFamily="34" charset="0"/>
                <a:ea typeface="Tahoma" panose="020B0604030504040204" pitchFamily="34" charset="0"/>
                <a:cs typeface="Tahoma" panose="020B0604030504040204" pitchFamily="34" charset="0"/>
              </a:rPr>
              <a:t>ve</a:t>
            </a:r>
            <a:r>
              <a:rPr sz="2800" spc="-13" dirty="0">
                <a:latin typeface="Tahoma" panose="020B0604030504040204" pitchFamily="34" charset="0"/>
                <a:ea typeface="Tahoma" panose="020B0604030504040204" pitchFamily="34" charset="0"/>
                <a:cs typeface="Tahoma" panose="020B0604030504040204" pitchFamily="34" charset="0"/>
              </a:rPr>
              <a:t> </a:t>
            </a:r>
            <a:r>
              <a:rPr sz="2800" spc="-4" dirty="0">
                <a:latin typeface="Tahoma" panose="020B0604030504040204" pitchFamily="34" charset="0"/>
                <a:ea typeface="Tahoma" panose="020B0604030504040204" pitchFamily="34" charset="0"/>
                <a:cs typeface="Tahoma" panose="020B0604030504040204" pitchFamily="34" charset="0"/>
              </a:rPr>
              <a:t>kararlılık.</a:t>
            </a:r>
            <a:endParaRPr sz="2800" dirty="0">
              <a:latin typeface="Tahoma" panose="020B0604030504040204" pitchFamily="34" charset="0"/>
              <a:ea typeface="Tahoma" panose="020B0604030504040204" pitchFamily="34" charset="0"/>
              <a:cs typeface="Tahoma" panose="020B0604030504040204" pitchFamily="34" charset="0"/>
            </a:endParaRPr>
          </a:p>
          <a:p>
            <a:pPr marL="319115" indent="-307718" algn="ctr">
              <a:lnSpc>
                <a:spcPct val="150000"/>
              </a:lnSpc>
              <a:spcBef>
                <a:spcPts val="431"/>
              </a:spcBef>
              <a:buSzPct val="125000"/>
              <a:buFont typeface="Arial"/>
              <a:buChar char="•"/>
              <a:tabLst>
                <a:tab pos="318546" algn="l"/>
                <a:tab pos="319115" algn="l"/>
                <a:tab pos="3619681" algn="l"/>
              </a:tabLst>
            </a:pPr>
            <a:r>
              <a:rPr sz="2800" dirty="0">
                <a:latin typeface="Tahoma" panose="020B0604030504040204" pitchFamily="34" charset="0"/>
                <a:ea typeface="Tahoma" panose="020B0604030504040204" pitchFamily="34" charset="0"/>
                <a:cs typeface="Tahoma" panose="020B0604030504040204" pitchFamily="34" charset="0"/>
              </a:rPr>
              <a:t>İşi </a:t>
            </a:r>
            <a:r>
              <a:rPr sz="2800" spc="-4" dirty="0">
                <a:latin typeface="Tahoma" panose="020B0604030504040204" pitchFamily="34" charset="0"/>
                <a:ea typeface="Tahoma" panose="020B0604030504040204" pitchFamily="34" charset="0"/>
                <a:cs typeface="Tahoma" panose="020B0604030504040204" pitchFamily="34" charset="0"/>
              </a:rPr>
              <a:t>bitirdikten</a:t>
            </a:r>
            <a:r>
              <a:rPr sz="2800" spc="4"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sonra</a:t>
            </a:r>
            <a:r>
              <a:rPr sz="2800" spc="-4"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kendini</a:t>
            </a:r>
            <a:r>
              <a:rPr lang="tr-TR" sz="2800" spc="-4" dirty="0">
                <a:latin typeface="Tahoma" panose="020B0604030504040204" pitchFamily="34" charset="0"/>
                <a:ea typeface="Tahoma" panose="020B0604030504040204" pitchFamily="34" charset="0"/>
                <a:cs typeface="Tahoma" panose="020B0604030504040204" pitchFamily="34" charset="0"/>
              </a:rPr>
              <a:t> </a:t>
            </a:r>
            <a:r>
              <a:rPr sz="2800" spc="-4" dirty="0" err="1">
                <a:latin typeface="Tahoma" panose="020B0604030504040204" pitchFamily="34" charset="0"/>
                <a:ea typeface="Tahoma" panose="020B0604030504040204" pitchFamily="34" charset="0"/>
                <a:cs typeface="Tahoma" panose="020B0604030504040204" pitchFamily="34" charset="0"/>
              </a:rPr>
              <a:t>ödüllendirmek</a:t>
            </a:r>
            <a:r>
              <a:rPr sz="2800" spc="-4" dirty="0">
                <a:latin typeface="Tahoma" panose="020B0604030504040204" pitchFamily="34" charset="0"/>
                <a:ea typeface="Tahoma" panose="020B0604030504040204" pitchFamily="34" charset="0"/>
                <a:cs typeface="Tahoma" panose="020B0604030504040204" pitchFamily="34" charset="0"/>
              </a:rPr>
              <a:t>.</a:t>
            </a:r>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5" name="Resim 4">
            <a:extLst>
              <a:ext uri="{FF2B5EF4-FFF2-40B4-BE49-F238E27FC236}">
                <a16:creationId xmlns:a16="http://schemas.microsoft.com/office/drawing/2014/main" id="{AD5AC92E-B96F-4BEB-86F0-8EBFD79D05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42726767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3" name="Picture 5" descr="red squ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5808" y="987049"/>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gold squ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1882" y="3349249"/>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turquoise squ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8008" y="976999"/>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green squ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4453" y="3349249"/>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p:nvSpPr>
        <p:spPr bwMode="auto">
          <a:xfrm>
            <a:off x="3829982" y="1628800"/>
            <a:ext cx="2286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u="sng">
                <a:solidFill>
                  <a:schemeClr val="tx1"/>
                </a:solidFill>
                <a:latin typeface="Verdana" pitchFamily="34" charset="0"/>
              </a:defRPr>
            </a:lvl1pPr>
            <a:lvl2pPr marL="742950" indent="-285750" eaLnBrk="0" hangingPunct="0">
              <a:defRPr sz="2800" b="1" u="sng">
                <a:solidFill>
                  <a:schemeClr val="tx1"/>
                </a:solidFill>
                <a:latin typeface="Verdana" pitchFamily="34" charset="0"/>
              </a:defRPr>
            </a:lvl2pPr>
            <a:lvl3pPr marL="1143000" indent="-228600" eaLnBrk="0" hangingPunct="0">
              <a:defRPr sz="2800" b="1" u="sng">
                <a:solidFill>
                  <a:schemeClr val="tx1"/>
                </a:solidFill>
                <a:latin typeface="Verdana" pitchFamily="34" charset="0"/>
              </a:defRPr>
            </a:lvl3pPr>
            <a:lvl4pPr marL="1600200" indent="-228600" eaLnBrk="0" hangingPunct="0">
              <a:defRPr sz="2800" b="1" u="sng">
                <a:solidFill>
                  <a:schemeClr val="tx1"/>
                </a:solidFill>
                <a:latin typeface="Verdana" pitchFamily="34" charset="0"/>
              </a:defRPr>
            </a:lvl4pPr>
            <a:lvl5pPr marL="2057400" indent="-228600" eaLnBrk="0" hangingPunct="0">
              <a:defRPr sz="2800" b="1" u="sng">
                <a:solidFill>
                  <a:schemeClr val="tx1"/>
                </a:solidFill>
                <a:latin typeface="Verdana" pitchFamily="34" charset="0"/>
              </a:defRPr>
            </a:lvl5pPr>
            <a:lvl6pPr marL="2514600" indent="-228600" eaLnBrk="0" fontAlgn="base" hangingPunct="0">
              <a:spcBef>
                <a:spcPct val="0"/>
              </a:spcBef>
              <a:spcAft>
                <a:spcPct val="0"/>
              </a:spcAft>
              <a:buFont typeface="Wingdings" pitchFamily="2" charset="2"/>
              <a:defRPr sz="2800" b="1" u="sng">
                <a:solidFill>
                  <a:schemeClr val="tx1"/>
                </a:solidFill>
                <a:latin typeface="Verdana" pitchFamily="34" charset="0"/>
              </a:defRPr>
            </a:lvl6pPr>
            <a:lvl7pPr marL="2971800" indent="-228600" eaLnBrk="0" fontAlgn="base" hangingPunct="0">
              <a:spcBef>
                <a:spcPct val="0"/>
              </a:spcBef>
              <a:spcAft>
                <a:spcPct val="0"/>
              </a:spcAft>
              <a:buFont typeface="Wingdings" pitchFamily="2" charset="2"/>
              <a:defRPr sz="2800" b="1" u="sng">
                <a:solidFill>
                  <a:schemeClr val="tx1"/>
                </a:solidFill>
                <a:latin typeface="Verdana" pitchFamily="34" charset="0"/>
              </a:defRPr>
            </a:lvl7pPr>
            <a:lvl8pPr marL="3429000" indent="-228600" eaLnBrk="0" fontAlgn="base" hangingPunct="0">
              <a:spcBef>
                <a:spcPct val="0"/>
              </a:spcBef>
              <a:spcAft>
                <a:spcPct val="0"/>
              </a:spcAft>
              <a:buFont typeface="Wingdings" pitchFamily="2" charset="2"/>
              <a:defRPr sz="2800" b="1" u="sng">
                <a:solidFill>
                  <a:schemeClr val="tx1"/>
                </a:solidFill>
                <a:latin typeface="Verdana" pitchFamily="34" charset="0"/>
              </a:defRPr>
            </a:lvl8pPr>
            <a:lvl9pPr marL="3886200" indent="-228600" eaLnBrk="0" fontAlgn="base" hangingPunct="0">
              <a:spcBef>
                <a:spcPct val="0"/>
              </a:spcBef>
              <a:spcAft>
                <a:spcPct val="0"/>
              </a:spcAft>
              <a:buFont typeface="Wingdings" pitchFamily="2" charset="2"/>
              <a:defRPr sz="2800" b="1" u="sng">
                <a:solidFill>
                  <a:schemeClr val="tx1"/>
                </a:solidFill>
                <a:latin typeface="Verdana" pitchFamily="34" charset="0"/>
              </a:defRPr>
            </a:lvl9pPr>
          </a:lstStyle>
          <a:p>
            <a:pPr eaLnBrk="1" hangingPunct="1">
              <a:buFontTx/>
              <a:buChar char="•"/>
            </a:pPr>
            <a:r>
              <a:rPr lang="tr-TR" sz="1600" b="0" u="none" dirty="0">
                <a:latin typeface="Arial Unicode MS" pitchFamily="34" charset="-128"/>
              </a:rPr>
              <a:t> Krizler</a:t>
            </a:r>
          </a:p>
          <a:p>
            <a:pPr eaLnBrk="1" hangingPunct="1">
              <a:buFontTx/>
              <a:buChar char="•"/>
            </a:pPr>
            <a:r>
              <a:rPr lang="tr-TR" sz="1600" b="0" u="none" dirty="0">
                <a:latin typeface="Arial Unicode MS" pitchFamily="34" charset="-128"/>
              </a:rPr>
              <a:t> Son Günü Gelen İşler</a:t>
            </a:r>
          </a:p>
          <a:p>
            <a:pPr eaLnBrk="1" hangingPunct="1">
              <a:buFontTx/>
              <a:buChar char="•"/>
            </a:pPr>
            <a:r>
              <a:rPr lang="tr-TR" sz="1600" b="0" u="none" dirty="0">
                <a:latin typeface="Arial Unicode MS" pitchFamily="34" charset="-128"/>
              </a:rPr>
              <a:t> Müşteri Sorunları</a:t>
            </a:r>
            <a:endParaRPr lang="en-GB" sz="1600" b="0" u="none" dirty="0">
              <a:latin typeface="Arial Unicode MS" pitchFamily="34" charset="-128"/>
            </a:endParaRPr>
          </a:p>
        </p:txBody>
      </p:sp>
      <p:sp>
        <p:nvSpPr>
          <p:cNvPr id="9" name="Text Box 15"/>
          <p:cNvSpPr txBox="1">
            <a:spLocks noChangeArrowheads="1"/>
          </p:cNvSpPr>
          <p:nvPr/>
        </p:nvSpPr>
        <p:spPr bwMode="auto">
          <a:xfrm>
            <a:off x="6200348" y="1628800"/>
            <a:ext cx="2286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u="sng">
                <a:solidFill>
                  <a:schemeClr val="tx1"/>
                </a:solidFill>
                <a:latin typeface="Verdana" pitchFamily="34" charset="0"/>
              </a:defRPr>
            </a:lvl1pPr>
            <a:lvl2pPr marL="742950" indent="-285750" eaLnBrk="0" hangingPunct="0">
              <a:defRPr sz="2800" b="1" u="sng">
                <a:solidFill>
                  <a:schemeClr val="tx1"/>
                </a:solidFill>
                <a:latin typeface="Verdana" pitchFamily="34" charset="0"/>
              </a:defRPr>
            </a:lvl2pPr>
            <a:lvl3pPr marL="1143000" indent="-228600" eaLnBrk="0" hangingPunct="0">
              <a:defRPr sz="2800" b="1" u="sng">
                <a:solidFill>
                  <a:schemeClr val="tx1"/>
                </a:solidFill>
                <a:latin typeface="Verdana" pitchFamily="34" charset="0"/>
              </a:defRPr>
            </a:lvl3pPr>
            <a:lvl4pPr marL="1600200" indent="-228600" eaLnBrk="0" hangingPunct="0">
              <a:defRPr sz="2800" b="1" u="sng">
                <a:solidFill>
                  <a:schemeClr val="tx1"/>
                </a:solidFill>
                <a:latin typeface="Verdana" pitchFamily="34" charset="0"/>
              </a:defRPr>
            </a:lvl4pPr>
            <a:lvl5pPr marL="2057400" indent="-228600" eaLnBrk="0" hangingPunct="0">
              <a:defRPr sz="2800" b="1" u="sng">
                <a:solidFill>
                  <a:schemeClr val="tx1"/>
                </a:solidFill>
                <a:latin typeface="Verdana" pitchFamily="34" charset="0"/>
              </a:defRPr>
            </a:lvl5pPr>
            <a:lvl6pPr marL="2514600" indent="-228600" eaLnBrk="0" fontAlgn="base" hangingPunct="0">
              <a:spcBef>
                <a:spcPct val="0"/>
              </a:spcBef>
              <a:spcAft>
                <a:spcPct val="0"/>
              </a:spcAft>
              <a:buFont typeface="Wingdings" pitchFamily="2" charset="2"/>
              <a:defRPr sz="2800" b="1" u="sng">
                <a:solidFill>
                  <a:schemeClr val="tx1"/>
                </a:solidFill>
                <a:latin typeface="Verdana" pitchFamily="34" charset="0"/>
              </a:defRPr>
            </a:lvl6pPr>
            <a:lvl7pPr marL="2971800" indent="-228600" eaLnBrk="0" fontAlgn="base" hangingPunct="0">
              <a:spcBef>
                <a:spcPct val="0"/>
              </a:spcBef>
              <a:spcAft>
                <a:spcPct val="0"/>
              </a:spcAft>
              <a:buFont typeface="Wingdings" pitchFamily="2" charset="2"/>
              <a:defRPr sz="2800" b="1" u="sng">
                <a:solidFill>
                  <a:schemeClr val="tx1"/>
                </a:solidFill>
                <a:latin typeface="Verdana" pitchFamily="34" charset="0"/>
              </a:defRPr>
            </a:lvl7pPr>
            <a:lvl8pPr marL="3429000" indent="-228600" eaLnBrk="0" fontAlgn="base" hangingPunct="0">
              <a:spcBef>
                <a:spcPct val="0"/>
              </a:spcBef>
              <a:spcAft>
                <a:spcPct val="0"/>
              </a:spcAft>
              <a:buFont typeface="Wingdings" pitchFamily="2" charset="2"/>
              <a:defRPr sz="2800" b="1" u="sng">
                <a:solidFill>
                  <a:schemeClr val="tx1"/>
                </a:solidFill>
                <a:latin typeface="Verdana" pitchFamily="34" charset="0"/>
              </a:defRPr>
            </a:lvl8pPr>
            <a:lvl9pPr marL="3886200" indent="-228600" eaLnBrk="0" fontAlgn="base" hangingPunct="0">
              <a:spcBef>
                <a:spcPct val="0"/>
              </a:spcBef>
              <a:spcAft>
                <a:spcPct val="0"/>
              </a:spcAft>
              <a:buFont typeface="Wingdings" pitchFamily="2" charset="2"/>
              <a:defRPr sz="2800" b="1" u="sng">
                <a:solidFill>
                  <a:schemeClr val="tx1"/>
                </a:solidFill>
                <a:latin typeface="Verdana" pitchFamily="34" charset="0"/>
              </a:defRPr>
            </a:lvl9pPr>
          </a:lstStyle>
          <a:p>
            <a:pPr eaLnBrk="1" hangingPunct="1">
              <a:buFontTx/>
              <a:buChar char="•"/>
            </a:pPr>
            <a:r>
              <a:rPr lang="tr-TR" sz="1600" b="0" u="none" dirty="0">
                <a:latin typeface="Arial Unicode MS" pitchFamily="34" charset="-128"/>
              </a:rPr>
              <a:t> Planlama</a:t>
            </a:r>
          </a:p>
          <a:p>
            <a:pPr eaLnBrk="1" hangingPunct="1">
              <a:buFontTx/>
              <a:buChar char="•"/>
            </a:pPr>
            <a:r>
              <a:rPr lang="tr-TR" sz="1600" b="0" u="none" dirty="0">
                <a:latin typeface="Arial Unicode MS" pitchFamily="34" charset="-128"/>
              </a:rPr>
              <a:t> Hazırlanma</a:t>
            </a:r>
          </a:p>
          <a:p>
            <a:pPr eaLnBrk="1" hangingPunct="1">
              <a:buFontTx/>
              <a:buChar char="•"/>
            </a:pPr>
            <a:r>
              <a:rPr lang="tr-TR" sz="1600" b="0" u="none" dirty="0">
                <a:latin typeface="Arial Unicode MS" pitchFamily="34" charset="-128"/>
              </a:rPr>
              <a:t> Stratejik İşler</a:t>
            </a:r>
          </a:p>
        </p:txBody>
      </p:sp>
      <p:sp>
        <p:nvSpPr>
          <p:cNvPr id="10" name="Text Box 16"/>
          <p:cNvSpPr txBox="1">
            <a:spLocks noChangeArrowheads="1"/>
          </p:cNvSpPr>
          <p:nvPr/>
        </p:nvSpPr>
        <p:spPr bwMode="auto">
          <a:xfrm>
            <a:off x="3729608" y="3895725"/>
            <a:ext cx="2514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u="sng">
                <a:solidFill>
                  <a:schemeClr val="tx1"/>
                </a:solidFill>
                <a:latin typeface="Verdana" pitchFamily="34" charset="0"/>
              </a:defRPr>
            </a:lvl1pPr>
            <a:lvl2pPr marL="742950" indent="-285750" eaLnBrk="0" hangingPunct="0">
              <a:defRPr sz="2800" b="1" u="sng">
                <a:solidFill>
                  <a:schemeClr val="tx1"/>
                </a:solidFill>
                <a:latin typeface="Verdana" pitchFamily="34" charset="0"/>
              </a:defRPr>
            </a:lvl2pPr>
            <a:lvl3pPr marL="1143000" indent="-228600" eaLnBrk="0" hangingPunct="0">
              <a:defRPr sz="2800" b="1" u="sng">
                <a:solidFill>
                  <a:schemeClr val="tx1"/>
                </a:solidFill>
                <a:latin typeface="Verdana" pitchFamily="34" charset="0"/>
              </a:defRPr>
            </a:lvl3pPr>
            <a:lvl4pPr marL="1600200" indent="-228600" eaLnBrk="0" hangingPunct="0">
              <a:defRPr sz="2800" b="1" u="sng">
                <a:solidFill>
                  <a:schemeClr val="tx1"/>
                </a:solidFill>
                <a:latin typeface="Verdana" pitchFamily="34" charset="0"/>
              </a:defRPr>
            </a:lvl4pPr>
            <a:lvl5pPr marL="2057400" indent="-228600" eaLnBrk="0" hangingPunct="0">
              <a:defRPr sz="2800" b="1" u="sng">
                <a:solidFill>
                  <a:schemeClr val="tx1"/>
                </a:solidFill>
                <a:latin typeface="Verdana" pitchFamily="34" charset="0"/>
              </a:defRPr>
            </a:lvl5pPr>
            <a:lvl6pPr marL="2514600" indent="-228600" eaLnBrk="0" fontAlgn="base" hangingPunct="0">
              <a:spcBef>
                <a:spcPct val="0"/>
              </a:spcBef>
              <a:spcAft>
                <a:spcPct val="0"/>
              </a:spcAft>
              <a:buFont typeface="Wingdings" pitchFamily="2" charset="2"/>
              <a:defRPr sz="2800" b="1" u="sng">
                <a:solidFill>
                  <a:schemeClr val="tx1"/>
                </a:solidFill>
                <a:latin typeface="Verdana" pitchFamily="34" charset="0"/>
              </a:defRPr>
            </a:lvl6pPr>
            <a:lvl7pPr marL="2971800" indent="-228600" eaLnBrk="0" fontAlgn="base" hangingPunct="0">
              <a:spcBef>
                <a:spcPct val="0"/>
              </a:spcBef>
              <a:spcAft>
                <a:spcPct val="0"/>
              </a:spcAft>
              <a:buFont typeface="Wingdings" pitchFamily="2" charset="2"/>
              <a:defRPr sz="2800" b="1" u="sng">
                <a:solidFill>
                  <a:schemeClr val="tx1"/>
                </a:solidFill>
                <a:latin typeface="Verdana" pitchFamily="34" charset="0"/>
              </a:defRPr>
            </a:lvl7pPr>
            <a:lvl8pPr marL="3429000" indent="-228600" eaLnBrk="0" fontAlgn="base" hangingPunct="0">
              <a:spcBef>
                <a:spcPct val="0"/>
              </a:spcBef>
              <a:spcAft>
                <a:spcPct val="0"/>
              </a:spcAft>
              <a:buFont typeface="Wingdings" pitchFamily="2" charset="2"/>
              <a:defRPr sz="2800" b="1" u="sng">
                <a:solidFill>
                  <a:schemeClr val="tx1"/>
                </a:solidFill>
                <a:latin typeface="Verdana" pitchFamily="34" charset="0"/>
              </a:defRPr>
            </a:lvl8pPr>
            <a:lvl9pPr marL="3886200" indent="-228600" eaLnBrk="0" fontAlgn="base" hangingPunct="0">
              <a:spcBef>
                <a:spcPct val="0"/>
              </a:spcBef>
              <a:spcAft>
                <a:spcPct val="0"/>
              </a:spcAft>
              <a:buFont typeface="Wingdings" pitchFamily="2" charset="2"/>
              <a:defRPr sz="2800" b="1" u="sng">
                <a:solidFill>
                  <a:schemeClr val="tx1"/>
                </a:solidFill>
                <a:latin typeface="Verdana" pitchFamily="34" charset="0"/>
              </a:defRPr>
            </a:lvl9pPr>
          </a:lstStyle>
          <a:p>
            <a:pPr eaLnBrk="1" hangingPunct="1">
              <a:buFontTx/>
              <a:buChar char="•"/>
            </a:pPr>
            <a:r>
              <a:rPr lang="tr-TR" sz="1600" b="0" u="none" dirty="0">
                <a:latin typeface="Arial Unicode MS" pitchFamily="34" charset="-128"/>
              </a:rPr>
              <a:t> Rutin İşler </a:t>
            </a:r>
          </a:p>
          <a:p>
            <a:pPr eaLnBrk="1" hangingPunct="1">
              <a:buFontTx/>
              <a:buChar char="•"/>
            </a:pPr>
            <a:r>
              <a:rPr lang="tr-TR" sz="1600" b="0" u="none" dirty="0">
                <a:latin typeface="Arial Unicode MS" pitchFamily="34" charset="-128"/>
              </a:rPr>
              <a:t>Çalan telefonlar</a:t>
            </a:r>
          </a:p>
          <a:p>
            <a:pPr eaLnBrk="1" hangingPunct="1">
              <a:buFontTx/>
              <a:buChar char="•"/>
            </a:pPr>
            <a:r>
              <a:rPr lang="tr-TR" sz="1600" b="0" u="none" dirty="0">
                <a:latin typeface="Arial Unicode MS" pitchFamily="34" charset="-128"/>
              </a:rPr>
              <a:t> E-Posta</a:t>
            </a:r>
          </a:p>
          <a:p>
            <a:pPr eaLnBrk="1" hangingPunct="1">
              <a:buFontTx/>
              <a:buChar char="•"/>
            </a:pPr>
            <a:r>
              <a:rPr lang="tr-TR" sz="1600" b="0" u="none" dirty="0">
                <a:latin typeface="Arial Unicode MS" pitchFamily="34" charset="-128"/>
              </a:rPr>
              <a:t> Randevusuz ziyaretçiler</a:t>
            </a:r>
            <a:endParaRPr lang="en-GB" sz="1600" b="0" u="none" dirty="0">
              <a:latin typeface="Arial Unicode MS" pitchFamily="34" charset="-128"/>
            </a:endParaRPr>
          </a:p>
        </p:txBody>
      </p:sp>
      <p:sp>
        <p:nvSpPr>
          <p:cNvPr id="11" name="Text Box 17"/>
          <p:cNvSpPr txBox="1">
            <a:spLocks noChangeArrowheads="1"/>
          </p:cNvSpPr>
          <p:nvPr/>
        </p:nvSpPr>
        <p:spPr bwMode="auto">
          <a:xfrm>
            <a:off x="6197668" y="3995362"/>
            <a:ext cx="22860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u="sng">
                <a:solidFill>
                  <a:schemeClr val="tx1"/>
                </a:solidFill>
                <a:latin typeface="Verdana" pitchFamily="34" charset="0"/>
              </a:defRPr>
            </a:lvl1pPr>
            <a:lvl2pPr marL="742950" indent="-285750" eaLnBrk="0" hangingPunct="0">
              <a:defRPr sz="2800" b="1" u="sng">
                <a:solidFill>
                  <a:schemeClr val="tx1"/>
                </a:solidFill>
                <a:latin typeface="Verdana" pitchFamily="34" charset="0"/>
              </a:defRPr>
            </a:lvl2pPr>
            <a:lvl3pPr marL="1143000" indent="-228600" eaLnBrk="0" hangingPunct="0">
              <a:defRPr sz="2800" b="1" u="sng">
                <a:solidFill>
                  <a:schemeClr val="tx1"/>
                </a:solidFill>
                <a:latin typeface="Verdana" pitchFamily="34" charset="0"/>
              </a:defRPr>
            </a:lvl3pPr>
            <a:lvl4pPr marL="1600200" indent="-228600" eaLnBrk="0" hangingPunct="0">
              <a:defRPr sz="2800" b="1" u="sng">
                <a:solidFill>
                  <a:schemeClr val="tx1"/>
                </a:solidFill>
                <a:latin typeface="Verdana" pitchFamily="34" charset="0"/>
              </a:defRPr>
            </a:lvl4pPr>
            <a:lvl5pPr marL="2057400" indent="-228600" eaLnBrk="0" hangingPunct="0">
              <a:defRPr sz="2800" b="1" u="sng">
                <a:solidFill>
                  <a:schemeClr val="tx1"/>
                </a:solidFill>
                <a:latin typeface="Verdana" pitchFamily="34" charset="0"/>
              </a:defRPr>
            </a:lvl5pPr>
            <a:lvl6pPr marL="2514600" indent="-228600" eaLnBrk="0" fontAlgn="base" hangingPunct="0">
              <a:spcBef>
                <a:spcPct val="0"/>
              </a:spcBef>
              <a:spcAft>
                <a:spcPct val="0"/>
              </a:spcAft>
              <a:buFont typeface="Wingdings" pitchFamily="2" charset="2"/>
              <a:defRPr sz="2800" b="1" u="sng">
                <a:solidFill>
                  <a:schemeClr val="tx1"/>
                </a:solidFill>
                <a:latin typeface="Verdana" pitchFamily="34" charset="0"/>
              </a:defRPr>
            </a:lvl6pPr>
            <a:lvl7pPr marL="2971800" indent="-228600" eaLnBrk="0" fontAlgn="base" hangingPunct="0">
              <a:spcBef>
                <a:spcPct val="0"/>
              </a:spcBef>
              <a:spcAft>
                <a:spcPct val="0"/>
              </a:spcAft>
              <a:buFont typeface="Wingdings" pitchFamily="2" charset="2"/>
              <a:defRPr sz="2800" b="1" u="sng">
                <a:solidFill>
                  <a:schemeClr val="tx1"/>
                </a:solidFill>
                <a:latin typeface="Verdana" pitchFamily="34" charset="0"/>
              </a:defRPr>
            </a:lvl7pPr>
            <a:lvl8pPr marL="3429000" indent="-228600" eaLnBrk="0" fontAlgn="base" hangingPunct="0">
              <a:spcBef>
                <a:spcPct val="0"/>
              </a:spcBef>
              <a:spcAft>
                <a:spcPct val="0"/>
              </a:spcAft>
              <a:buFont typeface="Wingdings" pitchFamily="2" charset="2"/>
              <a:defRPr sz="2800" b="1" u="sng">
                <a:solidFill>
                  <a:schemeClr val="tx1"/>
                </a:solidFill>
                <a:latin typeface="Verdana" pitchFamily="34" charset="0"/>
              </a:defRPr>
            </a:lvl8pPr>
            <a:lvl9pPr marL="3886200" indent="-228600" eaLnBrk="0" fontAlgn="base" hangingPunct="0">
              <a:spcBef>
                <a:spcPct val="0"/>
              </a:spcBef>
              <a:spcAft>
                <a:spcPct val="0"/>
              </a:spcAft>
              <a:buFont typeface="Wingdings" pitchFamily="2" charset="2"/>
              <a:defRPr sz="2800" b="1" u="sng">
                <a:solidFill>
                  <a:schemeClr val="tx1"/>
                </a:solidFill>
                <a:latin typeface="Verdana" pitchFamily="34" charset="0"/>
              </a:defRPr>
            </a:lvl9pPr>
          </a:lstStyle>
          <a:p>
            <a:pPr eaLnBrk="1" hangingPunct="1">
              <a:buFontTx/>
              <a:buChar char="•"/>
            </a:pPr>
            <a:r>
              <a:rPr lang="tr-TR" sz="1600" b="0" dirty="0">
                <a:latin typeface="Arial Unicode MS" pitchFamily="34" charset="-128"/>
              </a:rPr>
              <a:t> Gereksiz İşler</a:t>
            </a:r>
          </a:p>
          <a:p>
            <a:pPr eaLnBrk="1" hangingPunct="1">
              <a:buFontTx/>
              <a:buChar char="•"/>
            </a:pPr>
            <a:r>
              <a:rPr lang="tr-TR" sz="1600" b="0" dirty="0">
                <a:latin typeface="Arial Unicode MS" pitchFamily="34" charset="-128"/>
              </a:rPr>
              <a:t> Gereksiz telefonlar</a:t>
            </a:r>
          </a:p>
          <a:p>
            <a:pPr eaLnBrk="1" hangingPunct="1">
              <a:buFontTx/>
              <a:buChar char="•"/>
            </a:pPr>
            <a:r>
              <a:rPr lang="tr-TR" sz="1600" b="0" dirty="0">
                <a:latin typeface="Arial Unicode MS" pitchFamily="34" charset="-128"/>
              </a:rPr>
              <a:t> Zaman hırsızları</a:t>
            </a:r>
          </a:p>
          <a:p>
            <a:pPr eaLnBrk="1" hangingPunct="1">
              <a:buFontTx/>
              <a:buChar char="•"/>
            </a:pPr>
            <a:r>
              <a:rPr lang="tr-TR" sz="1600" b="0" dirty="0">
                <a:latin typeface="Arial Unicode MS" pitchFamily="34" charset="-128"/>
              </a:rPr>
              <a:t> Fazla TV</a:t>
            </a:r>
          </a:p>
        </p:txBody>
      </p:sp>
      <p:sp>
        <p:nvSpPr>
          <p:cNvPr id="12" name="WordArt 18"/>
          <p:cNvSpPr>
            <a:spLocks noChangeArrowheads="1" noChangeShapeType="1" noTextEdit="1"/>
          </p:cNvSpPr>
          <p:nvPr/>
        </p:nvSpPr>
        <p:spPr bwMode="auto">
          <a:xfrm>
            <a:off x="2254099" y="1124744"/>
            <a:ext cx="23241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tr-TR" sz="36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Şimdi Yapın!</a:t>
            </a:r>
          </a:p>
        </p:txBody>
      </p:sp>
      <p:sp>
        <p:nvSpPr>
          <p:cNvPr id="13" name="WordArt 19"/>
          <p:cNvSpPr>
            <a:spLocks noChangeArrowheads="1" noChangeShapeType="1" noTextEdit="1"/>
          </p:cNvSpPr>
          <p:nvPr/>
        </p:nvSpPr>
        <p:spPr bwMode="auto">
          <a:xfrm>
            <a:off x="7536160" y="1181100"/>
            <a:ext cx="23241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tr-TR" sz="36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Zaman Ayırın!</a:t>
            </a:r>
          </a:p>
        </p:txBody>
      </p:sp>
      <p:sp>
        <p:nvSpPr>
          <p:cNvPr id="14" name="WordArt 20"/>
          <p:cNvSpPr>
            <a:spLocks noChangeArrowheads="1" noChangeShapeType="1" noTextEdit="1"/>
          </p:cNvSpPr>
          <p:nvPr/>
        </p:nvSpPr>
        <p:spPr bwMode="auto">
          <a:xfrm>
            <a:off x="1600200" y="5301208"/>
            <a:ext cx="31242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tr-TR" sz="36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Yapın/Delege Edin!</a:t>
            </a:r>
          </a:p>
        </p:txBody>
      </p:sp>
      <p:sp>
        <p:nvSpPr>
          <p:cNvPr id="15" name="WordArt 21"/>
          <p:cNvSpPr>
            <a:spLocks noChangeArrowheads="1" noChangeShapeType="1" noTextEdit="1"/>
          </p:cNvSpPr>
          <p:nvPr/>
        </p:nvSpPr>
        <p:spPr bwMode="auto">
          <a:xfrm>
            <a:off x="7536160" y="5228879"/>
            <a:ext cx="23241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tr-TR" sz="36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Kaçının!</a:t>
            </a:r>
          </a:p>
        </p:txBody>
      </p:sp>
      <p:sp>
        <p:nvSpPr>
          <p:cNvPr id="16" name="Line 12"/>
          <p:cNvSpPr>
            <a:spLocks noChangeShapeType="1"/>
          </p:cNvSpPr>
          <p:nvPr/>
        </p:nvSpPr>
        <p:spPr bwMode="auto">
          <a:xfrm>
            <a:off x="3729608" y="3329501"/>
            <a:ext cx="5105400" cy="0"/>
          </a:xfrm>
          <a:prstGeom prst="line">
            <a:avLst/>
          </a:prstGeom>
          <a:noFill/>
          <a:ln w="76200">
            <a:solidFill>
              <a:schemeClr val="tx1"/>
            </a:solidFill>
            <a:round/>
            <a:headEnd/>
            <a:tailEnd type="triangle" w="med" len="me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pPr>
              <a:defRPr/>
            </a:pPr>
            <a:endParaRPr lang="tr-TR">
              <a:effectLst>
                <a:outerShdw blurRad="38100" dist="38100" dir="2700000" algn="tl">
                  <a:srgbClr val="000000">
                    <a:alpha val="43137"/>
                  </a:srgbClr>
                </a:outerShdw>
              </a:effectLst>
            </a:endParaRPr>
          </a:p>
        </p:txBody>
      </p:sp>
      <p:sp>
        <p:nvSpPr>
          <p:cNvPr id="17" name="Line 13"/>
          <p:cNvSpPr>
            <a:spLocks noChangeShapeType="1"/>
          </p:cNvSpPr>
          <p:nvPr/>
        </p:nvSpPr>
        <p:spPr bwMode="auto">
          <a:xfrm flipV="1">
            <a:off x="6164453" y="682249"/>
            <a:ext cx="0" cy="5029200"/>
          </a:xfrm>
          <a:prstGeom prst="line">
            <a:avLst/>
          </a:prstGeom>
          <a:noFill/>
          <a:ln w="76200">
            <a:solidFill>
              <a:schemeClr val="tx1"/>
            </a:solidFill>
            <a:round/>
            <a:headEnd/>
            <a:tailEnd type="triangle" w="med" len="me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pPr>
              <a:defRPr/>
            </a:pPr>
            <a:endParaRPr lang="tr-TR">
              <a:effectLst>
                <a:outerShdw blurRad="38100" dist="38100" dir="2700000" algn="tl">
                  <a:srgbClr val="000000">
                    <a:alpha val="43137"/>
                  </a:srgbClr>
                </a:outerShdw>
              </a:effectLst>
            </a:endParaRPr>
          </a:p>
        </p:txBody>
      </p:sp>
      <p:sp>
        <p:nvSpPr>
          <p:cNvPr id="18" name="Text Box 9"/>
          <p:cNvSpPr txBox="1">
            <a:spLocks noChangeArrowheads="1"/>
          </p:cNvSpPr>
          <p:nvPr/>
        </p:nvSpPr>
        <p:spPr bwMode="auto">
          <a:xfrm>
            <a:off x="2639616" y="3196849"/>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u="sng">
                <a:solidFill>
                  <a:schemeClr val="tx1"/>
                </a:solidFill>
                <a:latin typeface="Verdana" pitchFamily="34" charset="0"/>
              </a:defRPr>
            </a:lvl1pPr>
            <a:lvl2pPr marL="742950" indent="-285750" eaLnBrk="0" hangingPunct="0">
              <a:defRPr sz="2800" b="1" u="sng">
                <a:solidFill>
                  <a:schemeClr val="tx1"/>
                </a:solidFill>
                <a:latin typeface="Verdana" pitchFamily="34" charset="0"/>
              </a:defRPr>
            </a:lvl2pPr>
            <a:lvl3pPr marL="1143000" indent="-228600" eaLnBrk="0" hangingPunct="0">
              <a:defRPr sz="2800" b="1" u="sng">
                <a:solidFill>
                  <a:schemeClr val="tx1"/>
                </a:solidFill>
                <a:latin typeface="Verdana" pitchFamily="34" charset="0"/>
              </a:defRPr>
            </a:lvl3pPr>
            <a:lvl4pPr marL="1600200" indent="-228600" eaLnBrk="0" hangingPunct="0">
              <a:defRPr sz="2800" b="1" u="sng">
                <a:solidFill>
                  <a:schemeClr val="tx1"/>
                </a:solidFill>
                <a:latin typeface="Verdana" pitchFamily="34" charset="0"/>
              </a:defRPr>
            </a:lvl4pPr>
            <a:lvl5pPr marL="2057400" indent="-228600" eaLnBrk="0" hangingPunct="0">
              <a:defRPr sz="2800" b="1" u="sng">
                <a:solidFill>
                  <a:schemeClr val="tx1"/>
                </a:solidFill>
                <a:latin typeface="Verdana" pitchFamily="34" charset="0"/>
              </a:defRPr>
            </a:lvl5pPr>
            <a:lvl6pPr marL="2514600" indent="-228600" eaLnBrk="0" fontAlgn="base" hangingPunct="0">
              <a:spcBef>
                <a:spcPct val="0"/>
              </a:spcBef>
              <a:spcAft>
                <a:spcPct val="0"/>
              </a:spcAft>
              <a:buFont typeface="Wingdings" pitchFamily="2" charset="2"/>
              <a:defRPr sz="2800" b="1" u="sng">
                <a:solidFill>
                  <a:schemeClr val="tx1"/>
                </a:solidFill>
                <a:latin typeface="Verdana" pitchFamily="34" charset="0"/>
              </a:defRPr>
            </a:lvl6pPr>
            <a:lvl7pPr marL="2971800" indent="-228600" eaLnBrk="0" fontAlgn="base" hangingPunct="0">
              <a:spcBef>
                <a:spcPct val="0"/>
              </a:spcBef>
              <a:spcAft>
                <a:spcPct val="0"/>
              </a:spcAft>
              <a:buFont typeface="Wingdings" pitchFamily="2" charset="2"/>
              <a:defRPr sz="2800" b="1" u="sng">
                <a:solidFill>
                  <a:schemeClr val="tx1"/>
                </a:solidFill>
                <a:latin typeface="Verdana" pitchFamily="34" charset="0"/>
              </a:defRPr>
            </a:lvl7pPr>
            <a:lvl8pPr marL="3429000" indent="-228600" eaLnBrk="0" fontAlgn="base" hangingPunct="0">
              <a:spcBef>
                <a:spcPct val="0"/>
              </a:spcBef>
              <a:spcAft>
                <a:spcPct val="0"/>
              </a:spcAft>
              <a:buFont typeface="Wingdings" pitchFamily="2" charset="2"/>
              <a:defRPr sz="2800" b="1" u="sng">
                <a:solidFill>
                  <a:schemeClr val="tx1"/>
                </a:solidFill>
                <a:latin typeface="Verdana" pitchFamily="34" charset="0"/>
              </a:defRPr>
            </a:lvl8pPr>
            <a:lvl9pPr marL="3886200" indent="-228600" eaLnBrk="0" fontAlgn="base" hangingPunct="0">
              <a:spcBef>
                <a:spcPct val="0"/>
              </a:spcBef>
              <a:spcAft>
                <a:spcPct val="0"/>
              </a:spcAft>
              <a:buFont typeface="Wingdings" pitchFamily="2" charset="2"/>
              <a:defRPr sz="2800" b="1" u="sng">
                <a:solidFill>
                  <a:schemeClr val="tx1"/>
                </a:solidFill>
                <a:latin typeface="Verdana" pitchFamily="34" charset="0"/>
              </a:defRPr>
            </a:lvl9pPr>
          </a:lstStyle>
          <a:p>
            <a:pPr eaLnBrk="1" hangingPunct="1">
              <a:spcBef>
                <a:spcPct val="50000"/>
              </a:spcBef>
              <a:buFontTx/>
              <a:buNone/>
            </a:pPr>
            <a:r>
              <a:rPr lang="tr-TR" sz="2400" b="0" u="none" dirty="0">
                <a:latin typeface="Tahoma" pitchFamily="34" charset="0"/>
                <a:cs typeface="Arial" charset="0"/>
              </a:rPr>
              <a:t>acil</a:t>
            </a:r>
            <a:endParaRPr lang="en-GB" sz="2400" b="0" u="none" dirty="0">
              <a:latin typeface="Tahoma" pitchFamily="34" charset="0"/>
              <a:cs typeface="Arial" charset="0"/>
            </a:endParaRPr>
          </a:p>
        </p:txBody>
      </p:sp>
      <p:sp>
        <p:nvSpPr>
          <p:cNvPr id="19" name="Text Box 10"/>
          <p:cNvSpPr txBox="1">
            <a:spLocks noChangeArrowheads="1"/>
          </p:cNvSpPr>
          <p:nvPr/>
        </p:nvSpPr>
        <p:spPr bwMode="auto">
          <a:xfrm>
            <a:off x="8835008" y="3317985"/>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u="sng">
                <a:solidFill>
                  <a:schemeClr val="tx1"/>
                </a:solidFill>
                <a:latin typeface="Verdana" pitchFamily="34" charset="0"/>
              </a:defRPr>
            </a:lvl1pPr>
            <a:lvl2pPr marL="742950" indent="-285750" eaLnBrk="0" hangingPunct="0">
              <a:defRPr sz="2800" b="1" u="sng">
                <a:solidFill>
                  <a:schemeClr val="tx1"/>
                </a:solidFill>
                <a:latin typeface="Verdana" pitchFamily="34" charset="0"/>
              </a:defRPr>
            </a:lvl2pPr>
            <a:lvl3pPr marL="1143000" indent="-228600" eaLnBrk="0" hangingPunct="0">
              <a:defRPr sz="2800" b="1" u="sng">
                <a:solidFill>
                  <a:schemeClr val="tx1"/>
                </a:solidFill>
                <a:latin typeface="Verdana" pitchFamily="34" charset="0"/>
              </a:defRPr>
            </a:lvl3pPr>
            <a:lvl4pPr marL="1600200" indent="-228600" eaLnBrk="0" hangingPunct="0">
              <a:defRPr sz="2800" b="1" u="sng">
                <a:solidFill>
                  <a:schemeClr val="tx1"/>
                </a:solidFill>
                <a:latin typeface="Verdana" pitchFamily="34" charset="0"/>
              </a:defRPr>
            </a:lvl4pPr>
            <a:lvl5pPr marL="2057400" indent="-228600" eaLnBrk="0" hangingPunct="0">
              <a:defRPr sz="2800" b="1" u="sng">
                <a:solidFill>
                  <a:schemeClr val="tx1"/>
                </a:solidFill>
                <a:latin typeface="Verdana" pitchFamily="34" charset="0"/>
              </a:defRPr>
            </a:lvl5pPr>
            <a:lvl6pPr marL="2514600" indent="-228600" eaLnBrk="0" fontAlgn="base" hangingPunct="0">
              <a:spcBef>
                <a:spcPct val="0"/>
              </a:spcBef>
              <a:spcAft>
                <a:spcPct val="0"/>
              </a:spcAft>
              <a:buFont typeface="Wingdings" pitchFamily="2" charset="2"/>
              <a:defRPr sz="2800" b="1" u="sng">
                <a:solidFill>
                  <a:schemeClr val="tx1"/>
                </a:solidFill>
                <a:latin typeface="Verdana" pitchFamily="34" charset="0"/>
              </a:defRPr>
            </a:lvl6pPr>
            <a:lvl7pPr marL="2971800" indent="-228600" eaLnBrk="0" fontAlgn="base" hangingPunct="0">
              <a:spcBef>
                <a:spcPct val="0"/>
              </a:spcBef>
              <a:spcAft>
                <a:spcPct val="0"/>
              </a:spcAft>
              <a:buFont typeface="Wingdings" pitchFamily="2" charset="2"/>
              <a:defRPr sz="2800" b="1" u="sng">
                <a:solidFill>
                  <a:schemeClr val="tx1"/>
                </a:solidFill>
                <a:latin typeface="Verdana" pitchFamily="34" charset="0"/>
              </a:defRPr>
            </a:lvl7pPr>
            <a:lvl8pPr marL="3429000" indent="-228600" eaLnBrk="0" fontAlgn="base" hangingPunct="0">
              <a:spcBef>
                <a:spcPct val="0"/>
              </a:spcBef>
              <a:spcAft>
                <a:spcPct val="0"/>
              </a:spcAft>
              <a:buFont typeface="Wingdings" pitchFamily="2" charset="2"/>
              <a:defRPr sz="2800" b="1" u="sng">
                <a:solidFill>
                  <a:schemeClr val="tx1"/>
                </a:solidFill>
                <a:latin typeface="Verdana" pitchFamily="34" charset="0"/>
              </a:defRPr>
            </a:lvl8pPr>
            <a:lvl9pPr marL="3886200" indent="-228600" eaLnBrk="0" fontAlgn="base" hangingPunct="0">
              <a:spcBef>
                <a:spcPct val="0"/>
              </a:spcBef>
              <a:spcAft>
                <a:spcPct val="0"/>
              </a:spcAft>
              <a:buFont typeface="Wingdings" pitchFamily="2" charset="2"/>
              <a:defRPr sz="2800" b="1" u="sng">
                <a:solidFill>
                  <a:schemeClr val="tx1"/>
                </a:solidFill>
                <a:latin typeface="Verdana" pitchFamily="34" charset="0"/>
              </a:defRPr>
            </a:lvl9pPr>
          </a:lstStyle>
          <a:p>
            <a:pPr eaLnBrk="1" hangingPunct="1">
              <a:spcBef>
                <a:spcPct val="50000"/>
              </a:spcBef>
              <a:buFontTx/>
              <a:buNone/>
            </a:pPr>
            <a:r>
              <a:rPr lang="tr-TR" sz="2400" b="0" u="none" dirty="0">
                <a:latin typeface="Tahoma" pitchFamily="34" charset="0"/>
                <a:cs typeface="Arial" charset="0"/>
              </a:rPr>
              <a:t>acil değil</a:t>
            </a:r>
            <a:endParaRPr lang="en-GB" sz="2400" b="0" u="none" dirty="0">
              <a:latin typeface="Tahoma" pitchFamily="34" charset="0"/>
              <a:cs typeface="Arial" charset="0"/>
            </a:endParaRPr>
          </a:p>
        </p:txBody>
      </p:sp>
      <p:sp>
        <p:nvSpPr>
          <p:cNvPr id="20" name="Text Box 7"/>
          <p:cNvSpPr txBox="1">
            <a:spLocks noChangeArrowheads="1"/>
          </p:cNvSpPr>
          <p:nvPr/>
        </p:nvSpPr>
        <p:spPr bwMode="auto">
          <a:xfrm>
            <a:off x="5596508" y="202882"/>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u="sng">
                <a:solidFill>
                  <a:schemeClr val="tx1"/>
                </a:solidFill>
                <a:latin typeface="Verdana" pitchFamily="34" charset="0"/>
              </a:defRPr>
            </a:lvl1pPr>
            <a:lvl2pPr marL="742950" indent="-285750" eaLnBrk="0" hangingPunct="0">
              <a:defRPr sz="2800" b="1" u="sng">
                <a:solidFill>
                  <a:schemeClr val="tx1"/>
                </a:solidFill>
                <a:latin typeface="Verdana" pitchFamily="34" charset="0"/>
              </a:defRPr>
            </a:lvl2pPr>
            <a:lvl3pPr marL="1143000" indent="-228600" eaLnBrk="0" hangingPunct="0">
              <a:defRPr sz="2800" b="1" u="sng">
                <a:solidFill>
                  <a:schemeClr val="tx1"/>
                </a:solidFill>
                <a:latin typeface="Verdana" pitchFamily="34" charset="0"/>
              </a:defRPr>
            </a:lvl3pPr>
            <a:lvl4pPr marL="1600200" indent="-228600" eaLnBrk="0" hangingPunct="0">
              <a:defRPr sz="2800" b="1" u="sng">
                <a:solidFill>
                  <a:schemeClr val="tx1"/>
                </a:solidFill>
                <a:latin typeface="Verdana" pitchFamily="34" charset="0"/>
              </a:defRPr>
            </a:lvl4pPr>
            <a:lvl5pPr marL="2057400" indent="-228600" eaLnBrk="0" hangingPunct="0">
              <a:defRPr sz="2800" b="1" u="sng">
                <a:solidFill>
                  <a:schemeClr val="tx1"/>
                </a:solidFill>
                <a:latin typeface="Verdana" pitchFamily="34" charset="0"/>
              </a:defRPr>
            </a:lvl5pPr>
            <a:lvl6pPr marL="2514600" indent="-228600" eaLnBrk="0" fontAlgn="base" hangingPunct="0">
              <a:spcBef>
                <a:spcPct val="0"/>
              </a:spcBef>
              <a:spcAft>
                <a:spcPct val="0"/>
              </a:spcAft>
              <a:buFont typeface="Wingdings" pitchFamily="2" charset="2"/>
              <a:defRPr sz="2800" b="1" u="sng">
                <a:solidFill>
                  <a:schemeClr val="tx1"/>
                </a:solidFill>
                <a:latin typeface="Verdana" pitchFamily="34" charset="0"/>
              </a:defRPr>
            </a:lvl6pPr>
            <a:lvl7pPr marL="2971800" indent="-228600" eaLnBrk="0" fontAlgn="base" hangingPunct="0">
              <a:spcBef>
                <a:spcPct val="0"/>
              </a:spcBef>
              <a:spcAft>
                <a:spcPct val="0"/>
              </a:spcAft>
              <a:buFont typeface="Wingdings" pitchFamily="2" charset="2"/>
              <a:defRPr sz="2800" b="1" u="sng">
                <a:solidFill>
                  <a:schemeClr val="tx1"/>
                </a:solidFill>
                <a:latin typeface="Verdana" pitchFamily="34" charset="0"/>
              </a:defRPr>
            </a:lvl7pPr>
            <a:lvl8pPr marL="3429000" indent="-228600" eaLnBrk="0" fontAlgn="base" hangingPunct="0">
              <a:spcBef>
                <a:spcPct val="0"/>
              </a:spcBef>
              <a:spcAft>
                <a:spcPct val="0"/>
              </a:spcAft>
              <a:buFont typeface="Wingdings" pitchFamily="2" charset="2"/>
              <a:defRPr sz="2800" b="1" u="sng">
                <a:solidFill>
                  <a:schemeClr val="tx1"/>
                </a:solidFill>
                <a:latin typeface="Verdana" pitchFamily="34" charset="0"/>
              </a:defRPr>
            </a:lvl8pPr>
            <a:lvl9pPr marL="3886200" indent="-228600" eaLnBrk="0" fontAlgn="base" hangingPunct="0">
              <a:spcBef>
                <a:spcPct val="0"/>
              </a:spcBef>
              <a:spcAft>
                <a:spcPct val="0"/>
              </a:spcAft>
              <a:buFont typeface="Wingdings" pitchFamily="2" charset="2"/>
              <a:defRPr sz="2800" b="1" u="sng">
                <a:solidFill>
                  <a:schemeClr val="tx1"/>
                </a:solidFill>
                <a:latin typeface="Verdana" pitchFamily="34" charset="0"/>
              </a:defRPr>
            </a:lvl9pPr>
          </a:lstStyle>
          <a:p>
            <a:pPr eaLnBrk="1" hangingPunct="1">
              <a:spcBef>
                <a:spcPct val="50000"/>
              </a:spcBef>
              <a:buFontTx/>
              <a:buNone/>
            </a:pPr>
            <a:r>
              <a:rPr lang="tr-TR" sz="2400" b="0" u="none" dirty="0">
                <a:latin typeface="Tahoma" pitchFamily="34" charset="0"/>
                <a:cs typeface="Arial" charset="0"/>
              </a:rPr>
              <a:t>önemli</a:t>
            </a:r>
            <a:endParaRPr lang="en-GB" sz="2400" b="0" u="none" dirty="0">
              <a:latin typeface="Tahoma" pitchFamily="34" charset="0"/>
              <a:cs typeface="Arial" charset="0"/>
            </a:endParaRPr>
          </a:p>
        </p:txBody>
      </p:sp>
      <p:sp>
        <p:nvSpPr>
          <p:cNvPr id="21" name="Text Box 8"/>
          <p:cNvSpPr txBox="1">
            <a:spLocks noChangeArrowheads="1"/>
          </p:cNvSpPr>
          <p:nvPr/>
        </p:nvSpPr>
        <p:spPr bwMode="auto">
          <a:xfrm>
            <a:off x="5503322" y="5809151"/>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u="sng">
                <a:solidFill>
                  <a:schemeClr val="tx1"/>
                </a:solidFill>
                <a:latin typeface="Verdana" pitchFamily="34" charset="0"/>
              </a:defRPr>
            </a:lvl1pPr>
            <a:lvl2pPr marL="742950" indent="-285750" eaLnBrk="0" hangingPunct="0">
              <a:defRPr sz="2800" b="1" u="sng">
                <a:solidFill>
                  <a:schemeClr val="tx1"/>
                </a:solidFill>
                <a:latin typeface="Verdana" pitchFamily="34" charset="0"/>
              </a:defRPr>
            </a:lvl2pPr>
            <a:lvl3pPr marL="1143000" indent="-228600" eaLnBrk="0" hangingPunct="0">
              <a:defRPr sz="2800" b="1" u="sng">
                <a:solidFill>
                  <a:schemeClr val="tx1"/>
                </a:solidFill>
                <a:latin typeface="Verdana" pitchFamily="34" charset="0"/>
              </a:defRPr>
            </a:lvl3pPr>
            <a:lvl4pPr marL="1600200" indent="-228600" eaLnBrk="0" hangingPunct="0">
              <a:defRPr sz="2800" b="1" u="sng">
                <a:solidFill>
                  <a:schemeClr val="tx1"/>
                </a:solidFill>
                <a:latin typeface="Verdana" pitchFamily="34" charset="0"/>
              </a:defRPr>
            </a:lvl4pPr>
            <a:lvl5pPr marL="2057400" indent="-228600" eaLnBrk="0" hangingPunct="0">
              <a:defRPr sz="2800" b="1" u="sng">
                <a:solidFill>
                  <a:schemeClr val="tx1"/>
                </a:solidFill>
                <a:latin typeface="Verdana" pitchFamily="34" charset="0"/>
              </a:defRPr>
            </a:lvl5pPr>
            <a:lvl6pPr marL="2514600" indent="-228600" eaLnBrk="0" fontAlgn="base" hangingPunct="0">
              <a:spcBef>
                <a:spcPct val="0"/>
              </a:spcBef>
              <a:spcAft>
                <a:spcPct val="0"/>
              </a:spcAft>
              <a:buFont typeface="Wingdings" pitchFamily="2" charset="2"/>
              <a:defRPr sz="2800" b="1" u="sng">
                <a:solidFill>
                  <a:schemeClr val="tx1"/>
                </a:solidFill>
                <a:latin typeface="Verdana" pitchFamily="34" charset="0"/>
              </a:defRPr>
            </a:lvl6pPr>
            <a:lvl7pPr marL="2971800" indent="-228600" eaLnBrk="0" fontAlgn="base" hangingPunct="0">
              <a:spcBef>
                <a:spcPct val="0"/>
              </a:spcBef>
              <a:spcAft>
                <a:spcPct val="0"/>
              </a:spcAft>
              <a:buFont typeface="Wingdings" pitchFamily="2" charset="2"/>
              <a:defRPr sz="2800" b="1" u="sng">
                <a:solidFill>
                  <a:schemeClr val="tx1"/>
                </a:solidFill>
                <a:latin typeface="Verdana" pitchFamily="34" charset="0"/>
              </a:defRPr>
            </a:lvl7pPr>
            <a:lvl8pPr marL="3429000" indent="-228600" eaLnBrk="0" fontAlgn="base" hangingPunct="0">
              <a:spcBef>
                <a:spcPct val="0"/>
              </a:spcBef>
              <a:spcAft>
                <a:spcPct val="0"/>
              </a:spcAft>
              <a:buFont typeface="Wingdings" pitchFamily="2" charset="2"/>
              <a:defRPr sz="2800" b="1" u="sng">
                <a:solidFill>
                  <a:schemeClr val="tx1"/>
                </a:solidFill>
                <a:latin typeface="Verdana" pitchFamily="34" charset="0"/>
              </a:defRPr>
            </a:lvl8pPr>
            <a:lvl9pPr marL="3886200" indent="-228600" eaLnBrk="0" fontAlgn="base" hangingPunct="0">
              <a:spcBef>
                <a:spcPct val="0"/>
              </a:spcBef>
              <a:spcAft>
                <a:spcPct val="0"/>
              </a:spcAft>
              <a:buFont typeface="Wingdings" pitchFamily="2" charset="2"/>
              <a:defRPr sz="2800" b="1" u="sng">
                <a:solidFill>
                  <a:schemeClr val="tx1"/>
                </a:solidFill>
                <a:latin typeface="Verdana" pitchFamily="34" charset="0"/>
              </a:defRPr>
            </a:lvl9pPr>
          </a:lstStyle>
          <a:p>
            <a:pPr eaLnBrk="1" hangingPunct="1">
              <a:spcBef>
                <a:spcPct val="50000"/>
              </a:spcBef>
              <a:buFontTx/>
              <a:buNone/>
            </a:pPr>
            <a:r>
              <a:rPr lang="tr-TR" sz="2400" b="0" u="none" dirty="0">
                <a:latin typeface="Tahoma" pitchFamily="34" charset="0"/>
                <a:cs typeface="Arial" charset="0"/>
              </a:rPr>
              <a:t>önemsiz</a:t>
            </a:r>
            <a:endParaRPr lang="en-GB" sz="2400" b="0" u="none" dirty="0">
              <a:latin typeface="Tahoma" pitchFamily="34" charset="0"/>
              <a:cs typeface="Arial" charset="0"/>
            </a:endParaRPr>
          </a:p>
        </p:txBody>
      </p:sp>
      <p:pic>
        <p:nvPicPr>
          <p:cNvPr id="22" name="Resim 21">
            <a:extLst>
              <a:ext uri="{FF2B5EF4-FFF2-40B4-BE49-F238E27FC236}">
                <a16:creationId xmlns:a16="http://schemas.microsoft.com/office/drawing/2014/main" id="{961B30A0-8112-44F2-AE84-D5988C081B6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3377158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1831975" y="2276872"/>
            <a:ext cx="8305800" cy="3048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buFontTx/>
              <a:buNone/>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İki şey vardır. İnsanların çoğu onun değerini bilmez. </a:t>
            </a:r>
          </a:p>
          <a:p>
            <a:pPr>
              <a:lnSpc>
                <a:spcPct val="150000"/>
              </a:lnSpc>
              <a:buFontTx/>
              <a:buNone/>
              <a:defRPr/>
            </a:pPr>
            <a:r>
              <a:rPr lang="tr-TR" sz="2800" dirty="0">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1. </a:t>
            </a:r>
            <a:r>
              <a:rPr lang="tr-TR" sz="2800" dirty="0">
                <a:solidFill>
                  <a:srgbClr val="FF00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SIHHAT</a:t>
            </a:r>
          </a:p>
          <a:p>
            <a:pPr>
              <a:lnSpc>
                <a:spcPct val="150000"/>
              </a:lnSpc>
              <a:buFontTx/>
              <a:buNone/>
              <a:defRPr/>
            </a:pPr>
            <a:r>
              <a:rPr lang="tr-TR"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r-TR" sz="2800" dirty="0">
                <a:solidFill>
                  <a:srgbClr val="FF0000"/>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2. ZAMAN</a:t>
            </a:r>
            <a:r>
              <a:rPr lang="tr-TR" sz="2800" dirty="0">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4" name="Rectangle 2"/>
          <p:cNvSpPr txBox="1">
            <a:spLocks noChangeArrowheads="1"/>
          </p:cNvSpPr>
          <p:nvPr/>
        </p:nvSpPr>
        <p:spPr>
          <a:xfrm>
            <a:off x="1991544" y="1151257"/>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4000" b="1" dirty="0">
                <a:solidFill>
                  <a:srgbClr val="FF0000"/>
                </a:solidFill>
                <a:effectLst>
                  <a:outerShdw blurRad="38100" dist="38100" dir="2700000" algn="tl">
                    <a:srgbClr val="C0C0C0"/>
                  </a:outerShdw>
                </a:effectLst>
                <a:latin typeface="Myriad Pro" pitchFamily="34" charset="0"/>
              </a:rPr>
              <a:t>Zamanı Etkin Kullanmalıyız Çünkü...</a:t>
            </a:r>
          </a:p>
        </p:txBody>
      </p:sp>
      <p:sp>
        <p:nvSpPr>
          <p:cNvPr id="5" name="Başlık 4"/>
          <p:cNvSpPr>
            <a:spLocks noGrp="1"/>
          </p:cNvSpPr>
          <p:nvPr>
            <p:ph type="title" idx="4294967295"/>
          </p:nvPr>
        </p:nvSpPr>
        <p:spPr>
          <a:xfrm>
            <a:off x="0" y="365125"/>
            <a:ext cx="10515600" cy="1325563"/>
          </a:xfrm>
        </p:spPr>
        <p:txBody>
          <a:bodyPr/>
          <a:lstStyle/>
          <a:p>
            <a:r>
              <a:rPr lang="tr-TR" dirty="0"/>
              <a:t> </a:t>
            </a:r>
          </a:p>
        </p:txBody>
      </p:sp>
      <p:pic>
        <p:nvPicPr>
          <p:cNvPr id="6" name="Resim 5">
            <a:extLst>
              <a:ext uri="{FF2B5EF4-FFF2-40B4-BE49-F238E27FC236}">
                <a16:creationId xmlns:a16="http://schemas.microsoft.com/office/drawing/2014/main" id="{2F534051-4908-48A5-B8D2-A9264AA215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6652141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1831975" y="2276872"/>
            <a:ext cx="8305800" cy="3048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Bir saniye bir gr altından daha değerlidir….</a:t>
            </a:r>
            <a:endParaRPr lang="tr-TR" sz="2800" dirty="0">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a:p>
            <a:pPr>
              <a:buFontTx/>
              <a:buNone/>
              <a:defRPr/>
            </a:pPr>
            <a:r>
              <a:rPr lang="tr-TR" sz="2800" dirty="0">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r>
              <a:rPr lang="tr-TR" sz="2800" dirty="0" err="1">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Buddha</a:t>
            </a:r>
            <a:r>
              <a:rPr lang="tr-TR" sz="2800" dirty="0">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5" name="Başlık 4"/>
          <p:cNvSpPr>
            <a:spLocks noGrp="1"/>
          </p:cNvSpPr>
          <p:nvPr>
            <p:ph type="title" idx="4294967295"/>
          </p:nvPr>
        </p:nvSpPr>
        <p:spPr>
          <a:xfrm>
            <a:off x="0" y="365125"/>
            <a:ext cx="10515600" cy="1325563"/>
          </a:xfrm>
        </p:spPr>
        <p:txBody>
          <a:bodyPr/>
          <a:lstStyle/>
          <a:p>
            <a:r>
              <a:rPr lang="tr-TR" dirty="0"/>
              <a:t> </a:t>
            </a:r>
          </a:p>
        </p:txBody>
      </p:sp>
      <p:pic>
        <p:nvPicPr>
          <p:cNvPr id="6" name="Resim 5">
            <a:extLst>
              <a:ext uri="{FF2B5EF4-FFF2-40B4-BE49-F238E27FC236}">
                <a16:creationId xmlns:a16="http://schemas.microsoft.com/office/drawing/2014/main" id="{8DF4EF66-F02D-4558-AB15-D8BC19C6BF9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4302464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19"/>
          <p:cNvSpPr txBox="1">
            <a:spLocks noChangeArrowheads="1"/>
          </p:cNvSpPr>
          <p:nvPr/>
        </p:nvSpPr>
        <p:spPr>
          <a:xfrm>
            <a:off x="1657657" y="980729"/>
            <a:ext cx="9350312"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3" algn="l">
              <a:lnSpc>
                <a:spcPct val="150000"/>
              </a:lnSpc>
              <a:buClr>
                <a:schemeClr val="tx1"/>
              </a:buClr>
              <a:buFont typeface="Wingdings" pitchFamily="2" charset="2"/>
              <a:buChar char="§"/>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Kendine</a:t>
            </a:r>
          </a:p>
          <a:p>
            <a:pPr lvl="3" algn="l">
              <a:lnSpc>
                <a:spcPct val="150000"/>
              </a:lnSpc>
              <a:buClr>
                <a:schemeClr val="tx1"/>
              </a:buClr>
              <a:buFont typeface="Wingdings" pitchFamily="2" charset="2"/>
              <a:buChar char="§"/>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Çalışma Hayatına</a:t>
            </a:r>
          </a:p>
          <a:p>
            <a:pPr lvl="3" algn="l">
              <a:lnSpc>
                <a:spcPct val="150000"/>
              </a:lnSpc>
              <a:buClr>
                <a:schemeClr val="tx1"/>
              </a:buClr>
              <a:buFont typeface="Wingdings" pitchFamily="2" charset="2"/>
              <a:buChar char="§"/>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Evine</a:t>
            </a:r>
          </a:p>
          <a:p>
            <a:pPr lvl="3" algn="l">
              <a:lnSpc>
                <a:spcPct val="150000"/>
              </a:lnSpc>
              <a:buClr>
                <a:schemeClr val="tx1"/>
              </a:buClr>
              <a:buFont typeface="Wingdings" pitchFamily="2" charset="2"/>
              <a:buChar char="§"/>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Kültür ve ihtiyaçlarına ayırdığı zamanlarda</a:t>
            </a:r>
          </a:p>
          <a:p>
            <a:pPr lvl="3" algn="l">
              <a:lnSpc>
                <a:spcPct val="150000"/>
              </a:lnSpc>
              <a:buFont typeface="Wingdings" pitchFamily="2" charset="2"/>
              <a:buNone/>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Dengeyi Kuran</a:t>
            </a:r>
          </a:p>
          <a:p>
            <a:pPr lvl="3" algn="l">
              <a:lnSpc>
                <a:spcPct val="150000"/>
              </a:lnSpc>
              <a:buFont typeface="Wingdings" pitchFamily="2" charset="2"/>
              <a:buNone/>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Hepsini Yapabilen İnsandır.</a:t>
            </a:r>
          </a:p>
          <a:p>
            <a:pPr lvl="3" algn="l">
              <a:lnSpc>
                <a:spcPct val="150000"/>
              </a:lnSpc>
              <a:buFont typeface="Wingdings" pitchFamily="2" charset="2"/>
              <a:buNone/>
              <a:defRPr/>
            </a:pPr>
            <a:endParaRPr lang="tr-TR"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18"/>
          <p:cNvSpPr txBox="1">
            <a:spLocks noChangeArrowheads="1"/>
          </p:cNvSpPr>
          <p:nvPr/>
        </p:nvSpPr>
        <p:spPr>
          <a:xfrm>
            <a:off x="2999656" y="229843"/>
            <a:ext cx="6908056" cy="750887"/>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b="1">
                <a:solidFill>
                  <a:srgbClr val="FF0000"/>
                </a:solidFill>
              </a:rPr>
              <a:t>Zaman Ustası	</a:t>
            </a:r>
            <a:endParaRPr lang="tr-TR" b="1" dirty="0">
              <a:solidFill>
                <a:srgbClr val="FF0000"/>
              </a:solidFill>
            </a:endParaRPr>
          </a:p>
        </p:txBody>
      </p:sp>
      <p:pic>
        <p:nvPicPr>
          <p:cNvPr id="5" name="Resim 4">
            <a:extLst>
              <a:ext uri="{FF2B5EF4-FFF2-40B4-BE49-F238E27FC236}">
                <a16:creationId xmlns:a16="http://schemas.microsoft.com/office/drawing/2014/main" id="{67E1139B-41C0-4680-AABB-9E18AA07EBE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0027480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526" y="1196753"/>
            <a:ext cx="8078929"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sim 3">
            <a:extLst>
              <a:ext uri="{FF2B5EF4-FFF2-40B4-BE49-F238E27FC236}">
                <a16:creationId xmlns:a16="http://schemas.microsoft.com/office/drawing/2014/main" id="{6804E58C-4E04-4EDA-BCB6-143D0F3E1E5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03333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703385" y="1658816"/>
            <a:ext cx="10944664" cy="374332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09600" indent="-609600">
              <a:defRPr/>
            </a:pPr>
            <a:r>
              <a:rPr lang="tr-TR" sz="2800" dirty="0">
                <a:solidFill>
                  <a:schemeClr val="tx1"/>
                </a:solidFill>
                <a:latin typeface="Tahoma" panose="020B0604030504040204" pitchFamily="34" charset="0"/>
                <a:ea typeface="Tahoma" panose="020B0604030504040204" pitchFamily="34" charset="0"/>
                <a:cs typeface="Tahoma" panose="020B0604030504040204" pitchFamily="34" charset="0"/>
              </a:rPr>
              <a:t>Elle tutulamayan gözle görülemeyen ama yaşamımızın merkezinde olan bir şeydir. </a:t>
            </a:r>
          </a:p>
        </p:txBody>
      </p:sp>
      <p:pic>
        <p:nvPicPr>
          <p:cNvPr id="5" name="Resim 4">
            <a:extLst>
              <a:ext uri="{FF2B5EF4-FFF2-40B4-BE49-F238E27FC236}">
                <a16:creationId xmlns:a16="http://schemas.microsoft.com/office/drawing/2014/main" id="{87969C64-6B56-4200-9CFE-2AA6378EE1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
        <p:nvSpPr>
          <p:cNvPr id="6" name="Rectangle 3">
            <a:extLst>
              <a:ext uri="{FF2B5EF4-FFF2-40B4-BE49-F238E27FC236}">
                <a16:creationId xmlns:a16="http://schemas.microsoft.com/office/drawing/2014/main" id="{720F1C71-8C5C-4192-9EB8-458018E8E788}"/>
              </a:ext>
            </a:extLst>
          </p:cNvPr>
          <p:cNvSpPr txBox="1">
            <a:spLocks noChangeArrowheads="1"/>
          </p:cNvSpPr>
          <p:nvPr/>
        </p:nvSpPr>
        <p:spPr>
          <a:xfrm>
            <a:off x="1916723" y="-56271"/>
            <a:ext cx="7924800" cy="990600"/>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b="1" dirty="0">
                <a:solidFill>
                  <a:srgbClr val="FF0000"/>
                </a:solidFill>
                <a:effectLst>
                  <a:outerShdw blurRad="38100" dist="38100" dir="2700000" algn="tl">
                    <a:srgbClr val="C0C0C0"/>
                  </a:outerShdw>
                </a:effectLst>
                <a:latin typeface="Myriad Pro" pitchFamily="34" charset="0"/>
              </a:rPr>
              <a:t>     Zamanın Tanımı</a:t>
            </a:r>
          </a:p>
        </p:txBody>
      </p:sp>
      <p:pic>
        <p:nvPicPr>
          <p:cNvPr id="7" name="Picture 4" descr="zaman_yonetimi">
            <a:extLst>
              <a:ext uri="{FF2B5EF4-FFF2-40B4-BE49-F238E27FC236}">
                <a16:creationId xmlns:a16="http://schemas.microsoft.com/office/drawing/2014/main" id="{7E92777F-F356-4218-BE75-BB26F922650E}"/>
              </a:ext>
            </a:extLst>
          </p:cNvPr>
          <p:cNvPicPr>
            <a:picLocks noChangeAspect="1" noChangeArrowheads="1"/>
          </p:cNvPicPr>
          <p:nvPr/>
        </p:nvPicPr>
        <p:blipFill>
          <a:blip r:embed="rId4"/>
          <a:srcRect/>
          <a:stretch>
            <a:fillRect/>
          </a:stretch>
        </p:blipFill>
        <p:spPr bwMode="auto">
          <a:xfrm>
            <a:off x="2406445" y="3977148"/>
            <a:ext cx="6553200" cy="2133600"/>
          </a:xfrm>
          <a:prstGeom prst="rect">
            <a:avLst/>
          </a:prstGeom>
          <a:noFill/>
          <a:ln w="9525">
            <a:noFill/>
            <a:miter lim="800000"/>
            <a:headEnd/>
            <a:tailEnd/>
          </a:ln>
        </p:spPr>
      </p:pic>
    </p:spTree>
    <p:extLst>
      <p:ext uri="{BB962C8B-B14F-4D97-AF65-F5344CB8AC3E}">
        <p14:creationId xmlns:p14="http://schemas.microsoft.com/office/powerpoint/2010/main" val="7150163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4" name="Dikdörtgen 3"/>
          <p:cNvSpPr/>
          <p:nvPr/>
        </p:nvSpPr>
        <p:spPr>
          <a:xfrm>
            <a:off x="260253" y="1987883"/>
            <a:ext cx="11507373" cy="2589812"/>
          </a:xfrm>
          <a:prstGeom prst="rect">
            <a:avLst/>
          </a:prstGeom>
        </p:spPr>
        <p:txBody>
          <a:bodyPr wrap="square">
            <a:spAutoFit/>
          </a:bodyPr>
          <a:lstStyle/>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En iyi zaman, kişinin günlük enerji ve verimlilik düzeyinin belirlenerek, önemli ve karmaşık işlerin yüksek enerjili olduğu zaman diliminde yapılmasını ifade etmektedir. Kendimize </a:t>
            </a:r>
            <a:r>
              <a:rPr lang="tr-TR" sz="2800" dirty="0">
                <a:solidFill>
                  <a:srgbClr val="FF0000"/>
                </a:solidFill>
                <a:latin typeface="Tahoma" panose="020B0604030504040204" pitchFamily="34" charset="0"/>
                <a:ea typeface="Tahoma" panose="020B0604030504040204" pitchFamily="34" charset="0"/>
                <a:cs typeface="Tahoma" panose="020B0604030504040204" pitchFamily="34" charset="0"/>
              </a:rPr>
              <a:t>bir enerji haritası çizmeli </a:t>
            </a:r>
            <a:r>
              <a:rPr lang="tr-TR" sz="2800" dirty="0">
                <a:latin typeface="Tahoma" panose="020B0604030504040204" pitchFamily="34" charset="0"/>
                <a:ea typeface="Tahoma" panose="020B0604030504040204" pitchFamily="34" charset="0"/>
                <a:cs typeface="Tahoma" panose="020B0604030504040204" pitchFamily="34" charset="0"/>
              </a:rPr>
              <a:t>ve gün içinde en üretken olabileceğimiz zamanı, en etkin biçimde kullanmalıyız. </a:t>
            </a:r>
          </a:p>
        </p:txBody>
      </p:sp>
      <p:sp>
        <p:nvSpPr>
          <p:cNvPr id="5" name="Dikdörtgen 4"/>
          <p:cNvSpPr/>
          <p:nvPr/>
        </p:nvSpPr>
        <p:spPr>
          <a:xfrm>
            <a:off x="2166426" y="411343"/>
            <a:ext cx="7430208" cy="584775"/>
          </a:xfrm>
          <a:prstGeom prst="rect">
            <a:avLst/>
          </a:prstGeom>
        </p:spPr>
        <p:txBody>
          <a:bodyPr wrap="square">
            <a:spAutoFit/>
          </a:bodyPr>
          <a:lstStyle/>
          <a:p>
            <a:pPr algn="ctr"/>
            <a:r>
              <a:rPr lang="tr-TR" sz="3200" b="1" dirty="0">
                <a:solidFill>
                  <a:srgbClr val="FF0000"/>
                </a:solidFill>
                <a:latin typeface="Tahoma" panose="020B0604030504040204" pitchFamily="34" charset="0"/>
                <a:ea typeface="Tahoma" panose="020B0604030504040204" pitchFamily="34" charset="0"/>
                <a:cs typeface="Tahoma" panose="020B0604030504040204" pitchFamily="34" charset="0"/>
              </a:rPr>
              <a:t>EN İYİ ZAMAN KAVRAMI NEDİR? </a:t>
            </a:r>
          </a:p>
        </p:txBody>
      </p:sp>
      <p:pic>
        <p:nvPicPr>
          <p:cNvPr id="6" name="Resim 5">
            <a:extLst>
              <a:ext uri="{FF2B5EF4-FFF2-40B4-BE49-F238E27FC236}">
                <a16:creationId xmlns:a16="http://schemas.microsoft.com/office/drawing/2014/main" id="{60C42BBB-7148-46B3-91CA-72E0631BF93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6557253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4" name="Dikdörtgen 3"/>
          <p:cNvSpPr/>
          <p:nvPr/>
        </p:nvSpPr>
        <p:spPr>
          <a:xfrm>
            <a:off x="365760" y="1889410"/>
            <a:ext cx="11507373" cy="3236142"/>
          </a:xfrm>
          <a:prstGeom prst="rect">
            <a:avLst/>
          </a:prstGeom>
        </p:spPr>
        <p:txBody>
          <a:bodyPr wrap="square">
            <a:spAutoFit/>
          </a:bodyPr>
          <a:lstStyle/>
          <a:p>
            <a:pPr algn="ct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Günlük enerji düzeyimiz, vücudumuzun biyolojik ritmi olup </a:t>
            </a:r>
            <a:r>
              <a:rPr lang="tr-TR"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bioritm</a:t>
            </a:r>
            <a:r>
              <a:rPr lang="tr-TR" sz="2800" dirty="0">
                <a:latin typeface="Tahoma" panose="020B0604030504040204" pitchFamily="34" charset="0"/>
                <a:ea typeface="Tahoma" panose="020B0604030504040204" pitchFamily="34" charset="0"/>
                <a:cs typeface="Tahoma" panose="020B0604030504040204" pitchFamily="34" charset="0"/>
              </a:rPr>
              <a:t> olarak da adlandırılmaktadır. Herkesin </a:t>
            </a:r>
            <a:r>
              <a:rPr lang="tr-TR" sz="2800" dirty="0" err="1">
                <a:latin typeface="Tahoma" panose="020B0604030504040204" pitchFamily="34" charset="0"/>
                <a:ea typeface="Tahoma" panose="020B0604030504040204" pitchFamily="34" charset="0"/>
                <a:cs typeface="Tahoma" panose="020B0604030504040204" pitchFamily="34" charset="0"/>
              </a:rPr>
              <a:t>bioritmi</a:t>
            </a:r>
            <a:r>
              <a:rPr lang="tr-TR" sz="2800" dirty="0">
                <a:latin typeface="Tahoma" panose="020B0604030504040204" pitchFamily="34" charset="0"/>
                <a:ea typeface="Tahoma" panose="020B0604030504040204" pitchFamily="34" charset="0"/>
                <a:cs typeface="Tahoma" panose="020B0604030504040204" pitchFamily="34" charset="0"/>
              </a:rPr>
              <a:t> farklı olmakla beraber, </a:t>
            </a:r>
            <a:r>
              <a:rPr lang="tr-TR" sz="2800" b="1" dirty="0">
                <a:solidFill>
                  <a:srgbClr val="FF0000"/>
                </a:solidFill>
                <a:latin typeface="Tahoma" panose="020B0604030504040204" pitchFamily="34" charset="0"/>
                <a:ea typeface="Tahoma" panose="020B0604030504040204" pitchFamily="34" charset="0"/>
                <a:cs typeface="Tahoma" panose="020B0604030504040204" pitchFamily="34" charset="0"/>
              </a:rPr>
              <a:t>bir iş gününün ilk saatleri genellikle 08.00-11.00 </a:t>
            </a:r>
            <a:r>
              <a:rPr lang="tr-TR" sz="2800" dirty="0">
                <a:latin typeface="Tahoma" panose="020B0604030504040204" pitchFamily="34" charset="0"/>
                <a:ea typeface="Tahoma" panose="020B0604030504040204" pitchFamily="34" charset="0"/>
                <a:cs typeface="Tahoma" panose="020B0604030504040204" pitchFamily="34" charset="0"/>
              </a:rPr>
              <a:t>arası daha verimli kabul edilir. Öğleye doğru enerji düzeyimiz azalır. Daha sonra saat 15.00 dolaylarında tekrar yükselir. </a:t>
            </a:r>
          </a:p>
        </p:txBody>
      </p:sp>
      <p:sp>
        <p:nvSpPr>
          <p:cNvPr id="5" name="Dikdörtgen 4"/>
          <p:cNvSpPr/>
          <p:nvPr/>
        </p:nvSpPr>
        <p:spPr>
          <a:xfrm>
            <a:off x="2166426" y="411343"/>
            <a:ext cx="7430208" cy="584775"/>
          </a:xfrm>
          <a:prstGeom prst="rect">
            <a:avLst/>
          </a:prstGeom>
        </p:spPr>
        <p:txBody>
          <a:bodyPr wrap="square">
            <a:spAutoFit/>
          </a:bodyPr>
          <a:lstStyle/>
          <a:p>
            <a:pPr algn="ctr"/>
            <a:r>
              <a:rPr lang="tr-TR" sz="3200" b="1" dirty="0">
                <a:solidFill>
                  <a:srgbClr val="FF0000"/>
                </a:solidFill>
                <a:latin typeface="Tahoma" panose="020B0604030504040204" pitchFamily="34" charset="0"/>
                <a:ea typeface="Tahoma" panose="020B0604030504040204" pitchFamily="34" charset="0"/>
                <a:cs typeface="Tahoma" panose="020B0604030504040204" pitchFamily="34" charset="0"/>
              </a:rPr>
              <a:t>EN İYİ ZAMAN KAVRAMI NEDİR? </a:t>
            </a:r>
          </a:p>
        </p:txBody>
      </p:sp>
      <p:pic>
        <p:nvPicPr>
          <p:cNvPr id="6" name="Resim 5">
            <a:extLst>
              <a:ext uri="{FF2B5EF4-FFF2-40B4-BE49-F238E27FC236}">
                <a16:creationId xmlns:a16="http://schemas.microsoft.com/office/drawing/2014/main" id="{60C42BBB-7148-46B3-91CA-72E0631BF93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8675219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Rectangle 3"/>
          <p:cNvSpPr txBox="1">
            <a:spLocks noChangeArrowheads="1"/>
          </p:cNvSpPr>
          <p:nvPr/>
        </p:nvSpPr>
        <p:spPr>
          <a:xfrm>
            <a:off x="1803669" y="1184671"/>
            <a:ext cx="3733800" cy="27363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buFontTx/>
              <a:buNone/>
              <a:defRPr/>
            </a:pPr>
            <a:r>
              <a:rPr lang="tr-TR" sz="2000" b="1" u="sng" dirty="0">
                <a:solidFill>
                  <a:schemeClr val="tx1"/>
                </a:solidFill>
                <a:effectLst>
                  <a:outerShdw blurRad="38100" dist="38100" dir="2700000" algn="tl">
                    <a:srgbClr val="C0C0C0"/>
                  </a:outerShdw>
                </a:effectLst>
                <a:latin typeface="Myriad Pro" pitchFamily="34" charset="0"/>
              </a:rPr>
              <a:t>Fukara</a:t>
            </a:r>
          </a:p>
          <a:p>
            <a:pPr algn="l">
              <a:lnSpc>
                <a:spcPct val="90000"/>
              </a:lnSpc>
              <a:defRPr/>
            </a:pPr>
            <a:r>
              <a:rPr lang="tr-TR" sz="2000" dirty="0">
                <a:solidFill>
                  <a:schemeClr val="tx1"/>
                </a:solidFill>
                <a:latin typeface="Myriad Pro" pitchFamily="34" charset="0"/>
              </a:rPr>
              <a:t>Zaman kaygınız var</a:t>
            </a:r>
          </a:p>
          <a:p>
            <a:pPr algn="l">
              <a:lnSpc>
                <a:spcPct val="90000"/>
              </a:lnSpc>
              <a:defRPr/>
            </a:pPr>
            <a:r>
              <a:rPr lang="tr-TR" sz="2000" dirty="0">
                <a:solidFill>
                  <a:schemeClr val="tx1"/>
                </a:solidFill>
                <a:latin typeface="Myriad Pro" pitchFamily="34" charset="0"/>
              </a:rPr>
              <a:t>Plan, program yok</a:t>
            </a:r>
          </a:p>
          <a:p>
            <a:pPr algn="l">
              <a:lnSpc>
                <a:spcPct val="90000"/>
              </a:lnSpc>
              <a:defRPr/>
            </a:pPr>
            <a:r>
              <a:rPr lang="tr-TR" sz="2000" dirty="0">
                <a:solidFill>
                  <a:schemeClr val="tx1"/>
                </a:solidFill>
                <a:latin typeface="Myriad Pro" pitchFamily="34" charset="0"/>
              </a:rPr>
              <a:t>Çok zaman, az iş</a:t>
            </a:r>
          </a:p>
          <a:p>
            <a:pPr algn="l">
              <a:lnSpc>
                <a:spcPct val="90000"/>
              </a:lnSpc>
              <a:defRPr/>
            </a:pPr>
            <a:r>
              <a:rPr lang="tr-TR" sz="2000" dirty="0">
                <a:solidFill>
                  <a:schemeClr val="tx1"/>
                </a:solidFill>
                <a:latin typeface="Myriad Pro" pitchFamily="34" charset="0"/>
              </a:rPr>
              <a:t>Organize değilsiniz</a:t>
            </a:r>
          </a:p>
          <a:p>
            <a:pPr algn="l">
              <a:lnSpc>
                <a:spcPct val="90000"/>
              </a:lnSpc>
              <a:defRPr/>
            </a:pPr>
            <a:r>
              <a:rPr lang="tr-TR" sz="2000" dirty="0">
                <a:solidFill>
                  <a:schemeClr val="tx1"/>
                </a:solidFill>
                <a:latin typeface="Myriad Pro" pitchFamily="34" charset="0"/>
              </a:rPr>
              <a:t>Sizi güvenilmez buluyorlar</a:t>
            </a:r>
          </a:p>
        </p:txBody>
      </p:sp>
      <p:sp>
        <p:nvSpPr>
          <p:cNvPr id="4" name="Rectangle 4" descr="Rectangle: Click to edit Master text styles&#10;Second level&#10;Third level&#10;Fourth level&#10;Fifth level"/>
          <p:cNvSpPr>
            <a:spLocks noChangeArrowheads="1"/>
          </p:cNvSpPr>
          <p:nvPr/>
        </p:nvSpPr>
        <p:spPr bwMode="auto">
          <a:xfrm>
            <a:off x="1679575" y="3713797"/>
            <a:ext cx="3984377" cy="2209800"/>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110000"/>
              <a:defRPr/>
            </a:pPr>
            <a:r>
              <a:rPr lang="tr-TR" sz="2000" b="1" u="sng" dirty="0">
                <a:solidFill>
                  <a:srgbClr val="6666FF"/>
                </a:solidFill>
                <a:effectLst>
                  <a:outerShdw blurRad="38100" dist="38100" dir="2700000" algn="tl">
                    <a:srgbClr val="C0C0C0"/>
                  </a:outerShdw>
                </a:effectLst>
                <a:latin typeface="Myriad Pro" pitchFamily="34" charset="0"/>
              </a:rPr>
              <a:t>Kontrol sizde</a:t>
            </a:r>
          </a:p>
          <a:p>
            <a:pPr marL="342900" indent="-342900">
              <a:lnSpc>
                <a:spcPct val="90000"/>
              </a:lnSpc>
              <a:spcBef>
                <a:spcPct val="20000"/>
              </a:spcBef>
              <a:buClr>
                <a:schemeClr val="hlink"/>
              </a:buClr>
              <a:buSzPct val="110000"/>
              <a:buFont typeface="Wingdings" pitchFamily="2" charset="2"/>
              <a:buChar char="w"/>
              <a:defRPr/>
            </a:pPr>
            <a:r>
              <a:rPr lang="tr-TR" sz="2000" dirty="0">
                <a:solidFill>
                  <a:srgbClr val="6666FF"/>
                </a:solidFill>
                <a:latin typeface="Myriad Pro" pitchFamily="34" charset="0"/>
              </a:rPr>
              <a:t>Organize</a:t>
            </a:r>
          </a:p>
          <a:p>
            <a:pPr marL="342900" indent="-342900">
              <a:lnSpc>
                <a:spcPct val="90000"/>
              </a:lnSpc>
              <a:spcBef>
                <a:spcPct val="20000"/>
              </a:spcBef>
              <a:buClr>
                <a:schemeClr val="hlink"/>
              </a:buClr>
              <a:buSzPct val="110000"/>
              <a:buFont typeface="Wingdings" pitchFamily="2" charset="2"/>
              <a:buChar char="w"/>
              <a:defRPr/>
            </a:pPr>
            <a:r>
              <a:rPr lang="tr-TR" sz="2000" dirty="0">
                <a:solidFill>
                  <a:srgbClr val="6666FF"/>
                </a:solidFill>
                <a:latin typeface="Myriad Pro" pitchFamily="34" charset="0"/>
              </a:rPr>
              <a:t>Önceliklerini bilen</a:t>
            </a:r>
          </a:p>
          <a:p>
            <a:pPr marL="342900" indent="-342900">
              <a:lnSpc>
                <a:spcPct val="90000"/>
              </a:lnSpc>
              <a:spcBef>
                <a:spcPct val="20000"/>
              </a:spcBef>
              <a:buClr>
                <a:schemeClr val="hlink"/>
              </a:buClr>
              <a:buSzPct val="110000"/>
              <a:buFont typeface="Wingdings" pitchFamily="2" charset="2"/>
              <a:buChar char="w"/>
              <a:defRPr/>
            </a:pPr>
            <a:r>
              <a:rPr lang="tr-TR" sz="2000" dirty="0">
                <a:solidFill>
                  <a:srgbClr val="6666FF"/>
                </a:solidFill>
                <a:latin typeface="Myriad Pro" pitchFamily="34" charset="0"/>
              </a:rPr>
              <a:t>Amaç ve hedefi doğrultusunda her şeye ölçülü  zaman ayıran</a:t>
            </a:r>
          </a:p>
        </p:txBody>
      </p:sp>
      <p:sp>
        <p:nvSpPr>
          <p:cNvPr id="5" name="Rectangle 5" descr="Rectangle: Click to edit Master text styles&#10;Second level&#10;Third level&#10;Fourth level&#10;Fifth level"/>
          <p:cNvSpPr>
            <a:spLocks noChangeArrowheads="1"/>
          </p:cNvSpPr>
          <p:nvPr/>
        </p:nvSpPr>
        <p:spPr bwMode="auto">
          <a:xfrm>
            <a:off x="6067828" y="1184671"/>
            <a:ext cx="3733800" cy="2532361"/>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110000"/>
              <a:defRPr/>
            </a:pPr>
            <a:r>
              <a:rPr lang="tr-TR" sz="2000" b="1" u="sng" dirty="0">
                <a:solidFill>
                  <a:srgbClr val="00B050"/>
                </a:solidFill>
                <a:effectLst>
                  <a:outerShdw blurRad="38100" dist="38100" dir="2700000" algn="tl">
                    <a:srgbClr val="C0C0C0"/>
                  </a:outerShdw>
                </a:effectLst>
                <a:latin typeface="Myriad Pro" pitchFamily="34" charset="0"/>
              </a:rPr>
              <a:t>Dengeli</a:t>
            </a:r>
          </a:p>
          <a:p>
            <a:pPr marL="342900" indent="-342900">
              <a:lnSpc>
                <a:spcPct val="90000"/>
              </a:lnSpc>
              <a:spcBef>
                <a:spcPct val="20000"/>
              </a:spcBef>
              <a:buClr>
                <a:schemeClr val="hlink"/>
              </a:buClr>
              <a:buSzPct val="110000"/>
              <a:buFont typeface="Wingdings" pitchFamily="2" charset="2"/>
              <a:buChar char="w"/>
              <a:defRPr/>
            </a:pPr>
            <a:r>
              <a:rPr lang="tr-TR" sz="2000" dirty="0">
                <a:solidFill>
                  <a:srgbClr val="00B050"/>
                </a:solidFill>
                <a:latin typeface="Myriad Pro" pitchFamily="34" charset="0"/>
              </a:rPr>
              <a:t>İş genellikle biter</a:t>
            </a:r>
          </a:p>
          <a:p>
            <a:pPr marL="342900" indent="-342900">
              <a:lnSpc>
                <a:spcPct val="90000"/>
              </a:lnSpc>
              <a:spcBef>
                <a:spcPct val="20000"/>
              </a:spcBef>
              <a:buClr>
                <a:schemeClr val="hlink"/>
              </a:buClr>
              <a:buSzPct val="110000"/>
              <a:buFont typeface="Wingdings" pitchFamily="2" charset="2"/>
              <a:buChar char="w"/>
              <a:defRPr/>
            </a:pPr>
            <a:r>
              <a:rPr lang="tr-TR" sz="2000" dirty="0">
                <a:solidFill>
                  <a:srgbClr val="00B050"/>
                </a:solidFill>
                <a:latin typeface="Myriad Pro" pitchFamily="34" charset="0"/>
              </a:rPr>
              <a:t>Telaş, baskı yok</a:t>
            </a:r>
          </a:p>
          <a:p>
            <a:pPr marL="342900" indent="-342900">
              <a:lnSpc>
                <a:spcPct val="90000"/>
              </a:lnSpc>
              <a:spcBef>
                <a:spcPct val="20000"/>
              </a:spcBef>
              <a:buClr>
                <a:schemeClr val="hlink"/>
              </a:buClr>
              <a:buSzPct val="110000"/>
              <a:buFont typeface="Wingdings" pitchFamily="2" charset="2"/>
              <a:buChar char="w"/>
              <a:defRPr/>
            </a:pPr>
            <a:r>
              <a:rPr lang="tr-TR" sz="2000" dirty="0">
                <a:solidFill>
                  <a:srgbClr val="00B050"/>
                </a:solidFill>
                <a:latin typeface="Myriad Pro" pitchFamily="34" charset="0"/>
              </a:rPr>
              <a:t>Daha iyi olanları dert etmiyor</a:t>
            </a:r>
          </a:p>
          <a:p>
            <a:pPr marL="342900" indent="-342900">
              <a:lnSpc>
                <a:spcPct val="90000"/>
              </a:lnSpc>
              <a:spcBef>
                <a:spcPct val="20000"/>
              </a:spcBef>
              <a:buClr>
                <a:schemeClr val="hlink"/>
              </a:buClr>
              <a:buSzPct val="110000"/>
              <a:buFont typeface="Wingdings" pitchFamily="2" charset="2"/>
              <a:buChar char="w"/>
              <a:defRPr/>
            </a:pPr>
            <a:r>
              <a:rPr lang="tr-TR" sz="2000" dirty="0">
                <a:solidFill>
                  <a:srgbClr val="00B050"/>
                </a:solidFill>
                <a:latin typeface="Myriad Pro" pitchFamily="34" charset="0"/>
              </a:rPr>
              <a:t>Hayatı yaşamak iş bitirmek kadar önemli</a:t>
            </a:r>
          </a:p>
          <a:p>
            <a:pPr marL="342900" indent="-342900">
              <a:lnSpc>
                <a:spcPct val="90000"/>
              </a:lnSpc>
              <a:spcBef>
                <a:spcPct val="20000"/>
              </a:spcBef>
              <a:buClr>
                <a:schemeClr val="hlink"/>
              </a:buClr>
              <a:buSzPct val="110000"/>
              <a:buFont typeface="Wingdings" pitchFamily="2" charset="2"/>
              <a:buChar char="w"/>
              <a:defRPr/>
            </a:pPr>
            <a:r>
              <a:rPr lang="tr-TR" sz="2000" dirty="0">
                <a:solidFill>
                  <a:srgbClr val="00B050"/>
                </a:solidFill>
                <a:latin typeface="Myriad Pro" pitchFamily="34" charset="0"/>
              </a:rPr>
              <a:t>Fukara ve Kontrollü arası</a:t>
            </a:r>
          </a:p>
        </p:txBody>
      </p:sp>
      <p:sp>
        <p:nvSpPr>
          <p:cNvPr id="6" name="Rectangle 6" descr="Rectangle: Click to edit Master text styles&#10;Second level&#10;Third level&#10;Fourth level&#10;Fifth level"/>
          <p:cNvSpPr>
            <a:spLocks noChangeArrowheads="1"/>
          </p:cNvSpPr>
          <p:nvPr/>
        </p:nvSpPr>
        <p:spPr bwMode="auto">
          <a:xfrm>
            <a:off x="6096000" y="3829040"/>
            <a:ext cx="4114800" cy="2209800"/>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110000"/>
              <a:defRPr/>
            </a:pPr>
            <a:r>
              <a:rPr lang="tr-TR" sz="2000" b="1" u="sng" dirty="0">
                <a:solidFill>
                  <a:srgbClr val="FF0000"/>
                </a:solidFill>
                <a:effectLst>
                  <a:outerShdw blurRad="38100" dist="38100" dir="2700000" algn="tl">
                    <a:srgbClr val="C0C0C0"/>
                  </a:outerShdw>
                </a:effectLst>
                <a:latin typeface="Myriad Pro" pitchFamily="34" charset="0"/>
              </a:rPr>
              <a:t>Hastalıklı</a:t>
            </a:r>
          </a:p>
          <a:p>
            <a:pPr marL="342900" indent="-342900">
              <a:lnSpc>
                <a:spcPct val="90000"/>
              </a:lnSpc>
              <a:spcBef>
                <a:spcPct val="20000"/>
              </a:spcBef>
              <a:buClr>
                <a:schemeClr val="hlink"/>
              </a:buClr>
              <a:buSzPct val="110000"/>
              <a:buFont typeface="Wingdings" pitchFamily="2" charset="2"/>
              <a:buChar char="w"/>
              <a:defRPr/>
            </a:pPr>
            <a:r>
              <a:rPr lang="tr-TR" sz="2000" dirty="0">
                <a:solidFill>
                  <a:srgbClr val="FF0000"/>
                </a:solidFill>
                <a:latin typeface="Myriad Pro" pitchFamily="34" charset="0"/>
              </a:rPr>
              <a:t>Zaman yönetimi takıntı halinde</a:t>
            </a:r>
          </a:p>
          <a:p>
            <a:pPr marL="342900" indent="-342900">
              <a:lnSpc>
                <a:spcPct val="90000"/>
              </a:lnSpc>
              <a:spcBef>
                <a:spcPct val="20000"/>
              </a:spcBef>
              <a:buClr>
                <a:schemeClr val="hlink"/>
              </a:buClr>
              <a:buSzPct val="110000"/>
              <a:buFont typeface="Wingdings" pitchFamily="2" charset="2"/>
              <a:buChar char="w"/>
              <a:defRPr/>
            </a:pPr>
            <a:r>
              <a:rPr lang="tr-TR" sz="2000" dirty="0">
                <a:solidFill>
                  <a:srgbClr val="FF0000"/>
                </a:solidFill>
                <a:latin typeface="Myriad Pro" pitchFamily="34" charset="0"/>
              </a:rPr>
              <a:t>Zorlama var</a:t>
            </a:r>
          </a:p>
          <a:p>
            <a:pPr marL="342900" indent="-342900">
              <a:lnSpc>
                <a:spcPct val="90000"/>
              </a:lnSpc>
              <a:spcBef>
                <a:spcPct val="20000"/>
              </a:spcBef>
              <a:buClr>
                <a:schemeClr val="hlink"/>
              </a:buClr>
              <a:buSzPct val="110000"/>
              <a:buFont typeface="Wingdings" pitchFamily="2" charset="2"/>
              <a:buChar char="w"/>
              <a:defRPr/>
            </a:pPr>
            <a:r>
              <a:rPr lang="tr-TR" sz="2000" dirty="0">
                <a:solidFill>
                  <a:srgbClr val="FF0000"/>
                </a:solidFill>
                <a:latin typeface="Myriad Pro" pitchFamily="34" charset="0"/>
              </a:rPr>
              <a:t>İşkolik</a:t>
            </a:r>
          </a:p>
          <a:p>
            <a:pPr marL="342900" indent="-342900">
              <a:lnSpc>
                <a:spcPct val="90000"/>
              </a:lnSpc>
              <a:spcBef>
                <a:spcPct val="20000"/>
              </a:spcBef>
              <a:buClr>
                <a:schemeClr val="hlink"/>
              </a:buClr>
              <a:buSzPct val="110000"/>
              <a:defRPr/>
            </a:pPr>
            <a:endParaRPr lang="tr-TR" sz="2000" dirty="0">
              <a:solidFill>
                <a:srgbClr val="FF0000"/>
              </a:solidFill>
              <a:latin typeface="Myriad Pro" pitchFamily="34" charset="0"/>
            </a:endParaRPr>
          </a:p>
        </p:txBody>
      </p:sp>
      <p:sp>
        <p:nvSpPr>
          <p:cNvPr id="7" name="Rectangle 2"/>
          <p:cNvSpPr txBox="1">
            <a:spLocks noChangeArrowheads="1"/>
          </p:cNvSpPr>
          <p:nvPr/>
        </p:nvSpPr>
        <p:spPr>
          <a:xfrm>
            <a:off x="1981200" y="476672"/>
            <a:ext cx="8229600" cy="94096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3600" b="1">
                <a:solidFill>
                  <a:srgbClr val="FF0000"/>
                </a:solidFill>
                <a:effectLst>
                  <a:outerShdw blurRad="38100" dist="38100" dir="2700000" algn="tl">
                    <a:srgbClr val="C0C0C0"/>
                  </a:outerShdw>
                </a:effectLst>
                <a:latin typeface="Myriad Pro" pitchFamily="34" charset="0"/>
              </a:rPr>
              <a:t>Nasıl Bir Tipsiniz?</a:t>
            </a:r>
            <a:endParaRPr lang="tr-TR" sz="3600" b="1" dirty="0">
              <a:solidFill>
                <a:srgbClr val="FF0000"/>
              </a:solidFill>
              <a:effectLst>
                <a:outerShdw blurRad="38100" dist="38100" dir="2700000" algn="tl">
                  <a:srgbClr val="C0C0C0"/>
                </a:outerShdw>
              </a:effectLst>
              <a:latin typeface="Myriad Pro" pitchFamily="34" charset="0"/>
            </a:endParaRPr>
          </a:p>
        </p:txBody>
      </p:sp>
      <p:pic>
        <p:nvPicPr>
          <p:cNvPr id="8" name="Resim 7">
            <a:extLst>
              <a:ext uri="{FF2B5EF4-FFF2-40B4-BE49-F238E27FC236}">
                <a16:creationId xmlns:a16="http://schemas.microsoft.com/office/drawing/2014/main" id="{C65EED67-B156-4B25-BC75-2BC335C2DE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2070625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Text Box 4"/>
          <p:cNvSpPr txBox="1">
            <a:spLocks noChangeArrowheads="1"/>
          </p:cNvSpPr>
          <p:nvPr/>
        </p:nvSpPr>
        <p:spPr bwMode="auto">
          <a:xfrm>
            <a:off x="1538898" y="530206"/>
            <a:ext cx="96871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tr-TR" altLang="tr-TR" sz="3600" b="1" dirty="0">
                <a:solidFill>
                  <a:schemeClr val="accent1"/>
                </a:solidFill>
                <a:latin typeface="Tahoma" panose="020B0604030504040204" pitchFamily="34" charset="0"/>
                <a:ea typeface="Tahoma" panose="020B0604030504040204" pitchFamily="34" charset="0"/>
                <a:cs typeface="Tahoma" panose="020B0604030504040204" pitchFamily="34" charset="0"/>
              </a:rPr>
              <a:t>ZAMANIN YENİDEN PROGRAMLANMASI</a:t>
            </a:r>
          </a:p>
        </p:txBody>
      </p:sp>
      <p:sp>
        <p:nvSpPr>
          <p:cNvPr id="5" name="Metin kutusu 4"/>
          <p:cNvSpPr txBox="1"/>
          <p:nvPr/>
        </p:nvSpPr>
        <p:spPr>
          <a:xfrm>
            <a:off x="1336432" y="2238967"/>
            <a:ext cx="9467556" cy="3685240"/>
          </a:xfrm>
          <a:prstGeom prst="rect">
            <a:avLst/>
          </a:prstGeom>
          <a:noFill/>
        </p:spPr>
        <p:txBody>
          <a:bodyPr wrap="square" rtlCol="0">
            <a:spAutoFit/>
          </a:bodyPr>
          <a:lstStyle/>
          <a:p>
            <a:pPr marL="342900" indent="-342900" algn="ctr">
              <a:lnSpc>
                <a:spcPct val="150000"/>
              </a:lnSpc>
              <a:buFont typeface="Wingdings" panose="05000000000000000000" pitchFamily="2" charset="2"/>
              <a:buChar char="Ø"/>
            </a:pPr>
            <a:r>
              <a:rPr lang="tr-TR" sz="3200" dirty="0">
                <a:latin typeface="Tahoma" panose="020B0604030504040204" pitchFamily="34" charset="0"/>
                <a:ea typeface="Tahoma" panose="020B0604030504040204" pitchFamily="34" charset="0"/>
                <a:cs typeface="Tahoma" panose="020B0604030504040204" pitchFamily="34" charset="0"/>
              </a:rPr>
              <a:t>Belirlemek</a:t>
            </a:r>
          </a:p>
          <a:p>
            <a:pPr marL="342900" indent="-342900" algn="ctr">
              <a:lnSpc>
                <a:spcPct val="150000"/>
              </a:lnSpc>
              <a:buFont typeface="Wingdings" panose="05000000000000000000" pitchFamily="2" charset="2"/>
              <a:buChar char="Ø"/>
            </a:pPr>
            <a:r>
              <a:rPr lang="tr-TR" sz="3200" dirty="0">
                <a:latin typeface="Tahoma" panose="020B0604030504040204" pitchFamily="34" charset="0"/>
                <a:ea typeface="Tahoma" panose="020B0604030504040204" pitchFamily="34" charset="0"/>
                <a:cs typeface="Tahoma" panose="020B0604030504040204" pitchFamily="34" charset="0"/>
              </a:rPr>
              <a:t>Gruplandırmak</a:t>
            </a:r>
          </a:p>
          <a:p>
            <a:pPr marL="342900" indent="-342900" algn="ctr">
              <a:lnSpc>
                <a:spcPct val="150000"/>
              </a:lnSpc>
              <a:buFont typeface="Wingdings" panose="05000000000000000000" pitchFamily="2" charset="2"/>
              <a:buChar char="Ø"/>
            </a:pPr>
            <a:r>
              <a:rPr lang="tr-TR" sz="3200" dirty="0">
                <a:latin typeface="Tahoma" panose="020B0604030504040204" pitchFamily="34" charset="0"/>
                <a:ea typeface="Tahoma" panose="020B0604030504040204" pitchFamily="34" charset="0"/>
                <a:cs typeface="Tahoma" panose="020B0604030504040204" pitchFamily="34" charset="0"/>
              </a:rPr>
              <a:t>Ön Hazırlık Yapmak</a:t>
            </a:r>
          </a:p>
          <a:p>
            <a:pPr marL="342900" indent="-342900" algn="ctr">
              <a:lnSpc>
                <a:spcPct val="150000"/>
              </a:lnSpc>
              <a:buFont typeface="Wingdings" panose="05000000000000000000" pitchFamily="2" charset="2"/>
              <a:buChar char="Ø"/>
            </a:pPr>
            <a:r>
              <a:rPr lang="tr-TR" sz="3200" dirty="0">
                <a:latin typeface="Tahoma" panose="020B0604030504040204" pitchFamily="34" charset="0"/>
                <a:ea typeface="Tahoma" panose="020B0604030504040204" pitchFamily="34" charset="0"/>
                <a:cs typeface="Tahoma" panose="020B0604030504040204" pitchFamily="34" charset="0"/>
              </a:rPr>
              <a:t>Olgunlaştırmak</a:t>
            </a:r>
          </a:p>
          <a:p>
            <a:pPr marL="342900" indent="-342900" algn="ctr">
              <a:lnSpc>
                <a:spcPct val="150000"/>
              </a:lnSpc>
              <a:buFont typeface="Wingdings" panose="05000000000000000000" pitchFamily="2" charset="2"/>
              <a:buChar char="Ø"/>
            </a:pPr>
            <a:r>
              <a:rPr lang="tr-TR" sz="3200" dirty="0">
                <a:latin typeface="Tahoma" panose="020B0604030504040204" pitchFamily="34" charset="0"/>
                <a:ea typeface="Tahoma" panose="020B0604030504040204" pitchFamily="34" charset="0"/>
                <a:cs typeface="Tahoma" panose="020B0604030504040204" pitchFamily="34" charset="0"/>
              </a:rPr>
              <a:t>Dengelemek</a:t>
            </a:r>
          </a:p>
        </p:txBody>
      </p:sp>
      <p:pic>
        <p:nvPicPr>
          <p:cNvPr id="6" name="Resim 5">
            <a:extLst>
              <a:ext uri="{FF2B5EF4-FFF2-40B4-BE49-F238E27FC236}">
                <a16:creationId xmlns:a16="http://schemas.microsoft.com/office/drawing/2014/main" id="{EA0C2A9B-C528-48CF-9243-5E2513A66F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42385968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Text Box 5"/>
          <p:cNvSpPr txBox="1">
            <a:spLocks noChangeArrowheads="1"/>
          </p:cNvSpPr>
          <p:nvPr/>
        </p:nvSpPr>
        <p:spPr bwMode="auto">
          <a:xfrm>
            <a:off x="1425853" y="60924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tr-TR" altLang="tr-TR" sz="4800" b="1" dirty="0">
                <a:solidFill>
                  <a:srgbClr val="FF0000"/>
                </a:solidFill>
                <a:latin typeface="Tahoma" panose="020B0604030504040204" pitchFamily="34" charset="0"/>
                <a:ea typeface="Tahoma" panose="020B0604030504040204" pitchFamily="34" charset="0"/>
                <a:cs typeface="Tahoma" panose="020B0604030504040204" pitchFamily="34" charset="0"/>
              </a:rPr>
              <a:t>BELİRLEMEK</a:t>
            </a:r>
          </a:p>
        </p:txBody>
      </p:sp>
      <p:sp>
        <p:nvSpPr>
          <p:cNvPr id="4" name="Metin kutusu 3"/>
          <p:cNvSpPr txBox="1"/>
          <p:nvPr/>
        </p:nvSpPr>
        <p:spPr>
          <a:xfrm>
            <a:off x="2059856" y="2019604"/>
            <a:ext cx="8835571" cy="3882217"/>
          </a:xfrm>
          <a:prstGeom prst="rect">
            <a:avLst/>
          </a:prstGeom>
          <a:noFill/>
        </p:spPr>
        <p:txBody>
          <a:bodyPr wrap="square" rtlCol="0">
            <a:spAutoFit/>
          </a:bodyPr>
          <a:lstStyle/>
          <a:p>
            <a:pPr lvl="0" algn="ctr" fontAlgn="base">
              <a:lnSpc>
                <a:spcPct val="150000"/>
              </a:lnSpc>
              <a:spcBef>
                <a:spcPct val="20000"/>
              </a:spcBef>
              <a:spcAft>
                <a:spcPct val="0"/>
              </a:spcAft>
              <a:buClr>
                <a:srgbClr val="A50021"/>
              </a:buClr>
              <a:buFont typeface="Wingdings" pitchFamily="2" charset="2"/>
              <a:buChar char="Ø"/>
            </a:pPr>
            <a:r>
              <a:rPr lang="tr-TR" sz="3200" dirty="0">
                <a:latin typeface="Tahoma" panose="020B0604030504040204" pitchFamily="34" charset="0"/>
                <a:ea typeface="Tahoma" panose="020B0604030504040204" pitchFamily="34" charset="0"/>
                <a:cs typeface="Tahoma" panose="020B0604030504040204" pitchFamily="34" charset="0"/>
              </a:rPr>
              <a:t>Randevu saatlerini belirlemek</a:t>
            </a:r>
          </a:p>
          <a:p>
            <a:pPr lvl="0" algn="ctr" fontAlgn="base">
              <a:lnSpc>
                <a:spcPct val="150000"/>
              </a:lnSpc>
              <a:spcBef>
                <a:spcPct val="20000"/>
              </a:spcBef>
              <a:spcAft>
                <a:spcPct val="0"/>
              </a:spcAft>
              <a:buClr>
                <a:srgbClr val="A50021"/>
              </a:buClr>
              <a:buFont typeface="Wingdings" pitchFamily="2" charset="2"/>
              <a:buChar char="Ø"/>
            </a:pPr>
            <a:r>
              <a:rPr lang="tr-TR" sz="3200" dirty="0">
                <a:latin typeface="Tahoma" panose="020B0604030504040204" pitchFamily="34" charset="0"/>
                <a:ea typeface="Tahoma" panose="020B0604030504040204" pitchFamily="34" charset="0"/>
                <a:cs typeface="Tahoma" panose="020B0604030504040204" pitchFamily="34" charset="0"/>
              </a:rPr>
              <a:t>Görüşme sürelerini belirlemek</a:t>
            </a:r>
          </a:p>
          <a:p>
            <a:pPr lvl="0" algn="ctr" fontAlgn="base">
              <a:lnSpc>
                <a:spcPct val="150000"/>
              </a:lnSpc>
              <a:spcBef>
                <a:spcPct val="20000"/>
              </a:spcBef>
              <a:spcAft>
                <a:spcPct val="0"/>
              </a:spcAft>
              <a:buClr>
                <a:srgbClr val="A50021"/>
              </a:buClr>
              <a:buFont typeface="Wingdings" pitchFamily="2" charset="2"/>
              <a:buChar char="Ø"/>
            </a:pPr>
            <a:r>
              <a:rPr lang="tr-TR" sz="3200" dirty="0">
                <a:latin typeface="Tahoma" panose="020B0604030504040204" pitchFamily="34" charset="0"/>
                <a:ea typeface="Tahoma" panose="020B0604030504040204" pitchFamily="34" charset="0"/>
                <a:cs typeface="Tahoma" panose="020B0604030504040204" pitchFamily="34" charset="0"/>
              </a:rPr>
              <a:t>Toplantıların uzama ihtimalini göz önünde bulundurarak tolerans belirlemek gibi…</a:t>
            </a:r>
          </a:p>
          <a:p>
            <a:pPr algn="ctr">
              <a:lnSpc>
                <a:spcPct val="150000"/>
              </a:lnSpc>
            </a:pPr>
            <a:endParaRPr lang="tr-TR" sz="3200" dirty="0">
              <a:latin typeface="Tahoma" panose="020B0604030504040204" pitchFamily="34" charset="0"/>
              <a:ea typeface="Tahoma" panose="020B0604030504040204" pitchFamily="34" charset="0"/>
              <a:cs typeface="Tahoma" panose="020B0604030504040204" pitchFamily="34" charset="0"/>
            </a:endParaRPr>
          </a:p>
        </p:txBody>
      </p:sp>
      <p:pic>
        <p:nvPicPr>
          <p:cNvPr id="5" name="Resim 4">
            <a:extLst>
              <a:ext uri="{FF2B5EF4-FFF2-40B4-BE49-F238E27FC236}">
                <a16:creationId xmlns:a16="http://schemas.microsoft.com/office/drawing/2014/main" id="{FE8F0305-607C-4420-8A73-C4D9BA64FC3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35465873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Text Box 5"/>
          <p:cNvSpPr txBox="1">
            <a:spLocks noChangeArrowheads="1"/>
          </p:cNvSpPr>
          <p:nvPr/>
        </p:nvSpPr>
        <p:spPr bwMode="auto">
          <a:xfrm>
            <a:off x="1496279" y="527224"/>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tr-TR" altLang="tr-TR" sz="3600" b="1" dirty="0">
                <a:solidFill>
                  <a:srgbClr val="FF0000"/>
                </a:solidFill>
                <a:latin typeface="Tahoma" panose="020B0604030504040204" pitchFamily="34" charset="0"/>
                <a:ea typeface="Tahoma" panose="020B0604030504040204" pitchFamily="34" charset="0"/>
                <a:cs typeface="Tahoma" panose="020B0604030504040204" pitchFamily="34" charset="0"/>
              </a:rPr>
              <a:t>GRUPLANDIRMAK</a:t>
            </a:r>
          </a:p>
        </p:txBody>
      </p:sp>
      <p:sp>
        <p:nvSpPr>
          <p:cNvPr id="4" name="Metin kutusu 3"/>
          <p:cNvSpPr txBox="1"/>
          <p:nvPr/>
        </p:nvSpPr>
        <p:spPr>
          <a:xfrm>
            <a:off x="1076178" y="1464997"/>
            <a:ext cx="10557803" cy="4959691"/>
          </a:xfrm>
          <a:prstGeom prst="rect">
            <a:avLst/>
          </a:prstGeom>
          <a:noFill/>
        </p:spPr>
        <p:txBody>
          <a:bodyPr wrap="square" rtlCol="0">
            <a:spAutoFit/>
          </a:bodyPr>
          <a:lstStyle/>
          <a:p>
            <a:pPr lvl="0" algn="ctr" fontAlgn="base">
              <a:lnSpc>
                <a:spcPct val="150000"/>
              </a:lnSpc>
              <a:spcBef>
                <a:spcPct val="20000"/>
              </a:spcBef>
              <a:spcAft>
                <a:spcPct val="0"/>
              </a:spcAft>
              <a:buClr>
                <a:srgbClr val="A50021"/>
              </a:buClr>
              <a:buFont typeface="Wingdings" pitchFamily="2" charset="2"/>
              <a:buChar char="ü"/>
            </a:pPr>
            <a:r>
              <a:rPr lang="tr-TR" sz="2800" dirty="0">
                <a:latin typeface="Tahoma" panose="020B0604030504040204" pitchFamily="34" charset="0"/>
                <a:ea typeface="Tahoma" panose="020B0604030504040204" pitchFamily="34" charset="0"/>
                <a:cs typeface="Tahoma" panose="020B0604030504040204" pitchFamily="34" charset="0"/>
              </a:rPr>
              <a:t>Arşivi gruplandırmak</a:t>
            </a:r>
          </a:p>
          <a:p>
            <a:pPr lvl="0" algn="ctr" fontAlgn="base">
              <a:lnSpc>
                <a:spcPct val="150000"/>
              </a:lnSpc>
              <a:spcBef>
                <a:spcPct val="20000"/>
              </a:spcBef>
              <a:spcAft>
                <a:spcPct val="0"/>
              </a:spcAft>
              <a:buClr>
                <a:srgbClr val="A50021"/>
              </a:buClr>
              <a:buFont typeface="Wingdings" pitchFamily="2" charset="2"/>
              <a:buChar char="ü"/>
            </a:pPr>
            <a:r>
              <a:rPr lang="tr-TR" sz="2800" dirty="0">
                <a:latin typeface="Tahoma" panose="020B0604030504040204" pitchFamily="34" charset="0"/>
                <a:ea typeface="Tahoma" panose="020B0604030504040204" pitchFamily="34" charset="0"/>
                <a:cs typeface="Tahoma" panose="020B0604030504040204" pitchFamily="34" charset="0"/>
              </a:rPr>
              <a:t>Telefon görüşmelerini gruplandırmak</a:t>
            </a:r>
          </a:p>
          <a:p>
            <a:pPr lvl="0" algn="ctr" fontAlgn="base">
              <a:lnSpc>
                <a:spcPct val="150000"/>
              </a:lnSpc>
              <a:spcBef>
                <a:spcPct val="20000"/>
              </a:spcBef>
              <a:spcAft>
                <a:spcPct val="0"/>
              </a:spcAft>
              <a:buClr>
                <a:srgbClr val="A50021"/>
              </a:buClr>
              <a:buFont typeface="Wingdings" pitchFamily="2" charset="2"/>
              <a:buChar char="ü"/>
            </a:pPr>
            <a:r>
              <a:rPr lang="tr-TR" sz="2800" dirty="0">
                <a:latin typeface="Tahoma" panose="020B0604030504040204" pitchFamily="34" charset="0"/>
                <a:ea typeface="Tahoma" panose="020B0604030504040204" pitchFamily="34" charset="0"/>
                <a:cs typeface="Tahoma" panose="020B0604030504040204" pitchFamily="34" charset="0"/>
              </a:rPr>
              <a:t>Okunacak evrakları gruplandırmak</a:t>
            </a:r>
          </a:p>
          <a:p>
            <a:pPr lvl="0" algn="ctr" fontAlgn="base">
              <a:lnSpc>
                <a:spcPct val="150000"/>
              </a:lnSpc>
              <a:spcBef>
                <a:spcPct val="20000"/>
              </a:spcBef>
              <a:spcAft>
                <a:spcPct val="0"/>
              </a:spcAft>
              <a:buClr>
                <a:srgbClr val="A50021"/>
              </a:buClr>
              <a:buFont typeface="Wingdings" pitchFamily="2" charset="2"/>
              <a:buChar char="ü"/>
            </a:pPr>
            <a:r>
              <a:rPr lang="tr-TR" sz="2800" dirty="0">
                <a:latin typeface="Tahoma" panose="020B0604030504040204" pitchFamily="34" charset="0"/>
                <a:ea typeface="Tahoma" panose="020B0604030504040204" pitchFamily="34" charset="0"/>
                <a:cs typeface="Tahoma" panose="020B0604030504040204" pitchFamily="34" charset="0"/>
              </a:rPr>
              <a:t>Yazım işlerini gruplandırmak</a:t>
            </a:r>
          </a:p>
          <a:p>
            <a:pPr lvl="0" algn="ctr" fontAlgn="base">
              <a:lnSpc>
                <a:spcPct val="150000"/>
              </a:lnSpc>
              <a:spcBef>
                <a:spcPct val="20000"/>
              </a:spcBef>
              <a:spcAft>
                <a:spcPct val="0"/>
              </a:spcAft>
              <a:buClr>
                <a:srgbClr val="A50021"/>
              </a:buClr>
              <a:buFont typeface="Wingdings" pitchFamily="2" charset="2"/>
              <a:buChar char="ü"/>
            </a:pPr>
            <a:r>
              <a:rPr lang="tr-TR" sz="2800" dirty="0">
                <a:latin typeface="Tahoma" panose="020B0604030504040204" pitchFamily="34" charset="0"/>
                <a:ea typeface="Tahoma" panose="020B0604030504040204" pitchFamily="34" charset="0"/>
                <a:cs typeface="Tahoma" panose="020B0604030504040204" pitchFamily="34" charset="0"/>
              </a:rPr>
              <a:t>Detay ve dikkat gerektiren işleri gruplandırmak</a:t>
            </a:r>
          </a:p>
          <a:p>
            <a:pPr lvl="0" algn="ctr" fontAlgn="base">
              <a:lnSpc>
                <a:spcPct val="150000"/>
              </a:lnSpc>
              <a:spcBef>
                <a:spcPct val="20000"/>
              </a:spcBef>
              <a:spcAft>
                <a:spcPct val="0"/>
              </a:spcAft>
              <a:buClr>
                <a:srgbClr val="A50021"/>
              </a:buClr>
              <a:buFont typeface="Wingdings" pitchFamily="2" charset="2"/>
              <a:buChar char="ü"/>
            </a:pPr>
            <a:r>
              <a:rPr lang="tr-TR" sz="2800" dirty="0">
                <a:latin typeface="Tahoma" panose="020B0604030504040204" pitchFamily="34" charset="0"/>
                <a:ea typeface="Tahoma" panose="020B0604030504040204" pitchFamily="34" charset="0"/>
                <a:cs typeface="Tahoma" panose="020B0604030504040204" pitchFamily="34" charset="0"/>
              </a:rPr>
              <a:t>Şirket dışı iş ve seyahatleri gruplandırmak</a:t>
            </a:r>
          </a:p>
          <a:p>
            <a:pPr algn="ctr">
              <a:lnSpc>
                <a:spcPct val="150000"/>
              </a:lnSpc>
            </a:pPr>
            <a:endParaRPr lang="tr-TR" sz="2800" dirty="0">
              <a:latin typeface="Tahoma" panose="020B0604030504040204" pitchFamily="34" charset="0"/>
              <a:ea typeface="Tahoma" panose="020B0604030504040204" pitchFamily="34" charset="0"/>
              <a:cs typeface="Tahoma" panose="020B0604030504040204" pitchFamily="34" charset="0"/>
            </a:endParaRPr>
          </a:p>
        </p:txBody>
      </p:sp>
      <p:pic>
        <p:nvPicPr>
          <p:cNvPr id="5" name="Resim 4">
            <a:extLst>
              <a:ext uri="{FF2B5EF4-FFF2-40B4-BE49-F238E27FC236}">
                <a16:creationId xmlns:a16="http://schemas.microsoft.com/office/drawing/2014/main" id="{8096C9B8-1584-4C85-B256-81DFB38F04B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2997354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Text Box 5"/>
          <p:cNvSpPr txBox="1">
            <a:spLocks noChangeArrowheads="1"/>
          </p:cNvSpPr>
          <p:nvPr/>
        </p:nvSpPr>
        <p:spPr bwMode="auto">
          <a:xfrm>
            <a:off x="1488830" y="26864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tr-TR" altLang="tr-TR" sz="3600" b="1" dirty="0">
                <a:solidFill>
                  <a:srgbClr val="FF0000"/>
                </a:solidFill>
                <a:latin typeface="Tahoma" panose="020B0604030504040204" pitchFamily="34" charset="0"/>
                <a:ea typeface="Tahoma" panose="020B0604030504040204" pitchFamily="34" charset="0"/>
                <a:cs typeface="Tahoma" panose="020B0604030504040204" pitchFamily="34" charset="0"/>
              </a:rPr>
              <a:t>ÖN HAZIRLIK YAPMAK</a:t>
            </a:r>
          </a:p>
        </p:txBody>
      </p:sp>
      <p:sp>
        <p:nvSpPr>
          <p:cNvPr id="4" name="Metin kutusu 3"/>
          <p:cNvSpPr txBox="1"/>
          <p:nvPr/>
        </p:nvSpPr>
        <p:spPr>
          <a:xfrm>
            <a:off x="647114" y="1169276"/>
            <a:ext cx="10972800" cy="4313360"/>
          </a:xfrm>
          <a:prstGeom prst="rect">
            <a:avLst/>
          </a:prstGeom>
          <a:noFill/>
        </p:spPr>
        <p:txBody>
          <a:bodyPr wrap="square" rtlCol="0">
            <a:spAutoFit/>
          </a:bodyPr>
          <a:lstStyle/>
          <a:p>
            <a:pPr lvl="0" algn="ctr" fontAlgn="base">
              <a:lnSpc>
                <a:spcPct val="150000"/>
              </a:lnSpc>
              <a:spcBef>
                <a:spcPct val="20000"/>
              </a:spcBef>
              <a:spcAft>
                <a:spcPct val="0"/>
              </a:spcAft>
              <a:buClr>
                <a:srgbClr val="A50021"/>
              </a:buClr>
              <a:buFont typeface="Wingdings" pitchFamily="2" charset="2"/>
              <a:buChar char="v"/>
            </a:pPr>
            <a:r>
              <a:rPr lang="tr-TR" sz="2800" dirty="0" err="1">
                <a:latin typeface="Tahoma" panose="020B0604030504040204" pitchFamily="34" charset="0"/>
                <a:ea typeface="Tahoma" panose="020B0604030504040204" pitchFamily="34" charset="0"/>
                <a:cs typeface="Tahoma" panose="020B0604030504040204" pitchFamily="34" charset="0"/>
              </a:rPr>
              <a:t>Yıl,cari</a:t>
            </a:r>
            <a:r>
              <a:rPr lang="tr-TR" sz="2800" dirty="0">
                <a:latin typeface="Tahoma" panose="020B0604030504040204" pitchFamily="34" charset="0"/>
                <a:ea typeface="Tahoma" panose="020B0604030504040204" pitchFamily="34" charset="0"/>
                <a:cs typeface="Tahoma" panose="020B0604030504040204" pitchFamily="34" charset="0"/>
              </a:rPr>
              <a:t> ay, hafta ve gün ile ilgili öngörüleri yaparak hazırlanmak</a:t>
            </a:r>
          </a:p>
          <a:p>
            <a:pPr lvl="0" algn="ctr" fontAlgn="base">
              <a:lnSpc>
                <a:spcPct val="150000"/>
              </a:lnSpc>
              <a:spcBef>
                <a:spcPct val="20000"/>
              </a:spcBef>
              <a:spcAft>
                <a:spcPct val="0"/>
              </a:spcAft>
              <a:buClr>
                <a:srgbClr val="A50021"/>
              </a:buClr>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Toplantıları öngörmek, ikili görüşmeleri yapmak</a:t>
            </a:r>
          </a:p>
          <a:p>
            <a:pPr lvl="0" algn="ctr" fontAlgn="base">
              <a:lnSpc>
                <a:spcPct val="150000"/>
              </a:lnSpc>
              <a:spcBef>
                <a:spcPct val="20000"/>
              </a:spcBef>
              <a:spcAft>
                <a:spcPct val="0"/>
              </a:spcAft>
              <a:buClr>
                <a:srgbClr val="A50021"/>
              </a:buClr>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Muhtemel telefon görüşmeleri için ön hazırlık yapmak</a:t>
            </a:r>
          </a:p>
          <a:p>
            <a:pPr lvl="0" algn="ctr" fontAlgn="base">
              <a:lnSpc>
                <a:spcPct val="150000"/>
              </a:lnSpc>
              <a:spcBef>
                <a:spcPct val="20000"/>
              </a:spcBef>
              <a:spcAft>
                <a:spcPct val="0"/>
              </a:spcAft>
              <a:buClr>
                <a:srgbClr val="A50021"/>
              </a:buClr>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Yıllık, aylık, haftalık ve günlük programları son haline getirmek</a:t>
            </a:r>
          </a:p>
          <a:p>
            <a:pPr lvl="0" algn="ctr" fontAlgn="base">
              <a:lnSpc>
                <a:spcPct val="150000"/>
              </a:lnSpc>
              <a:spcBef>
                <a:spcPct val="20000"/>
              </a:spcBef>
              <a:spcAft>
                <a:spcPct val="0"/>
              </a:spcAft>
              <a:buClr>
                <a:srgbClr val="A50021"/>
              </a:buClr>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Hedefleri son haline getirmek</a:t>
            </a:r>
          </a:p>
          <a:p>
            <a:pPr lvl="0" algn="ctr" fontAlgn="base">
              <a:lnSpc>
                <a:spcPct val="150000"/>
              </a:lnSpc>
              <a:spcBef>
                <a:spcPct val="20000"/>
              </a:spcBef>
              <a:spcAft>
                <a:spcPct val="0"/>
              </a:spcAft>
              <a:buClr>
                <a:srgbClr val="A50021"/>
              </a:buClr>
            </a:pPr>
            <a:endParaRPr lang="tr-TR" sz="2800" dirty="0">
              <a:latin typeface="Tahoma" panose="020B0604030504040204" pitchFamily="34" charset="0"/>
              <a:ea typeface="Tahoma" panose="020B0604030504040204" pitchFamily="34" charset="0"/>
              <a:cs typeface="Tahoma" panose="020B0604030504040204" pitchFamily="34" charset="0"/>
            </a:endParaRPr>
          </a:p>
        </p:txBody>
      </p:sp>
      <p:pic>
        <p:nvPicPr>
          <p:cNvPr id="5" name="Resim 4">
            <a:extLst>
              <a:ext uri="{FF2B5EF4-FFF2-40B4-BE49-F238E27FC236}">
                <a16:creationId xmlns:a16="http://schemas.microsoft.com/office/drawing/2014/main" id="{09FA96EA-CDCE-4B03-BEC2-9C2652584F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5271483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Text Box 5"/>
          <p:cNvSpPr txBox="1">
            <a:spLocks noChangeArrowheads="1"/>
          </p:cNvSpPr>
          <p:nvPr/>
        </p:nvSpPr>
        <p:spPr bwMode="auto">
          <a:xfrm>
            <a:off x="1526775" y="42541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tr-TR" altLang="tr-TR" sz="3600" b="1" dirty="0">
                <a:solidFill>
                  <a:srgbClr val="FF0000"/>
                </a:solidFill>
                <a:latin typeface="Tahoma" panose="020B0604030504040204" pitchFamily="34" charset="0"/>
                <a:ea typeface="Tahoma" panose="020B0604030504040204" pitchFamily="34" charset="0"/>
                <a:cs typeface="Tahoma" panose="020B0604030504040204" pitchFamily="34" charset="0"/>
              </a:rPr>
              <a:t>OLGUNLAŞTIRMAK</a:t>
            </a:r>
          </a:p>
        </p:txBody>
      </p:sp>
      <p:sp>
        <p:nvSpPr>
          <p:cNvPr id="4" name="Metin kutusu 3"/>
          <p:cNvSpPr txBox="1"/>
          <p:nvPr/>
        </p:nvSpPr>
        <p:spPr>
          <a:xfrm>
            <a:off x="583809" y="1883734"/>
            <a:ext cx="10937631" cy="3882217"/>
          </a:xfrm>
          <a:prstGeom prst="rect">
            <a:avLst/>
          </a:prstGeom>
          <a:noFill/>
        </p:spPr>
        <p:txBody>
          <a:bodyPr wrap="square" rtlCol="0">
            <a:spAutoFit/>
          </a:bodyPr>
          <a:lstStyle/>
          <a:p>
            <a:pPr lvl="0" algn="ctr" fontAlgn="base">
              <a:lnSpc>
                <a:spcPct val="150000"/>
              </a:lnSpc>
              <a:spcBef>
                <a:spcPct val="20000"/>
              </a:spcBef>
              <a:spcAft>
                <a:spcPct val="0"/>
              </a:spcAft>
              <a:buClr>
                <a:srgbClr val="A50021"/>
              </a:buClr>
              <a:buFont typeface="Wingdings" pitchFamily="2" charset="2"/>
              <a:buChar char="v"/>
            </a:pPr>
            <a:r>
              <a:rPr lang="tr-TR" sz="3200" dirty="0">
                <a:latin typeface="Tahoma" panose="020B0604030504040204" pitchFamily="34" charset="0"/>
                <a:ea typeface="Tahoma" panose="020B0604030504040204" pitchFamily="34" charset="0"/>
                <a:cs typeface="Tahoma" panose="020B0604030504040204" pitchFamily="34" charset="0"/>
              </a:rPr>
              <a:t>Toplantı ve ikili görüşme programlarını son haline getirmek</a:t>
            </a:r>
          </a:p>
          <a:p>
            <a:pPr lvl="0" algn="ctr" fontAlgn="base">
              <a:lnSpc>
                <a:spcPct val="150000"/>
              </a:lnSpc>
              <a:spcBef>
                <a:spcPct val="20000"/>
              </a:spcBef>
              <a:spcAft>
                <a:spcPct val="0"/>
              </a:spcAft>
              <a:buClr>
                <a:srgbClr val="A50021"/>
              </a:buClr>
              <a:buFont typeface="Wingdings" pitchFamily="2" charset="2"/>
              <a:buChar char="v"/>
            </a:pPr>
            <a:r>
              <a:rPr lang="tr-TR" sz="3200" dirty="0">
                <a:latin typeface="Tahoma" panose="020B0604030504040204" pitchFamily="34" charset="0"/>
                <a:ea typeface="Tahoma" panose="020B0604030504040204" pitchFamily="34" charset="0"/>
                <a:cs typeface="Tahoma" panose="020B0604030504040204" pitchFamily="34" charset="0"/>
              </a:rPr>
              <a:t>Yapılacak telefon görüşmeleri ile ilgili konuşmaları son haline getirmek</a:t>
            </a:r>
          </a:p>
          <a:p>
            <a:pPr lvl="0" algn="ctr" fontAlgn="base">
              <a:lnSpc>
                <a:spcPct val="150000"/>
              </a:lnSpc>
              <a:spcBef>
                <a:spcPct val="20000"/>
              </a:spcBef>
              <a:spcAft>
                <a:spcPct val="0"/>
              </a:spcAft>
              <a:buClr>
                <a:srgbClr val="A50021"/>
              </a:buClr>
              <a:buFont typeface="Wingdings" pitchFamily="2" charset="2"/>
              <a:buChar char="v"/>
            </a:pPr>
            <a:r>
              <a:rPr lang="tr-TR" sz="3200" dirty="0">
                <a:latin typeface="Tahoma" panose="020B0604030504040204" pitchFamily="34" charset="0"/>
                <a:ea typeface="Tahoma" panose="020B0604030504040204" pitchFamily="34" charset="0"/>
                <a:cs typeface="Tahoma" panose="020B0604030504040204" pitchFamily="34" charset="0"/>
              </a:rPr>
              <a:t>Şirket dışı iş veya seyahat programını son haline getirmek</a:t>
            </a:r>
          </a:p>
        </p:txBody>
      </p:sp>
      <p:pic>
        <p:nvPicPr>
          <p:cNvPr id="5" name="Resim 4">
            <a:extLst>
              <a:ext uri="{FF2B5EF4-FFF2-40B4-BE49-F238E27FC236}">
                <a16:creationId xmlns:a16="http://schemas.microsoft.com/office/drawing/2014/main" id="{0F89EFC4-77F2-4FA3-8DD9-6C3A9818BDF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961988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 name="Text Box 5"/>
          <p:cNvSpPr txBox="1">
            <a:spLocks noChangeArrowheads="1"/>
          </p:cNvSpPr>
          <p:nvPr/>
        </p:nvSpPr>
        <p:spPr bwMode="auto">
          <a:xfrm>
            <a:off x="1498640" y="305835"/>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tr-TR" altLang="tr-TR" sz="3600" b="1" dirty="0">
                <a:solidFill>
                  <a:srgbClr val="FF0000"/>
                </a:solidFill>
                <a:latin typeface="Tahoma" panose="020B0604030504040204" pitchFamily="34" charset="0"/>
                <a:ea typeface="Tahoma" panose="020B0604030504040204" pitchFamily="34" charset="0"/>
                <a:cs typeface="Tahoma" panose="020B0604030504040204" pitchFamily="34" charset="0"/>
              </a:rPr>
              <a:t>DENGELEMEK</a:t>
            </a:r>
          </a:p>
        </p:txBody>
      </p:sp>
      <p:sp>
        <p:nvSpPr>
          <p:cNvPr id="4" name="Metin kutusu 3"/>
          <p:cNvSpPr txBox="1"/>
          <p:nvPr/>
        </p:nvSpPr>
        <p:spPr>
          <a:xfrm>
            <a:off x="1679575" y="1883734"/>
            <a:ext cx="8845853" cy="3494675"/>
          </a:xfrm>
          <a:prstGeom prst="rect">
            <a:avLst/>
          </a:prstGeom>
          <a:noFill/>
        </p:spPr>
        <p:txBody>
          <a:bodyPr wrap="square" rtlCol="0">
            <a:spAutoFit/>
          </a:bodyPr>
          <a:lstStyle/>
          <a:p>
            <a:pPr lvl="0" algn="ctr" fontAlgn="base">
              <a:lnSpc>
                <a:spcPct val="150000"/>
              </a:lnSpc>
              <a:spcBef>
                <a:spcPct val="20000"/>
              </a:spcBef>
              <a:spcAft>
                <a:spcPct val="0"/>
              </a:spcAft>
              <a:buClr>
                <a:srgbClr val="A50021"/>
              </a:buClr>
              <a:buFont typeface="Wingdings" pitchFamily="2" charset="2"/>
              <a:buChar char="q"/>
            </a:pPr>
            <a:r>
              <a:rPr lang="tr-TR" sz="2800" dirty="0">
                <a:latin typeface="Tahoma" panose="020B0604030504040204" pitchFamily="34" charset="0"/>
                <a:ea typeface="Tahoma" panose="020B0604030504040204" pitchFamily="34" charset="0"/>
                <a:cs typeface="Tahoma" panose="020B0604030504040204" pitchFamily="34" charset="0"/>
              </a:rPr>
              <a:t>Düşünme/eylem gerektiren aktiviteleri dengelemek</a:t>
            </a:r>
          </a:p>
          <a:p>
            <a:pPr lvl="0" algn="ctr" fontAlgn="base">
              <a:lnSpc>
                <a:spcPct val="150000"/>
              </a:lnSpc>
              <a:spcBef>
                <a:spcPct val="20000"/>
              </a:spcBef>
              <a:spcAft>
                <a:spcPct val="0"/>
              </a:spcAft>
              <a:buClr>
                <a:srgbClr val="A50021"/>
              </a:buClr>
              <a:buFont typeface="Wingdings" pitchFamily="2" charset="2"/>
              <a:buChar char="q"/>
            </a:pPr>
            <a:r>
              <a:rPr lang="tr-TR" sz="2800" dirty="0">
                <a:latin typeface="Tahoma" panose="020B0604030504040204" pitchFamily="34" charset="0"/>
                <a:ea typeface="Tahoma" panose="020B0604030504040204" pitchFamily="34" charset="0"/>
                <a:cs typeface="Tahoma" panose="020B0604030504040204" pitchFamily="34" charset="0"/>
              </a:rPr>
              <a:t>Boş/dolu çalışma saatlerini dengelemek</a:t>
            </a:r>
          </a:p>
          <a:p>
            <a:pPr lvl="0" algn="ctr" fontAlgn="base">
              <a:lnSpc>
                <a:spcPct val="150000"/>
              </a:lnSpc>
              <a:spcBef>
                <a:spcPct val="20000"/>
              </a:spcBef>
              <a:spcAft>
                <a:spcPct val="0"/>
              </a:spcAft>
              <a:buClr>
                <a:srgbClr val="A50021"/>
              </a:buClr>
              <a:buFont typeface="Wingdings" pitchFamily="2" charset="2"/>
              <a:buChar char="q"/>
            </a:pPr>
            <a:r>
              <a:rPr lang="tr-TR" sz="2800" dirty="0">
                <a:latin typeface="Tahoma" panose="020B0604030504040204" pitchFamily="34" charset="0"/>
                <a:ea typeface="Tahoma" panose="020B0604030504040204" pitchFamily="34" charset="0"/>
                <a:cs typeface="Tahoma" panose="020B0604030504040204" pitchFamily="34" charset="0"/>
              </a:rPr>
              <a:t>Çalışma/dinlenme saatlerini dengelemek</a:t>
            </a:r>
          </a:p>
          <a:p>
            <a:pPr lvl="0" algn="ctr" fontAlgn="base">
              <a:lnSpc>
                <a:spcPct val="150000"/>
              </a:lnSpc>
              <a:spcBef>
                <a:spcPct val="20000"/>
              </a:spcBef>
              <a:spcAft>
                <a:spcPct val="0"/>
              </a:spcAft>
              <a:buClr>
                <a:srgbClr val="A50021"/>
              </a:buClr>
              <a:buFont typeface="Wingdings" pitchFamily="2" charset="2"/>
              <a:buChar char="q"/>
            </a:pPr>
            <a:r>
              <a:rPr lang="tr-TR" sz="2800" dirty="0">
                <a:latin typeface="Tahoma" panose="020B0604030504040204" pitchFamily="34" charset="0"/>
                <a:ea typeface="Tahoma" panose="020B0604030504040204" pitchFamily="34" charset="0"/>
                <a:cs typeface="Tahoma" panose="020B0604030504040204" pitchFamily="34" charset="0"/>
              </a:rPr>
              <a:t>Sabah/öğleden sonra yapılacak işleri ve izin düzenlerini dengelemek</a:t>
            </a:r>
          </a:p>
        </p:txBody>
      </p:sp>
      <p:pic>
        <p:nvPicPr>
          <p:cNvPr id="5" name="Resim 4">
            <a:extLst>
              <a:ext uri="{FF2B5EF4-FFF2-40B4-BE49-F238E27FC236}">
                <a16:creationId xmlns:a16="http://schemas.microsoft.com/office/drawing/2014/main" id="{B495E1AD-DD1D-4F98-81D3-EF0EF7FE86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7837688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türk loydu logo ile ilgili görsel sonuc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graphicFrame>
        <p:nvGraphicFramePr>
          <p:cNvPr id="3" name="Group 75"/>
          <p:cNvGraphicFramePr>
            <a:graphicFrameLocks noGrp="1"/>
          </p:cNvGraphicFramePr>
          <p:nvPr/>
        </p:nvGraphicFramePr>
        <p:xfrm>
          <a:off x="2207568" y="1124745"/>
          <a:ext cx="7992886" cy="5352211"/>
        </p:xfrm>
        <a:graphic>
          <a:graphicData uri="http://schemas.openxmlformats.org/drawingml/2006/table">
            <a:tbl>
              <a:tblPr/>
              <a:tblGrid>
                <a:gridCol w="3304003">
                  <a:extLst>
                    <a:ext uri="{9D8B030D-6E8A-4147-A177-3AD203B41FA5}">
                      <a16:colId xmlns:a16="http://schemas.microsoft.com/office/drawing/2014/main" val="20000"/>
                    </a:ext>
                  </a:extLst>
                </a:gridCol>
                <a:gridCol w="1762320">
                  <a:extLst>
                    <a:ext uri="{9D8B030D-6E8A-4147-A177-3AD203B41FA5}">
                      <a16:colId xmlns:a16="http://schemas.microsoft.com/office/drawing/2014/main" val="20001"/>
                    </a:ext>
                  </a:extLst>
                </a:gridCol>
                <a:gridCol w="2926563">
                  <a:extLst>
                    <a:ext uri="{9D8B030D-6E8A-4147-A177-3AD203B41FA5}">
                      <a16:colId xmlns:a16="http://schemas.microsoft.com/office/drawing/2014/main" val="20002"/>
                    </a:ext>
                  </a:extLst>
                </a:gridCol>
              </a:tblGrid>
              <a:tr h="7063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a:ln>
                            <a:noFill/>
                          </a:ln>
                          <a:solidFill>
                            <a:schemeClr val="bg1"/>
                          </a:solidFill>
                          <a:effectLst/>
                          <a:latin typeface="Trebuchet MS" pitchFamily="34" charset="0"/>
                          <a:cs typeface="Arial" charset="0"/>
                        </a:rPr>
                        <a:t>İŞLER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tx1">
                            <a:alpha val="48000"/>
                          </a:schemeClr>
                        </a:gs>
                        <a:gs pos="100000">
                          <a:srgbClr val="A5002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a:ln>
                            <a:noFill/>
                          </a:ln>
                          <a:solidFill>
                            <a:schemeClr val="bg1"/>
                          </a:solidFill>
                          <a:effectLst/>
                          <a:latin typeface="Trebuchet MS" pitchFamily="34" charset="0"/>
                          <a:cs typeface="Arial" charset="0"/>
                        </a:rPr>
                        <a:t>NE ZAMAN?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tx1">
                            <a:alpha val="47000"/>
                          </a:schemeClr>
                        </a:gs>
                        <a:gs pos="100000">
                          <a:srgbClr val="A5002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a:ln>
                            <a:noFill/>
                          </a:ln>
                          <a:solidFill>
                            <a:schemeClr val="bg1"/>
                          </a:solidFill>
                          <a:effectLst/>
                          <a:latin typeface="Trebuchet MS" pitchFamily="34" charset="0"/>
                          <a:cs typeface="Arial" charset="0"/>
                        </a:rPr>
                        <a:t>ÇÜNKÜ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tx1">
                            <a:alpha val="41000"/>
                          </a:schemeClr>
                        </a:gs>
                        <a:gs pos="100000">
                          <a:srgbClr val="A50021"/>
                        </a:gs>
                      </a:gsLst>
                      <a:lin ang="5400000" scaled="1"/>
                    </a:gradFill>
                  </a:tcPr>
                </a:tc>
                <a:extLst>
                  <a:ext uri="{0D108BD9-81ED-4DB2-BD59-A6C34878D82A}">
                    <a16:rowId xmlns:a16="http://schemas.microsoft.com/office/drawing/2014/main" val="10000"/>
                  </a:ext>
                </a:extLst>
              </a:tr>
              <a:tr h="4785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A50021"/>
                          </a:solidFill>
                          <a:effectLst/>
                          <a:latin typeface="Myriad Pro" pitchFamily="34" charset="0"/>
                          <a:cs typeface="Arial" charset="0"/>
                        </a:rPr>
                        <a:t>Stresli işler</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a:ln>
                            <a:noFill/>
                          </a:ln>
                          <a:solidFill>
                            <a:schemeClr val="tx1"/>
                          </a:solidFill>
                          <a:effectLst/>
                          <a:latin typeface="Myriad Pro" pitchFamily="34" charset="0"/>
                          <a:cs typeface="Arial" charset="0"/>
                        </a:rPr>
                        <a:t>Sabah saatleri</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47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a:ln>
                            <a:noFill/>
                          </a:ln>
                          <a:solidFill>
                            <a:schemeClr val="tx1"/>
                          </a:solidFill>
                          <a:effectLst/>
                          <a:latin typeface="Myriad Pro" pitchFamily="34" charset="0"/>
                          <a:cs typeface="Arial" charset="0"/>
                        </a:rPr>
                        <a:t>Strese karşı direnç daha fazla</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alpha val="41000"/>
                      </a:srgbClr>
                    </a:solidFill>
                  </a:tcPr>
                </a:tc>
                <a:extLst>
                  <a:ext uri="{0D108BD9-81ED-4DB2-BD59-A6C34878D82A}">
                    <a16:rowId xmlns:a16="http://schemas.microsoft.com/office/drawing/2014/main" val="10001"/>
                  </a:ext>
                </a:extLst>
              </a:tr>
              <a:tr h="8886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A50021"/>
                          </a:solidFill>
                          <a:effectLst/>
                          <a:latin typeface="Myriad Pro" pitchFamily="34" charset="0"/>
                          <a:cs typeface="Arial" charset="0"/>
                        </a:rPr>
                        <a:t>Entelektüel çaba gerektiren yazı </a:t>
                      </a:r>
                      <a:r>
                        <a:rPr kumimoji="0" lang="tr-TR" sz="1600" b="1" i="0" u="none" strike="noStrike" cap="none" normalizeH="0" baseline="0" dirty="0" err="1">
                          <a:ln>
                            <a:noFill/>
                          </a:ln>
                          <a:solidFill>
                            <a:srgbClr val="A50021"/>
                          </a:solidFill>
                          <a:effectLst/>
                          <a:latin typeface="Myriad Pro" pitchFamily="34" charset="0"/>
                          <a:cs typeface="Arial" charset="0"/>
                        </a:rPr>
                        <a:t>işleri,kaynakların</a:t>
                      </a:r>
                      <a:r>
                        <a:rPr kumimoji="0" lang="tr-TR" sz="1600" b="1" i="0" u="none" strike="noStrike" cap="none" normalizeH="0" baseline="0" dirty="0">
                          <a:ln>
                            <a:noFill/>
                          </a:ln>
                          <a:solidFill>
                            <a:srgbClr val="A50021"/>
                          </a:solidFill>
                          <a:effectLst/>
                          <a:latin typeface="Myriad Pro" pitchFamily="34" charset="0"/>
                          <a:cs typeface="Arial" charset="0"/>
                        </a:rPr>
                        <a:t> dağıtımı, verilmesi gereken kararlar</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a:ln>
                            <a:noFill/>
                          </a:ln>
                          <a:solidFill>
                            <a:schemeClr val="tx1"/>
                          </a:solidFill>
                          <a:effectLst/>
                          <a:latin typeface="Myriad Pro" pitchFamily="34" charset="0"/>
                          <a:cs typeface="Arial" charset="0"/>
                        </a:rPr>
                        <a:t>Öğleden önce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47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a:ln>
                            <a:noFill/>
                          </a:ln>
                          <a:solidFill>
                            <a:schemeClr val="tx1"/>
                          </a:solidFill>
                          <a:effectLst/>
                          <a:latin typeface="Myriad Pro" pitchFamily="34" charset="0"/>
                          <a:cs typeface="Arial" charset="0"/>
                        </a:rPr>
                        <a:t>Beyin daha hızlı çalışır</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alpha val="41000"/>
                      </a:srgbClr>
                    </a:solidFill>
                  </a:tcPr>
                </a:tc>
                <a:extLst>
                  <a:ext uri="{0D108BD9-81ED-4DB2-BD59-A6C34878D82A}">
                    <a16:rowId xmlns:a16="http://schemas.microsoft.com/office/drawing/2014/main" val="10002"/>
                  </a:ext>
                </a:extLst>
              </a:tr>
              <a:tr h="6836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a:ln>
                            <a:noFill/>
                          </a:ln>
                          <a:solidFill>
                            <a:srgbClr val="A50021"/>
                          </a:solidFill>
                          <a:effectLst/>
                          <a:latin typeface="Myriad Pro" pitchFamily="34" charset="0"/>
                          <a:cs typeface="Arial" charset="0"/>
                        </a:rPr>
                        <a:t>İşletme turu,fiziksel efor gerektiren işler</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a:ln>
                            <a:noFill/>
                          </a:ln>
                          <a:solidFill>
                            <a:schemeClr val="tx1"/>
                          </a:solidFill>
                          <a:effectLst/>
                          <a:latin typeface="Myriad Pro" pitchFamily="34" charset="0"/>
                          <a:cs typeface="Arial" charset="0"/>
                        </a:rPr>
                        <a:t>Öğleden önce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47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a:ln>
                            <a:noFill/>
                          </a:ln>
                          <a:solidFill>
                            <a:schemeClr val="tx1"/>
                          </a:solidFill>
                          <a:effectLst/>
                          <a:latin typeface="Myriad Pro" pitchFamily="34" charset="0"/>
                          <a:cs typeface="Arial" charset="0"/>
                        </a:rPr>
                        <a:t>Kalp ve ciğer maksimum seviyede çalışır</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alpha val="41000"/>
                      </a:srgbClr>
                    </a:solidFill>
                  </a:tcPr>
                </a:tc>
                <a:extLst>
                  <a:ext uri="{0D108BD9-81ED-4DB2-BD59-A6C34878D82A}">
                    <a16:rowId xmlns:a16="http://schemas.microsoft.com/office/drawing/2014/main" val="10003"/>
                  </a:ext>
                </a:extLst>
              </a:tr>
              <a:tr h="6836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a:ln>
                            <a:noFill/>
                          </a:ln>
                          <a:solidFill>
                            <a:srgbClr val="A50021"/>
                          </a:solidFill>
                          <a:effectLst/>
                          <a:latin typeface="Myriad Pro" pitchFamily="34" charset="0"/>
                          <a:cs typeface="Arial" charset="0"/>
                        </a:rPr>
                        <a:t>Toplantılar, ikili görüşmeler</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chemeClr val="tx1"/>
                          </a:solidFill>
                          <a:effectLst/>
                          <a:latin typeface="Myriad Pro" pitchFamily="34" charset="0"/>
                          <a:cs typeface="Arial" charset="0"/>
                        </a:rPr>
                        <a:t>Saat 17:00’dan önce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47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a:ln>
                            <a:noFill/>
                          </a:ln>
                          <a:solidFill>
                            <a:schemeClr val="tx1"/>
                          </a:solidFill>
                          <a:effectLst/>
                          <a:latin typeface="Myriad Pro" pitchFamily="34" charset="0"/>
                          <a:cs typeface="Arial" charset="0"/>
                        </a:rPr>
                        <a:t>17:00’dan sonra vücut uyku hormonu salgılamaya başlar</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alpha val="41000"/>
                      </a:srgbClr>
                    </a:solidFill>
                  </a:tcPr>
                </a:tc>
                <a:extLst>
                  <a:ext uri="{0D108BD9-81ED-4DB2-BD59-A6C34878D82A}">
                    <a16:rowId xmlns:a16="http://schemas.microsoft.com/office/drawing/2014/main" val="10004"/>
                  </a:ext>
                </a:extLst>
              </a:tr>
              <a:tr h="8886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a:ln>
                            <a:noFill/>
                          </a:ln>
                          <a:solidFill>
                            <a:srgbClr val="A50021"/>
                          </a:solidFill>
                          <a:effectLst/>
                          <a:latin typeface="Myriad Pro" pitchFamily="34" charset="0"/>
                          <a:cs typeface="Arial" charset="0"/>
                        </a:rPr>
                        <a:t>Çalışma ve dinlenme saatleri</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a:ln>
                            <a:noFill/>
                          </a:ln>
                          <a:solidFill>
                            <a:schemeClr val="tx1"/>
                          </a:solidFill>
                          <a:effectLst/>
                          <a:latin typeface="Myriad Pro" pitchFamily="34" charset="0"/>
                          <a:cs typeface="Arial" charset="0"/>
                        </a:rPr>
                        <a:t>Bütün hafta boyunca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47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chemeClr val="tx1"/>
                          </a:solidFill>
                          <a:effectLst/>
                          <a:latin typeface="Myriad Pro" pitchFamily="34" charset="0"/>
                          <a:cs typeface="Arial" charset="0"/>
                        </a:rPr>
                        <a:t>Çok yoğun ve boş geçen çalışma saatleri işe ola motivasyonu azaltır.</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alpha val="41000"/>
                      </a:srgbClr>
                    </a:solidFill>
                  </a:tcPr>
                </a:tc>
                <a:extLst>
                  <a:ext uri="{0D108BD9-81ED-4DB2-BD59-A6C34878D82A}">
                    <a16:rowId xmlns:a16="http://schemas.microsoft.com/office/drawing/2014/main" val="10005"/>
                  </a:ext>
                </a:extLst>
              </a:tr>
              <a:tr h="6836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A50021"/>
                          </a:solidFill>
                          <a:effectLst/>
                          <a:latin typeface="Myriad Pro" pitchFamily="34" charset="0"/>
                          <a:cs typeface="Arial" charset="0"/>
                        </a:rPr>
                        <a:t>Yıllık tatilleri birden fazla dönemde kullanmak</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a:ln>
                            <a:noFill/>
                          </a:ln>
                          <a:solidFill>
                            <a:schemeClr val="tx1"/>
                          </a:solidFill>
                          <a:effectLst/>
                          <a:latin typeface="Myriad Pro" pitchFamily="34" charset="0"/>
                          <a:cs typeface="Arial" charset="0"/>
                        </a:rPr>
                        <a:t>Çalışma yılı boyunca</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alpha val="47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chemeClr val="tx1"/>
                          </a:solidFill>
                          <a:effectLst/>
                          <a:latin typeface="Myriad Pro" pitchFamily="34" charset="0"/>
                          <a:cs typeface="Arial" charset="0"/>
                        </a:rPr>
                        <a:t>İnsan vücudunun mevsim geçişlerine bağışıklığı azalır</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alpha val="41000"/>
                      </a:srgbClr>
                    </a:solidFill>
                  </a:tcPr>
                </a:tc>
                <a:extLst>
                  <a:ext uri="{0D108BD9-81ED-4DB2-BD59-A6C34878D82A}">
                    <a16:rowId xmlns:a16="http://schemas.microsoft.com/office/drawing/2014/main" val="10006"/>
                  </a:ext>
                </a:extLst>
              </a:tr>
            </a:tbl>
          </a:graphicData>
        </a:graphic>
      </p:graphicFrame>
      <p:pic>
        <p:nvPicPr>
          <p:cNvPr id="4" name="Resim 3">
            <a:extLst>
              <a:ext uri="{FF2B5EF4-FFF2-40B4-BE49-F238E27FC236}">
                <a16:creationId xmlns:a16="http://schemas.microsoft.com/office/drawing/2014/main" id="{1DDDDDB2-17CA-4C4B-9890-41010057D4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9397" cy="478301"/>
          </a:xfrm>
          <a:prstGeom prst="rect">
            <a:avLst/>
          </a:prstGeom>
          <a:noFill/>
          <a:ln>
            <a:noFill/>
          </a:ln>
        </p:spPr>
      </p:pic>
    </p:spTree>
    <p:extLst>
      <p:ext uri="{BB962C8B-B14F-4D97-AF65-F5344CB8AC3E}">
        <p14:creationId xmlns:p14="http://schemas.microsoft.com/office/powerpoint/2010/main" val="1036561647"/>
      </p:ext>
    </p:extLst>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Uçak İzi</Template>
  <TotalTime>3706</TotalTime>
  <Words>4039</Words>
  <Application>Microsoft Office PowerPoint</Application>
  <PresentationFormat>Geniş ekran</PresentationFormat>
  <Paragraphs>777</Paragraphs>
  <Slides>110</Slides>
  <Notes>100</Notes>
  <HiddenSlides>0</HiddenSlides>
  <MMClips>0</MMClips>
  <ScaleCrop>false</ScaleCrop>
  <HeadingPairs>
    <vt:vector size="8" baseType="variant">
      <vt:variant>
        <vt:lpstr>Kullanılan Yazı Tipleri</vt:lpstr>
      </vt:variant>
      <vt:variant>
        <vt:i4>9</vt:i4>
      </vt:variant>
      <vt:variant>
        <vt:lpstr>Tema</vt:lpstr>
      </vt:variant>
      <vt:variant>
        <vt:i4>1</vt:i4>
      </vt:variant>
      <vt:variant>
        <vt:lpstr>Eklenmiş OLE Hizmet Programları</vt:lpstr>
      </vt:variant>
      <vt:variant>
        <vt:i4>1</vt:i4>
      </vt:variant>
      <vt:variant>
        <vt:lpstr>Slayt Başlıkları</vt:lpstr>
      </vt:variant>
      <vt:variant>
        <vt:i4>110</vt:i4>
      </vt:variant>
    </vt:vector>
  </HeadingPairs>
  <TitlesOfParts>
    <vt:vector size="121" baseType="lpstr">
      <vt:lpstr>Arial Unicode MS</vt:lpstr>
      <vt:lpstr>Arial</vt:lpstr>
      <vt:lpstr>Calibri</vt:lpstr>
      <vt:lpstr>Century Gothic</vt:lpstr>
      <vt:lpstr>Impact</vt:lpstr>
      <vt:lpstr>Myriad Pro</vt:lpstr>
      <vt:lpstr>Tahoma</vt:lpstr>
      <vt:lpstr>Trebuchet MS</vt:lpstr>
      <vt:lpstr>Wingdings</vt:lpstr>
      <vt:lpstr>Uçak İzi</vt:lpstr>
      <vt:lpstr>Worksheet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Zaman Çeşİtlerİ</vt:lpstr>
      <vt:lpstr>1.GERÇEK Zaman</vt:lpstr>
      <vt:lpstr>2. Algılanan Zaman</vt:lpstr>
      <vt:lpstr>3. Biyolojik Zaman</vt:lpstr>
      <vt:lpstr>4. Ekonomik Zaman</vt:lpstr>
      <vt:lpstr>5. Yönetsel Zaman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banu</dc:creator>
  <cp:lastModifiedBy>banu</cp:lastModifiedBy>
  <cp:revision>31</cp:revision>
  <dcterms:created xsi:type="dcterms:W3CDTF">2020-12-06T20:22:11Z</dcterms:created>
  <dcterms:modified xsi:type="dcterms:W3CDTF">2020-12-11T20:36:28Z</dcterms:modified>
</cp:coreProperties>
</file>