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88"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niz.akgul\Desktop\KTSO%20DANI&#350;MANLIK\TEPAV%20RAPORLAR\mutluluk%20d&#252;zeyi.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eniz.akgul\Desktop\KTSO%20DANI&#350;MANLIK\TEPAV%20RAPORLAR\g&#246;&#231;%20istatistikleri.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Kitap2"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Kitap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Kitap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eniz.akgul\Desktop\KTSO%20DANI&#350;MANLIK\TEPAV%20RAPORLAR\B&#252;y&#252;kl&#252;k_Ba&#351;atl&#305;k_Uzmanl&#305;k%20(&#304;&#351;yerleri%20i&#231;in%20hesaplanan%20net%20sat&#305;&#351;lar%20ile,%202017).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eniz.akgul\Desktop\KTSO%20DANI&#350;MANLIK\TEPAV%20RAPORLAR\k&#305;r&#351;ehir%20d&#305;&#351;%20ticaret%20rakamlar&#305;.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tr-TR" b="1" dirty="0"/>
              <a:t>Kırşehir Genel Mutluluk Düzeyi</a:t>
            </a:r>
          </a:p>
        </c:rich>
      </c:tx>
      <c:layout/>
      <c:overlay val="0"/>
      <c:spPr>
        <a:noFill/>
        <a:ln>
          <a:noFill/>
        </a:ln>
        <a:effectLst/>
      </c:spPr>
    </c:title>
    <c:autoTitleDeleted val="0"/>
    <c:plotArea>
      <c:layout/>
      <c:barChart>
        <c:barDir val="col"/>
        <c:grouping val="clustered"/>
        <c:varyColors val="0"/>
        <c:ser>
          <c:idx val="0"/>
          <c:order val="0"/>
          <c:tx>
            <c:strRef>
              <c:f>'[mutluluk düzeyi.xls]Sheet0'!$G$3:$G$4</c:f>
              <c:strCache>
                <c:ptCount val="2"/>
                <c:pt idx="0">
                  <c:v>Genel Mutluluk Düzeyi (%)</c:v>
                </c:pt>
                <c:pt idx="1">
                  <c:v>Kadın</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'[mutluluk düzeyi.xls]Sheet0'!$F$5:$F$9</c:f>
              <c:strCache>
                <c:ptCount val="5"/>
                <c:pt idx="0">
                  <c:v>Çok Mutlu</c:v>
                </c:pt>
                <c:pt idx="1">
                  <c:v>Mutlu</c:v>
                </c:pt>
                <c:pt idx="2">
                  <c:v>Orta</c:v>
                </c:pt>
                <c:pt idx="3">
                  <c:v>Mutsuz</c:v>
                </c:pt>
                <c:pt idx="4">
                  <c:v>Çok Mutsuz</c:v>
                </c:pt>
              </c:strCache>
            </c:strRef>
          </c:cat>
          <c:val>
            <c:numRef>
              <c:f>'[mutluluk düzeyi.xls]Sheet0'!$G$5:$G$9</c:f>
              <c:numCache>
                <c:formatCode>General</c:formatCode>
                <c:ptCount val="5"/>
                <c:pt idx="0">
                  <c:v>7.97</c:v>
                </c:pt>
                <c:pt idx="1">
                  <c:v>49.06</c:v>
                </c:pt>
                <c:pt idx="2">
                  <c:v>32.729999999999997</c:v>
                </c:pt>
                <c:pt idx="3">
                  <c:v>8.1300000000000008</c:v>
                </c:pt>
                <c:pt idx="4">
                  <c:v>2.11</c:v>
                </c:pt>
              </c:numCache>
            </c:numRef>
          </c:val>
          <c:extLst xmlns:c16r2="http://schemas.microsoft.com/office/drawing/2015/06/chart">
            <c:ext xmlns:c16="http://schemas.microsoft.com/office/drawing/2014/chart" uri="{C3380CC4-5D6E-409C-BE32-E72D297353CC}">
              <c16:uniqueId val="{00000000-3D8C-4B60-A2E1-F7179C6E879D}"/>
            </c:ext>
          </c:extLst>
        </c:ser>
        <c:ser>
          <c:idx val="1"/>
          <c:order val="1"/>
          <c:tx>
            <c:strRef>
              <c:f>'[mutluluk düzeyi.xls]Sheet0'!$H$3:$H$4</c:f>
              <c:strCache>
                <c:ptCount val="2"/>
                <c:pt idx="0">
                  <c:v>Genel Mutluluk Düzeyi (%)</c:v>
                </c:pt>
                <c:pt idx="1">
                  <c:v>Erkek</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'[mutluluk düzeyi.xls]Sheet0'!$F$5:$F$9</c:f>
              <c:strCache>
                <c:ptCount val="5"/>
                <c:pt idx="0">
                  <c:v>Çok Mutlu</c:v>
                </c:pt>
                <c:pt idx="1">
                  <c:v>Mutlu</c:v>
                </c:pt>
                <c:pt idx="2">
                  <c:v>Orta</c:v>
                </c:pt>
                <c:pt idx="3">
                  <c:v>Mutsuz</c:v>
                </c:pt>
                <c:pt idx="4">
                  <c:v>Çok Mutsuz</c:v>
                </c:pt>
              </c:strCache>
            </c:strRef>
          </c:cat>
          <c:val>
            <c:numRef>
              <c:f>'[mutluluk düzeyi.xls]Sheet0'!$H$5:$H$9</c:f>
              <c:numCache>
                <c:formatCode>General</c:formatCode>
                <c:ptCount val="5"/>
                <c:pt idx="0">
                  <c:v>5.8</c:v>
                </c:pt>
                <c:pt idx="1">
                  <c:v>43.81</c:v>
                </c:pt>
                <c:pt idx="2">
                  <c:v>36.380000000000003</c:v>
                </c:pt>
                <c:pt idx="3">
                  <c:v>11.36</c:v>
                </c:pt>
                <c:pt idx="4">
                  <c:v>2.65</c:v>
                </c:pt>
              </c:numCache>
            </c:numRef>
          </c:val>
          <c:extLst xmlns:c16r2="http://schemas.microsoft.com/office/drawing/2015/06/chart">
            <c:ext xmlns:c16="http://schemas.microsoft.com/office/drawing/2014/chart" uri="{C3380CC4-5D6E-409C-BE32-E72D297353CC}">
              <c16:uniqueId val="{00000001-3D8C-4B60-A2E1-F7179C6E879D}"/>
            </c:ext>
          </c:extLst>
        </c:ser>
        <c:dLbls>
          <c:dLblPos val="outEnd"/>
          <c:showLegendKey val="0"/>
          <c:showVal val="1"/>
          <c:showCatName val="0"/>
          <c:showSerName val="0"/>
          <c:showPercent val="0"/>
          <c:showBubbleSize val="0"/>
        </c:dLbls>
        <c:gapWidth val="219"/>
        <c:overlap val="-27"/>
        <c:axId val="59631104"/>
        <c:axId val="69178496"/>
      </c:barChart>
      <c:catAx>
        <c:axId val="59631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69178496"/>
        <c:crosses val="autoZero"/>
        <c:auto val="1"/>
        <c:lblAlgn val="ctr"/>
        <c:lblOffset val="100"/>
        <c:noMultiLvlLbl val="0"/>
      </c:catAx>
      <c:valAx>
        <c:axId val="69178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596311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tr-TR" b="1"/>
              <a:t>Kırşehir</a:t>
            </a:r>
            <a:r>
              <a:rPr lang="tr-TR" b="1" baseline="0"/>
              <a:t> Göç İstatistikleri</a:t>
            </a:r>
            <a:endParaRPr lang="tr-TR" b="1"/>
          </a:p>
        </c:rich>
      </c:tx>
      <c:layout/>
      <c:overlay val="0"/>
      <c:spPr>
        <a:noFill/>
        <a:ln>
          <a:noFill/>
        </a:ln>
        <a:effectLst/>
      </c:spPr>
    </c:title>
    <c:autoTitleDeleted val="0"/>
    <c:plotArea>
      <c:layout/>
      <c:barChart>
        <c:barDir val="col"/>
        <c:grouping val="clustered"/>
        <c:varyColors val="0"/>
        <c:ser>
          <c:idx val="0"/>
          <c:order val="0"/>
          <c:tx>
            <c:strRef>
              <c:f>'[göç istatistikleri.xls]Sheet0'!$C$3</c:f>
              <c:strCache>
                <c:ptCount val="1"/>
                <c:pt idx="0">
                  <c:v>Aldığı Göç</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8100" cap="rnd">
                <a:solidFill>
                  <a:srgbClr val="FF0000"/>
                </a:solidFill>
                <a:prstDash val="sysDot"/>
                <a:round/>
              </a:ln>
              <a:effectLst>
                <a:glow>
                  <a:schemeClr val="accent1">
                    <a:alpha val="40000"/>
                  </a:schemeClr>
                </a:glow>
                <a:outerShdw blurRad="50800" dist="50800" dir="5400000" sx="1000" sy="1000" algn="ctr" rotWithShape="0">
                  <a:srgbClr val="000000"/>
                </a:outerShdw>
              </a:effectLst>
            </c:spPr>
            <c:trendlineType val="exp"/>
            <c:dispRSqr val="0"/>
            <c:dispEq val="0"/>
          </c:trendline>
          <c:cat>
            <c:strRef>
              <c:f>'[göç istatistikleri.xls]Sheet0'!$B$4:$B$8</c:f>
              <c:strCache>
                <c:ptCount val="5"/>
                <c:pt idx="0">
                  <c:v>2014</c:v>
                </c:pt>
                <c:pt idx="1">
                  <c:v>2015</c:v>
                </c:pt>
                <c:pt idx="2">
                  <c:v>2016</c:v>
                </c:pt>
                <c:pt idx="3">
                  <c:v>2017</c:v>
                </c:pt>
                <c:pt idx="4">
                  <c:v>2018</c:v>
                </c:pt>
              </c:strCache>
            </c:strRef>
          </c:cat>
          <c:val>
            <c:numRef>
              <c:f>'[göç istatistikleri.xls]Sheet0'!$C$4:$C$8</c:f>
              <c:numCache>
                <c:formatCode>General</c:formatCode>
                <c:ptCount val="5"/>
                <c:pt idx="0">
                  <c:v>10648</c:v>
                </c:pt>
                <c:pt idx="1">
                  <c:v>11928</c:v>
                </c:pt>
                <c:pt idx="2">
                  <c:v>12188</c:v>
                </c:pt>
                <c:pt idx="3">
                  <c:v>10840</c:v>
                </c:pt>
                <c:pt idx="4">
                  <c:v>15835</c:v>
                </c:pt>
              </c:numCache>
            </c:numRef>
          </c:val>
          <c:extLst xmlns:c16r2="http://schemas.microsoft.com/office/drawing/2015/06/chart">
            <c:ext xmlns:c16="http://schemas.microsoft.com/office/drawing/2014/chart" uri="{C3380CC4-5D6E-409C-BE32-E72D297353CC}">
              <c16:uniqueId val="{00000000-2B73-4DE1-BB4E-3C80ADD5655B}"/>
            </c:ext>
          </c:extLst>
        </c:ser>
        <c:ser>
          <c:idx val="1"/>
          <c:order val="1"/>
          <c:tx>
            <c:strRef>
              <c:f>'[göç istatistikleri.xls]Sheet0'!$D$3</c:f>
              <c:strCache>
                <c:ptCount val="1"/>
                <c:pt idx="0">
                  <c:v>Verdiği Göç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'[göç istatistikleri.xls]Sheet0'!$B$4:$B$8</c:f>
              <c:strCache>
                <c:ptCount val="5"/>
                <c:pt idx="0">
                  <c:v>2014</c:v>
                </c:pt>
                <c:pt idx="1">
                  <c:v>2015</c:v>
                </c:pt>
                <c:pt idx="2">
                  <c:v>2016</c:v>
                </c:pt>
                <c:pt idx="3">
                  <c:v>2017</c:v>
                </c:pt>
                <c:pt idx="4">
                  <c:v>2018</c:v>
                </c:pt>
              </c:strCache>
            </c:strRef>
          </c:cat>
          <c:val>
            <c:numRef>
              <c:f>'[göç istatistikleri.xls]Sheet0'!$D$4:$D$8</c:f>
              <c:numCache>
                <c:formatCode>General</c:formatCode>
                <c:ptCount val="5"/>
                <c:pt idx="0">
                  <c:v>12199</c:v>
                </c:pt>
                <c:pt idx="1">
                  <c:v>11544</c:v>
                </c:pt>
                <c:pt idx="2">
                  <c:v>11362</c:v>
                </c:pt>
                <c:pt idx="3">
                  <c:v>11329</c:v>
                </c:pt>
                <c:pt idx="4">
                  <c:v>12144</c:v>
                </c:pt>
              </c:numCache>
            </c:numRef>
          </c:val>
          <c:extLst xmlns:c16r2="http://schemas.microsoft.com/office/drawing/2015/06/chart">
            <c:ext xmlns:c16="http://schemas.microsoft.com/office/drawing/2014/chart" uri="{C3380CC4-5D6E-409C-BE32-E72D297353CC}">
              <c16:uniqueId val="{00000001-2B73-4DE1-BB4E-3C80ADD5655B}"/>
            </c:ext>
          </c:extLst>
        </c:ser>
        <c:dLbls>
          <c:dLblPos val="outEnd"/>
          <c:showLegendKey val="0"/>
          <c:showVal val="1"/>
          <c:showCatName val="0"/>
          <c:showSerName val="0"/>
          <c:showPercent val="0"/>
          <c:showBubbleSize val="0"/>
        </c:dLbls>
        <c:gapWidth val="219"/>
        <c:overlap val="-27"/>
        <c:axId val="38321536"/>
        <c:axId val="59632256"/>
      </c:barChart>
      <c:catAx>
        <c:axId val="38321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59632256"/>
        <c:crosses val="autoZero"/>
        <c:auto val="1"/>
        <c:lblAlgn val="ctr"/>
        <c:lblOffset val="100"/>
        <c:noMultiLvlLbl val="0"/>
      </c:catAx>
      <c:valAx>
        <c:axId val="596322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38321536"/>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tr-TR" b="1"/>
              <a:t>SGK'ya Kayıtlı</a:t>
            </a:r>
            <a:r>
              <a:rPr lang="tr-TR" b="1" baseline="0"/>
              <a:t> İşyeri ve Çalışan Sayısı</a:t>
            </a:r>
            <a:endParaRPr lang="tr-TR" b="1"/>
          </a:p>
        </c:rich>
      </c:tx>
      <c:layout/>
      <c:overlay val="0"/>
      <c:spPr>
        <a:noFill/>
        <a:ln>
          <a:noFill/>
        </a:ln>
        <a:effectLst/>
      </c:spPr>
    </c:title>
    <c:autoTitleDeleted val="0"/>
    <c:plotArea>
      <c:layout/>
      <c:barChart>
        <c:barDir val="col"/>
        <c:grouping val="clustered"/>
        <c:varyColors val="0"/>
        <c:ser>
          <c:idx val="0"/>
          <c:order val="0"/>
          <c:tx>
            <c:strRef>
              <c:f>Sayfa1!$B$2</c:f>
              <c:strCache>
                <c:ptCount val="1"/>
                <c:pt idx="0">
                  <c:v>İşyeri Sayısı</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1"/>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Sayfa1!$A$3:$A$7</c:f>
              <c:strCache>
                <c:ptCount val="5"/>
                <c:pt idx="0">
                  <c:v>Kırşehir</c:v>
                </c:pt>
                <c:pt idx="1">
                  <c:v>Nevşehir</c:v>
                </c:pt>
                <c:pt idx="2">
                  <c:v>Niğde</c:v>
                </c:pt>
                <c:pt idx="3">
                  <c:v>Aksaray</c:v>
                </c:pt>
                <c:pt idx="4">
                  <c:v>Kırıkkale</c:v>
                </c:pt>
              </c:strCache>
            </c:strRef>
          </c:cat>
          <c:val>
            <c:numRef>
              <c:f>Sayfa1!$B$3:$B$7</c:f>
              <c:numCache>
                <c:formatCode>_-* #,##0_-;\-* #,##0_-;_-* "-"??_-;_-@_-</c:formatCode>
                <c:ptCount val="5"/>
                <c:pt idx="0">
                  <c:v>3908</c:v>
                </c:pt>
                <c:pt idx="1">
                  <c:v>6538</c:v>
                </c:pt>
                <c:pt idx="2">
                  <c:v>6120</c:v>
                </c:pt>
                <c:pt idx="3">
                  <c:v>7349</c:v>
                </c:pt>
                <c:pt idx="4">
                  <c:v>4759</c:v>
                </c:pt>
              </c:numCache>
            </c:numRef>
          </c:val>
          <c:extLst xmlns:c16r2="http://schemas.microsoft.com/office/drawing/2015/06/chart">
            <c:ext xmlns:c16="http://schemas.microsoft.com/office/drawing/2014/chart" uri="{C3380CC4-5D6E-409C-BE32-E72D297353CC}">
              <c16:uniqueId val="{00000000-A703-49A3-8ECA-EA60BF43DE75}"/>
            </c:ext>
          </c:extLst>
        </c:ser>
        <c:dLbls>
          <c:showLegendKey val="0"/>
          <c:showVal val="0"/>
          <c:showCatName val="0"/>
          <c:showSerName val="0"/>
          <c:showPercent val="0"/>
          <c:showBubbleSize val="0"/>
        </c:dLbls>
        <c:gapWidth val="219"/>
        <c:overlap val="-27"/>
        <c:axId val="109369984"/>
        <c:axId val="109589632"/>
      </c:barChart>
      <c:lineChart>
        <c:grouping val="standard"/>
        <c:varyColors val="0"/>
        <c:ser>
          <c:idx val="1"/>
          <c:order val="1"/>
          <c:tx>
            <c:strRef>
              <c:f>Sayfa1!$C$2</c:f>
              <c:strCache>
                <c:ptCount val="1"/>
                <c:pt idx="0">
                  <c:v>Sigortalı Sayısı</c:v>
                </c:pt>
              </c:strCache>
            </c:strRef>
          </c:tx>
          <c:spPr>
            <a:ln w="28575" cap="rnd">
              <a:solidFill>
                <a:schemeClr val="accent2"/>
              </a:solidFill>
              <a:round/>
            </a:ln>
            <a:effectLst/>
          </c:spPr>
          <c:marker>
            <c:symbol val="none"/>
          </c:marker>
          <c:dLbls>
            <c:dLbl>
              <c:idx val="0"/>
              <c:layout/>
              <c:tx>
                <c:rich>
                  <a:bodyPr/>
                  <a:lstStyle/>
                  <a:p>
                    <a:fld id="{F053EFA2-34D4-40A9-9700-7FF4E5C27013}" type="VALUE">
                      <a:rPr lang="en-US" baseline="0"/>
                      <a:pPr/>
                      <a:t>[DEĞER]</a:t>
                    </a:fld>
                    <a:endParaRPr lang="tr-TR"/>
                  </a:p>
                </c:rich>
              </c:tx>
              <c:showLegendKey val="0"/>
              <c:showVal val="1"/>
              <c:showCatName val="1"/>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A703-49A3-8ECA-EA60BF43DE75}"/>
                </c:ext>
              </c:extLst>
            </c:dLbl>
            <c:dLbl>
              <c:idx val="1"/>
              <c:layout/>
              <c:tx>
                <c:rich>
                  <a:bodyPr/>
                  <a:lstStyle/>
                  <a:p>
                    <a:fld id="{CBB617A8-83E6-4EE6-83E6-0B4168F8E614}" type="VALUE">
                      <a:rPr lang="en-US" baseline="0"/>
                      <a:pPr/>
                      <a:t>[DEĞER]</a:t>
                    </a:fld>
                    <a:endParaRPr lang="tr-TR"/>
                  </a:p>
                </c:rich>
              </c:tx>
              <c:showLegendKey val="0"/>
              <c:showVal val="1"/>
              <c:showCatName val="1"/>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A703-49A3-8ECA-EA60BF43DE75}"/>
                </c:ext>
              </c:extLst>
            </c:dLbl>
            <c:dLbl>
              <c:idx val="2"/>
              <c:layout/>
              <c:tx>
                <c:rich>
                  <a:bodyPr/>
                  <a:lstStyle/>
                  <a:p>
                    <a:fld id="{15E80F49-B972-4616-9C49-19D372E67A82}" type="VALUE">
                      <a:rPr lang="en-US" baseline="0"/>
                      <a:pPr/>
                      <a:t>[DEĞER]</a:t>
                    </a:fld>
                    <a:endParaRPr lang="tr-TR"/>
                  </a:p>
                </c:rich>
              </c:tx>
              <c:showLegendKey val="0"/>
              <c:showVal val="1"/>
              <c:showCatName val="1"/>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A703-49A3-8ECA-EA60BF43DE75}"/>
                </c:ext>
              </c:extLst>
            </c:dLbl>
            <c:dLbl>
              <c:idx val="3"/>
              <c:layout>
                <c:manualLayout>
                  <c:x val="5.5555555555554534E-3"/>
                  <c:y val="0"/>
                </c:manualLayout>
              </c:layout>
              <c:tx>
                <c:rich>
                  <a:bodyPr/>
                  <a:lstStyle/>
                  <a:p>
                    <a:fld id="{0B0E3F0C-6D98-4907-AE33-AF41C37E999B}" type="VALUE">
                      <a:rPr lang="en-US" baseline="0"/>
                      <a:pPr/>
                      <a:t>[DEĞER]</a:t>
                    </a:fld>
                    <a:endParaRPr lang="tr-TR"/>
                  </a:p>
                </c:rich>
              </c:tx>
              <c:showLegendKey val="0"/>
              <c:showVal val="1"/>
              <c:showCatName val="1"/>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4-A703-49A3-8ECA-EA60BF43DE75}"/>
                </c:ext>
              </c:extLst>
            </c:dLbl>
            <c:dLbl>
              <c:idx val="4"/>
              <c:layout/>
              <c:tx>
                <c:rich>
                  <a:bodyPr/>
                  <a:lstStyle/>
                  <a:p>
                    <a:fld id="{4BDE8D98-C4CF-480A-879D-0335981B8E48}" type="VALUE">
                      <a:rPr lang="en-US" baseline="0"/>
                      <a:pPr/>
                      <a:t>[DEĞER]</a:t>
                    </a:fld>
                    <a:endParaRPr lang="tr-TR"/>
                  </a:p>
                </c:rich>
              </c:tx>
              <c:showLegendKey val="0"/>
              <c:showVal val="1"/>
              <c:showCatName val="1"/>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5-A703-49A3-8ECA-EA60BF43DE7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tr-TR"/>
              </a:p>
            </c:txPr>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Sayfa1!$A$3:$A$7</c:f>
              <c:strCache>
                <c:ptCount val="5"/>
                <c:pt idx="0">
                  <c:v>Kırşehir</c:v>
                </c:pt>
                <c:pt idx="1">
                  <c:v>Nevşehir</c:v>
                </c:pt>
                <c:pt idx="2">
                  <c:v>Niğde</c:v>
                </c:pt>
                <c:pt idx="3">
                  <c:v>Aksaray</c:v>
                </c:pt>
                <c:pt idx="4">
                  <c:v>Kırıkkale</c:v>
                </c:pt>
              </c:strCache>
            </c:strRef>
          </c:cat>
          <c:val>
            <c:numRef>
              <c:f>Sayfa1!$C$3:$C$7</c:f>
              <c:numCache>
                <c:formatCode>_-* #,##0_-;\-* #,##0_-;_-* "-"??_-;_-@_-</c:formatCode>
                <c:ptCount val="5"/>
                <c:pt idx="0">
                  <c:v>25856</c:v>
                </c:pt>
                <c:pt idx="1">
                  <c:v>40117</c:v>
                </c:pt>
                <c:pt idx="2">
                  <c:v>37351</c:v>
                </c:pt>
                <c:pt idx="3">
                  <c:v>51300</c:v>
                </c:pt>
                <c:pt idx="4">
                  <c:v>34139</c:v>
                </c:pt>
              </c:numCache>
            </c:numRef>
          </c:val>
          <c:smooth val="0"/>
          <c:extLst xmlns:c16r2="http://schemas.microsoft.com/office/drawing/2015/06/chart">
            <c:ext xmlns:c16="http://schemas.microsoft.com/office/drawing/2014/chart" uri="{C3380CC4-5D6E-409C-BE32-E72D297353CC}">
              <c16:uniqueId val="{00000006-A703-49A3-8ECA-EA60BF43DE75}"/>
            </c:ext>
          </c:extLst>
        </c:ser>
        <c:dLbls>
          <c:showLegendKey val="0"/>
          <c:showVal val="0"/>
          <c:showCatName val="0"/>
          <c:showSerName val="0"/>
          <c:showPercent val="0"/>
          <c:showBubbleSize val="0"/>
        </c:dLbls>
        <c:marker val="1"/>
        <c:smooth val="0"/>
        <c:axId val="109594112"/>
        <c:axId val="109592576"/>
      </c:lineChart>
      <c:catAx>
        <c:axId val="109369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09589632"/>
        <c:crosses val="autoZero"/>
        <c:auto val="1"/>
        <c:lblAlgn val="ctr"/>
        <c:lblOffset val="100"/>
        <c:noMultiLvlLbl val="0"/>
      </c:catAx>
      <c:valAx>
        <c:axId val="109589632"/>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09369984"/>
        <c:crosses val="autoZero"/>
        <c:crossBetween val="between"/>
      </c:valAx>
      <c:valAx>
        <c:axId val="109592576"/>
        <c:scaling>
          <c:orientation val="minMax"/>
        </c:scaling>
        <c:delete val="0"/>
        <c:axPos val="r"/>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09594112"/>
        <c:crosses val="max"/>
        <c:crossBetween val="between"/>
      </c:valAx>
      <c:catAx>
        <c:axId val="109594112"/>
        <c:scaling>
          <c:orientation val="minMax"/>
        </c:scaling>
        <c:delete val="1"/>
        <c:axPos val="b"/>
        <c:numFmt formatCode="General" sourceLinked="1"/>
        <c:majorTickMark val="out"/>
        <c:minorTickMark val="none"/>
        <c:tickLblPos val="nextTo"/>
        <c:crossAx val="10959257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lumMod val="65000"/>
                    <a:lumOff val="35000"/>
                  </a:schemeClr>
                </a:solidFill>
                <a:latin typeface="+mn-lt"/>
                <a:ea typeface="+mn-ea"/>
                <a:cs typeface="+mn-cs"/>
              </a:defRPr>
            </a:pPr>
            <a:r>
              <a:rPr lang="tr-TR" sz="1800" b="1"/>
              <a:t>İşyeri sayısı
</a:t>
            </a:r>
          </a:p>
        </c:rich>
      </c:tx>
      <c:layout>
        <c:manualLayout>
          <c:xMode val="edge"/>
          <c:yMode val="edge"/>
          <c:x val="0.35000593903864208"/>
          <c:y val="0"/>
        </c:manualLayout>
      </c:layout>
      <c:overlay val="0"/>
      <c:spPr>
        <a:noFill/>
        <a:ln>
          <a:noFill/>
        </a:ln>
        <a:effectLst/>
      </c:spPr>
    </c:title>
    <c:autoTitleDeleted val="0"/>
    <c:plotArea>
      <c:layout/>
      <c:barChart>
        <c:barDir val="bar"/>
        <c:grouping val="clustered"/>
        <c:varyColors val="1"/>
        <c:ser>
          <c:idx val="0"/>
          <c:order val="0"/>
          <c:tx>
            <c:strRef>
              <c:f>Sayfa2!$B$1</c:f>
              <c:strCache>
                <c:ptCount val="1"/>
                <c:pt idx="0">
                  <c:v>İşyeri sayısı
Number of work place</c:v>
                </c:pt>
              </c:strCache>
            </c:strRef>
          </c:tx>
          <c:invertIfNegative val="0"/>
          <c:dPt>
            <c:idx val="0"/>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1-3D1A-4E4B-AC69-1431EEEF9956}"/>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3D1A-4E4B-AC69-1431EEEF9956}"/>
              </c:ext>
            </c:extLst>
          </c:dPt>
          <c:dPt>
            <c:idx val="2"/>
            <c:invertIfNegative val="0"/>
            <c:bubble3D val="0"/>
            <c:spPr>
              <a:solidFill>
                <a:schemeClr val="accent3"/>
              </a:solidFill>
              <a:ln>
                <a:noFill/>
              </a:ln>
              <a:effectLst/>
            </c:spPr>
            <c:extLst xmlns:c16r2="http://schemas.microsoft.com/office/drawing/2015/06/chart">
              <c:ext xmlns:c16="http://schemas.microsoft.com/office/drawing/2014/chart" uri="{C3380CC4-5D6E-409C-BE32-E72D297353CC}">
                <c16:uniqueId val="{00000005-3D1A-4E4B-AC69-1431EEEF9956}"/>
              </c:ext>
            </c:extLst>
          </c:dPt>
          <c:dPt>
            <c:idx val="3"/>
            <c:invertIfNegative val="0"/>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7-3D1A-4E4B-AC69-1431EEEF9956}"/>
              </c:ext>
            </c:extLst>
          </c:dPt>
          <c:dPt>
            <c:idx val="4"/>
            <c:invertIfNegative val="0"/>
            <c:bubble3D val="0"/>
            <c:spPr>
              <a:solidFill>
                <a:schemeClr val="accent5"/>
              </a:solidFill>
              <a:ln>
                <a:noFill/>
              </a:ln>
              <a:effectLst/>
            </c:spPr>
            <c:extLst xmlns:c16r2="http://schemas.microsoft.com/office/drawing/2015/06/chart">
              <c:ext xmlns:c16="http://schemas.microsoft.com/office/drawing/2014/chart" uri="{C3380CC4-5D6E-409C-BE32-E72D297353CC}">
                <c16:uniqueId val="{00000009-3D1A-4E4B-AC69-1431EEEF9956}"/>
              </c:ext>
            </c:extLst>
          </c:dPt>
          <c:dPt>
            <c:idx val="5"/>
            <c:invertIfNegative val="0"/>
            <c:bubble3D val="0"/>
            <c:spPr>
              <a:solidFill>
                <a:schemeClr val="accent6"/>
              </a:solidFill>
              <a:ln>
                <a:noFill/>
              </a:ln>
              <a:effectLst/>
            </c:spPr>
            <c:extLst xmlns:c16r2="http://schemas.microsoft.com/office/drawing/2015/06/chart">
              <c:ext xmlns:c16="http://schemas.microsoft.com/office/drawing/2014/chart" uri="{C3380CC4-5D6E-409C-BE32-E72D297353CC}">
                <c16:uniqueId val="{0000000B-3D1A-4E4B-AC69-1431EEEF9956}"/>
              </c:ext>
            </c:extLst>
          </c:dPt>
          <c:dPt>
            <c:idx val="6"/>
            <c:invertIfNegative val="0"/>
            <c:bubble3D val="0"/>
            <c:spPr>
              <a:solidFill>
                <a:schemeClr val="accent1">
                  <a:lumMod val="60000"/>
                </a:schemeClr>
              </a:solidFill>
              <a:ln>
                <a:noFill/>
              </a:ln>
              <a:effectLst/>
            </c:spPr>
            <c:extLst xmlns:c16r2="http://schemas.microsoft.com/office/drawing/2015/06/chart">
              <c:ext xmlns:c16="http://schemas.microsoft.com/office/drawing/2014/chart" uri="{C3380CC4-5D6E-409C-BE32-E72D297353CC}">
                <c16:uniqueId val="{0000000D-3D1A-4E4B-AC69-1431EEEF9956}"/>
              </c:ext>
            </c:extLst>
          </c:dPt>
          <c:dPt>
            <c:idx val="7"/>
            <c:invertIfNegative val="0"/>
            <c:bubble3D val="0"/>
            <c:spPr>
              <a:solidFill>
                <a:schemeClr val="accent2">
                  <a:lumMod val="60000"/>
                </a:schemeClr>
              </a:solidFill>
              <a:ln>
                <a:noFill/>
              </a:ln>
              <a:effectLst/>
            </c:spPr>
            <c:extLst xmlns:c16r2="http://schemas.microsoft.com/office/drawing/2015/06/chart">
              <c:ext xmlns:c16="http://schemas.microsoft.com/office/drawing/2014/chart" uri="{C3380CC4-5D6E-409C-BE32-E72D297353CC}">
                <c16:uniqueId val="{0000000F-3D1A-4E4B-AC69-1431EEEF9956}"/>
              </c:ext>
            </c:extLst>
          </c:dPt>
          <c:dPt>
            <c:idx val="8"/>
            <c:invertIfNegative val="0"/>
            <c:bubble3D val="0"/>
            <c:spPr>
              <a:solidFill>
                <a:schemeClr val="accent3">
                  <a:lumMod val="60000"/>
                </a:schemeClr>
              </a:solidFill>
              <a:ln>
                <a:noFill/>
              </a:ln>
              <a:effectLst/>
            </c:spPr>
            <c:extLst xmlns:c16r2="http://schemas.microsoft.com/office/drawing/2015/06/chart">
              <c:ext xmlns:c16="http://schemas.microsoft.com/office/drawing/2014/chart" uri="{C3380CC4-5D6E-409C-BE32-E72D297353CC}">
                <c16:uniqueId val="{00000011-3D1A-4E4B-AC69-1431EEEF9956}"/>
              </c:ext>
            </c:extLst>
          </c:dPt>
          <c:dPt>
            <c:idx val="9"/>
            <c:invertIfNegative val="0"/>
            <c:bubble3D val="0"/>
            <c:spPr>
              <a:solidFill>
                <a:schemeClr val="accent4">
                  <a:lumMod val="60000"/>
                </a:schemeClr>
              </a:solidFill>
              <a:ln>
                <a:noFill/>
              </a:ln>
              <a:effectLst/>
            </c:spPr>
            <c:extLst xmlns:c16r2="http://schemas.microsoft.com/office/drawing/2015/06/chart">
              <c:ext xmlns:c16="http://schemas.microsoft.com/office/drawing/2014/chart" uri="{C3380CC4-5D6E-409C-BE32-E72D297353CC}">
                <c16:uniqueId val="{00000013-3D1A-4E4B-AC69-1431EEEF9956}"/>
              </c:ext>
            </c:extLst>
          </c:dPt>
          <c:dPt>
            <c:idx val="10"/>
            <c:invertIfNegative val="0"/>
            <c:bubble3D val="0"/>
            <c:spPr>
              <a:solidFill>
                <a:schemeClr val="accent5">
                  <a:lumMod val="60000"/>
                </a:schemeClr>
              </a:solidFill>
              <a:ln>
                <a:noFill/>
              </a:ln>
              <a:effectLst/>
            </c:spPr>
            <c:extLst xmlns:c16r2="http://schemas.microsoft.com/office/drawing/2015/06/chart">
              <c:ext xmlns:c16="http://schemas.microsoft.com/office/drawing/2014/chart" uri="{C3380CC4-5D6E-409C-BE32-E72D297353CC}">
                <c16:uniqueId val="{00000015-3D1A-4E4B-AC69-1431EEEF9956}"/>
              </c:ext>
            </c:extLst>
          </c:dPt>
          <c:dPt>
            <c:idx val="11"/>
            <c:invertIfNegative val="0"/>
            <c:bubble3D val="0"/>
            <c:spPr>
              <a:solidFill>
                <a:schemeClr val="accent6">
                  <a:lumMod val="60000"/>
                </a:schemeClr>
              </a:solidFill>
              <a:ln>
                <a:noFill/>
              </a:ln>
              <a:effectLst/>
            </c:spPr>
            <c:extLst xmlns:c16r2="http://schemas.microsoft.com/office/drawing/2015/06/chart">
              <c:ext xmlns:c16="http://schemas.microsoft.com/office/drawing/2014/chart" uri="{C3380CC4-5D6E-409C-BE32-E72D297353CC}">
                <c16:uniqueId val="{00000017-3D1A-4E4B-AC69-1431EEEF9956}"/>
              </c:ext>
            </c:extLst>
          </c:dPt>
          <c:dPt>
            <c:idx val="12"/>
            <c:invertIfNegative val="0"/>
            <c:bubble3D val="0"/>
            <c:spPr>
              <a:solidFill>
                <a:schemeClr val="accent1">
                  <a:lumMod val="80000"/>
                  <a:lumOff val="20000"/>
                </a:schemeClr>
              </a:solidFill>
              <a:ln>
                <a:noFill/>
              </a:ln>
              <a:effectLst/>
            </c:spPr>
            <c:extLst xmlns:c16r2="http://schemas.microsoft.com/office/drawing/2015/06/chart">
              <c:ext xmlns:c16="http://schemas.microsoft.com/office/drawing/2014/chart" uri="{C3380CC4-5D6E-409C-BE32-E72D297353CC}">
                <c16:uniqueId val="{00000019-3D1A-4E4B-AC69-1431EEEF9956}"/>
              </c:ext>
            </c:extLst>
          </c:dPt>
          <c:dPt>
            <c:idx val="13"/>
            <c:invertIfNegative val="0"/>
            <c:bubble3D val="0"/>
            <c:spPr>
              <a:solidFill>
                <a:schemeClr val="accent2">
                  <a:lumMod val="80000"/>
                  <a:lumOff val="20000"/>
                </a:schemeClr>
              </a:solidFill>
              <a:ln>
                <a:noFill/>
              </a:ln>
              <a:effectLst/>
            </c:spPr>
            <c:extLst xmlns:c16r2="http://schemas.microsoft.com/office/drawing/2015/06/chart">
              <c:ext xmlns:c16="http://schemas.microsoft.com/office/drawing/2014/chart" uri="{C3380CC4-5D6E-409C-BE32-E72D297353CC}">
                <c16:uniqueId val="{0000001B-3D1A-4E4B-AC69-1431EEEF9956}"/>
              </c:ext>
            </c:extLst>
          </c:dPt>
          <c:dPt>
            <c:idx val="14"/>
            <c:invertIfNegative val="0"/>
            <c:bubble3D val="0"/>
            <c:spPr>
              <a:solidFill>
                <a:schemeClr val="accent3">
                  <a:lumMod val="80000"/>
                  <a:lumOff val="20000"/>
                </a:schemeClr>
              </a:solidFill>
              <a:ln>
                <a:noFill/>
              </a:ln>
              <a:effectLst/>
            </c:spPr>
            <c:extLst xmlns:c16r2="http://schemas.microsoft.com/office/drawing/2015/06/chart">
              <c:ext xmlns:c16="http://schemas.microsoft.com/office/drawing/2014/chart" uri="{C3380CC4-5D6E-409C-BE32-E72D297353CC}">
                <c16:uniqueId val="{0000001D-3D1A-4E4B-AC69-1431EEEF9956}"/>
              </c:ext>
            </c:extLst>
          </c:dPt>
          <c:dPt>
            <c:idx val="15"/>
            <c:invertIfNegative val="0"/>
            <c:bubble3D val="0"/>
            <c:spPr>
              <a:solidFill>
                <a:schemeClr val="accent4">
                  <a:lumMod val="80000"/>
                  <a:lumOff val="20000"/>
                </a:schemeClr>
              </a:solidFill>
              <a:ln>
                <a:noFill/>
              </a:ln>
              <a:effectLst/>
            </c:spPr>
            <c:extLst xmlns:c16r2="http://schemas.microsoft.com/office/drawing/2015/06/chart">
              <c:ext xmlns:c16="http://schemas.microsoft.com/office/drawing/2014/chart" uri="{C3380CC4-5D6E-409C-BE32-E72D297353CC}">
                <c16:uniqueId val="{0000001F-3D1A-4E4B-AC69-1431EEEF995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Sayfa2!$A$2:$A$17</c:f>
              <c:strCache>
                <c:ptCount val="16"/>
                <c:pt idx="0">
                  <c:v>Perakende Tic.(Mot.Taşıt.Onar.Har)</c:v>
                </c:pt>
                <c:pt idx="1">
                  <c:v>Bina İnşaatı                        </c:v>
                </c:pt>
                <c:pt idx="2">
                  <c:v>Yiyecek Ve İçecek Hizmeti Faal.     </c:v>
                </c:pt>
                <c:pt idx="3">
                  <c:v>Kara Taşıma.Ve Boru Hattı Taşıma.   </c:v>
                </c:pt>
                <c:pt idx="4">
                  <c:v>Bina Ve Çevre Düzenleme Faaliyet.   </c:v>
                </c:pt>
                <c:pt idx="5">
                  <c:v>Toptan Tic.(Mot.Taşıt.Onar.Hariç)   </c:v>
                </c:pt>
                <c:pt idx="6">
                  <c:v>Gıda Ürünleri İmalatı               </c:v>
                </c:pt>
                <c:pt idx="7">
                  <c:v>Büro Yönetimi,Büro Desteği Faal.    </c:v>
                </c:pt>
                <c:pt idx="8">
                  <c:v>Toptan Ve Per.Tic.Ve Mot.Taşıt.On.</c:v>
                </c:pt>
                <c:pt idx="9">
                  <c:v>Bitkisel Ve Hayvansal Üretim        </c:v>
                </c:pt>
                <c:pt idx="10">
                  <c:v>Eğitim                              </c:v>
                </c:pt>
                <c:pt idx="11">
                  <c:v>Özel İnşaat Faaliyetleri            </c:v>
                </c:pt>
                <c:pt idx="12">
                  <c:v>Gayrimenkul Faaliyetleri            </c:v>
                </c:pt>
                <c:pt idx="13">
                  <c:v>Hukuki Ve Muhasebe Faaliyetleri     </c:v>
                </c:pt>
                <c:pt idx="14">
                  <c:v>Diğer Hizmet Faaliyetleri           </c:v>
                </c:pt>
                <c:pt idx="15">
                  <c:v>Güvenlik Ve Soruşturma Faaliyet.    </c:v>
                </c:pt>
              </c:strCache>
            </c:strRef>
          </c:cat>
          <c:val>
            <c:numRef>
              <c:f>Sayfa2!$B$2:$B$17</c:f>
              <c:numCache>
                <c:formatCode>0</c:formatCode>
                <c:ptCount val="16"/>
                <c:pt idx="0">
                  <c:v>755</c:v>
                </c:pt>
                <c:pt idx="1">
                  <c:v>479</c:v>
                </c:pt>
                <c:pt idx="2">
                  <c:v>247</c:v>
                </c:pt>
                <c:pt idx="3">
                  <c:v>215</c:v>
                </c:pt>
                <c:pt idx="4">
                  <c:v>187</c:v>
                </c:pt>
                <c:pt idx="5">
                  <c:v>147</c:v>
                </c:pt>
                <c:pt idx="6">
                  <c:v>134</c:v>
                </c:pt>
                <c:pt idx="7">
                  <c:v>122</c:v>
                </c:pt>
                <c:pt idx="8">
                  <c:v>120</c:v>
                </c:pt>
                <c:pt idx="9">
                  <c:v>119</c:v>
                </c:pt>
                <c:pt idx="10">
                  <c:v>105</c:v>
                </c:pt>
                <c:pt idx="11">
                  <c:v>100</c:v>
                </c:pt>
                <c:pt idx="12">
                  <c:v>88</c:v>
                </c:pt>
                <c:pt idx="13">
                  <c:v>72</c:v>
                </c:pt>
                <c:pt idx="14">
                  <c:v>70</c:v>
                </c:pt>
                <c:pt idx="15">
                  <c:v>68</c:v>
                </c:pt>
              </c:numCache>
            </c:numRef>
          </c:val>
          <c:extLst xmlns:c16r2="http://schemas.microsoft.com/office/drawing/2015/06/chart">
            <c:ext xmlns:c16="http://schemas.microsoft.com/office/drawing/2014/chart" uri="{C3380CC4-5D6E-409C-BE32-E72D297353CC}">
              <c16:uniqueId val="{00000020-3D1A-4E4B-AC69-1431EEEF9956}"/>
            </c:ext>
          </c:extLst>
        </c:ser>
        <c:dLbls>
          <c:dLblPos val="outEnd"/>
          <c:showLegendKey val="0"/>
          <c:showVal val="1"/>
          <c:showCatName val="0"/>
          <c:showSerName val="0"/>
          <c:showPercent val="0"/>
          <c:showBubbleSize val="0"/>
        </c:dLbls>
        <c:gapWidth val="182"/>
        <c:axId val="113358336"/>
        <c:axId val="113359872"/>
      </c:barChart>
      <c:catAx>
        <c:axId val="11335833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13359872"/>
        <c:crosses val="autoZero"/>
        <c:auto val="1"/>
        <c:lblAlgn val="ctr"/>
        <c:lblOffset val="100"/>
        <c:noMultiLvlLbl val="0"/>
      </c:catAx>
      <c:valAx>
        <c:axId val="113359872"/>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1335833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tr-TR"/>
              <a:t>İşyeri Büyüklüğüne Göre İşletme Sayıları</a:t>
            </a:r>
          </a:p>
        </c:rich>
      </c:tx>
      <c:layout/>
      <c:overlay val="0"/>
      <c:spPr>
        <a:noFill/>
        <a:ln>
          <a:noFill/>
        </a:ln>
        <a:effectLst/>
      </c:spPr>
    </c:title>
    <c:autoTitleDeleted val="0"/>
    <c:plotArea>
      <c:layout/>
      <c:barChart>
        <c:barDir val="col"/>
        <c:grouping val="clustered"/>
        <c:varyColors val="0"/>
        <c:ser>
          <c:idx val="0"/>
          <c:order val="0"/>
          <c:tx>
            <c:strRef>
              <c:f>Sayfa3!$A$10</c:f>
              <c:strCache>
                <c:ptCount val="1"/>
                <c:pt idx="0">
                  <c:v>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tr-TR"/>
              </a:p>
            </c:txPr>
            <c:dLblPos val="outEnd"/>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c15:spPr>
                <c15:showLeaderLines val="0"/>
              </c:ext>
            </c:extLst>
          </c:dLbls>
          <c:cat>
            <c:strRef>
              <c:f>Sayfa3!$B$9</c:f>
              <c:strCache>
                <c:ptCount val="1"/>
                <c:pt idx="0">
                  <c:v>İşyeri Sayısı</c:v>
                </c:pt>
              </c:strCache>
            </c:strRef>
          </c:cat>
          <c:val>
            <c:numRef>
              <c:f>Sayfa3!$B$10</c:f>
              <c:numCache>
                <c:formatCode>#,##0_ ;\-#,##0\ </c:formatCode>
                <c:ptCount val="1"/>
                <c:pt idx="0">
                  <c:v>1505</c:v>
                </c:pt>
              </c:numCache>
            </c:numRef>
          </c:val>
          <c:extLst xmlns:c16r2="http://schemas.microsoft.com/office/drawing/2015/06/chart">
            <c:ext xmlns:c16="http://schemas.microsoft.com/office/drawing/2014/chart" uri="{C3380CC4-5D6E-409C-BE32-E72D297353CC}">
              <c16:uniqueId val="{00000000-31D4-440B-AD06-E59CD5FEFF10}"/>
            </c:ext>
          </c:extLst>
        </c:ser>
        <c:ser>
          <c:idx val="1"/>
          <c:order val="1"/>
          <c:tx>
            <c:strRef>
              <c:f>Sayfa3!$A$11</c:f>
              <c:strCache>
                <c:ptCount val="1"/>
                <c:pt idx="0">
                  <c:v>2-3</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Sayfa3!$B$9</c:f>
              <c:strCache>
                <c:ptCount val="1"/>
                <c:pt idx="0">
                  <c:v>İşyeri Sayısı</c:v>
                </c:pt>
              </c:strCache>
            </c:strRef>
          </c:cat>
          <c:val>
            <c:numRef>
              <c:f>Sayfa3!$B$11</c:f>
              <c:numCache>
                <c:formatCode>#,##0_ ;\-#,##0\ </c:formatCode>
                <c:ptCount val="1"/>
                <c:pt idx="0">
                  <c:v>1127</c:v>
                </c:pt>
              </c:numCache>
            </c:numRef>
          </c:val>
          <c:extLst xmlns:c16r2="http://schemas.microsoft.com/office/drawing/2015/06/chart">
            <c:ext xmlns:c16="http://schemas.microsoft.com/office/drawing/2014/chart" uri="{C3380CC4-5D6E-409C-BE32-E72D297353CC}">
              <c16:uniqueId val="{00000001-31D4-440B-AD06-E59CD5FEFF10}"/>
            </c:ext>
          </c:extLst>
        </c:ser>
        <c:ser>
          <c:idx val="2"/>
          <c:order val="2"/>
          <c:tx>
            <c:strRef>
              <c:f>Sayfa3!$A$12</c:f>
              <c:strCache>
                <c:ptCount val="1"/>
                <c:pt idx="0">
                  <c:v>4-6</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Sayfa3!$B$9</c:f>
              <c:strCache>
                <c:ptCount val="1"/>
                <c:pt idx="0">
                  <c:v>İşyeri Sayısı</c:v>
                </c:pt>
              </c:strCache>
            </c:strRef>
          </c:cat>
          <c:val>
            <c:numRef>
              <c:f>Sayfa3!$B$12</c:f>
              <c:numCache>
                <c:formatCode>#,##0_ ;\-#,##0\ </c:formatCode>
                <c:ptCount val="1"/>
                <c:pt idx="0">
                  <c:v>630</c:v>
                </c:pt>
              </c:numCache>
            </c:numRef>
          </c:val>
          <c:extLst xmlns:c16r2="http://schemas.microsoft.com/office/drawing/2015/06/chart">
            <c:ext xmlns:c16="http://schemas.microsoft.com/office/drawing/2014/chart" uri="{C3380CC4-5D6E-409C-BE32-E72D297353CC}">
              <c16:uniqueId val="{00000002-31D4-440B-AD06-E59CD5FEFF10}"/>
            </c:ext>
          </c:extLst>
        </c:ser>
        <c:ser>
          <c:idx val="3"/>
          <c:order val="3"/>
          <c:tx>
            <c:strRef>
              <c:f>Sayfa3!$A$13</c:f>
              <c:strCache>
                <c:ptCount val="1"/>
                <c:pt idx="0">
                  <c:v>7-9</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Sayfa3!$B$9</c:f>
              <c:strCache>
                <c:ptCount val="1"/>
                <c:pt idx="0">
                  <c:v>İşyeri Sayısı</c:v>
                </c:pt>
              </c:strCache>
            </c:strRef>
          </c:cat>
          <c:val>
            <c:numRef>
              <c:f>Sayfa3!$B$13</c:f>
              <c:numCache>
                <c:formatCode>#,##0_ ;\-#,##0\ </c:formatCode>
                <c:ptCount val="1"/>
                <c:pt idx="0">
                  <c:v>228</c:v>
                </c:pt>
              </c:numCache>
            </c:numRef>
          </c:val>
          <c:extLst xmlns:c16r2="http://schemas.microsoft.com/office/drawing/2015/06/chart">
            <c:ext xmlns:c16="http://schemas.microsoft.com/office/drawing/2014/chart" uri="{C3380CC4-5D6E-409C-BE32-E72D297353CC}">
              <c16:uniqueId val="{00000003-31D4-440B-AD06-E59CD5FEFF10}"/>
            </c:ext>
          </c:extLst>
        </c:ser>
        <c:ser>
          <c:idx val="4"/>
          <c:order val="4"/>
          <c:tx>
            <c:strRef>
              <c:f>Sayfa3!$A$14</c:f>
              <c:strCache>
                <c:ptCount val="1"/>
                <c:pt idx="0">
                  <c:v>10-19</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Sayfa3!$B$9</c:f>
              <c:strCache>
                <c:ptCount val="1"/>
                <c:pt idx="0">
                  <c:v>İşyeri Sayısı</c:v>
                </c:pt>
              </c:strCache>
            </c:strRef>
          </c:cat>
          <c:val>
            <c:numRef>
              <c:f>Sayfa3!$B$14</c:f>
              <c:numCache>
                <c:formatCode>#,##0_ ;\-#,##0\ </c:formatCode>
                <c:ptCount val="1"/>
                <c:pt idx="0">
                  <c:v>268</c:v>
                </c:pt>
              </c:numCache>
            </c:numRef>
          </c:val>
          <c:extLst xmlns:c16r2="http://schemas.microsoft.com/office/drawing/2015/06/chart">
            <c:ext xmlns:c16="http://schemas.microsoft.com/office/drawing/2014/chart" uri="{C3380CC4-5D6E-409C-BE32-E72D297353CC}">
              <c16:uniqueId val="{00000004-31D4-440B-AD06-E59CD5FEFF10}"/>
            </c:ext>
          </c:extLst>
        </c:ser>
        <c:ser>
          <c:idx val="5"/>
          <c:order val="5"/>
          <c:tx>
            <c:strRef>
              <c:f>Sayfa3!$A$15</c:f>
              <c:strCache>
                <c:ptCount val="1"/>
                <c:pt idx="0">
                  <c:v>20-29</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Sayfa3!$B$9</c:f>
              <c:strCache>
                <c:ptCount val="1"/>
                <c:pt idx="0">
                  <c:v>İşyeri Sayısı</c:v>
                </c:pt>
              </c:strCache>
            </c:strRef>
          </c:cat>
          <c:val>
            <c:numRef>
              <c:f>Sayfa3!$B$15</c:f>
              <c:numCache>
                <c:formatCode>#,##0_ ;\-#,##0\ </c:formatCode>
                <c:ptCount val="1"/>
                <c:pt idx="0">
                  <c:v>97</c:v>
                </c:pt>
              </c:numCache>
            </c:numRef>
          </c:val>
          <c:extLst xmlns:c16r2="http://schemas.microsoft.com/office/drawing/2015/06/chart">
            <c:ext xmlns:c16="http://schemas.microsoft.com/office/drawing/2014/chart" uri="{C3380CC4-5D6E-409C-BE32-E72D297353CC}">
              <c16:uniqueId val="{00000005-31D4-440B-AD06-E59CD5FEFF10}"/>
            </c:ext>
          </c:extLst>
        </c:ser>
        <c:ser>
          <c:idx val="6"/>
          <c:order val="6"/>
          <c:tx>
            <c:strRef>
              <c:f>Sayfa3!$A$16</c:f>
              <c:strCache>
                <c:ptCount val="1"/>
                <c:pt idx="0">
                  <c:v>30-49</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Sayfa3!$B$9</c:f>
              <c:strCache>
                <c:ptCount val="1"/>
                <c:pt idx="0">
                  <c:v>İşyeri Sayısı</c:v>
                </c:pt>
              </c:strCache>
            </c:strRef>
          </c:cat>
          <c:val>
            <c:numRef>
              <c:f>Sayfa3!$B$16</c:f>
              <c:numCache>
                <c:formatCode>#,##0_ ;\-#,##0\ </c:formatCode>
                <c:ptCount val="1"/>
                <c:pt idx="0">
                  <c:v>64</c:v>
                </c:pt>
              </c:numCache>
            </c:numRef>
          </c:val>
          <c:extLst xmlns:c16r2="http://schemas.microsoft.com/office/drawing/2015/06/chart">
            <c:ext xmlns:c16="http://schemas.microsoft.com/office/drawing/2014/chart" uri="{C3380CC4-5D6E-409C-BE32-E72D297353CC}">
              <c16:uniqueId val="{00000006-31D4-440B-AD06-E59CD5FEFF10}"/>
            </c:ext>
          </c:extLst>
        </c:ser>
        <c:ser>
          <c:idx val="7"/>
          <c:order val="7"/>
          <c:tx>
            <c:strRef>
              <c:f>Sayfa3!$A$17</c:f>
              <c:strCache>
                <c:ptCount val="1"/>
                <c:pt idx="0">
                  <c:v>50-99</c:v>
                </c:pt>
              </c:strCache>
            </c:strRef>
          </c:tx>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Sayfa3!$B$9</c:f>
              <c:strCache>
                <c:ptCount val="1"/>
                <c:pt idx="0">
                  <c:v>İşyeri Sayısı</c:v>
                </c:pt>
              </c:strCache>
            </c:strRef>
          </c:cat>
          <c:val>
            <c:numRef>
              <c:f>Sayfa3!$B$17</c:f>
              <c:numCache>
                <c:formatCode>#,##0_ ;\-#,##0\ </c:formatCode>
                <c:ptCount val="1"/>
                <c:pt idx="0">
                  <c:v>28</c:v>
                </c:pt>
              </c:numCache>
            </c:numRef>
          </c:val>
          <c:extLst xmlns:c16r2="http://schemas.microsoft.com/office/drawing/2015/06/chart">
            <c:ext xmlns:c16="http://schemas.microsoft.com/office/drawing/2014/chart" uri="{C3380CC4-5D6E-409C-BE32-E72D297353CC}">
              <c16:uniqueId val="{00000007-31D4-440B-AD06-E59CD5FEFF10}"/>
            </c:ext>
          </c:extLst>
        </c:ser>
        <c:ser>
          <c:idx val="8"/>
          <c:order val="8"/>
          <c:tx>
            <c:strRef>
              <c:f>Sayfa3!$A$18</c:f>
              <c:strCache>
                <c:ptCount val="1"/>
                <c:pt idx="0">
                  <c:v>100-249</c:v>
                </c:pt>
              </c:strCache>
            </c:strRef>
          </c:tx>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Sayfa3!$B$9</c:f>
              <c:strCache>
                <c:ptCount val="1"/>
                <c:pt idx="0">
                  <c:v>İşyeri Sayısı</c:v>
                </c:pt>
              </c:strCache>
            </c:strRef>
          </c:cat>
          <c:val>
            <c:numRef>
              <c:f>Sayfa3!$B$18</c:f>
              <c:numCache>
                <c:formatCode>#,##0_ ;\-#,##0\ </c:formatCode>
                <c:ptCount val="1"/>
                <c:pt idx="0">
                  <c:v>18</c:v>
                </c:pt>
              </c:numCache>
            </c:numRef>
          </c:val>
          <c:extLst xmlns:c16r2="http://schemas.microsoft.com/office/drawing/2015/06/chart">
            <c:ext xmlns:c16="http://schemas.microsoft.com/office/drawing/2014/chart" uri="{C3380CC4-5D6E-409C-BE32-E72D297353CC}">
              <c16:uniqueId val="{00000008-31D4-440B-AD06-E59CD5FEFF10}"/>
            </c:ext>
          </c:extLst>
        </c:ser>
        <c:ser>
          <c:idx val="9"/>
          <c:order val="9"/>
          <c:tx>
            <c:strRef>
              <c:f>Sayfa3!$A$19</c:f>
              <c:strCache>
                <c:ptCount val="1"/>
                <c:pt idx="0">
                  <c:v>250-499</c:v>
                </c:pt>
              </c:strCache>
            </c:strRef>
          </c:tx>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Sayfa3!$B$9</c:f>
              <c:strCache>
                <c:ptCount val="1"/>
                <c:pt idx="0">
                  <c:v>İşyeri Sayısı</c:v>
                </c:pt>
              </c:strCache>
            </c:strRef>
          </c:cat>
          <c:val>
            <c:numRef>
              <c:f>Sayfa3!$B$19</c:f>
              <c:numCache>
                <c:formatCode>#,##0_ ;\-#,##0\ </c:formatCode>
                <c:ptCount val="1"/>
                <c:pt idx="0">
                  <c:v>5</c:v>
                </c:pt>
              </c:numCache>
            </c:numRef>
          </c:val>
          <c:extLst xmlns:c16r2="http://schemas.microsoft.com/office/drawing/2015/06/chart">
            <c:ext xmlns:c16="http://schemas.microsoft.com/office/drawing/2014/chart" uri="{C3380CC4-5D6E-409C-BE32-E72D297353CC}">
              <c16:uniqueId val="{00000009-31D4-440B-AD06-E59CD5FEFF10}"/>
            </c:ext>
          </c:extLst>
        </c:ser>
        <c:ser>
          <c:idx val="10"/>
          <c:order val="10"/>
          <c:tx>
            <c:strRef>
              <c:f>Sayfa3!$A$20</c:f>
              <c:strCache>
                <c:ptCount val="1"/>
                <c:pt idx="0">
                  <c:v>1000+</c:v>
                </c:pt>
              </c:strCache>
            </c:strRef>
          </c:tx>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Sayfa3!$B$9</c:f>
              <c:strCache>
                <c:ptCount val="1"/>
                <c:pt idx="0">
                  <c:v>İşyeri Sayısı</c:v>
                </c:pt>
              </c:strCache>
            </c:strRef>
          </c:cat>
          <c:val>
            <c:numRef>
              <c:f>Sayfa3!$B$20</c:f>
              <c:numCache>
                <c:formatCode>#,##0_ ;\-#,##0\ </c:formatCode>
                <c:ptCount val="1"/>
                <c:pt idx="0">
                  <c:v>1</c:v>
                </c:pt>
              </c:numCache>
            </c:numRef>
          </c:val>
          <c:extLst xmlns:c16r2="http://schemas.microsoft.com/office/drawing/2015/06/chart">
            <c:ext xmlns:c16="http://schemas.microsoft.com/office/drawing/2014/chart" uri="{C3380CC4-5D6E-409C-BE32-E72D297353CC}">
              <c16:uniqueId val="{0000000A-31D4-440B-AD06-E59CD5FEFF10}"/>
            </c:ext>
          </c:extLst>
        </c:ser>
        <c:dLbls>
          <c:dLblPos val="outEnd"/>
          <c:showLegendKey val="0"/>
          <c:showVal val="1"/>
          <c:showCatName val="0"/>
          <c:showSerName val="0"/>
          <c:showPercent val="0"/>
          <c:showBubbleSize val="0"/>
        </c:dLbls>
        <c:gapWidth val="150"/>
        <c:axId val="121496320"/>
        <c:axId val="121497856"/>
      </c:barChart>
      <c:catAx>
        <c:axId val="121496320"/>
        <c:scaling>
          <c:orientation val="minMax"/>
        </c:scaling>
        <c:delete val="0"/>
        <c:axPos val="b"/>
        <c:numFmt formatCode="General" sourceLinked="1"/>
        <c:majorTickMark val="out"/>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21497856"/>
        <c:crosses val="autoZero"/>
        <c:auto val="1"/>
        <c:lblAlgn val="ctr"/>
        <c:lblOffset val="100"/>
        <c:noMultiLvlLbl val="0"/>
      </c:catAx>
      <c:valAx>
        <c:axId val="121497856"/>
        <c:scaling>
          <c:orientation val="minMax"/>
        </c:scaling>
        <c:delete val="0"/>
        <c:axPos val="l"/>
        <c:majorGridlines>
          <c:spPr>
            <a:ln w="9525" cap="flat" cmpd="sng" algn="ctr">
              <a:solidFill>
                <a:schemeClr val="tx1">
                  <a:lumMod val="15000"/>
                  <a:lumOff val="85000"/>
                </a:schemeClr>
              </a:solidFill>
              <a:round/>
            </a:ln>
            <a:effectLst/>
          </c:spPr>
        </c:majorGridlines>
        <c:numFmt formatCode="#,##0_ ;\-#,##0\ "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214963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KIRŞEHİR</a:t>
            </a:r>
            <a:r>
              <a:rPr lang="tr-TR" b="1"/>
              <a:t> İMALAT SANAYİNDE FAALİYET GÖSTEREN FİRMA SAYISI</a:t>
            </a:r>
            <a:endParaRPr lang="en-US" b="1"/>
          </a:p>
        </c:rich>
      </c:tx>
      <c:layout/>
      <c:overlay val="0"/>
      <c:spPr>
        <a:noFill/>
        <a:ln>
          <a:noFill/>
        </a:ln>
        <a:effectLst/>
      </c:spPr>
    </c:title>
    <c:autoTitleDeleted val="0"/>
    <c:plotArea>
      <c:layout/>
      <c:barChart>
        <c:barDir val="bar"/>
        <c:grouping val="clustered"/>
        <c:varyColors val="1"/>
        <c:ser>
          <c:idx val="0"/>
          <c:order val="0"/>
          <c:tx>
            <c:strRef>
              <c:f>Sayfa1!$B$1</c:f>
              <c:strCache>
                <c:ptCount val="1"/>
                <c:pt idx="0">
                  <c:v>KIRŞEHİR</c:v>
                </c:pt>
              </c:strCache>
            </c:strRef>
          </c:tx>
          <c:invertIfNegative val="0"/>
          <c:dPt>
            <c:idx val="0"/>
            <c:invertIfNegative val="0"/>
            <c:bubble3D val="0"/>
            <c:spPr>
              <a:solidFill>
                <a:schemeClr val="accent1"/>
              </a:solidFill>
              <a:ln>
                <a:noFill/>
              </a:ln>
              <a:effectLst/>
            </c:spPr>
            <c:extLst xmlns:c16r2="http://schemas.microsoft.com/office/drawing/2015/06/chart">
              <c:ext xmlns:c16="http://schemas.microsoft.com/office/drawing/2014/chart" uri="{C3380CC4-5D6E-409C-BE32-E72D297353CC}">
                <c16:uniqueId val="{00000001-2A4D-4070-A55D-5BF477C57825}"/>
              </c:ext>
            </c:extLst>
          </c:dPt>
          <c:dPt>
            <c:idx val="1"/>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2A4D-4070-A55D-5BF477C57825}"/>
              </c:ext>
            </c:extLst>
          </c:dPt>
          <c:dPt>
            <c:idx val="2"/>
            <c:invertIfNegative val="0"/>
            <c:bubble3D val="0"/>
            <c:spPr>
              <a:solidFill>
                <a:schemeClr val="accent3"/>
              </a:solidFill>
              <a:ln>
                <a:noFill/>
              </a:ln>
              <a:effectLst/>
            </c:spPr>
            <c:extLst xmlns:c16r2="http://schemas.microsoft.com/office/drawing/2015/06/chart">
              <c:ext xmlns:c16="http://schemas.microsoft.com/office/drawing/2014/chart" uri="{C3380CC4-5D6E-409C-BE32-E72D297353CC}">
                <c16:uniqueId val="{00000005-2A4D-4070-A55D-5BF477C57825}"/>
              </c:ext>
            </c:extLst>
          </c:dPt>
          <c:dPt>
            <c:idx val="3"/>
            <c:invertIfNegative val="0"/>
            <c:bubble3D val="0"/>
            <c:spPr>
              <a:solidFill>
                <a:schemeClr val="accent4"/>
              </a:solidFill>
              <a:ln>
                <a:noFill/>
              </a:ln>
              <a:effectLst/>
            </c:spPr>
            <c:extLst xmlns:c16r2="http://schemas.microsoft.com/office/drawing/2015/06/chart">
              <c:ext xmlns:c16="http://schemas.microsoft.com/office/drawing/2014/chart" uri="{C3380CC4-5D6E-409C-BE32-E72D297353CC}">
                <c16:uniqueId val="{00000007-2A4D-4070-A55D-5BF477C57825}"/>
              </c:ext>
            </c:extLst>
          </c:dPt>
          <c:dPt>
            <c:idx val="4"/>
            <c:invertIfNegative val="0"/>
            <c:bubble3D val="0"/>
            <c:spPr>
              <a:solidFill>
                <a:schemeClr val="accent5"/>
              </a:solidFill>
              <a:ln>
                <a:noFill/>
              </a:ln>
              <a:effectLst/>
            </c:spPr>
            <c:extLst xmlns:c16r2="http://schemas.microsoft.com/office/drawing/2015/06/chart">
              <c:ext xmlns:c16="http://schemas.microsoft.com/office/drawing/2014/chart" uri="{C3380CC4-5D6E-409C-BE32-E72D297353CC}">
                <c16:uniqueId val="{00000009-2A4D-4070-A55D-5BF477C57825}"/>
              </c:ext>
            </c:extLst>
          </c:dPt>
          <c:dPt>
            <c:idx val="5"/>
            <c:invertIfNegative val="0"/>
            <c:bubble3D val="0"/>
            <c:spPr>
              <a:solidFill>
                <a:schemeClr val="accent6"/>
              </a:solidFill>
              <a:ln>
                <a:noFill/>
              </a:ln>
              <a:effectLst/>
            </c:spPr>
            <c:extLst xmlns:c16r2="http://schemas.microsoft.com/office/drawing/2015/06/chart">
              <c:ext xmlns:c16="http://schemas.microsoft.com/office/drawing/2014/chart" uri="{C3380CC4-5D6E-409C-BE32-E72D297353CC}">
                <c16:uniqueId val="{0000000B-2A4D-4070-A55D-5BF477C57825}"/>
              </c:ext>
            </c:extLst>
          </c:dPt>
          <c:dPt>
            <c:idx val="6"/>
            <c:invertIfNegative val="0"/>
            <c:bubble3D val="0"/>
            <c:spPr>
              <a:solidFill>
                <a:schemeClr val="accent1">
                  <a:lumMod val="60000"/>
                </a:schemeClr>
              </a:solidFill>
              <a:ln>
                <a:noFill/>
              </a:ln>
              <a:effectLst/>
            </c:spPr>
            <c:extLst xmlns:c16r2="http://schemas.microsoft.com/office/drawing/2015/06/chart">
              <c:ext xmlns:c16="http://schemas.microsoft.com/office/drawing/2014/chart" uri="{C3380CC4-5D6E-409C-BE32-E72D297353CC}">
                <c16:uniqueId val="{0000000D-2A4D-4070-A55D-5BF477C57825}"/>
              </c:ext>
            </c:extLst>
          </c:dPt>
          <c:dPt>
            <c:idx val="7"/>
            <c:invertIfNegative val="0"/>
            <c:bubble3D val="0"/>
            <c:spPr>
              <a:solidFill>
                <a:schemeClr val="accent2">
                  <a:lumMod val="60000"/>
                </a:schemeClr>
              </a:solidFill>
              <a:ln>
                <a:noFill/>
              </a:ln>
              <a:effectLst/>
            </c:spPr>
            <c:extLst xmlns:c16r2="http://schemas.microsoft.com/office/drawing/2015/06/chart">
              <c:ext xmlns:c16="http://schemas.microsoft.com/office/drawing/2014/chart" uri="{C3380CC4-5D6E-409C-BE32-E72D297353CC}">
                <c16:uniqueId val="{0000000F-2A4D-4070-A55D-5BF477C57825}"/>
              </c:ext>
            </c:extLst>
          </c:dPt>
          <c:dPt>
            <c:idx val="8"/>
            <c:invertIfNegative val="0"/>
            <c:bubble3D val="0"/>
            <c:spPr>
              <a:solidFill>
                <a:schemeClr val="accent3">
                  <a:lumMod val="60000"/>
                </a:schemeClr>
              </a:solidFill>
              <a:ln>
                <a:noFill/>
              </a:ln>
              <a:effectLst/>
            </c:spPr>
            <c:extLst xmlns:c16r2="http://schemas.microsoft.com/office/drawing/2015/06/chart">
              <c:ext xmlns:c16="http://schemas.microsoft.com/office/drawing/2014/chart" uri="{C3380CC4-5D6E-409C-BE32-E72D297353CC}">
                <c16:uniqueId val="{00000011-2A4D-4070-A55D-5BF477C57825}"/>
              </c:ext>
            </c:extLst>
          </c:dPt>
          <c:dPt>
            <c:idx val="9"/>
            <c:invertIfNegative val="0"/>
            <c:bubble3D val="0"/>
            <c:spPr>
              <a:solidFill>
                <a:schemeClr val="accent4">
                  <a:lumMod val="60000"/>
                </a:schemeClr>
              </a:solidFill>
              <a:ln>
                <a:noFill/>
              </a:ln>
              <a:effectLst/>
            </c:spPr>
            <c:extLst xmlns:c16r2="http://schemas.microsoft.com/office/drawing/2015/06/chart">
              <c:ext xmlns:c16="http://schemas.microsoft.com/office/drawing/2014/chart" uri="{C3380CC4-5D6E-409C-BE32-E72D297353CC}">
                <c16:uniqueId val="{00000013-2A4D-4070-A55D-5BF477C57825}"/>
              </c:ext>
            </c:extLst>
          </c:dPt>
          <c:dPt>
            <c:idx val="10"/>
            <c:invertIfNegative val="0"/>
            <c:bubble3D val="0"/>
            <c:spPr>
              <a:solidFill>
                <a:schemeClr val="accent5">
                  <a:lumMod val="60000"/>
                </a:schemeClr>
              </a:solidFill>
              <a:ln>
                <a:noFill/>
              </a:ln>
              <a:effectLst/>
            </c:spPr>
            <c:extLst xmlns:c16r2="http://schemas.microsoft.com/office/drawing/2015/06/chart">
              <c:ext xmlns:c16="http://schemas.microsoft.com/office/drawing/2014/chart" uri="{C3380CC4-5D6E-409C-BE32-E72D297353CC}">
                <c16:uniqueId val="{00000015-2A4D-4070-A55D-5BF477C57825}"/>
              </c:ext>
            </c:extLst>
          </c:dPt>
          <c:dPt>
            <c:idx val="11"/>
            <c:invertIfNegative val="0"/>
            <c:bubble3D val="0"/>
            <c:spPr>
              <a:solidFill>
                <a:schemeClr val="accent6">
                  <a:lumMod val="60000"/>
                </a:schemeClr>
              </a:solidFill>
              <a:ln>
                <a:noFill/>
              </a:ln>
              <a:effectLst/>
            </c:spPr>
            <c:extLst xmlns:c16r2="http://schemas.microsoft.com/office/drawing/2015/06/chart">
              <c:ext xmlns:c16="http://schemas.microsoft.com/office/drawing/2014/chart" uri="{C3380CC4-5D6E-409C-BE32-E72D297353CC}">
                <c16:uniqueId val="{00000017-2A4D-4070-A55D-5BF477C57825}"/>
              </c:ext>
            </c:extLst>
          </c:dPt>
          <c:dPt>
            <c:idx val="12"/>
            <c:invertIfNegative val="0"/>
            <c:bubble3D val="0"/>
            <c:spPr>
              <a:solidFill>
                <a:schemeClr val="accent1">
                  <a:lumMod val="80000"/>
                  <a:lumOff val="20000"/>
                </a:schemeClr>
              </a:solidFill>
              <a:ln>
                <a:noFill/>
              </a:ln>
              <a:effectLst/>
            </c:spPr>
            <c:extLst xmlns:c16r2="http://schemas.microsoft.com/office/drawing/2015/06/chart">
              <c:ext xmlns:c16="http://schemas.microsoft.com/office/drawing/2014/chart" uri="{C3380CC4-5D6E-409C-BE32-E72D297353CC}">
                <c16:uniqueId val="{00000019-2A4D-4070-A55D-5BF477C57825}"/>
              </c:ext>
            </c:extLst>
          </c:dPt>
          <c:dPt>
            <c:idx val="13"/>
            <c:invertIfNegative val="0"/>
            <c:bubble3D val="0"/>
            <c:spPr>
              <a:solidFill>
                <a:schemeClr val="accent2">
                  <a:lumMod val="80000"/>
                  <a:lumOff val="20000"/>
                </a:schemeClr>
              </a:solidFill>
              <a:ln>
                <a:noFill/>
              </a:ln>
              <a:effectLst/>
            </c:spPr>
            <c:extLst xmlns:c16r2="http://schemas.microsoft.com/office/drawing/2015/06/chart">
              <c:ext xmlns:c16="http://schemas.microsoft.com/office/drawing/2014/chart" uri="{C3380CC4-5D6E-409C-BE32-E72D297353CC}">
                <c16:uniqueId val="{0000001B-2A4D-4070-A55D-5BF477C57825}"/>
              </c:ext>
            </c:extLst>
          </c:dPt>
          <c:dPt>
            <c:idx val="14"/>
            <c:invertIfNegative val="0"/>
            <c:bubble3D val="0"/>
            <c:spPr>
              <a:solidFill>
                <a:schemeClr val="accent3">
                  <a:lumMod val="80000"/>
                  <a:lumOff val="20000"/>
                </a:schemeClr>
              </a:solidFill>
              <a:ln>
                <a:noFill/>
              </a:ln>
              <a:effectLst/>
            </c:spPr>
            <c:extLst xmlns:c16r2="http://schemas.microsoft.com/office/drawing/2015/06/chart">
              <c:ext xmlns:c16="http://schemas.microsoft.com/office/drawing/2014/chart" uri="{C3380CC4-5D6E-409C-BE32-E72D297353CC}">
                <c16:uniqueId val="{0000001D-2A4D-4070-A55D-5BF477C57825}"/>
              </c:ext>
            </c:extLst>
          </c:dPt>
          <c:dPt>
            <c:idx val="15"/>
            <c:invertIfNegative val="0"/>
            <c:bubble3D val="0"/>
            <c:spPr>
              <a:solidFill>
                <a:schemeClr val="accent4">
                  <a:lumMod val="80000"/>
                  <a:lumOff val="20000"/>
                </a:schemeClr>
              </a:solidFill>
              <a:ln>
                <a:noFill/>
              </a:ln>
              <a:effectLst/>
            </c:spPr>
            <c:extLst xmlns:c16r2="http://schemas.microsoft.com/office/drawing/2015/06/chart">
              <c:ext xmlns:c16="http://schemas.microsoft.com/office/drawing/2014/chart" uri="{C3380CC4-5D6E-409C-BE32-E72D297353CC}">
                <c16:uniqueId val="{0000001F-2A4D-4070-A55D-5BF477C57825}"/>
              </c:ext>
            </c:extLst>
          </c:dPt>
          <c:dPt>
            <c:idx val="16"/>
            <c:invertIfNegative val="0"/>
            <c:bubble3D val="0"/>
            <c:spPr>
              <a:solidFill>
                <a:schemeClr val="accent5">
                  <a:lumMod val="80000"/>
                  <a:lumOff val="20000"/>
                </a:schemeClr>
              </a:solidFill>
              <a:ln>
                <a:noFill/>
              </a:ln>
              <a:effectLst/>
            </c:spPr>
            <c:extLst xmlns:c16r2="http://schemas.microsoft.com/office/drawing/2015/06/chart">
              <c:ext xmlns:c16="http://schemas.microsoft.com/office/drawing/2014/chart" uri="{C3380CC4-5D6E-409C-BE32-E72D297353CC}">
                <c16:uniqueId val="{00000021-2A4D-4070-A55D-5BF477C5782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tr-T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Sayfa1!$A$2:$A$18</c:f>
              <c:strCache>
                <c:ptCount val="17"/>
                <c:pt idx="0">
                  <c:v>GIDA ÜRÜNLERİNİN İMALATI</c:v>
                </c:pt>
                <c:pt idx="1">
                  <c:v>DİĞER METALİK OLMAYAN MİNERAL ÜRÜNLERİN İMALATI</c:v>
                </c:pt>
                <c:pt idx="2">
                  <c:v>MAKİNE VE EKİPMANLARIN KURULUMU VE ONARIMI</c:v>
                </c:pt>
                <c:pt idx="3">
                  <c:v>AĞAÇ, AĞAÇ ÜRÜNLERİ VE MANTAR ÜRÜNLERİ İMALATI (MOBİLYA HARİÇ)</c:v>
                </c:pt>
                <c:pt idx="4">
                  <c:v>FABRİKASYON METAL ÜRÜNLERİ İMALATI (MAKİNE VE TEÇHİZAT HARİÇ)</c:v>
                </c:pt>
                <c:pt idx="5">
                  <c:v>MOBİLYA İMALATI</c:v>
                </c:pt>
                <c:pt idx="6">
                  <c:v>KAUÇUK VE PLASTİK ÜRÜNLERİN İMALATI</c:v>
                </c:pt>
                <c:pt idx="7">
                  <c:v>KAYITLI MEDYANIN BASILMASI VE ÇOĞALTILMASI</c:v>
                </c:pt>
                <c:pt idx="8">
                  <c:v>ANA METAL SANAYİİ</c:v>
                </c:pt>
                <c:pt idx="9">
                  <c:v>BAŞKA YERDE SINIFLANDIRILMAMIŞ MAKİNE VE EKİPMAN İMALATI</c:v>
                </c:pt>
                <c:pt idx="10">
                  <c:v>GİYİM EŞYALARININ İMALATI</c:v>
                </c:pt>
                <c:pt idx="11">
                  <c:v>KİMYASALLARIN VE KİMYASAL ÜRÜNLERİN İMALATI</c:v>
                </c:pt>
                <c:pt idx="12">
                  <c:v>ELEKTRİKLİ TEÇHİZAT İMALATI</c:v>
                </c:pt>
                <c:pt idx="13">
                  <c:v>DİĞER İMALATLAR</c:v>
                </c:pt>
                <c:pt idx="14">
                  <c:v>İÇECEKLERİN İMALATI</c:v>
                </c:pt>
                <c:pt idx="15">
                  <c:v>TEKSTİL ÜRÜNLERİNİN İMALATI</c:v>
                </c:pt>
                <c:pt idx="16">
                  <c:v>MOTORLU KARA TAŞITI, TREYLER (RÖMORK) VE YARI TREYLER (YARI RÖMORK) İMALATI</c:v>
                </c:pt>
              </c:strCache>
            </c:strRef>
          </c:cat>
          <c:val>
            <c:numRef>
              <c:f>Sayfa1!$B$2:$B$18</c:f>
              <c:numCache>
                <c:formatCode>#,##0</c:formatCode>
                <c:ptCount val="17"/>
                <c:pt idx="0">
                  <c:v>90</c:v>
                </c:pt>
                <c:pt idx="1">
                  <c:v>37</c:v>
                </c:pt>
                <c:pt idx="2">
                  <c:v>32</c:v>
                </c:pt>
                <c:pt idx="3">
                  <c:v>28</c:v>
                </c:pt>
                <c:pt idx="4">
                  <c:v>24</c:v>
                </c:pt>
                <c:pt idx="5">
                  <c:v>22</c:v>
                </c:pt>
                <c:pt idx="6">
                  <c:v>17</c:v>
                </c:pt>
                <c:pt idx="7">
                  <c:v>12</c:v>
                </c:pt>
                <c:pt idx="8">
                  <c:v>11</c:v>
                </c:pt>
                <c:pt idx="9">
                  <c:v>9</c:v>
                </c:pt>
                <c:pt idx="10">
                  <c:v>8</c:v>
                </c:pt>
                <c:pt idx="11">
                  <c:v>6</c:v>
                </c:pt>
                <c:pt idx="12">
                  <c:v>5</c:v>
                </c:pt>
                <c:pt idx="13">
                  <c:v>3</c:v>
                </c:pt>
                <c:pt idx="14">
                  <c:v>2</c:v>
                </c:pt>
                <c:pt idx="15">
                  <c:v>2</c:v>
                </c:pt>
                <c:pt idx="16">
                  <c:v>2</c:v>
                </c:pt>
              </c:numCache>
            </c:numRef>
          </c:val>
          <c:extLst xmlns:c16r2="http://schemas.microsoft.com/office/drawing/2015/06/chart">
            <c:ext xmlns:c16="http://schemas.microsoft.com/office/drawing/2014/chart" uri="{C3380CC4-5D6E-409C-BE32-E72D297353CC}">
              <c16:uniqueId val="{00000022-2A4D-4070-A55D-5BF477C57825}"/>
            </c:ext>
          </c:extLst>
        </c:ser>
        <c:dLbls>
          <c:dLblPos val="outEnd"/>
          <c:showLegendKey val="0"/>
          <c:showVal val="1"/>
          <c:showCatName val="0"/>
          <c:showSerName val="0"/>
          <c:showPercent val="0"/>
          <c:showBubbleSize val="0"/>
        </c:dLbls>
        <c:gapWidth val="182"/>
        <c:axId val="138843264"/>
        <c:axId val="138858880"/>
      </c:barChart>
      <c:catAx>
        <c:axId val="1388432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38858880"/>
        <c:crosses val="autoZero"/>
        <c:auto val="1"/>
        <c:lblAlgn val="ctr"/>
        <c:lblOffset val="100"/>
        <c:noMultiLvlLbl val="0"/>
      </c:catAx>
      <c:valAx>
        <c:axId val="13885888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3884326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tr-TR" b="1"/>
              <a:t>Kırşehir'in Dış Ticareti</a:t>
            </a:r>
          </a:p>
        </c:rich>
      </c:tx>
      <c:layout/>
      <c:overlay val="0"/>
      <c:spPr>
        <a:noFill/>
        <a:ln>
          <a:noFill/>
        </a:ln>
        <a:effectLst/>
      </c:spPr>
    </c:title>
    <c:autoTitleDeleted val="0"/>
    <c:plotArea>
      <c:layout/>
      <c:lineChart>
        <c:grouping val="standard"/>
        <c:varyColors val="0"/>
        <c:ser>
          <c:idx val="0"/>
          <c:order val="0"/>
          <c:tx>
            <c:strRef>
              <c:f>Kurtarılan_Sayfa1!$B$10</c:f>
              <c:strCache>
                <c:ptCount val="1"/>
                <c:pt idx="0">
                  <c:v>İhracat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Kurtarılan_Sayfa1!$A$11:$A$20</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Kurtarılan_Sayfa1!$B$11:$B$20</c:f>
              <c:numCache>
                <c:formatCode>#,##0</c:formatCode>
                <c:ptCount val="10"/>
                <c:pt idx="0">
                  <c:v>111610249</c:v>
                </c:pt>
                <c:pt idx="1">
                  <c:v>143293414</c:v>
                </c:pt>
                <c:pt idx="2">
                  <c:v>202541105</c:v>
                </c:pt>
                <c:pt idx="3">
                  <c:v>203331198</c:v>
                </c:pt>
                <c:pt idx="4">
                  <c:v>209234751</c:v>
                </c:pt>
                <c:pt idx="5">
                  <c:v>213813339</c:v>
                </c:pt>
                <c:pt idx="6">
                  <c:v>169697282</c:v>
                </c:pt>
                <c:pt idx="7">
                  <c:v>167994607</c:v>
                </c:pt>
                <c:pt idx="8">
                  <c:v>189436234</c:v>
                </c:pt>
                <c:pt idx="9">
                  <c:v>225988384</c:v>
                </c:pt>
              </c:numCache>
            </c:numRef>
          </c:val>
          <c:smooth val="0"/>
          <c:extLst xmlns:c16r2="http://schemas.microsoft.com/office/drawing/2015/06/chart">
            <c:ext xmlns:c16="http://schemas.microsoft.com/office/drawing/2014/chart" uri="{C3380CC4-5D6E-409C-BE32-E72D297353CC}">
              <c16:uniqueId val="{00000000-7110-4A92-BC0F-E81F83E77DC3}"/>
            </c:ext>
          </c:extLst>
        </c:ser>
        <c:ser>
          <c:idx val="1"/>
          <c:order val="1"/>
          <c:tx>
            <c:strRef>
              <c:f>Kurtarılan_Sayfa1!$C$10</c:f>
              <c:strCache>
                <c:ptCount val="1"/>
                <c:pt idx="0">
                  <c:v>İthalat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Kurtarılan_Sayfa1!$A$11:$A$20</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Kurtarılan_Sayfa1!$C$11:$C$20</c:f>
              <c:numCache>
                <c:formatCode>#,##0</c:formatCode>
                <c:ptCount val="10"/>
                <c:pt idx="0">
                  <c:v>86005135</c:v>
                </c:pt>
                <c:pt idx="1">
                  <c:v>155695568</c:v>
                </c:pt>
                <c:pt idx="2">
                  <c:v>266807822</c:v>
                </c:pt>
                <c:pt idx="3">
                  <c:v>211556288</c:v>
                </c:pt>
                <c:pt idx="4">
                  <c:v>195049812</c:v>
                </c:pt>
                <c:pt idx="5">
                  <c:v>210719136</c:v>
                </c:pt>
                <c:pt idx="6">
                  <c:v>192480301</c:v>
                </c:pt>
                <c:pt idx="7">
                  <c:v>211475875</c:v>
                </c:pt>
                <c:pt idx="8">
                  <c:v>285626644</c:v>
                </c:pt>
                <c:pt idx="9">
                  <c:v>322374709</c:v>
                </c:pt>
              </c:numCache>
            </c:numRef>
          </c:val>
          <c:smooth val="0"/>
          <c:extLst xmlns:c16r2="http://schemas.microsoft.com/office/drawing/2015/06/chart">
            <c:ext xmlns:c16="http://schemas.microsoft.com/office/drawing/2014/chart" uri="{C3380CC4-5D6E-409C-BE32-E72D297353CC}">
              <c16:uniqueId val="{00000001-7110-4A92-BC0F-E81F83E77DC3}"/>
            </c:ext>
          </c:extLst>
        </c:ser>
        <c:dLbls>
          <c:showLegendKey val="0"/>
          <c:showVal val="0"/>
          <c:showCatName val="0"/>
          <c:showSerName val="0"/>
          <c:showPercent val="0"/>
          <c:showBubbleSize val="0"/>
        </c:dLbls>
        <c:marker val="1"/>
        <c:smooth val="0"/>
        <c:axId val="113344512"/>
        <c:axId val="113347200"/>
      </c:lineChart>
      <c:catAx>
        <c:axId val="11334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13347200"/>
        <c:crosses val="autoZero"/>
        <c:auto val="1"/>
        <c:lblAlgn val="ctr"/>
        <c:lblOffset val="100"/>
        <c:noMultiLvlLbl val="0"/>
      </c:catAx>
      <c:valAx>
        <c:axId val="1133472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11334451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tr-TR"/>
          </a:p>
        </c:txPr>
      </c:dTable>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tr-T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48E46B69-6952-499D-AD1C-AB3EEFD4A17A}" type="datetimeFigureOut">
              <a:rPr lang="tr-TR" smtClean="0"/>
              <a:t>10.07.2019</a:t>
            </a:fld>
            <a:endParaRPr lang="tr-TR"/>
          </a:p>
        </p:txBody>
      </p:sp>
      <p:sp>
        <p:nvSpPr>
          <p:cNvPr id="20" name="Altbilgi Yer Tutucusu 19"/>
          <p:cNvSpPr>
            <a:spLocks noGrp="1"/>
          </p:cNvSpPr>
          <p:nvPr>
            <p:ph type="ftr" sz="quarter" idx="11"/>
          </p:nvPr>
        </p:nvSpPr>
        <p:spPr/>
        <p:txBody>
          <a:bodyPr/>
          <a:lstStyle>
            <a:extLst/>
          </a:lstStyle>
          <a:p>
            <a:endParaRPr lang="tr-TR"/>
          </a:p>
        </p:txBody>
      </p:sp>
      <p:sp>
        <p:nvSpPr>
          <p:cNvPr id="10" name="Slayt Numarası Yer Tutucusu 9"/>
          <p:cNvSpPr>
            <a:spLocks noGrp="1"/>
          </p:cNvSpPr>
          <p:nvPr>
            <p:ph type="sldNum" sz="quarter" idx="12"/>
          </p:nvPr>
        </p:nvSpPr>
        <p:spPr/>
        <p:txBody>
          <a:bodyPr/>
          <a:lstStyle>
            <a:extLst/>
          </a:lstStyle>
          <a:p>
            <a:fld id="{EED977D8-5FC2-46CC-B4B9-4DDC67EC2DD7}" type="slidenum">
              <a:rPr lang="tr-TR" smtClean="0"/>
              <a:t>‹#›</a:t>
            </a:fld>
            <a:endParaRPr lang="tr-T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48E46B69-6952-499D-AD1C-AB3EEFD4A17A}" type="datetimeFigureOut">
              <a:rPr lang="tr-TR" smtClean="0"/>
              <a:t>10.07.2019</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EED977D8-5FC2-46CC-B4B9-4DDC67EC2DD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48E46B69-6952-499D-AD1C-AB3EEFD4A17A}" type="datetimeFigureOut">
              <a:rPr lang="tr-TR" smtClean="0"/>
              <a:t>10.07.2019</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EED977D8-5FC2-46CC-B4B9-4DDC67EC2DD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48E46B69-6952-499D-AD1C-AB3EEFD4A17A}" type="datetimeFigureOut">
              <a:rPr lang="tr-TR" smtClean="0"/>
              <a:t>10.07.2019</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EED977D8-5FC2-46CC-B4B9-4DDC67EC2DD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48E46B69-6952-499D-AD1C-AB3EEFD4A17A}" type="datetimeFigureOut">
              <a:rPr lang="tr-TR" smtClean="0"/>
              <a:t>10.07.2019</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EED977D8-5FC2-46CC-B4B9-4DDC67EC2DD7}" type="slidenum">
              <a:rPr lang="tr-TR" smtClean="0"/>
              <a:t>‹#›</a:t>
            </a:fld>
            <a:endParaRPr lang="tr-TR"/>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48E46B69-6952-499D-AD1C-AB3EEFD4A17A}" type="datetimeFigureOut">
              <a:rPr lang="tr-TR" smtClean="0"/>
              <a:t>10.07.2019</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EED977D8-5FC2-46CC-B4B9-4DDC67EC2DD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48E46B69-6952-499D-AD1C-AB3EEFD4A17A}" type="datetimeFigureOut">
              <a:rPr lang="tr-TR" smtClean="0"/>
              <a:t>10.07.2019</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EED977D8-5FC2-46CC-B4B9-4DDC67EC2DD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48E46B69-6952-499D-AD1C-AB3EEFD4A17A}" type="datetimeFigureOut">
              <a:rPr lang="tr-TR" smtClean="0"/>
              <a:t>10.07.2019</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EED977D8-5FC2-46CC-B4B9-4DDC67EC2DD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48E46B69-6952-499D-AD1C-AB3EEFD4A17A}" type="datetimeFigureOut">
              <a:rPr lang="tr-TR" smtClean="0"/>
              <a:t>10.07.2019</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EED977D8-5FC2-46CC-B4B9-4DDC67EC2DD7}" type="slidenum">
              <a:rPr lang="tr-TR" smtClean="0"/>
              <a:t>‹#›</a:t>
            </a:fld>
            <a:endParaRPr lang="tr-TR"/>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48E46B69-6952-499D-AD1C-AB3EEFD4A17A}" type="datetimeFigureOut">
              <a:rPr lang="tr-TR" smtClean="0"/>
              <a:t>10.07.2019</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EED977D8-5FC2-46CC-B4B9-4DDC67EC2DD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48E46B69-6952-499D-AD1C-AB3EEFD4A17A}" type="datetimeFigureOut">
              <a:rPr lang="tr-TR" smtClean="0"/>
              <a:t>10.07.2019</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EED977D8-5FC2-46CC-B4B9-4DDC67EC2DD7}" type="slidenum">
              <a:rPr lang="tr-TR" smtClean="0"/>
              <a:t>‹#›</a:t>
            </a:fld>
            <a:endParaRPr lang="tr-TR"/>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8E46B69-6952-499D-AD1C-AB3EEFD4A17A}" type="datetimeFigureOut">
              <a:rPr lang="tr-TR" smtClean="0"/>
              <a:t>10.07.2019</a:t>
            </a:fld>
            <a:endParaRPr lang="tr-TR"/>
          </a:p>
        </p:txBody>
      </p:sp>
      <p:sp>
        <p:nvSpPr>
          <p:cNvPr id="10" name="Altbilgi Yer Tutucusu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Slayt Numarası Yer Tutucus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D977D8-5FC2-46CC-B4B9-4DDC67EC2DD7}" type="slidenum">
              <a:rPr lang="tr-TR" smtClean="0"/>
              <a:t>‹#›</a:t>
            </a:fld>
            <a:endParaRPr lang="tr-TR"/>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3501008"/>
            <a:ext cx="7543800" cy="1944216"/>
          </a:xfrm>
        </p:spPr>
        <p:txBody>
          <a:bodyPr/>
          <a:lstStyle/>
          <a:p>
            <a:r>
              <a:rPr lang="tr-TR" sz="5400" dirty="0" smtClean="0"/>
              <a:t>BİR BAKIŞTA KIRŞEHİR EKONOMİSİ</a:t>
            </a:r>
            <a:endParaRPr lang="tr-TR" sz="5400" dirty="0"/>
          </a:p>
        </p:txBody>
      </p:sp>
      <p:pic>
        <p:nvPicPr>
          <p:cNvPr id="4" name="Picture 2" descr="\\10.12.0.100\tso ortak dosya\İPEK\logo 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6861" y="1093167"/>
            <a:ext cx="1676412" cy="1674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888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p:nvPr/>
        </p:nvPicPr>
        <p:blipFill>
          <a:blip r:embed="rId2">
            <a:extLst>
              <a:ext uri="{28A0092B-C50C-407E-A947-70E740481C1C}">
                <a14:useLocalDpi xmlns:a14="http://schemas.microsoft.com/office/drawing/2010/main" val="0"/>
              </a:ext>
            </a:extLst>
          </a:blip>
          <a:srcRect/>
          <a:stretch>
            <a:fillRect/>
          </a:stretch>
        </p:blipFill>
        <p:spPr bwMode="auto">
          <a:xfrm>
            <a:off x="1403648" y="594360"/>
            <a:ext cx="7488832" cy="3698736"/>
          </a:xfrm>
          <a:prstGeom prst="rect">
            <a:avLst/>
          </a:prstGeom>
          <a:noFill/>
          <a:ln>
            <a:noFill/>
          </a:ln>
        </p:spPr>
      </p:pic>
      <p:sp>
        <p:nvSpPr>
          <p:cNvPr id="5" name="Dikdörtgen 4"/>
          <p:cNvSpPr/>
          <p:nvPr/>
        </p:nvSpPr>
        <p:spPr>
          <a:xfrm>
            <a:off x="1403648" y="4832285"/>
            <a:ext cx="7488832" cy="646331"/>
          </a:xfrm>
          <a:prstGeom prst="rect">
            <a:avLst/>
          </a:prstGeom>
        </p:spPr>
        <p:txBody>
          <a:bodyPr wrap="square">
            <a:spAutoFit/>
          </a:bodyPr>
          <a:lstStyle/>
          <a:p>
            <a:pPr algn="just"/>
            <a:r>
              <a:rPr lang="tr-TR" dirty="0"/>
              <a:t>Kırşehir’in 2018 yılı içinde gerçekleştirdiği ticaretin illere göre dağılımı aşağıdaki grafikte görülmektedir. En çok ticareti Ankara ile yapmıştır. </a:t>
            </a:r>
          </a:p>
        </p:txBody>
      </p:sp>
    </p:spTree>
    <p:extLst>
      <p:ext uri="{BB962C8B-B14F-4D97-AF65-F5344CB8AC3E}">
        <p14:creationId xmlns:p14="http://schemas.microsoft.com/office/powerpoint/2010/main" val="3792713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1895917066"/>
              </p:ext>
            </p:extLst>
          </p:nvPr>
        </p:nvGraphicFramePr>
        <p:xfrm>
          <a:off x="1331640" y="332656"/>
          <a:ext cx="7416824" cy="4176464"/>
        </p:xfrm>
        <a:graphic>
          <a:graphicData uri="http://schemas.openxmlformats.org/drawingml/2006/chart">
            <c:chart xmlns:c="http://schemas.openxmlformats.org/drawingml/2006/chart" xmlns:r="http://schemas.openxmlformats.org/officeDocument/2006/relationships" r:id="rId2"/>
          </a:graphicData>
        </a:graphic>
      </p:graphicFrame>
      <p:sp>
        <p:nvSpPr>
          <p:cNvPr id="5" name="Dikdörtgen 4"/>
          <p:cNvSpPr/>
          <p:nvPr/>
        </p:nvSpPr>
        <p:spPr>
          <a:xfrm>
            <a:off x="1331640" y="5013176"/>
            <a:ext cx="7416824" cy="923330"/>
          </a:xfrm>
          <a:prstGeom prst="rect">
            <a:avLst/>
          </a:prstGeom>
        </p:spPr>
        <p:txBody>
          <a:bodyPr wrap="square">
            <a:spAutoFit/>
          </a:bodyPr>
          <a:lstStyle/>
          <a:p>
            <a:pPr algn="just"/>
            <a:r>
              <a:rPr lang="tr-TR" dirty="0"/>
              <a:t>İmalat sanayi Kırşehir’de biraz zayıftır. Çok fazla gelişmeyen imalat sanayindeki firmalara bakıldığında gıda ürünleri imalatı birinci sırada yer almaktadır.</a:t>
            </a:r>
          </a:p>
        </p:txBody>
      </p:sp>
    </p:spTree>
    <p:extLst>
      <p:ext uri="{BB962C8B-B14F-4D97-AF65-F5344CB8AC3E}">
        <p14:creationId xmlns:p14="http://schemas.microsoft.com/office/powerpoint/2010/main" val="24947795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3429531874"/>
              </p:ext>
            </p:extLst>
          </p:nvPr>
        </p:nvGraphicFramePr>
        <p:xfrm>
          <a:off x="1259632" y="404664"/>
          <a:ext cx="7560840"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5" name="Dikdörtgen 4"/>
          <p:cNvSpPr/>
          <p:nvPr/>
        </p:nvSpPr>
        <p:spPr>
          <a:xfrm>
            <a:off x="1403648" y="5170011"/>
            <a:ext cx="7416824" cy="646331"/>
          </a:xfrm>
          <a:prstGeom prst="rect">
            <a:avLst/>
          </a:prstGeom>
        </p:spPr>
        <p:txBody>
          <a:bodyPr wrap="square">
            <a:spAutoFit/>
          </a:bodyPr>
          <a:lstStyle/>
          <a:p>
            <a:pPr algn="just"/>
            <a:r>
              <a:rPr lang="tr-TR" dirty="0"/>
              <a:t>2009 ve 2013 yıllarında kapanan Kırşehir’in dış ticaret açığı, 2014 yılından beri artmaktadır. </a:t>
            </a:r>
          </a:p>
        </p:txBody>
      </p:sp>
    </p:spTree>
    <p:extLst>
      <p:ext uri="{BB962C8B-B14F-4D97-AF65-F5344CB8AC3E}">
        <p14:creationId xmlns:p14="http://schemas.microsoft.com/office/powerpoint/2010/main" val="3872120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81272"/>
            <a:ext cx="7560840" cy="4055840"/>
          </a:xfrm>
          <a:prstGeom prst="rect">
            <a:avLst/>
          </a:prstGeom>
          <a:noFill/>
          <a:ln>
            <a:noFill/>
          </a:ln>
        </p:spPr>
      </p:pic>
      <p:sp>
        <p:nvSpPr>
          <p:cNvPr id="5" name="Dikdörtgen 4"/>
          <p:cNvSpPr/>
          <p:nvPr/>
        </p:nvSpPr>
        <p:spPr>
          <a:xfrm>
            <a:off x="1403648" y="4797152"/>
            <a:ext cx="7416824" cy="1600438"/>
          </a:xfrm>
          <a:prstGeom prst="rect">
            <a:avLst/>
          </a:prstGeom>
        </p:spPr>
        <p:txBody>
          <a:bodyPr wrap="square">
            <a:spAutoFit/>
          </a:bodyPr>
          <a:lstStyle/>
          <a:p>
            <a:pPr algn="just"/>
            <a:r>
              <a:rPr lang="tr-TR" sz="1400" dirty="0"/>
              <a:t>TR71 Bölgesinin toplam ihracatının yaklaşık %45'i Kırşehir tarafından yapılmaktadır. Kırşehir'i sırasıyla %23 ile Aksaray, %14 ile Nevşehir ve Niğde ve son olarak %4 ile Kırıkkale takip etmektedir. </a:t>
            </a:r>
          </a:p>
          <a:p>
            <a:pPr algn="just"/>
            <a:r>
              <a:rPr lang="tr-TR" sz="1400" dirty="0" smtClean="0"/>
              <a:t>2014 </a:t>
            </a:r>
            <a:r>
              <a:rPr lang="tr-TR" sz="1400" dirty="0"/>
              <a:t>yılından itibaren düşüş eğiliminde olan Kırşehir in ihracatı 2016 yılına kıyasla 2017 yılında %13 artış göstermiştir. </a:t>
            </a:r>
          </a:p>
          <a:p>
            <a:pPr algn="just"/>
            <a:r>
              <a:rPr lang="tr-TR" sz="1400" dirty="0"/>
              <a:t>2017 yılında Kırşehir'in ihracatının %85'i </a:t>
            </a:r>
            <a:r>
              <a:rPr lang="tr-TR" sz="1400" dirty="0" err="1"/>
              <a:t>Petlas</a:t>
            </a:r>
            <a:r>
              <a:rPr lang="tr-TR" sz="1400" dirty="0"/>
              <a:t> </a:t>
            </a:r>
            <a:r>
              <a:rPr lang="tr-TR" sz="1400" dirty="0" smtClean="0"/>
              <a:t>Lastik Fabrikası </a:t>
            </a:r>
            <a:r>
              <a:rPr lang="tr-TR" sz="1400" dirty="0"/>
              <a:t>tarafından gerçekleştirilmiştir. </a:t>
            </a:r>
          </a:p>
        </p:txBody>
      </p:sp>
    </p:spTree>
    <p:extLst>
      <p:ext uri="{BB962C8B-B14F-4D97-AF65-F5344CB8AC3E}">
        <p14:creationId xmlns:p14="http://schemas.microsoft.com/office/powerpoint/2010/main" val="6524646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p:nvPr/>
        </p:nvPicPr>
        <p:blipFill>
          <a:blip r:embed="rId2">
            <a:extLst>
              <a:ext uri="{28A0092B-C50C-407E-A947-70E740481C1C}">
                <a14:useLocalDpi xmlns:a14="http://schemas.microsoft.com/office/drawing/2010/main" val="0"/>
              </a:ext>
            </a:extLst>
          </a:blip>
          <a:srcRect/>
          <a:stretch>
            <a:fillRect/>
          </a:stretch>
        </p:blipFill>
        <p:spPr bwMode="auto">
          <a:xfrm>
            <a:off x="1331640" y="908720"/>
            <a:ext cx="7560840" cy="5184576"/>
          </a:xfrm>
          <a:prstGeom prst="rect">
            <a:avLst/>
          </a:prstGeom>
          <a:noFill/>
          <a:ln>
            <a:noFill/>
          </a:ln>
        </p:spPr>
      </p:pic>
    </p:spTree>
    <p:extLst>
      <p:ext uri="{BB962C8B-B14F-4D97-AF65-F5344CB8AC3E}">
        <p14:creationId xmlns:p14="http://schemas.microsoft.com/office/powerpoint/2010/main" val="1818575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052736"/>
            <a:ext cx="7488832" cy="4536504"/>
          </a:xfrm>
          <a:prstGeom prst="rect">
            <a:avLst/>
          </a:prstGeom>
          <a:noFill/>
          <a:ln>
            <a:noFill/>
          </a:ln>
        </p:spPr>
      </p:pic>
    </p:spTree>
    <p:extLst>
      <p:ext uri="{BB962C8B-B14F-4D97-AF65-F5344CB8AC3E}">
        <p14:creationId xmlns:p14="http://schemas.microsoft.com/office/powerpoint/2010/main" val="2767976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836712"/>
            <a:ext cx="6408712" cy="2736304"/>
          </a:xfrm>
        </p:spPr>
        <p:txBody>
          <a:bodyPr>
            <a:normAutofit/>
          </a:bodyPr>
          <a:lstStyle/>
          <a:p>
            <a:pPr marL="0" indent="0">
              <a:buNone/>
            </a:pPr>
            <a:r>
              <a:rPr lang="tr-TR" sz="2800" dirty="0" err="1" smtClean="0"/>
              <a:t>TÜİK’in</a:t>
            </a:r>
            <a:r>
              <a:rPr lang="tr-TR" sz="2800" dirty="0" smtClean="0"/>
              <a:t> </a:t>
            </a:r>
            <a:r>
              <a:rPr lang="tr-TR" sz="2800" dirty="0"/>
              <a:t>2018 verilerine göre Kırşehir nüfusu 241.868'dir</a:t>
            </a:r>
            <a:r>
              <a:rPr lang="tr-TR" sz="2800" dirty="0" smtClean="0"/>
              <a:t>.</a:t>
            </a:r>
          </a:p>
          <a:p>
            <a:pPr marL="0" indent="0">
              <a:buNone/>
            </a:pPr>
            <a:endParaRPr lang="tr-TR" sz="2800" dirty="0" smtClean="0"/>
          </a:p>
          <a:p>
            <a:pPr marL="0" indent="0">
              <a:buNone/>
            </a:pPr>
            <a:r>
              <a:rPr lang="tr-TR" sz="2800" dirty="0" smtClean="0"/>
              <a:t>Kırşehir </a:t>
            </a:r>
            <a:r>
              <a:rPr lang="tr-TR" sz="2800" dirty="0"/>
              <a:t>nüfus yoğunluğu </a:t>
            </a:r>
            <a:r>
              <a:rPr lang="tr-TR" sz="2800" dirty="0" smtClean="0"/>
              <a:t>37/km2’dir</a:t>
            </a:r>
            <a:r>
              <a:rPr lang="tr-TR" sz="2800" dirty="0"/>
              <a:t>.</a:t>
            </a:r>
            <a:endParaRPr lang="tr-TR"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4149080"/>
            <a:ext cx="3537696" cy="202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1987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0978959"/>
              </p:ext>
            </p:extLst>
          </p:nvPr>
        </p:nvGraphicFramePr>
        <p:xfrm>
          <a:off x="1650954" y="692696"/>
          <a:ext cx="6768752" cy="3384376"/>
        </p:xfrm>
        <a:graphic>
          <a:graphicData uri="http://schemas.openxmlformats.org/drawingml/2006/chart">
            <c:chart xmlns:c="http://schemas.openxmlformats.org/drawingml/2006/chart" xmlns:r="http://schemas.openxmlformats.org/officeDocument/2006/relationships" r:id="rId2"/>
          </a:graphicData>
        </a:graphic>
      </p:graphicFrame>
      <p:sp>
        <p:nvSpPr>
          <p:cNvPr id="5" name="Dikdörtgen 4"/>
          <p:cNvSpPr/>
          <p:nvPr/>
        </p:nvSpPr>
        <p:spPr>
          <a:xfrm>
            <a:off x="1650954" y="4797152"/>
            <a:ext cx="6768752" cy="923330"/>
          </a:xfrm>
          <a:prstGeom prst="rect">
            <a:avLst/>
          </a:prstGeom>
        </p:spPr>
        <p:txBody>
          <a:bodyPr wrap="square">
            <a:spAutoFit/>
          </a:bodyPr>
          <a:lstStyle/>
          <a:p>
            <a:pPr algn="just"/>
            <a:r>
              <a:rPr lang="tr-TR" dirty="0"/>
              <a:t>Genel mutluluk düzeyi verilerine bakıldığında, Kırşehir’de yaşayanların mutlu veya orta seviyede mutlu olduğu görülmektedir. </a:t>
            </a:r>
          </a:p>
        </p:txBody>
      </p:sp>
    </p:spTree>
    <p:extLst>
      <p:ext uri="{BB962C8B-B14F-4D97-AF65-F5344CB8AC3E}">
        <p14:creationId xmlns:p14="http://schemas.microsoft.com/office/powerpoint/2010/main" val="3965199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3391186740"/>
              </p:ext>
            </p:extLst>
          </p:nvPr>
        </p:nvGraphicFramePr>
        <p:xfrm>
          <a:off x="1475656" y="548680"/>
          <a:ext cx="7272808" cy="3336290"/>
        </p:xfrm>
        <a:graphic>
          <a:graphicData uri="http://schemas.openxmlformats.org/drawingml/2006/chart">
            <c:chart xmlns:c="http://schemas.openxmlformats.org/drawingml/2006/chart" xmlns:r="http://schemas.openxmlformats.org/officeDocument/2006/relationships" r:id="rId2"/>
          </a:graphicData>
        </a:graphic>
      </p:graphicFrame>
      <p:sp>
        <p:nvSpPr>
          <p:cNvPr id="5" name="Dikdörtgen 4"/>
          <p:cNvSpPr/>
          <p:nvPr/>
        </p:nvSpPr>
        <p:spPr>
          <a:xfrm>
            <a:off x="1475656" y="4149080"/>
            <a:ext cx="6768752" cy="1754326"/>
          </a:xfrm>
          <a:prstGeom prst="rect">
            <a:avLst/>
          </a:prstGeom>
        </p:spPr>
        <p:txBody>
          <a:bodyPr wrap="square">
            <a:spAutoFit/>
          </a:bodyPr>
          <a:lstStyle/>
          <a:p>
            <a:endParaRPr lang="tr-TR" dirty="0" smtClean="0"/>
          </a:p>
          <a:p>
            <a:pPr algn="just"/>
            <a:r>
              <a:rPr lang="tr-TR" dirty="0" smtClean="0"/>
              <a:t>Kırşehir </a:t>
            </a:r>
            <a:r>
              <a:rPr lang="tr-TR" dirty="0"/>
              <a:t>2017 yılında aldığından daha fazla göç vermişken; 2018 yılında daha fazla göç almıştır. 2018 yılı itibariyle Kırşehir’in en çok göç aldığı 5 il sırasıyla; Ankara, Kayseri, Yozgat, İstanbul, ve Nevşehir’dir.  Kırşehir’de yaşanan 2018 yılındaki ani göç artışında, Suriyeli mültecilerin etkisi bulunmaktadır. </a:t>
            </a:r>
          </a:p>
        </p:txBody>
      </p:sp>
    </p:spTree>
    <p:extLst>
      <p:ext uri="{BB962C8B-B14F-4D97-AF65-F5344CB8AC3E}">
        <p14:creationId xmlns:p14="http://schemas.microsoft.com/office/powerpoint/2010/main" val="2080932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04664"/>
            <a:ext cx="7272808" cy="3096344"/>
          </a:xfrm>
          <a:prstGeom prst="rect">
            <a:avLst/>
          </a:prstGeom>
          <a:noFill/>
          <a:ln>
            <a:noFill/>
          </a:ln>
        </p:spPr>
      </p:pic>
      <p:sp>
        <p:nvSpPr>
          <p:cNvPr id="5" name="Dikdörtgen 4"/>
          <p:cNvSpPr/>
          <p:nvPr/>
        </p:nvSpPr>
        <p:spPr>
          <a:xfrm>
            <a:off x="1546109" y="4119940"/>
            <a:ext cx="6912768" cy="1477328"/>
          </a:xfrm>
          <a:prstGeom prst="rect">
            <a:avLst/>
          </a:prstGeom>
        </p:spPr>
        <p:txBody>
          <a:bodyPr wrap="square">
            <a:spAutoFit/>
          </a:bodyPr>
          <a:lstStyle/>
          <a:p>
            <a:pPr algn="just"/>
            <a:r>
              <a:rPr lang="tr-TR" dirty="0"/>
              <a:t>Kırşehir’in 2013 yılındaki işsizlik rakamlarına bakıldığında nispeten iyi bir performans sergilemektedir. TR71’in diğer illeri ile birlikte karşılaştırıldığında Kırşehir işsizlik oranında bölge illeri arasında ikinci, Türkiye’de ise 41. sırada yer almaktadır. İstihdam oranına bakıldığında %43,1 ile bölgesinde sondan ikinci sıradadır</a:t>
            </a:r>
          </a:p>
        </p:txBody>
      </p:sp>
    </p:spTree>
    <p:extLst>
      <p:ext uri="{BB962C8B-B14F-4D97-AF65-F5344CB8AC3E}">
        <p14:creationId xmlns:p14="http://schemas.microsoft.com/office/powerpoint/2010/main" val="2996450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298174500"/>
              </p:ext>
            </p:extLst>
          </p:nvPr>
        </p:nvGraphicFramePr>
        <p:xfrm>
          <a:off x="1547664" y="548680"/>
          <a:ext cx="6984776" cy="2881954"/>
        </p:xfrm>
        <a:graphic>
          <a:graphicData uri="http://schemas.openxmlformats.org/drawingml/2006/table">
            <a:tbl>
              <a:tblPr firstRow="1" firstCol="1" bandRow="1">
                <a:tableStyleId>{5C22544A-7EE6-4342-B048-85BDC9FD1C3A}</a:tableStyleId>
              </a:tblPr>
              <a:tblGrid>
                <a:gridCol w="3354694"/>
                <a:gridCol w="2127979"/>
                <a:gridCol w="1502103"/>
              </a:tblGrid>
              <a:tr h="427068">
                <a:tc gridSpan="3">
                  <a:txBody>
                    <a:bodyPr/>
                    <a:lstStyle/>
                    <a:p>
                      <a:pPr algn="ctr">
                        <a:lnSpc>
                          <a:spcPct val="107000"/>
                        </a:lnSpc>
                        <a:spcAft>
                          <a:spcPts val="0"/>
                        </a:spcAft>
                      </a:pPr>
                      <a:endParaRPr lang="tr-TR" sz="1200" dirty="0" smtClean="0">
                        <a:effectLst/>
                      </a:endParaRPr>
                    </a:p>
                    <a:p>
                      <a:pPr algn="ctr">
                        <a:lnSpc>
                          <a:spcPct val="107000"/>
                        </a:lnSpc>
                        <a:spcAft>
                          <a:spcPts val="0"/>
                        </a:spcAft>
                      </a:pPr>
                      <a:r>
                        <a:rPr lang="tr-TR" sz="1200" dirty="0" smtClean="0">
                          <a:effectLst/>
                        </a:rPr>
                        <a:t>TR71 </a:t>
                      </a:r>
                      <a:r>
                        <a:rPr lang="tr-TR" sz="1200" dirty="0">
                          <a:effectLst/>
                        </a:rPr>
                        <a:t>Cinsiyete Göre İşgücü </a:t>
                      </a:r>
                      <a:r>
                        <a:rPr lang="tr-TR" sz="1200" dirty="0" smtClean="0">
                          <a:effectLst/>
                        </a:rPr>
                        <a:t>İstatistikleri</a:t>
                      </a:r>
                    </a:p>
                    <a:p>
                      <a:pPr algn="ctr">
                        <a:lnSpc>
                          <a:spcPct val="107000"/>
                        </a:lnSpc>
                        <a:spcAft>
                          <a:spcPts val="0"/>
                        </a:spcAft>
                      </a:pPr>
                      <a:endParaRPr lang="tr-TR" sz="1100" dirty="0">
                        <a:effectLst/>
                        <a:latin typeface="Calibri"/>
                        <a:ea typeface="Calibri"/>
                        <a:cs typeface="Times New Roman"/>
                      </a:endParaRPr>
                    </a:p>
                  </a:txBody>
                  <a:tcPr marL="68580" marR="68580" marT="0" marB="0"/>
                </a:tc>
                <a:tc hMerge="1">
                  <a:txBody>
                    <a:bodyPr/>
                    <a:lstStyle/>
                    <a:p>
                      <a:endParaRPr lang="tr-TR"/>
                    </a:p>
                  </a:txBody>
                  <a:tcPr/>
                </a:tc>
                <a:tc hMerge="1">
                  <a:txBody>
                    <a:bodyPr/>
                    <a:lstStyle/>
                    <a:p>
                      <a:endParaRPr lang="tr-TR"/>
                    </a:p>
                  </a:txBody>
                  <a:tcPr/>
                </a:tc>
              </a:tr>
              <a:tr h="385192">
                <a:tc rowSpan="2">
                  <a:txBody>
                    <a:bodyPr/>
                    <a:lstStyle/>
                    <a:p>
                      <a:pPr algn="l">
                        <a:spcAft>
                          <a:spcPts val="0"/>
                        </a:spcAft>
                      </a:pPr>
                      <a:endParaRPr lang="tr-TR" sz="1100" dirty="0" smtClean="0">
                        <a:effectLst/>
                      </a:endParaRPr>
                    </a:p>
                    <a:p>
                      <a:pPr algn="l">
                        <a:spcAft>
                          <a:spcPts val="0"/>
                        </a:spcAft>
                      </a:pPr>
                      <a:r>
                        <a:rPr lang="tr-TR" sz="1100" dirty="0" smtClean="0">
                          <a:effectLst/>
                        </a:rPr>
                        <a:t>İstihdam </a:t>
                      </a:r>
                      <a:r>
                        <a:rPr lang="tr-TR" sz="1100" dirty="0">
                          <a:effectLst/>
                        </a:rPr>
                        <a:t>Oranı (%)</a:t>
                      </a:r>
                      <a:endParaRPr lang="tr-TR" sz="1100" dirty="0">
                        <a:effectLst/>
                        <a:latin typeface="Calibri"/>
                        <a:ea typeface="Times New Roman"/>
                        <a:cs typeface="Times New Roman"/>
                      </a:endParaRPr>
                    </a:p>
                  </a:txBody>
                  <a:tcPr marL="68580" marR="68580" marT="0" marB="0"/>
                </a:tc>
                <a:tc>
                  <a:txBody>
                    <a:bodyPr/>
                    <a:lstStyle/>
                    <a:p>
                      <a:pPr algn="l">
                        <a:spcAft>
                          <a:spcPts val="0"/>
                        </a:spcAft>
                      </a:pPr>
                      <a:r>
                        <a:rPr lang="tr-TR" sz="1100">
                          <a:effectLst/>
                        </a:rPr>
                        <a:t>Erkek</a:t>
                      </a:r>
                      <a:endParaRPr lang="tr-TR" sz="1100">
                        <a:effectLst/>
                        <a:latin typeface="Calibri"/>
                        <a:ea typeface="Times New Roman"/>
                        <a:cs typeface="Times New Roman"/>
                      </a:endParaRPr>
                    </a:p>
                  </a:txBody>
                  <a:tcPr marL="68580" marR="68580" marT="0" marB="0"/>
                </a:tc>
                <a:tc>
                  <a:txBody>
                    <a:bodyPr/>
                    <a:lstStyle/>
                    <a:p>
                      <a:pPr algn="l">
                        <a:spcAft>
                          <a:spcPts val="0"/>
                        </a:spcAft>
                      </a:pPr>
                      <a:r>
                        <a:rPr lang="tr-TR" sz="1100">
                          <a:effectLst/>
                        </a:rPr>
                        <a:t>65,6%</a:t>
                      </a:r>
                      <a:endParaRPr lang="tr-TR" sz="1100">
                        <a:effectLst/>
                        <a:latin typeface="Calibri"/>
                        <a:ea typeface="Times New Roman"/>
                        <a:cs typeface="Times New Roman"/>
                      </a:endParaRPr>
                    </a:p>
                  </a:txBody>
                  <a:tcPr marL="68580" marR="68580" marT="0" marB="0"/>
                </a:tc>
              </a:tr>
              <a:tr h="385192">
                <a:tc vMerge="1">
                  <a:txBody>
                    <a:bodyPr/>
                    <a:lstStyle/>
                    <a:p>
                      <a:endParaRPr lang="tr-TR"/>
                    </a:p>
                  </a:txBody>
                  <a:tcPr/>
                </a:tc>
                <a:tc>
                  <a:txBody>
                    <a:bodyPr/>
                    <a:lstStyle/>
                    <a:p>
                      <a:pPr algn="l">
                        <a:spcAft>
                          <a:spcPts val="0"/>
                        </a:spcAft>
                      </a:pPr>
                      <a:r>
                        <a:rPr lang="tr-TR" sz="1100">
                          <a:effectLst/>
                        </a:rPr>
                        <a:t>Kadın</a:t>
                      </a:r>
                      <a:endParaRPr lang="tr-TR" sz="1100">
                        <a:effectLst/>
                        <a:latin typeface="Calibri"/>
                        <a:ea typeface="Times New Roman"/>
                        <a:cs typeface="Times New Roman"/>
                      </a:endParaRPr>
                    </a:p>
                  </a:txBody>
                  <a:tcPr marL="68580" marR="68580" marT="0" marB="0"/>
                </a:tc>
                <a:tc>
                  <a:txBody>
                    <a:bodyPr/>
                    <a:lstStyle/>
                    <a:p>
                      <a:pPr algn="l">
                        <a:spcAft>
                          <a:spcPts val="0"/>
                        </a:spcAft>
                      </a:pPr>
                      <a:r>
                        <a:rPr lang="tr-TR" sz="1100">
                          <a:effectLst/>
                        </a:rPr>
                        <a:t>27,2%</a:t>
                      </a:r>
                      <a:endParaRPr lang="tr-TR" sz="1100">
                        <a:effectLst/>
                        <a:latin typeface="Calibri"/>
                        <a:ea typeface="Times New Roman"/>
                        <a:cs typeface="Times New Roman"/>
                      </a:endParaRPr>
                    </a:p>
                  </a:txBody>
                  <a:tcPr marL="68580" marR="68580" marT="0" marB="0"/>
                </a:tc>
              </a:tr>
              <a:tr h="385192">
                <a:tc rowSpan="2">
                  <a:txBody>
                    <a:bodyPr/>
                    <a:lstStyle/>
                    <a:p>
                      <a:pPr algn="l">
                        <a:spcAft>
                          <a:spcPts val="0"/>
                        </a:spcAft>
                      </a:pPr>
                      <a:endParaRPr lang="tr-TR" sz="1100" dirty="0" smtClean="0">
                        <a:effectLst/>
                      </a:endParaRPr>
                    </a:p>
                    <a:p>
                      <a:pPr algn="l">
                        <a:spcAft>
                          <a:spcPts val="0"/>
                        </a:spcAft>
                      </a:pPr>
                      <a:r>
                        <a:rPr lang="tr-TR" sz="1100" dirty="0" smtClean="0">
                          <a:effectLst/>
                        </a:rPr>
                        <a:t>İşgücüne </a:t>
                      </a:r>
                      <a:r>
                        <a:rPr lang="tr-TR" sz="1100" dirty="0">
                          <a:effectLst/>
                        </a:rPr>
                        <a:t>Katılma Oranı (%)</a:t>
                      </a:r>
                      <a:endParaRPr lang="tr-TR" sz="1100" dirty="0">
                        <a:effectLst/>
                        <a:latin typeface="Calibri"/>
                        <a:ea typeface="Times New Roman"/>
                        <a:cs typeface="Times New Roman"/>
                      </a:endParaRPr>
                    </a:p>
                  </a:txBody>
                  <a:tcPr marL="68580" marR="68580" marT="0" marB="0"/>
                </a:tc>
                <a:tc>
                  <a:txBody>
                    <a:bodyPr/>
                    <a:lstStyle/>
                    <a:p>
                      <a:pPr algn="l">
                        <a:spcAft>
                          <a:spcPts val="0"/>
                        </a:spcAft>
                      </a:pPr>
                      <a:r>
                        <a:rPr lang="tr-TR" sz="1100">
                          <a:effectLst/>
                        </a:rPr>
                        <a:t>Erkek</a:t>
                      </a:r>
                      <a:endParaRPr lang="tr-TR" sz="1100">
                        <a:effectLst/>
                        <a:latin typeface="Calibri"/>
                        <a:ea typeface="Times New Roman"/>
                        <a:cs typeface="Times New Roman"/>
                      </a:endParaRPr>
                    </a:p>
                  </a:txBody>
                  <a:tcPr marL="68580" marR="68580" marT="0" marB="0"/>
                </a:tc>
                <a:tc>
                  <a:txBody>
                    <a:bodyPr/>
                    <a:lstStyle/>
                    <a:p>
                      <a:pPr algn="l">
                        <a:spcAft>
                          <a:spcPts val="0"/>
                        </a:spcAft>
                      </a:pPr>
                      <a:r>
                        <a:rPr lang="tr-TR" sz="1100" dirty="0">
                          <a:effectLst/>
                        </a:rPr>
                        <a:t>71,5%</a:t>
                      </a:r>
                      <a:endParaRPr lang="tr-TR" sz="1100" dirty="0">
                        <a:effectLst/>
                        <a:latin typeface="Calibri"/>
                        <a:ea typeface="Times New Roman"/>
                        <a:cs typeface="Times New Roman"/>
                      </a:endParaRPr>
                    </a:p>
                  </a:txBody>
                  <a:tcPr marL="68580" marR="68580" marT="0" marB="0"/>
                </a:tc>
              </a:tr>
              <a:tr h="385192">
                <a:tc vMerge="1">
                  <a:txBody>
                    <a:bodyPr/>
                    <a:lstStyle/>
                    <a:p>
                      <a:endParaRPr lang="tr-TR"/>
                    </a:p>
                  </a:txBody>
                  <a:tcPr/>
                </a:tc>
                <a:tc>
                  <a:txBody>
                    <a:bodyPr/>
                    <a:lstStyle/>
                    <a:p>
                      <a:pPr algn="l">
                        <a:spcAft>
                          <a:spcPts val="0"/>
                        </a:spcAft>
                      </a:pPr>
                      <a:r>
                        <a:rPr lang="tr-TR" sz="1100">
                          <a:effectLst/>
                        </a:rPr>
                        <a:t>Kadın</a:t>
                      </a:r>
                      <a:endParaRPr lang="tr-TR" sz="1100">
                        <a:effectLst/>
                        <a:latin typeface="Calibri"/>
                        <a:ea typeface="Times New Roman"/>
                        <a:cs typeface="Times New Roman"/>
                      </a:endParaRPr>
                    </a:p>
                  </a:txBody>
                  <a:tcPr marL="68580" marR="68580" marT="0" marB="0"/>
                </a:tc>
                <a:tc>
                  <a:txBody>
                    <a:bodyPr/>
                    <a:lstStyle/>
                    <a:p>
                      <a:pPr algn="l">
                        <a:spcAft>
                          <a:spcPts val="0"/>
                        </a:spcAft>
                      </a:pPr>
                      <a:r>
                        <a:rPr lang="tr-TR" sz="1100" dirty="0">
                          <a:effectLst/>
                        </a:rPr>
                        <a:t>32,6%</a:t>
                      </a:r>
                      <a:endParaRPr lang="tr-TR" sz="1100" dirty="0">
                        <a:effectLst/>
                        <a:latin typeface="Calibri"/>
                        <a:ea typeface="Times New Roman"/>
                        <a:cs typeface="Times New Roman"/>
                      </a:endParaRPr>
                    </a:p>
                  </a:txBody>
                  <a:tcPr marL="68580" marR="68580" marT="0" marB="0"/>
                </a:tc>
              </a:tr>
              <a:tr h="385192">
                <a:tc rowSpan="2">
                  <a:txBody>
                    <a:bodyPr/>
                    <a:lstStyle/>
                    <a:p>
                      <a:pPr algn="l">
                        <a:spcAft>
                          <a:spcPts val="0"/>
                        </a:spcAft>
                      </a:pPr>
                      <a:endParaRPr lang="tr-TR" sz="1100" dirty="0" smtClean="0">
                        <a:effectLst/>
                      </a:endParaRPr>
                    </a:p>
                    <a:p>
                      <a:pPr algn="l">
                        <a:spcAft>
                          <a:spcPts val="0"/>
                        </a:spcAft>
                      </a:pPr>
                      <a:r>
                        <a:rPr lang="tr-TR" sz="1100" dirty="0" smtClean="0">
                          <a:effectLst/>
                        </a:rPr>
                        <a:t>İşsizlik </a:t>
                      </a:r>
                      <a:r>
                        <a:rPr lang="tr-TR" sz="1100" dirty="0">
                          <a:effectLst/>
                        </a:rPr>
                        <a:t>Oranı (%)</a:t>
                      </a:r>
                      <a:endParaRPr lang="tr-TR" sz="1100" dirty="0">
                        <a:effectLst/>
                        <a:latin typeface="Calibri"/>
                        <a:ea typeface="Times New Roman"/>
                        <a:cs typeface="Times New Roman"/>
                      </a:endParaRPr>
                    </a:p>
                  </a:txBody>
                  <a:tcPr marL="68580" marR="68580" marT="0" marB="0"/>
                </a:tc>
                <a:tc>
                  <a:txBody>
                    <a:bodyPr/>
                    <a:lstStyle/>
                    <a:p>
                      <a:pPr algn="l">
                        <a:spcAft>
                          <a:spcPts val="0"/>
                        </a:spcAft>
                      </a:pPr>
                      <a:r>
                        <a:rPr lang="tr-TR" sz="1100" dirty="0">
                          <a:effectLst/>
                        </a:rPr>
                        <a:t>Erkek</a:t>
                      </a:r>
                      <a:endParaRPr lang="tr-TR" sz="1100" dirty="0">
                        <a:effectLst/>
                        <a:latin typeface="Calibri"/>
                        <a:ea typeface="Times New Roman"/>
                        <a:cs typeface="Times New Roman"/>
                      </a:endParaRPr>
                    </a:p>
                  </a:txBody>
                  <a:tcPr marL="68580" marR="68580" marT="0" marB="0"/>
                </a:tc>
                <a:tc>
                  <a:txBody>
                    <a:bodyPr/>
                    <a:lstStyle/>
                    <a:p>
                      <a:pPr algn="l">
                        <a:spcAft>
                          <a:spcPts val="0"/>
                        </a:spcAft>
                      </a:pPr>
                      <a:r>
                        <a:rPr lang="tr-TR" sz="1100">
                          <a:effectLst/>
                        </a:rPr>
                        <a:t>8,3%</a:t>
                      </a:r>
                      <a:endParaRPr lang="tr-TR" sz="1100">
                        <a:effectLst/>
                        <a:latin typeface="Calibri"/>
                        <a:ea typeface="Times New Roman"/>
                        <a:cs typeface="Times New Roman"/>
                      </a:endParaRPr>
                    </a:p>
                  </a:txBody>
                  <a:tcPr marL="68580" marR="68580" marT="0" marB="0"/>
                </a:tc>
              </a:tr>
              <a:tr h="385192">
                <a:tc vMerge="1">
                  <a:txBody>
                    <a:bodyPr/>
                    <a:lstStyle/>
                    <a:p>
                      <a:endParaRPr lang="tr-TR"/>
                    </a:p>
                  </a:txBody>
                  <a:tcPr/>
                </a:tc>
                <a:tc>
                  <a:txBody>
                    <a:bodyPr/>
                    <a:lstStyle/>
                    <a:p>
                      <a:pPr algn="l">
                        <a:spcAft>
                          <a:spcPts val="0"/>
                        </a:spcAft>
                      </a:pPr>
                      <a:r>
                        <a:rPr lang="tr-TR" sz="1100" dirty="0">
                          <a:effectLst/>
                        </a:rPr>
                        <a:t>Kadın</a:t>
                      </a:r>
                      <a:endParaRPr lang="tr-TR" sz="1100" dirty="0">
                        <a:effectLst/>
                        <a:latin typeface="Calibri"/>
                        <a:ea typeface="Times New Roman"/>
                        <a:cs typeface="Times New Roman"/>
                      </a:endParaRPr>
                    </a:p>
                  </a:txBody>
                  <a:tcPr marL="68580" marR="68580" marT="0" marB="0"/>
                </a:tc>
                <a:tc>
                  <a:txBody>
                    <a:bodyPr/>
                    <a:lstStyle/>
                    <a:p>
                      <a:pPr algn="l">
                        <a:spcAft>
                          <a:spcPts val="0"/>
                        </a:spcAft>
                      </a:pPr>
                      <a:r>
                        <a:rPr lang="tr-TR" sz="1100" dirty="0">
                          <a:effectLst/>
                        </a:rPr>
                        <a:t>16,5%</a:t>
                      </a:r>
                      <a:endParaRPr lang="tr-TR" sz="1100" dirty="0">
                        <a:effectLst/>
                        <a:latin typeface="Calibri"/>
                        <a:ea typeface="Times New Roman"/>
                        <a:cs typeface="Times New Roman"/>
                      </a:endParaRPr>
                    </a:p>
                  </a:txBody>
                  <a:tcPr marL="68580" marR="68580" marT="0" marB="0"/>
                </a:tc>
              </a:tr>
            </a:tbl>
          </a:graphicData>
        </a:graphic>
      </p:graphicFrame>
      <p:sp>
        <p:nvSpPr>
          <p:cNvPr id="5" name="Dikdörtgen 4"/>
          <p:cNvSpPr/>
          <p:nvPr/>
        </p:nvSpPr>
        <p:spPr>
          <a:xfrm>
            <a:off x="1547664" y="4293096"/>
            <a:ext cx="6984776" cy="1754326"/>
          </a:xfrm>
          <a:prstGeom prst="rect">
            <a:avLst/>
          </a:prstGeom>
        </p:spPr>
        <p:txBody>
          <a:bodyPr wrap="square">
            <a:spAutoFit/>
          </a:bodyPr>
          <a:lstStyle/>
          <a:p>
            <a:pPr algn="just"/>
            <a:r>
              <a:rPr lang="tr-TR" dirty="0" err="1"/>
              <a:t>TÜİK’in</a:t>
            </a:r>
            <a:r>
              <a:rPr lang="tr-TR" dirty="0"/>
              <a:t> yayınladığı </a:t>
            </a:r>
            <a:r>
              <a:rPr lang="tr-TR" dirty="0" smtClean="0"/>
              <a:t>2018 </a:t>
            </a:r>
            <a:r>
              <a:rPr lang="tr-TR" dirty="0"/>
              <a:t>bölgesel verilere </a:t>
            </a:r>
            <a:r>
              <a:rPr lang="tr-TR" dirty="0" smtClean="0"/>
              <a:t>bakıldığında, </a:t>
            </a:r>
            <a:r>
              <a:rPr lang="tr-TR" dirty="0"/>
              <a:t>TR71 bölgesinde genel olarak istihdam oranı erkeklerde %65,6; kadınlarda ise %27,2 olarak görülmektedir. Yine işgücüne katılım oranı erkeklerde kadınlara oranla daha yüksektir (%71,5). İşsizlik oranı ise kadınlarda %16,5; erkeklerde %8,3 olarak gerçekleşmiştir. </a:t>
            </a:r>
          </a:p>
        </p:txBody>
      </p:sp>
    </p:spTree>
    <p:extLst>
      <p:ext uri="{BB962C8B-B14F-4D97-AF65-F5344CB8AC3E}">
        <p14:creationId xmlns:p14="http://schemas.microsoft.com/office/powerpoint/2010/main" val="381503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1689147512"/>
              </p:ext>
            </p:extLst>
          </p:nvPr>
        </p:nvGraphicFramePr>
        <p:xfrm>
          <a:off x="1619672" y="548680"/>
          <a:ext cx="6912768" cy="3243808"/>
        </p:xfrm>
        <a:graphic>
          <a:graphicData uri="http://schemas.openxmlformats.org/drawingml/2006/chart">
            <c:chart xmlns:c="http://schemas.openxmlformats.org/drawingml/2006/chart" xmlns:r="http://schemas.openxmlformats.org/officeDocument/2006/relationships" r:id="rId2"/>
          </a:graphicData>
        </a:graphic>
      </p:graphicFrame>
      <p:sp>
        <p:nvSpPr>
          <p:cNvPr id="5" name="Dikdörtgen 4"/>
          <p:cNvSpPr/>
          <p:nvPr/>
        </p:nvSpPr>
        <p:spPr>
          <a:xfrm>
            <a:off x="1619672" y="4365104"/>
            <a:ext cx="6912768" cy="923330"/>
          </a:xfrm>
          <a:prstGeom prst="rect">
            <a:avLst/>
          </a:prstGeom>
        </p:spPr>
        <p:txBody>
          <a:bodyPr wrap="square">
            <a:spAutoFit/>
          </a:bodyPr>
          <a:lstStyle/>
          <a:p>
            <a:pPr algn="just"/>
            <a:r>
              <a:rPr lang="tr-TR" dirty="0"/>
              <a:t>Kırşehir’de kayıtlı çalışanlara bakıldığında bina inşaatı sektörü öne çıkmaktadır. Kayıtlı işyeri sayılarına da bakıldığında inşaat sektörü ikinci sırada yer almaktadır.</a:t>
            </a:r>
          </a:p>
        </p:txBody>
      </p:sp>
    </p:spTree>
    <p:extLst>
      <p:ext uri="{BB962C8B-B14F-4D97-AF65-F5344CB8AC3E}">
        <p14:creationId xmlns:p14="http://schemas.microsoft.com/office/powerpoint/2010/main" val="1419427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2460770427"/>
              </p:ext>
            </p:extLst>
          </p:nvPr>
        </p:nvGraphicFramePr>
        <p:xfrm>
          <a:off x="1259632" y="476672"/>
          <a:ext cx="7272808" cy="59766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9538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k 3"/>
          <p:cNvGraphicFramePr/>
          <p:nvPr>
            <p:extLst>
              <p:ext uri="{D42A27DB-BD31-4B8C-83A1-F6EECF244321}">
                <p14:modId xmlns:p14="http://schemas.microsoft.com/office/powerpoint/2010/main" val="242158716"/>
              </p:ext>
            </p:extLst>
          </p:nvPr>
        </p:nvGraphicFramePr>
        <p:xfrm>
          <a:off x="1331640" y="620688"/>
          <a:ext cx="7344816" cy="3168352"/>
        </p:xfrm>
        <a:graphic>
          <a:graphicData uri="http://schemas.openxmlformats.org/drawingml/2006/chart">
            <c:chart xmlns:c="http://schemas.openxmlformats.org/drawingml/2006/chart" xmlns:r="http://schemas.openxmlformats.org/officeDocument/2006/relationships" r:id="rId2"/>
          </a:graphicData>
        </a:graphic>
      </p:graphicFrame>
      <p:sp>
        <p:nvSpPr>
          <p:cNvPr id="5" name="Dikdörtgen 4"/>
          <p:cNvSpPr/>
          <p:nvPr/>
        </p:nvSpPr>
        <p:spPr>
          <a:xfrm>
            <a:off x="1331640" y="4293096"/>
            <a:ext cx="7416824" cy="923330"/>
          </a:xfrm>
          <a:prstGeom prst="rect">
            <a:avLst/>
          </a:prstGeom>
        </p:spPr>
        <p:txBody>
          <a:bodyPr wrap="square">
            <a:spAutoFit/>
          </a:bodyPr>
          <a:lstStyle/>
          <a:p>
            <a:pPr algn="just"/>
            <a:r>
              <a:rPr lang="tr-TR" dirty="0"/>
              <a:t>Kırşehir’deki işletmelerin büyüklüklerine göre dağılımına bakıldığında çok yüksek bir oranının 1-3 kişilik işletmeler olduğu ve bunların neredeyse tamamının esnaf olduğu </a:t>
            </a:r>
            <a:r>
              <a:rPr lang="tr-TR" dirty="0" smtClean="0"/>
              <a:t>görülmektedir.</a:t>
            </a:r>
            <a:endParaRPr lang="tr-TR" dirty="0"/>
          </a:p>
        </p:txBody>
      </p:sp>
    </p:spTree>
    <p:extLst>
      <p:ext uri="{BB962C8B-B14F-4D97-AF65-F5344CB8AC3E}">
        <p14:creationId xmlns:p14="http://schemas.microsoft.com/office/powerpoint/2010/main" val="6276912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TotalTime>
  <Words>411</Words>
  <Application>Microsoft Office PowerPoint</Application>
  <PresentationFormat>Ekran Gösterisi (4:3)</PresentationFormat>
  <Paragraphs>49</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Gündönümü</vt:lpstr>
      <vt:lpstr>BİR BAKIŞTA KIRŞEHİR EKONOMİSİ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 BAKIŞTA KIRŞEHİR EKONOMİSİ</dc:title>
  <dc:creator>IPEK METINTURK</dc:creator>
  <cp:lastModifiedBy>IPEK METINTURK</cp:lastModifiedBy>
  <cp:revision>6</cp:revision>
  <dcterms:created xsi:type="dcterms:W3CDTF">2019-07-10T11:52:19Z</dcterms:created>
  <dcterms:modified xsi:type="dcterms:W3CDTF">2019-07-10T12:53:04Z</dcterms:modified>
</cp:coreProperties>
</file>