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33"/>
  </p:notesMasterIdLst>
  <p:handoutMasterIdLst>
    <p:handoutMasterId r:id="rId34"/>
  </p:handoutMasterIdLst>
  <p:sldIdLst>
    <p:sldId id="260" r:id="rId3"/>
    <p:sldId id="461" r:id="rId4"/>
    <p:sldId id="263" r:id="rId5"/>
    <p:sldId id="380" r:id="rId6"/>
    <p:sldId id="264" r:id="rId7"/>
    <p:sldId id="429" r:id="rId8"/>
    <p:sldId id="395" r:id="rId9"/>
    <p:sldId id="381" r:id="rId10"/>
    <p:sldId id="265" r:id="rId11"/>
    <p:sldId id="430" r:id="rId12"/>
    <p:sldId id="432" r:id="rId13"/>
    <p:sldId id="433" r:id="rId14"/>
    <p:sldId id="435" r:id="rId15"/>
    <p:sldId id="445" r:id="rId16"/>
    <p:sldId id="434" r:id="rId17"/>
    <p:sldId id="436" r:id="rId18"/>
    <p:sldId id="446" r:id="rId19"/>
    <p:sldId id="437" r:id="rId20"/>
    <p:sldId id="438" r:id="rId21"/>
    <p:sldId id="447" r:id="rId22"/>
    <p:sldId id="439" r:id="rId23"/>
    <p:sldId id="440" r:id="rId24"/>
    <p:sldId id="458" r:id="rId25"/>
    <p:sldId id="459" r:id="rId26"/>
    <p:sldId id="460" r:id="rId27"/>
    <p:sldId id="442" r:id="rId28"/>
    <p:sldId id="443" r:id="rId29"/>
    <p:sldId id="469" r:id="rId30"/>
    <p:sldId id="468" r:id="rId31"/>
    <p:sldId id="467" r:id="rId32"/>
  </p:sldIdLst>
  <p:sldSz cx="12192000" cy="6858000"/>
  <p:notesSz cx="6902450" cy="91630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9" autoAdjust="0"/>
    <p:restoredTop sz="94660"/>
  </p:normalViewPr>
  <p:slideViewPr>
    <p:cSldViewPr snapToGrid="0">
      <p:cViewPr varScale="1">
        <p:scale>
          <a:sx n="74" d="100"/>
          <a:sy n="74" d="100"/>
        </p:scale>
        <p:origin x="-40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367011-D351-42D7-9938-5EF075375ADB}" type="doc">
      <dgm:prSet loTypeId="urn:microsoft.com/office/officeart/2005/8/layout/chevron1" loCatId="process" qsTypeId="urn:microsoft.com/office/officeart/2005/8/quickstyle/3d3" qsCatId="3D" csTypeId="urn:microsoft.com/office/officeart/2005/8/colors/accent1_2" csCatId="accent1" phldr="1"/>
      <dgm:spPr/>
      <dgm:t>
        <a:bodyPr/>
        <a:lstStyle/>
        <a:p>
          <a:endParaRPr lang="tr-TR"/>
        </a:p>
      </dgm:t>
    </dgm:pt>
    <dgm:pt modelId="{EE3FCEB5-AC3D-4484-99FA-F6BCF597FDCC}">
      <dgm:prSet phldrT="[Metin]"/>
      <dgm:spPr/>
      <dgm:t>
        <a:bodyPr/>
        <a:lstStyle/>
        <a:p>
          <a:r>
            <a:rPr lang="tr-TR" b="1" dirty="0" smtClean="0"/>
            <a:t>GÜMRÜK MUAFİYETLİ </a:t>
          </a:r>
        </a:p>
        <a:p>
          <a:r>
            <a:rPr lang="tr-TR" b="1" dirty="0" smtClean="0"/>
            <a:t>GİRDİ İTHALİ</a:t>
          </a:r>
          <a:endParaRPr lang="tr-TR" b="1" dirty="0"/>
        </a:p>
      </dgm:t>
    </dgm:pt>
    <dgm:pt modelId="{42977E4B-01F9-4FFF-A5C0-F252A3CF052F}" type="parTrans" cxnId="{70393119-6F14-43FF-BED9-347A03E4C391}">
      <dgm:prSet/>
      <dgm:spPr/>
      <dgm:t>
        <a:bodyPr/>
        <a:lstStyle/>
        <a:p>
          <a:endParaRPr lang="tr-TR"/>
        </a:p>
      </dgm:t>
    </dgm:pt>
    <dgm:pt modelId="{F4E5219E-EB55-4A83-A08E-1FEEA7E87906}" type="sibTrans" cxnId="{70393119-6F14-43FF-BED9-347A03E4C391}">
      <dgm:prSet/>
      <dgm:spPr/>
      <dgm:t>
        <a:bodyPr/>
        <a:lstStyle/>
        <a:p>
          <a:endParaRPr lang="tr-TR"/>
        </a:p>
      </dgm:t>
    </dgm:pt>
    <dgm:pt modelId="{D5FAABBD-0085-46A6-97FA-7C902F5BECE4}">
      <dgm:prSet phldrT="[Metin]"/>
      <dgm:spPr/>
      <dgm:t>
        <a:bodyPr/>
        <a:lstStyle/>
        <a:p>
          <a:r>
            <a:rPr lang="tr-TR" b="1" dirty="0" smtClean="0"/>
            <a:t>ÜRETİM/İŞLEMEDE</a:t>
          </a:r>
        </a:p>
        <a:p>
          <a:r>
            <a:rPr lang="tr-TR" b="1" dirty="0" smtClean="0"/>
            <a:t>MALİYET AVANTAJI</a:t>
          </a:r>
          <a:endParaRPr lang="tr-TR" b="1" dirty="0"/>
        </a:p>
      </dgm:t>
    </dgm:pt>
    <dgm:pt modelId="{BF0ECCB6-9B2A-4793-B869-D4A0B22DA22F}" type="parTrans" cxnId="{BCD199A9-9FF3-4B78-8637-AB9F7597271C}">
      <dgm:prSet/>
      <dgm:spPr/>
      <dgm:t>
        <a:bodyPr/>
        <a:lstStyle/>
        <a:p>
          <a:endParaRPr lang="tr-TR"/>
        </a:p>
      </dgm:t>
    </dgm:pt>
    <dgm:pt modelId="{9B04B679-B0E8-49F2-9DBF-F16BBCFA246E}" type="sibTrans" cxnId="{BCD199A9-9FF3-4B78-8637-AB9F7597271C}">
      <dgm:prSet/>
      <dgm:spPr/>
      <dgm:t>
        <a:bodyPr/>
        <a:lstStyle/>
        <a:p>
          <a:endParaRPr lang="tr-TR"/>
        </a:p>
      </dgm:t>
    </dgm:pt>
    <dgm:pt modelId="{FD44CDB4-A56D-4E4B-A796-7289D3EB14F4}">
      <dgm:prSet phldrT="[Metin]" custT="1"/>
      <dgm:spPr/>
      <dgm:t>
        <a:bodyPr/>
        <a:lstStyle/>
        <a:p>
          <a:r>
            <a:rPr lang="tr-TR" sz="1500" b="1" dirty="0" smtClean="0"/>
            <a:t>İHRACATTA YÜKSEK </a:t>
          </a:r>
        </a:p>
        <a:p>
          <a:r>
            <a:rPr lang="tr-TR" sz="1500" b="1" dirty="0" smtClean="0"/>
            <a:t>REKABET ŞANSI</a:t>
          </a:r>
          <a:endParaRPr lang="tr-TR" sz="1500" b="1" dirty="0"/>
        </a:p>
      </dgm:t>
    </dgm:pt>
    <dgm:pt modelId="{403C45D2-7CEC-427E-8088-DA38F0AD783F}" type="parTrans" cxnId="{039CCC81-E91A-4FF6-AA80-F7EE42E0C4BA}">
      <dgm:prSet/>
      <dgm:spPr/>
      <dgm:t>
        <a:bodyPr/>
        <a:lstStyle/>
        <a:p>
          <a:endParaRPr lang="tr-TR"/>
        </a:p>
      </dgm:t>
    </dgm:pt>
    <dgm:pt modelId="{9A2D21A7-B3EB-4DF7-873D-D246F64C05FF}" type="sibTrans" cxnId="{039CCC81-E91A-4FF6-AA80-F7EE42E0C4BA}">
      <dgm:prSet/>
      <dgm:spPr/>
      <dgm:t>
        <a:bodyPr/>
        <a:lstStyle/>
        <a:p>
          <a:endParaRPr lang="tr-TR"/>
        </a:p>
      </dgm:t>
    </dgm:pt>
    <dgm:pt modelId="{299E643E-5930-4692-9273-9E8661361C63}" type="pres">
      <dgm:prSet presAssocID="{9F367011-D351-42D7-9938-5EF075375ADB}" presName="Name0" presStyleCnt="0">
        <dgm:presLayoutVars>
          <dgm:dir/>
          <dgm:animLvl val="lvl"/>
          <dgm:resizeHandles val="exact"/>
        </dgm:presLayoutVars>
      </dgm:prSet>
      <dgm:spPr/>
      <dgm:t>
        <a:bodyPr/>
        <a:lstStyle/>
        <a:p>
          <a:endParaRPr lang="tr-TR"/>
        </a:p>
      </dgm:t>
    </dgm:pt>
    <dgm:pt modelId="{2BDB9E1C-65CB-48C6-88DC-6E13B1A6336B}" type="pres">
      <dgm:prSet presAssocID="{EE3FCEB5-AC3D-4484-99FA-F6BCF597FDCC}" presName="parTxOnly" presStyleLbl="node1" presStyleIdx="0" presStyleCnt="3" custScaleX="103854" custScaleY="97799" custLinFactY="-40044" custLinFactNeighborX="-28821" custLinFactNeighborY="-100000">
        <dgm:presLayoutVars>
          <dgm:chMax val="0"/>
          <dgm:chPref val="0"/>
          <dgm:bulletEnabled val="1"/>
        </dgm:presLayoutVars>
      </dgm:prSet>
      <dgm:spPr/>
      <dgm:t>
        <a:bodyPr/>
        <a:lstStyle/>
        <a:p>
          <a:endParaRPr lang="tr-TR"/>
        </a:p>
      </dgm:t>
    </dgm:pt>
    <dgm:pt modelId="{518F35E2-5204-4A00-A8ED-6B5772A50C71}" type="pres">
      <dgm:prSet presAssocID="{F4E5219E-EB55-4A83-A08E-1FEEA7E87906}" presName="parTxOnlySpace" presStyleCnt="0"/>
      <dgm:spPr/>
    </dgm:pt>
    <dgm:pt modelId="{7C741622-57E9-4D53-8273-D1A07444E364}" type="pres">
      <dgm:prSet presAssocID="{D5FAABBD-0085-46A6-97FA-7C902F5BECE4}" presName="parTxOnly" presStyleLbl="node1" presStyleIdx="1" presStyleCnt="3" custLinFactY="-41040" custLinFactNeighborX="-10325" custLinFactNeighborY="-100000">
        <dgm:presLayoutVars>
          <dgm:chMax val="0"/>
          <dgm:chPref val="0"/>
          <dgm:bulletEnabled val="1"/>
        </dgm:presLayoutVars>
      </dgm:prSet>
      <dgm:spPr/>
      <dgm:t>
        <a:bodyPr/>
        <a:lstStyle/>
        <a:p>
          <a:endParaRPr lang="tr-TR"/>
        </a:p>
      </dgm:t>
    </dgm:pt>
    <dgm:pt modelId="{920DE3C9-B049-407B-A880-2E9115FCDC2A}" type="pres">
      <dgm:prSet presAssocID="{9B04B679-B0E8-49F2-9DBF-F16BBCFA246E}" presName="parTxOnlySpace" presStyleCnt="0"/>
      <dgm:spPr/>
    </dgm:pt>
    <dgm:pt modelId="{7A6A0149-627F-415B-9835-70C85B090C77}" type="pres">
      <dgm:prSet presAssocID="{FD44CDB4-A56D-4E4B-A796-7289D3EB14F4}" presName="parTxOnly" presStyleLbl="node1" presStyleIdx="2" presStyleCnt="3" custLinFactY="-43015" custLinFactNeighborX="60640" custLinFactNeighborY="-100000">
        <dgm:presLayoutVars>
          <dgm:chMax val="0"/>
          <dgm:chPref val="0"/>
          <dgm:bulletEnabled val="1"/>
        </dgm:presLayoutVars>
      </dgm:prSet>
      <dgm:spPr/>
      <dgm:t>
        <a:bodyPr/>
        <a:lstStyle/>
        <a:p>
          <a:endParaRPr lang="tr-TR"/>
        </a:p>
      </dgm:t>
    </dgm:pt>
  </dgm:ptLst>
  <dgm:cxnLst>
    <dgm:cxn modelId="{BCD199A9-9FF3-4B78-8637-AB9F7597271C}" srcId="{9F367011-D351-42D7-9938-5EF075375ADB}" destId="{D5FAABBD-0085-46A6-97FA-7C902F5BECE4}" srcOrd="1" destOrd="0" parTransId="{BF0ECCB6-9B2A-4793-B869-D4A0B22DA22F}" sibTransId="{9B04B679-B0E8-49F2-9DBF-F16BBCFA246E}"/>
    <dgm:cxn modelId="{39D2B00A-313E-4C27-8A3B-7B776458D567}" type="presOf" srcId="{FD44CDB4-A56D-4E4B-A796-7289D3EB14F4}" destId="{7A6A0149-627F-415B-9835-70C85B090C77}" srcOrd="0" destOrd="0" presId="urn:microsoft.com/office/officeart/2005/8/layout/chevron1"/>
    <dgm:cxn modelId="{1E6FE1C6-0FB7-4B8D-A67A-DE2D690DE07D}" type="presOf" srcId="{EE3FCEB5-AC3D-4484-99FA-F6BCF597FDCC}" destId="{2BDB9E1C-65CB-48C6-88DC-6E13B1A6336B}" srcOrd="0" destOrd="0" presId="urn:microsoft.com/office/officeart/2005/8/layout/chevron1"/>
    <dgm:cxn modelId="{3DC524AD-0450-4450-B246-8629BA774CA8}" type="presOf" srcId="{9F367011-D351-42D7-9938-5EF075375ADB}" destId="{299E643E-5930-4692-9273-9E8661361C63}" srcOrd="0" destOrd="0" presId="urn:microsoft.com/office/officeart/2005/8/layout/chevron1"/>
    <dgm:cxn modelId="{70393119-6F14-43FF-BED9-347A03E4C391}" srcId="{9F367011-D351-42D7-9938-5EF075375ADB}" destId="{EE3FCEB5-AC3D-4484-99FA-F6BCF597FDCC}" srcOrd="0" destOrd="0" parTransId="{42977E4B-01F9-4FFF-A5C0-F252A3CF052F}" sibTransId="{F4E5219E-EB55-4A83-A08E-1FEEA7E87906}"/>
    <dgm:cxn modelId="{039CCC81-E91A-4FF6-AA80-F7EE42E0C4BA}" srcId="{9F367011-D351-42D7-9938-5EF075375ADB}" destId="{FD44CDB4-A56D-4E4B-A796-7289D3EB14F4}" srcOrd="2" destOrd="0" parTransId="{403C45D2-7CEC-427E-8088-DA38F0AD783F}" sibTransId="{9A2D21A7-B3EB-4DF7-873D-D246F64C05FF}"/>
    <dgm:cxn modelId="{C2D92150-A94B-4EE3-9CA7-5C26AFAB29E9}" type="presOf" srcId="{D5FAABBD-0085-46A6-97FA-7C902F5BECE4}" destId="{7C741622-57E9-4D53-8273-D1A07444E364}" srcOrd="0" destOrd="0" presId="urn:microsoft.com/office/officeart/2005/8/layout/chevron1"/>
    <dgm:cxn modelId="{398CDD89-EBC7-4BF6-BFF7-6081BE3C2EBB}" type="presParOf" srcId="{299E643E-5930-4692-9273-9E8661361C63}" destId="{2BDB9E1C-65CB-48C6-88DC-6E13B1A6336B}" srcOrd="0" destOrd="0" presId="urn:microsoft.com/office/officeart/2005/8/layout/chevron1"/>
    <dgm:cxn modelId="{54653166-EC72-452D-8477-05EBB6771AC2}" type="presParOf" srcId="{299E643E-5930-4692-9273-9E8661361C63}" destId="{518F35E2-5204-4A00-A8ED-6B5772A50C71}" srcOrd="1" destOrd="0" presId="urn:microsoft.com/office/officeart/2005/8/layout/chevron1"/>
    <dgm:cxn modelId="{8F7485E9-CE51-40AD-84AF-B2143D36278A}" type="presParOf" srcId="{299E643E-5930-4692-9273-9E8661361C63}" destId="{7C741622-57E9-4D53-8273-D1A07444E364}" srcOrd="2" destOrd="0" presId="urn:microsoft.com/office/officeart/2005/8/layout/chevron1"/>
    <dgm:cxn modelId="{1CADEA46-8B37-47AA-A06C-E762AC0C34E6}" type="presParOf" srcId="{299E643E-5930-4692-9273-9E8661361C63}" destId="{920DE3C9-B049-407B-A880-2E9115FCDC2A}" srcOrd="3" destOrd="0" presId="urn:microsoft.com/office/officeart/2005/8/layout/chevron1"/>
    <dgm:cxn modelId="{CE377789-4A7A-42CB-8706-97ED44DF4691}" type="presParOf" srcId="{299E643E-5930-4692-9273-9E8661361C63}" destId="{7A6A0149-627F-415B-9835-70C85B090C77}"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B9E1C-65CB-48C6-88DC-6E13B1A6336B}">
      <dsp:nvSpPr>
        <dsp:cNvPr id="0" name=""/>
        <dsp:cNvSpPr/>
      </dsp:nvSpPr>
      <dsp:spPr>
        <a:xfrm>
          <a:off x="0" y="324211"/>
          <a:ext cx="2842398" cy="1070671"/>
        </a:xfrm>
        <a:prstGeom prst="chevr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tr-TR" sz="1500" b="1" kern="1200" dirty="0" smtClean="0"/>
            <a:t>GÜMRÜK MUAFİYETLİ </a:t>
          </a:r>
        </a:p>
        <a:p>
          <a:pPr lvl="0" algn="ctr" defTabSz="666750">
            <a:lnSpc>
              <a:spcPct val="90000"/>
            </a:lnSpc>
            <a:spcBef>
              <a:spcPct val="0"/>
            </a:spcBef>
            <a:spcAft>
              <a:spcPct val="35000"/>
            </a:spcAft>
          </a:pPr>
          <a:r>
            <a:rPr lang="tr-TR" sz="1500" b="1" kern="1200" dirty="0" smtClean="0"/>
            <a:t>GİRDİ İTHALİ</a:t>
          </a:r>
          <a:endParaRPr lang="tr-TR" sz="1500" b="1" kern="1200" dirty="0"/>
        </a:p>
      </dsp:txBody>
      <dsp:txXfrm>
        <a:off x="535336" y="324211"/>
        <a:ext cx="1771727" cy="1070671"/>
      </dsp:txXfrm>
    </dsp:sp>
    <dsp:sp modelId="{7C741622-57E9-4D53-8273-D1A07444E364}">
      <dsp:nvSpPr>
        <dsp:cNvPr id="0" name=""/>
        <dsp:cNvSpPr/>
      </dsp:nvSpPr>
      <dsp:spPr>
        <a:xfrm>
          <a:off x="2543129" y="301260"/>
          <a:ext cx="2736918" cy="1094767"/>
        </a:xfrm>
        <a:prstGeom prst="chevr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tr-TR" sz="1500" b="1" kern="1200" dirty="0" smtClean="0"/>
            <a:t>ÜRETİM/İŞLEMEDE</a:t>
          </a:r>
        </a:p>
        <a:p>
          <a:pPr lvl="0" algn="ctr" defTabSz="666750">
            <a:lnSpc>
              <a:spcPct val="90000"/>
            </a:lnSpc>
            <a:spcBef>
              <a:spcPct val="0"/>
            </a:spcBef>
            <a:spcAft>
              <a:spcPct val="35000"/>
            </a:spcAft>
          </a:pPr>
          <a:r>
            <a:rPr lang="tr-TR" sz="1500" b="1" kern="1200" dirty="0" smtClean="0"/>
            <a:t>MALİYET AVANTAJI</a:t>
          </a:r>
          <a:endParaRPr lang="tr-TR" sz="1500" b="1" kern="1200" dirty="0"/>
        </a:p>
      </dsp:txBody>
      <dsp:txXfrm>
        <a:off x="3090513" y="301260"/>
        <a:ext cx="1642151" cy="1094767"/>
      </dsp:txXfrm>
    </dsp:sp>
    <dsp:sp modelId="{7A6A0149-627F-415B-9835-70C85B090C77}">
      <dsp:nvSpPr>
        <dsp:cNvPr id="0" name=""/>
        <dsp:cNvSpPr/>
      </dsp:nvSpPr>
      <dsp:spPr>
        <a:xfrm>
          <a:off x="5037295" y="279638"/>
          <a:ext cx="2736918" cy="1094767"/>
        </a:xfrm>
        <a:prstGeom prst="chevr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tr-TR" sz="1500" b="1" kern="1200" dirty="0" smtClean="0"/>
            <a:t>İHRACATTA YÜKSEK </a:t>
          </a:r>
        </a:p>
        <a:p>
          <a:pPr lvl="0" algn="ctr" defTabSz="666750">
            <a:lnSpc>
              <a:spcPct val="90000"/>
            </a:lnSpc>
            <a:spcBef>
              <a:spcPct val="0"/>
            </a:spcBef>
            <a:spcAft>
              <a:spcPct val="35000"/>
            </a:spcAft>
          </a:pPr>
          <a:r>
            <a:rPr lang="tr-TR" sz="1500" b="1" kern="1200" dirty="0" smtClean="0"/>
            <a:t>REKABET ŞANSI</a:t>
          </a:r>
          <a:endParaRPr lang="tr-TR" sz="1500" b="1" kern="1200" dirty="0"/>
        </a:p>
      </dsp:txBody>
      <dsp:txXfrm>
        <a:off x="5584679" y="279638"/>
        <a:ext cx="1642151" cy="109476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91814" cy="458666"/>
          </a:xfrm>
          <a:prstGeom prst="rect">
            <a:avLst/>
          </a:prstGeom>
        </p:spPr>
        <p:txBody>
          <a:bodyPr vert="horz" lIns="91787" tIns="45892" rIns="91787" bIns="45892" rtlCol="0"/>
          <a:lstStyle>
            <a:lvl1pPr algn="l">
              <a:defRPr sz="1200"/>
            </a:lvl1pPr>
          </a:lstStyle>
          <a:p>
            <a:endParaRPr lang="tr-TR"/>
          </a:p>
        </p:txBody>
      </p:sp>
      <p:sp>
        <p:nvSpPr>
          <p:cNvPr id="3" name="Veri Yer Tutucusu 2"/>
          <p:cNvSpPr>
            <a:spLocks noGrp="1"/>
          </p:cNvSpPr>
          <p:nvPr>
            <p:ph type="dt" sz="quarter" idx="1"/>
          </p:nvPr>
        </p:nvSpPr>
        <p:spPr>
          <a:xfrm>
            <a:off x="3909025" y="0"/>
            <a:ext cx="2991814" cy="458666"/>
          </a:xfrm>
          <a:prstGeom prst="rect">
            <a:avLst/>
          </a:prstGeom>
        </p:spPr>
        <p:txBody>
          <a:bodyPr vert="horz" lIns="91787" tIns="45892" rIns="91787" bIns="45892" rtlCol="0"/>
          <a:lstStyle>
            <a:lvl1pPr algn="r">
              <a:defRPr sz="1200"/>
            </a:lvl1pPr>
          </a:lstStyle>
          <a:p>
            <a:fld id="{755C8FD3-0BB4-4A16-8D52-39E33940FF79}" type="datetimeFigureOut">
              <a:rPr lang="tr-TR" smtClean="0"/>
              <a:t>13.02.2020</a:t>
            </a:fld>
            <a:endParaRPr lang="tr-TR"/>
          </a:p>
        </p:txBody>
      </p:sp>
      <p:sp>
        <p:nvSpPr>
          <p:cNvPr id="4" name="Altbilgi Yer Tutucusu 3"/>
          <p:cNvSpPr>
            <a:spLocks noGrp="1"/>
          </p:cNvSpPr>
          <p:nvPr>
            <p:ph type="ftr" sz="quarter" idx="2"/>
          </p:nvPr>
        </p:nvSpPr>
        <p:spPr>
          <a:xfrm>
            <a:off x="0" y="8704384"/>
            <a:ext cx="2991814" cy="458666"/>
          </a:xfrm>
          <a:prstGeom prst="rect">
            <a:avLst/>
          </a:prstGeom>
        </p:spPr>
        <p:txBody>
          <a:bodyPr vert="horz" lIns="91787" tIns="45892" rIns="91787" bIns="45892" rtlCol="0" anchor="b"/>
          <a:lstStyle>
            <a:lvl1pPr algn="l">
              <a:defRPr sz="1200"/>
            </a:lvl1pPr>
          </a:lstStyle>
          <a:p>
            <a:endParaRPr lang="tr-TR"/>
          </a:p>
        </p:txBody>
      </p:sp>
      <p:sp>
        <p:nvSpPr>
          <p:cNvPr id="5" name="Slayt Numarası Yer Tutucusu 4"/>
          <p:cNvSpPr>
            <a:spLocks noGrp="1"/>
          </p:cNvSpPr>
          <p:nvPr>
            <p:ph type="sldNum" sz="quarter" idx="3"/>
          </p:nvPr>
        </p:nvSpPr>
        <p:spPr>
          <a:xfrm>
            <a:off x="3909025" y="8704384"/>
            <a:ext cx="2991814" cy="458666"/>
          </a:xfrm>
          <a:prstGeom prst="rect">
            <a:avLst/>
          </a:prstGeom>
        </p:spPr>
        <p:txBody>
          <a:bodyPr vert="horz" lIns="91787" tIns="45892" rIns="91787" bIns="45892" rtlCol="0" anchor="b"/>
          <a:lstStyle>
            <a:lvl1pPr algn="r">
              <a:defRPr sz="1200"/>
            </a:lvl1pPr>
          </a:lstStyle>
          <a:p>
            <a:fld id="{B0512521-EC91-4107-A209-726FA4447041}" type="slidenum">
              <a:rPr lang="tr-TR" smtClean="0"/>
              <a:t>‹#›</a:t>
            </a:fld>
            <a:endParaRPr lang="tr-TR"/>
          </a:p>
        </p:txBody>
      </p:sp>
    </p:spTree>
    <p:extLst>
      <p:ext uri="{BB962C8B-B14F-4D97-AF65-F5344CB8AC3E}">
        <p14:creationId xmlns:p14="http://schemas.microsoft.com/office/powerpoint/2010/main" val="41185196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3"/>
            <a:ext cx="2991062" cy="459743"/>
          </a:xfrm>
          <a:prstGeom prst="rect">
            <a:avLst/>
          </a:prstGeom>
        </p:spPr>
        <p:txBody>
          <a:bodyPr vert="horz" lIns="91787" tIns="45892" rIns="91787" bIns="45892" rtlCol="0"/>
          <a:lstStyle>
            <a:lvl1pPr algn="l">
              <a:defRPr sz="1200"/>
            </a:lvl1pPr>
          </a:lstStyle>
          <a:p>
            <a:endParaRPr lang="tr-TR"/>
          </a:p>
        </p:txBody>
      </p:sp>
      <p:sp>
        <p:nvSpPr>
          <p:cNvPr id="3" name="Veri Yer Tutucusu 2"/>
          <p:cNvSpPr>
            <a:spLocks noGrp="1"/>
          </p:cNvSpPr>
          <p:nvPr>
            <p:ph type="dt" idx="1"/>
          </p:nvPr>
        </p:nvSpPr>
        <p:spPr>
          <a:xfrm>
            <a:off x="3909793" y="3"/>
            <a:ext cx="2991062" cy="459743"/>
          </a:xfrm>
          <a:prstGeom prst="rect">
            <a:avLst/>
          </a:prstGeom>
        </p:spPr>
        <p:txBody>
          <a:bodyPr vert="horz" lIns="91787" tIns="45892" rIns="91787" bIns="45892" rtlCol="0"/>
          <a:lstStyle>
            <a:lvl1pPr algn="r">
              <a:defRPr sz="1200"/>
            </a:lvl1pPr>
          </a:lstStyle>
          <a:p>
            <a:fld id="{CA6114B8-8F3D-43CD-8D36-3DF256076150}" type="datetimeFigureOut">
              <a:rPr lang="tr-TR" smtClean="0"/>
              <a:t>13.02.2020</a:t>
            </a:fld>
            <a:endParaRPr lang="tr-TR"/>
          </a:p>
        </p:txBody>
      </p:sp>
      <p:sp>
        <p:nvSpPr>
          <p:cNvPr id="4" name="Slayt Görüntüsü Yer Tutucusu 3"/>
          <p:cNvSpPr>
            <a:spLocks noGrp="1" noRot="1" noChangeAspect="1"/>
          </p:cNvSpPr>
          <p:nvPr>
            <p:ph type="sldImg" idx="2"/>
          </p:nvPr>
        </p:nvSpPr>
        <p:spPr>
          <a:xfrm>
            <a:off x="701675" y="1144588"/>
            <a:ext cx="5499100" cy="3094037"/>
          </a:xfrm>
          <a:prstGeom prst="rect">
            <a:avLst/>
          </a:prstGeom>
          <a:noFill/>
          <a:ln w="12700">
            <a:solidFill>
              <a:prstClr val="black"/>
            </a:solidFill>
          </a:ln>
        </p:spPr>
        <p:txBody>
          <a:bodyPr vert="horz" lIns="91787" tIns="45892" rIns="91787" bIns="45892" rtlCol="0" anchor="ctr"/>
          <a:lstStyle/>
          <a:p>
            <a:endParaRPr lang="tr-TR"/>
          </a:p>
        </p:txBody>
      </p:sp>
      <p:sp>
        <p:nvSpPr>
          <p:cNvPr id="5" name="Not Yer Tutucusu 4"/>
          <p:cNvSpPr>
            <a:spLocks noGrp="1"/>
          </p:cNvSpPr>
          <p:nvPr>
            <p:ph type="body" sz="quarter" idx="3"/>
          </p:nvPr>
        </p:nvSpPr>
        <p:spPr>
          <a:xfrm>
            <a:off x="690246" y="4409720"/>
            <a:ext cx="5521960" cy="3607951"/>
          </a:xfrm>
          <a:prstGeom prst="rect">
            <a:avLst/>
          </a:prstGeom>
        </p:spPr>
        <p:txBody>
          <a:bodyPr vert="horz" lIns="91787" tIns="45892" rIns="91787" bIns="45892"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8703308"/>
            <a:ext cx="2991062" cy="459742"/>
          </a:xfrm>
          <a:prstGeom prst="rect">
            <a:avLst/>
          </a:prstGeom>
        </p:spPr>
        <p:txBody>
          <a:bodyPr vert="horz" lIns="91787" tIns="45892" rIns="91787" bIns="45892" rtlCol="0" anchor="b"/>
          <a:lstStyle>
            <a:lvl1pPr algn="l">
              <a:defRPr sz="1200"/>
            </a:lvl1pPr>
          </a:lstStyle>
          <a:p>
            <a:endParaRPr lang="tr-TR"/>
          </a:p>
        </p:txBody>
      </p:sp>
      <p:sp>
        <p:nvSpPr>
          <p:cNvPr id="7" name="Slayt Numarası Yer Tutucusu 6"/>
          <p:cNvSpPr>
            <a:spLocks noGrp="1"/>
          </p:cNvSpPr>
          <p:nvPr>
            <p:ph type="sldNum" sz="quarter" idx="5"/>
          </p:nvPr>
        </p:nvSpPr>
        <p:spPr>
          <a:xfrm>
            <a:off x="3909793" y="8703308"/>
            <a:ext cx="2991062" cy="459742"/>
          </a:xfrm>
          <a:prstGeom prst="rect">
            <a:avLst/>
          </a:prstGeom>
        </p:spPr>
        <p:txBody>
          <a:bodyPr vert="horz" lIns="91787" tIns="45892" rIns="91787" bIns="45892" rtlCol="0" anchor="b"/>
          <a:lstStyle>
            <a:lvl1pPr algn="r">
              <a:defRPr sz="1200"/>
            </a:lvl1pPr>
          </a:lstStyle>
          <a:p>
            <a:fld id="{56641E9D-36B6-4124-97B2-EC1A52D3A194}" type="slidenum">
              <a:rPr lang="tr-TR" smtClean="0"/>
              <a:t>‹#›</a:t>
            </a:fld>
            <a:endParaRPr lang="tr-TR"/>
          </a:p>
        </p:txBody>
      </p:sp>
    </p:spTree>
    <p:extLst>
      <p:ext uri="{BB962C8B-B14F-4D97-AF65-F5344CB8AC3E}">
        <p14:creationId xmlns:p14="http://schemas.microsoft.com/office/powerpoint/2010/main" val="315282033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75722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10</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587290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11</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020200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12</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49328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13</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845812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14</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390662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15</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109616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16</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720219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17</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4154862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18</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616820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19</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4077487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2</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036471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20</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609712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21</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769994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22</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6779435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23</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9983388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24</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7623840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25</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78531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3</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349739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4</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851692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5</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1046218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6</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521939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7172"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61124" indent="-292739">
              <a:defRPr>
                <a:solidFill>
                  <a:schemeClr val="tx1"/>
                </a:solidFill>
                <a:latin typeface="Calibri" panose="020F0502020204030204" pitchFamily="34" charset="0"/>
                <a:cs typeface="Arial" panose="020B0604020202020204" pitchFamily="34" charset="0"/>
              </a:defRPr>
            </a:lvl2pPr>
            <a:lvl3pPr marL="1170961" indent="-234192">
              <a:defRPr>
                <a:solidFill>
                  <a:schemeClr val="tx1"/>
                </a:solidFill>
                <a:latin typeface="Calibri" panose="020F0502020204030204" pitchFamily="34" charset="0"/>
                <a:cs typeface="Arial" panose="020B0604020202020204" pitchFamily="34" charset="0"/>
              </a:defRPr>
            </a:lvl3pPr>
            <a:lvl4pPr marL="1639344" indent="-234192">
              <a:defRPr>
                <a:solidFill>
                  <a:schemeClr val="tx1"/>
                </a:solidFill>
                <a:latin typeface="Calibri" panose="020F0502020204030204" pitchFamily="34" charset="0"/>
                <a:cs typeface="Arial" panose="020B0604020202020204" pitchFamily="34" charset="0"/>
              </a:defRPr>
            </a:lvl4pPr>
            <a:lvl5pPr marL="2107727" indent="-234192">
              <a:defRPr>
                <a:solidFill>
                  <a:schemeClr val="tx1"/>
                </a:solidFill>
                <a:latin typeface="Calibri" panose="020F0502020204030204" pitchFamily="34" charset="0"/>
                <a:cs typeface="Arial" panose="020B0604020202020204" pitchFamily="34" charset="0"/>
              </a:defRPr>
            </a:lvl5pPr>
            <a:lvl6pPr marL="2576112" indent="-2341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44496" indent="-2341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512880" indent="-2341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81264" indent="-2341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36768" eaLnBrk="0" fontAlgn="base" hangingPunct="0">
              <a:spcBef>
                <a:spcPct val="0"/>
              </a:spcBef>
              <a:spcAft>
                <a:spcPct val="0"/>
              </a:spcAft>
              <a:defRPr/>
            </a:pPr>
            <a:fld id="{DE8EB28A-82AF-4A9A-9B59-A8DB8D19BC73}" type="slidenum">
              <a:rPr lang="tr-TR" altLang="en-US">
                <a:solidFill>
                  <a:prstClr val="black"/>
                </a:solidFill>
              </a:rPr>
              <a:pPr defTabSz="936768" eaLnBrk="0" fontAlgn="base" hangingPunct="0">
                <a:spcBef>
                  <a:spcPct val="0"/>
                </a:spcBef>
                <a:spcAft>
                  <a:spcPct val="0"/>
                </a:spcAft>
                <a:defRPr/>
              </a:pPr>
              <a:t>7</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4200664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8</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3436387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92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5762" indent="-286831">
              <a:defRPr>
                <a:solidFill>
                  <a:schemeClr val="tx1"/>
                </a:solidFill>
                <a:latin typeface="Calibri" panose="020F0502020204030204" pitchFamily="34" charset="0"/>
                <a:cs typeface="Arial" panose="020B0604020202020204" pitchFamily="34" charset="0"/>
              </a:defRPr>
            </a:lvl2pPr>
            <a:lvl3pPr marL="1147325" indent="-229465">
              <a:defRPr>
                <a:solidFill>
                  <a:schemeClr val="tx1"/>
                </a:solidFill>
                <a:latin typeface="Calibri" panose="020F0502020204030204" pitchFamily="34" charset="0"/>
                <a:cs typeface="Arial" panose="020B0604020202020204" pitchFamily="34" charset="0"/>
              </a:defRPr>
            </a:lvl3pPr>
            <a:lvl4pPr marL="1606255" indent="-229465">
              <a:defRPr>
                <a:solidFill>
                  <a:schemeClr val="tx1"/>
                </a:solidFill>
                <a:latin typeface="Calibri" panose="020F0502020204030204" pitchFamily="34" charset="0"/>
                <a:cs typeface="Arial" panose="020B0604020202020204" pitchFamily="34" charset="0"/>
              </a:defRPr>
            </a:lvl4pPr>
            <a:lvl5pPr marL="2065185" indent="-229465">
              <a:defRPr>
                <a:solidFill>
                  <a:schemeClr val="tx1"/>
                </a:solidFill>
                <a:latin typeface="Calibri" panose="020F0502020204030204" pitchFamily="34" charset="0"/>
                <a:cs typeface="Arial" panose="020B0604020202020204" pitchFamily="34" charset="0"/>
              </a:defRPr>
            </a:lvl5pPr>
            <a:lvl6pPr marL="252411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8304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41976"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00905" indent="-22946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7860" eaLnBrk="0" fontAlgn="base" hangingPunct="0">
              <a:spcBef>
                <a:spcPct val="0"/>
              </a:spcBef>
              <a:spcAft>
                <a:spcPct val="0"/>
              </a:spcAft>
              <a:defRPr/>
            </a:pPr>
            <a:fld id="{F023B5C6-AE1C-4D42-B13A-BDADD5281E4F}" type="slidenum">
              <a:rPr lang="tr-TR" altLang="en-US">
                <a:solidFill>
                  <a:prstClr val="black"/>
                </a:solidFill>
              </a:rPr>
              <a:pPr defTabSz="917860" eaLnBrk="0" fontAlgn="base" hangingPunct="0">
                <a:spcBef>
                  <a:spcPct val="0"/>
                </a:spcBef>
                <a:spcAft>
                  <a:spcPct val="0"/>
                </a:spcAft>
                <a:defRPr/>
              </a:pPr>
              <a:t>9</a:t>
            </a:fld>
            <a:endParaRPr lang="tr-TR" altLang="en-US">
              <a:solidFill>
                <a:prstClr val="black"/>
              </a:solidFill>
            </a:endParaRPr>
          </a:p>
        </p:txBody>
      </p:sp>
      <p:sp>
        <p:nvSpPr>
          <p:cNvPr id="2" name="Altbilgi Yer Tutucusu 1"/>
          <p:cNvSpPr>
            <a:spLocks noGrp="1"/>
          </p:cNvSpPr>
          <p:nvPr>
            <p:ph type="ftr" sz="quarter" idx="10"/>
          </p:nvPr>
        </p:nvSpPr>
        <p:spPr/>
        <p:txBody>
          <a:bodyPr/>
          <a:lstStyle/>
          <a:p>
            <a:endParaRPr lang="tr-TR"/>
          </a:p>
        </p:txBody>
      </p:sp>
    </p:spTree>
    <p:extLst>
      <p:ext uri="{BB962C8B-B14F-4D97-AF65-F5344CB8AC3E}">
        <p14:creationId xmlns:p14="http://schemas.microsoft.com/office/powerpoint/2010/main" val="2568696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7BD8D43B-F5A2-4F37-A61A-7136F0F51E91}" type="datetime1">
              <a:rPr lang="tr-TR" smtClean="0"/>
              <a:t>13.02.2020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a:xfrm>
            <a:off x="9347200" y="6095346"/>
            <a:ext cx="2844800" cy="365125"/>
          </a:xfrm>
        </p:spPr>
        <p:txBody>
          <a:bodyPr/>
          <a:lstStyle>
            <a:lvl1pPr>
              <a:defRPr>
                <a:solidFill>
                  <a:schemeClr val="tx2"/>
                </a:solidFill>
              </a:defRPr>
            </a:lvl1pPr>
          </a:lstStyle>
          <a:p>
            <a:pPr>
              <a:defRPr/>
            </a:pPr>
            <a:fld id="{E5B8DFC1-E9E4-47A3-A060-9BD660A81B53}" type="slidenum">
              <a:rPr lang="tr-TR" altLang="tr-TR" smtClean="0"/>
              <a:pPr>
                <a:defRPr/>
              </a:pPr>
              <a:t>‹#›</a:t>
            </a:fld>
            <a:endParaRPr lang="tr-TR" altLang="tr-TR" dirty="0"/>
          </a:p>
        </p:txBody>
      </p:sp>
      <p:sp>
        <p:nvSpPr>
          <p:cNvPr id="7" name="Dikdörtgen 6"/>
          <p:cNvSpPr/>
          <p:nvPr userDrawn="1"/>
        </p:nvSpPr>
        <p:spPr>
          <a:xfrm>
            <a:off x="0" y="1"/>
            <a:ext cx="12192000" cy="7651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Dikdörtgen 7"/>
          <p:cNvSpPr/>
          <p:nvPr userDrawn="1"/>
        </p:nvSpPr>
        <p:spPr>
          <a:xfrm>
            <a:off x="0" y="858838"/>
            <a:ext cx="12192000"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Dikdörtgen 8"/>
          <p:cNvSpPr/>
          <p:nvPr userDrawn="1"/>
        </p:nvSpPr>
        <p:spPr>
          <a:xfrm>
            <a:off x="0" y="6460471"/>
            <a:ext cx="12192000"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Başlık 1"/>
          <p:cNvSpPr txBox="1">
            <a:spLocks/>
          </p:cNvSpPr>
          <p:nvPr userDrawn="1"/>
        </p:nvSpPr>
        <p:spPr bwMode="auto">
          <a:xfrm>
            <a:off x="4803459" y="6541154"/>
            <a:ext cx="2610484" cy="252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tr-TR" sz="1200" b="1" dirty="0" smtClean="0">
                <a:solidFill>
                  <a:schemeClr val="bg1"/>
                </a:solidFill>
                <a:latin typeface="Tahoma" pitchFamily="34" charset="0"/>
                <a:ea typeface="Tahoma" pitchFamily="34" charset="0"/>
                <a:cs typeface="Tahoma" pitchFamily="34" charset="0"/>
              </a:rPr>
              <a:t>İHRACAT GENEL MÜDÜRLÜĞÜ</a:t>
            </a:r>
            <a:endParaRPr lang="tr-TR" sz="1200" b="1" dirty="0">
              <a:solidFill>
                <a:schemeClr val="bg1"/>
              </a:solidFill>
              <a:latin typeface="Tahoma" pitchFamily="34" charset="0"/>
              <a:ea typeface="Tahoma" pitchFamily="34" charset="0"/>
              <a:cs typeface="Tahoma" pitchFamily="34" charset="0"/>
            </a:endParaRPr>
          </a:p>
        </p:txBody>
      </p:sp>
      <p:pic>
        <p:nvPicPr>
          <p:cNvPr id="11" name="Resim 10"/>
          <p:cNvPicPr>
            <a:picLocks noChangeAspect="1"/>
          </p:cNvPicPr>
          <p:nvPr userDrawn="1"/>
        </p:nvPicPr>
        <p:blipFill>
          <a:blip r:embed="rId2"/>
          <a:stretch>
            <a:fillRect/>
          </a:stretch>
        </p:blipFill>
        <p:spPr>
          <a:xfrm>
            <a:off x="151454" y="-53871"/>
            <a:ext cx="1149467" cy="1047575"/>
          </a:xfrm>
          <a:prstGeom prst="ellipse">
            <a:avLst/>
          </a:prstGeom>
          <a:ln>
            <a:noFill/>
          </a:ln>
          <a:effectLst>
            <a:softEdge rad="112500"/>
          </a:effectLst>
        </p:spPr>
      </p:pic>
    </p:spTree>
    <p:extLst>
      <p:ext uri="{BB962C8B-B14F-4D97-AF65-F5344CB8AC3E}">
        <p14:creationId xmlns:p14="http://schemas.microsoft.com/office/powerpoint/2010/main" val="44353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EF63DEB3-2CB6-433F-946F-35AB52EBB080}" type="datetime1">
              <a:rPr lang="tr-TR" smtClean="0"/>
              <a:t>13.02.2020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CBFA4D7-7FBF-46E5-AA8B-BBA551D7371A}" type="slidenum">
              <a:rPr lang="tr-TR" altLang="tr-TR"/>
              <a:pPr>
                <a:defRPr/>
              </a:pPr>
              <a:t>‹#›</a:t>
            </a:fld>
            <a:endParaRPr lang="tr-TR" altLang="tr-TR"/>
          </a:p>
        </p:txBody>
      </p:sp>
    </p:spTree>
    <p:extLst>
      <p:ext uri="{BB962C8B-B14F-4D97-AF65-F5344CB8AC3E}">
        <p14:creationId xmlns:p14="http://schemas.microsoft.com/office/powerpoint/2010/main" val="261991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C91C3320-9DEC-4148-B232-EB5228396342}" type="datetime1">
              <a:rPr lang="tr-TR" smtClean="0"/>
              <a:t>13.02.2020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C115002-8A61-40CC-B144-10A0ECC3A720}" type="slidenum">
              <a:rPr lang="tr-TR" altLang="tr-TR"/>
              <a:pPr>
                <a:defRPr/>
              </a:pPr>
              <a:t>‹#›</a:t>
            </a:fld>
            <a:endParaRPr lang="tr-TR" altLang="tr-TR"/>
          </a:p>
        </p:txBody>
      </p:sp>
    </p:spTree>
    <p:extLst>
      <p:ext uri="{BB962C8B-B14F-4D97-AF65-F5344CB8AC3E}">
        <p14:creationId xmlns:p14="http://schemas.microsoft.com/office/powerpoint/2010/main" val="716829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AA169BAC-E880-4AD6-ACD3-86D6AA3E0E33}" type="datetime1">
              <a:rPr lang="tr-TR" smtClean="0"/>
              <a:t>13.02.2020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C1F3C02-7387-477F-BC26-6668B114483E}" type="slidenum">
              <a:rPr lang="tr-TR" altLang="tr-TR"/>
              <a:pPr>
                <a:defRPr/>
              </a:pPr>
              <a:t>‹#›</a:t>
            </a:fld>
            <a:endParaRPr lang="tr-TR" altLang="tr-TR"/>
          </a:p>
        </p:txBody>
      </p:sp>
    </p:spTree>
    <p:extLst>
      <p:ext uri="{BB962C8B-B14F-4D97-AF65-F5344CB8AC3E}">
        <p14:creationId xmlns:p14="http://schemas.microsoft.com/office/powerpoint/2010/main" val="550868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64A8CBB-80A7-42F5-9368-D32CA5DC6E1A}" type="datetimeFigureOut">
              <a:rPr lang="tr-TR" smtClean="0"/>
              <a:t>13.02.2020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3970387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4A8CBB-80A7-42F5-9368-D32CA5DC6E1A}" type="datetimeFigureOut">
              <a:rPr lang="tr-TR" smtClean="0"/>
              <a:t>13.02.2020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1175149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64A8CBB-80A7-42F5-9368-D32CA5DC6E1A}" type="datetimeFigureOut">
              <a:rPr lang="tr-TR" smtClean="0"/>
              <a:t>13.02.2020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1015146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4A8CBB-80A7-42F5-9368-D32CA5DC6E1A}" type="datetimeFigureOut">
              <a:rPr lang="tr-TR" smtClean="0"/>
              <a:t>13.02.2020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3433286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64A8CBB-80A7-42F5-9368-D32CA5DC6E1A}" type="datetimeFigureOut">
              <a:rPr lang="tr-TR" smtClean="0"/>
              <a:t>13.02.2020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3731165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64A8CBB-80A7-42F5-9368-D32CA5DC6E1A}" type="datetimeFigureOut">
              <a:rPr lang="tr-TR" smtClean="0"/>
              <a:t>13.02.2020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1057995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4A8CBB-80A7-42F5-9368-D32CA5DC6E1A}" type="datetimeFigureOut">
              <a:rPr lang="tr-TR" smtClean="0"/>
              <a:t>13.02.2020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426725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a:xfrm>
            <a:off x="9347200" y="6095346"/>
            <a:ext cx="2844800" cy="365125"/>
          </a:xfrm>
        </p:spPr>
        <p:txBody>
          <a:bodyPr/>
          <a:lstStyle>
            <a:lvl1pPr>
              <a:defRPr>
                <a:solidFill>
                  <a:schemeClr val="tx2"/>
                </a:solidFill>
              </a:defRPr>
            </a:lvl1pPr>
          </a:lstStyle>
          <a:p>
            <a:pPr>
              <a:defRPr/>
            </a:pPr>
            <a:fld id="{E5B8DFC1-E9E4-47A3-A060-9BD660A81B53}" type="slidenum">
              <a:rPr lang="tr-TR" altLang="tr-TR" smtClean="0"/>
              <a:pPr>
                <a:defRPr/>
              </a:pPr>
              <a:t>‹#›</a:t>
            </a:fld>
            <a:endParaRPr lang="tr-TR" altLang="tr-TR" dirty="0"/>
          </a:p>
        </p:txBody>
      </p:sp>
      <p:sp>
        <p:nvSpPr>
          <p:cNvPr id="7" name="Dikdörtgen 6"/>
          <p:cNvSpPr/>
          <p:nvPr userDrawn="1"/>
        </p:nvSpPr>
        <p:spPr>
          <a:xfrm>
            <a:off x="0" y="1"/>
            <a:ext cx="12192000" cy="7651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Dikdörtgen 7"/>
          <p:cNvSpPr/>
          <p:nvPr userDrawn="1"/>
        </p:nvSpPr>
        <p:spPr>
          <a:xfrm>
            <a:off x="0" y="858838"/>
            <a:ext cx="12192000" cy="45719"/>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Dikdörtgen 8"/>
          <p:cNvSpPr/>
          <p:nvPr userDrawn="1"/>
        </p:nvSpPr>
        <p:spPr>
          <a:xfrm>
            <a:off x="0" y="6460471"/>
            <a:ext cx="12192000" cy="3333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Başlık 1"/>
          <p:cNvSpPr txBox="1">
            <a:spLocks/>
          </p:cNvSpPr>
          <p:nvPr userDrawn="1"/>
        </p:nvSpPr>
        <p:spPr bwMode="auto">
          <a:xfrm>
            <a:off x="4803459" y="6541154"/>
            <a:ext cx="2610484" cy="252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tr-TR" sz="1200" b="1" dirty="0" smtClean="0">
                <a:solidFill>
                  <a:schemeClr val="bg1"/>
                </a:solidFill>
                <a:latin typeface="Tahoma" pitchFamily="34" charset="0"/>
                <a:ea typeface="Tahoma" pitchFamily="34" charset="0"/>
                <a:cs typeface="Tahoma" pitchFamily="34" charset="0"/>
              </a:rPr>
              <a:t>İHRACAT GENEL MÜDÜRLÜĞÜ</a:t>
            </a:r>
            <a:endParaRPr lang="tr-TR" sz="1200" b="1" dirty="0">
              <a:solidFill>
                <a:schemeClr val="bg1"/>
              </a:solidFill>
              <a:latin typeface="Tahoma" pitchFamily="34" charset="0"/>
              <a:ea typeface="Tahoma" pitchFamily="34" charset="0"/>
              <a:cs typeface="Tahoma" pitchFamily="34" charset="0"/>
            </a:endParaRPr>
          </a:p>
        </p:txBody>
      </p:sp>
      <p:pic>
        <p:nvPicPr>
          <p:cNvPr id="11" name="Resim 10"/>
          <p:cNvPicPr>
            <a:picLocks noChangeAspect="1"/>
          </p:cNvPicPr>
          <p:nvPr userDrawn="1"/>
        </p:nvPicPr>
        <p:blipFill>
          <a:blip r:embed="rId2"/>
          <a:stretch>
            <a:fillRect/>
          </a:stretch>
        </p:blipFill>
        <p:spPr>
          <a:xfrm>
            <a:off x="151454" y="-53871"/>
            <a:ext cx="1149467" cy="1047575"/>
          </a:xfrm>
          <a:prstGeom prst="ellipse">
            <a:avLst/>
          </a:prstGeom>
          <a:ln>
            <a:noFill/>
          </a:ln>
          <a:effectLst>
            <a:softEdge rad="112500"/>
          </a:effectLst>
        </p:spPr>
      </p:pic>
    </p:spTree>
    <p:extLst>
      <p:ext uri="{BB962C8B-B14F-4D97-AF65-F5344CB8AC3E}">
        <p14:creationId xmlns:p14="http://schemas.microsoft.com/office/powerpoint/2010/main" val="744442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4A8CBB-80A7-42F5-9368-D32CA5DC6E1A}" type="datetimeFigureOut">
              <a:rPr lang="tr-TR" smtClean="0"/>
              <a:t>13.02.2020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315145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4A8CBB-80A7-42F5-9368-D32CA5DC6E1A}" type="datetimeFigureOut">
              <a:rPr lang="tr-TR" smtClean="0"/>
              <a:t>13.02.2020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1980340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4A8CBB-80A7-42F5-9368-D32CA5DC6E1A}" type="datetimeFigureOut">
              <a:rPr lang="tr-TR" smtClean="0"/>
              <a:t>13.02.2020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4203427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4A8CBB-80A7-42F5-9368-D32CA5DC6E1A}" type="datetimeFigureOut">
              <a:rPr lang="tr-TR" smtClean="0"/>
              <a:t>13.02.2020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361C6F-97C1-4578-B83E-2BD9988463E6}" type="slidenum">
              <a:rPr lang="tr-TR" smtClean="0"/>
              <a:t>‹#›</a:t>
            </a:fld>
            <a:endParaRPr lang="tr-TR"/>
          </a:p>
        </p:txBody>
      </p:sp>
    </p:spTree>
    <p:extLst>
      <p:ext uri="{BB962C8B-B14F-4D97-AF65-F5344CB8AC3E}">
        <p14:creationId xmlns:p14="http://schemas.microsoft.com/office/powerpoint/2010/main" val="119948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038C62E0-7DC1-4293-A727-617F31DB2F14}" type="datetime1">
              <a:rPr lang="tr-TR" smtClean="0"/>
              <a:t>13.02.2020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74D8CAD-7228-430A-9467-3B08430577AB}" type="slidenum">
              <a:rPr lang="tr-TR" altLang="tr-TR"/>
              <a:pPr>
                <a:defRPr/>
              </a:pPr>
              <a:t>‹#›</a:t>
            </a:fld>
            <a:endParaRPr lang="tr-TR" altLang="tr-TR"/>
          </a:p>
        </p:txBody>
      </p:sp>
    </p:spTree>
    <p:extLst>
      <p:ext uri="{BB962C8B-B14F-4D97-AF65-F5344CB8AC3E}">
        <p14:creationId xmlns:p14="http://schemas.microsoft.com/office/powerpoint/2010/main" val="149128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CED3D64E-0D99-4EBA-BE15-58A06B053042}" type="datetime1">
              <a:rPr lang="tr-TR" smtClean="0"/>
              <a:t>13.02.2020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63ECE89-33C8-46E1-976A-9EE5450A3F2C}" type="slidenum">
              <a:rPr lang="tr-TR" altLang="tr-TR"/>
              <a:pPr>
                <a:defRPr/>
              </a:pPr>
              <a:t>‹#›</a:t>
            </a:fld>
            <a:endParaRPr lang="tr-TR" altLang="tr-TR"/>
          </a:p>
        </p:txBody>
      </p:sp>
    </p:spTree>
    <p:extLst>
      <p:ext uri="{BB962C8B-B14F-4D97-AF65-F5344CB8AC3E}">
        <p14:creationId xmlns:p14="http://schemas.microsoft.com/office/powerpoint/2010/main" val="418644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BD02952C-ADCB-459B-9DA2-7BCFB5F3A897}" type="datetime1">
              <a:rPr lang="tr-TR" smtClean="0"/>
              <a:t>13.02.2020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6060C218-18CC-4778-BDEF-AE247F7B231C}" type="slidenum">
              <a:rPr lang="tr-TR" altLang="tr-TR"/>
              <a:pPr>
                <a:defRPr/>
              </a:pPr>
              <a:t>‹#›</a:t>
            </a:fld>
            <a:endParaRPr lang="tr-TR" altLang="tr-TR"/>
          </a:p>
        </p:txBody>
      </p:sp>
    </p:spTree>
    <p:extLst>
      <p:ext uri="{BB962C8B-B14F-4D97-AF65-F5344CB8AC3E}">
        <p14:creationId xmlns:p14="http://schemas.microsoft.com/office/powerpoint/2010/main" val="2072930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6FA76CD0-5E95-486F-ACF8-554EE6E75D78}" type="datetime1">
              <a:rPr lang="tr-TR" smtClean="0"/>
              <a:t>13.02.2020</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B4314F68-D61B-4F5F-BD09-0711C77A82D0}" type="slidenum">
              <a:rPr lang="tr-TR" altLang="tr-TR"/>
              <a:pPr>
                <a:defRPr/>
              </a:pPr>
              <a:t>‹#›</a:t>
            </a:fld>
            <a:endParaRPr lang="tr-TR" altLang="tr-TR"/>
          </a:p>
        </p:txBody>
      </p:sp>
    </p:spTree>
    <p:extLst>
      <p:ext uri="{BB962C8B-B14F-4D97-AF65-F5344CB8AC3E}">
        <p14:creationId xmlns:p14="http://schemas.microsoft.com/office/powerpoint/2010/main" val="30377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479F3620-9FE4-4A3A-B2B0-3F7831BD5BC1}" type="datetime1">
              <a:rPr lang="tr-TR" smtClean="0"/>
              <a:t>13.02.2020</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F1C0670A-F6AC-46C7-A6C9-B0E961514088}" type="slidenum">
              <a:rPr lang="tr-TR" altLang="tr-TR"/>
              <a:pPr>
                <a:defRPr/>
              </a:pPr>
              <a:t>‹#›</a:t>
            </a:fld>
            <a:endParaRPr lang="tr-TR" altLang="tr-TR"/>
          </a:p>
        </p:txBody>
      </p:sp>
    </p:spTree>
    <p:extLst>
      <p:ext uri="{BB962C8B-B14F-4D97-AF65-F5344CB8AC3E}">
        <p14:creationId xmlns:p14="http://schemas.microsoft.com/office/powerpoint/2010/main" val="3196188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F27C5FCB-1750-498E-86EA-0656984577A0}" type="datetime1">
              <a:rPr lang="tr-TR" smtClean="0"/>
              <a:t>13.02.2020</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8DE63B91-773B-4472-A3E9-35C0153C0A34}" type="slidenum">
              <a:rPr lang="tr-TR" altLang="tr-TR"/>
              <a:pPr>
                <a:defRPr/>
              </a:pPr>
              <a:t>‹#›</a:t>
            </a:fld>
            <a:endParaRPr lang="tr-TR" altLang="tr-TR"/>
          </a:p>
        </p:txBody>
      </p:sp>
    </p:spTree>
    <p:extLst>
      <p:ext uri="{BB962C8B-B14F-4D97-AF65-F5344CB8AC3E}">
        <p14:creationId xmlns:p14="http://schemas.microsoft.com/office/powerpoint/2010/main" val="2773145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07715FB2-803F-4873-B426-D174C5D558AC}" type="datetime1">
              <a:rPr lang="tr-TR" smtClean="0"/>
              <a:t>13.02.2020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4ADBFF8D-20E1-4FA9-89F2-BAFFBFC69ADE}" type="slidenum">
              <a:rPr lang="tr-TR" altLang="tr-TR"/>
              <a:pPr>
                <a:defRPr/>
              </a:pPr>
              <a:t>‹#›</a:t>
            </a:fld>
            <a:endParaRPr lang="tr-TR" altLang="tr-TR"/>
          </a:p>
        </p:txBody>
      </p:sp>
    </p:spTree>
    <p:extLst>
      <p:ext uri="{BB962C8B-B14F-4D97-AF65-F5344CB8AC3E}">
        <p14:creationId xmlns:p14="http://schemas.microsoft.com/office/powerpoint/2010/main" val="1363077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6DC57A9-80B0-44CC-957E-57685BCBA35A}" type="datetime1">
              <a:rPr lang="tr-TR" smtClean="0"/>
              <a:t>13.02.2020</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34B7F6B-96FF-4248-B7A6-D4F31EB7D474}" type="slidenum">
              <a:rPr lang="tr-TR" altLang="tr-TR"/>
              <a:pPr>
                <a:defRPr/>
              </a:pPr>
              <a:t>‹#›</a:t>
            </a:fld>
            <a:endParaRPr lang="tr-TR" altLang="tr-TR"/>
          </a:p>
        </p:txBody>
      </p:sp>
    </p:spTree>
    <p:extLst>
      <p:ext uri="{BB962C8B-B14F-4D97-AF65-F5344CB8AC3E}">
        <p14:creationId xmlns:p14="http://schemas.microsoft.com/office/powerpoint/2010/main" val="4179276122"/>
      </p:ext>
    </p:extLst>
  </p:cSld>
  <p:clrMap bg1="lt1" tx1="dk1" bg2="lt2" tx2="dk2" accent1="accent1" accent2="accent2" accent3="accent3" accent4="accent4" accent5="accent5" accent6="accent6" hlink="hlink" folHlink="folHlink"/>
  <p:sldLayoutIdLst>
    <p:sldLayoutId id="2147483673" r:id="rId1"/>
    <p:sldLayoutId id="2147483720"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A8CBB-80A7-42F5-9368-D32CA5DC6E1A}" type="datetimeFigureOut">
              <a:rPr lang="tr-TR" smtClean="0"/>
              <a:t>13.02.2020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61C6F-97C1-4578-B83E-2BD9988463E6}" type="slidenum">
              <a:rPr lang="tr-TR" smtClean="0"/>
              <a:t>‹#›</a:t>
            </a:fld>
            <a:endParaRPr lang="tr-TR"/>
          </a:p>
        </p:txBody>
      </p:sp>
    </p:spTree>
    <p:extLst>
      <p:ext uri="{BB962C8B-B14F-4D97-AF65-F5344CB8AC3E}">
        <p14:creationId xmlns:p14="http://schemas.microsoft.com/office/powerpoint/2010/main" val="974571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2" name="Başlık 1"/>
          <p:cNvSpPr>
            <a:spLocks noGrp="1"/>
          </p:cNvSpPr>
          <p:nvPr>
            <p:ph type="ctrTitle" idx="4294967295"/>
          </p:nvPr>
        </p:nvSpPr>
        <p:spPr>
          <a:xfrm>
            <a:off x="914400" y="2130426"/>
            <a:ext cx="10363200" cy="1470025"/>
          </a:xfrm>
        </p:spPr>
        <p:txBody>
          <a:bodyPr rtlCol="0">
            <a:normAutofit/>
          </a:bodyPr>
          <a:lstStyle/>
          <a:p>
            <a:pPr eaLnBrk="1" fontAlgn="auto" hangingPunct="1">
              <a:spcAft>
                <a:spcPts val="0"/>
              </a:spcAft>
              <a:defRPr/>
            </a:pPr>
            <a:r>
              <a:rPr lang="tr-TR" sz="1200" b="1" dirty="0" smtClean="0">
                <a:solidFill>
                  <a:schemeClr val="bg1"/>
                </a:solidFill>
                <a:latin typeface="Tahoma" pitchFamily="34" charset="0"/>
                <a:ea typeface="Tahoma" pitchFamily="34" charset="0"/>
                <a:cs typeface="Tahoma" pitchFamily="34" charset="0"/>
              </a:rPr>
              <a:t>İHRACAT GENEL MÜDÜRLÜĞÜ</a:t>
            </a:r>
            <a:endParaRPr lang="tr-TR" sz="1200" b="1" dirty="0">
              <a:solidFill>
                <a:schemeClr val="bg1"/>
              </a:solidFill>
              <a:latin typeface="Tahoma" pitchFamily="34" charset="0"/>
              <a:ea typeface="Tahoma" pitchFamily="34" charset="0"/>
              <a:cs typeface="Tahoma" pitchFamily="34" charset="0"/>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a:t>
            </a:fld>
            <a:endParaRPr lang="tr-TR" altLang="tr-TR"/>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9875" y="4927953"/>
            <a:ext cx="1304038" cy="695487"/>
          </a:xfrm>
          <a:prstGeom prst="rect">
            <a:avLst/>
          </a:prstGeom>
        </p:spPr>
      </p:pic>
      <p:sp>
        <p:nvSpPr>
          <p:cNvPr id="10" name="Dikdörtgen 9"/>
          <p:cNvSpPr/>
          <p:nvPr/>
        </p:nvSpPr>
        <p:spPr>
          <a:xfrm>
            <a:off x="2020559" y="1803927"/>
            <a:ext cx="8601209" cy="1261884"/>
          </a:xfrm>
          <a:prstGeom prst="rect">
            <a:avLst/>
          </a:prstGeom>
        </p:spPr>
        <p:txBody>
          <a:bodyPr wrap="square">
            <a:spAutoFit/>
          </a:bodyPr>
          <a:lstStyle/>
          <a:p>
            <a:pPr lvl="0" algn="ctr" eaLnBrk="0" fontAlgn="base" hangingPunct="0">
              <a:spcBef>
                <a:spcPct val="0"/>
              </a:spcBef>
              <a:spcAft>
                <a:spcPct val="0"/>
              </a:spcAft>
              <a:defRPr/>
            </a:pPr>
            <a:r>
              <a:rPr lang="tr-TR" sz="3800" b="1" dirty="0">
                <a:solidFill>
                  <a:srgbClr val="C00000"/>
                </a:solidFill>
                <a:effectLst>
                  <a:outerShdw blurRad="38100" dist="38100" dir="2700000" algn="tl">
                    <a:srgbClr val="C0C0C0"/>
                  </a:outerShdw>
                </a:effectLst>
                <a:latin typeface="Calibri" panose="020F0502020204030204" pitchFamily="34" charset="0"/>
                <a:cs typeface="Arial" panose="020B0604020202020204" pitchFamily="34" charset="0"/>
              </a:rPr>
              <a:t>TÜRKİYE </a:t>
            </a:r>
            <a:r>
              <a:rPr lang="tr-TR" sz="3800" b="1" dirty="0" smtClean="0">
                <a:solidFill>
                  <a:srgbClr val="C00000"/>
                </a:solidFill>
                <a:effectLst>
                  <a:outerShdw blurRad="38100" dist="38100" dir="2700000" algn="tl">
                    <a:srgbClr val="C0C0C0"/>
                  </a:outerShdw>
                </a:effectLst>
                <a:latin typeface="Calibri" panose="020F0502020204030204" pitchFamily="34" charset="0"/>
                <a:cs typeface="Arial" panose="020B0604020202020204" pitchFamily="34" charset="0"/>
              </a:rPr>
              <a:t>CUMHURİYETİ </a:t>
            </a:r>
          </a:p>
          <a:p>
            <a:pPr lvl="0" algn="ctr" eaLnBrk="0" fontAlgn="base" hangingPunct="0">
              <a:spcBef>
                <a:spcPct val="0"/>
              </a:spcBef>
              <a:spcAft>
                <a:spcPct val="0"/>
              </a:spcAft>
              <a:defRPr/>
            </a:pPr>
            <a:r>
              <a:rPr lang="tr-TR" sz="3800" b="1" dirty="0" smtClean="0">
                <a:solidFill>
                  <a:srgbClr val="C00000"/>
                </a:solidFill>
                <a:effectLst>
                  <a:outerShdw blurRad="38100" dist="38100" dir="2700000" algn="tl">
                    <a:srgbClr val="C0C0C0"/>
                  </a:outerShdw>
                </a:effectLst>
                <a:latin typeface="Calibri" panose="020F0502020204030204" pitchFamily="34" charset="0"/>
                <a:cs typeface="Arial" panose="020B0604020202020204" pitchFamily="34" charset="0"/>
              </a:rPr>
              <a:t>TİCARET </a:t>
            </a:r>
            <a:r>
              <a:rPr lang="tr-TR" sz="3800" b="1" dirty="0">
                <a:solidFill>
                  <a:srgbClr val="C00000"/>
                </a:solidFill>
                <a:effectLst>
                  <a:outerShdw blurRad="38100" dist="38100" dir="2700000" algn="tl">
                    <a:srgbClr val="C0C0C0"/>
                  </a:outerShdw>
                </a:effectLst>
                <a:latin typeface="Calibri" panose="020F0502020204030204" pitchFamily="34" charset="0"/>
                <a:cs typeface="Arial" panose="020B0604020202020204" pitchFamily="34" charset="0"/>
              </a:rPr>
              <a:t>BAKANLIĞI</a:t>
            </a:r>
          </a:p>
        </p:txBody>
      </p:sp>
      <p:sp>
        <p:nvSpPr>
          <p:cNvPr id="11" name="Metin kutusu 10"/>
          <p:cNvSpPr txBox="1"/>
          <p:nvPr/>
        </p:nvSpPr>
        <p:spPr>
          <a:xfrm>
            <a:off x="4053012" y="5754583"/>
            <a:ext cx="4417764" cy="369332"/>
          </a:xfrm>
          <a:prstGeom prst="rect">
            <a:avLst/>
          </a:prstGeom>
          <a:noFill/>
        </p:spPr>
        <p:txBody>
          <a:bodyPr wrap="square" rtlCol="0">
            <a:spAutoFit/>
          </a:bodyPr>
          <a:lstStyle/>
          <a:p>
            <a:pPr algn="ctr"/>
            <a:endParaRPr lang="tr-TR" b="1" dirty="0"/>
          </a:p>
        </p:txBody>
      </p:sp>
      <p:sp>
        <p:nvSpPr>
          <p:cNvPr id="12" name="Dikdörtgen 11"/>
          <p:cNvSpPr/>
          <p:nvPr/>
        </p:nvSpPr>
        <p:spPr>
          <a:xfrm>
            <a:off x="2778465" y="3332979"/>
            <a:ext cx="6966857" cy="1077218"/>
          </a:xfrm>
          <a:prstGeom prst="rect">
            <a:avLst/>
          </a:prstGeom>
        </p:spPr>
        <p:txBody>
          <a:bodyPr wrap="square">
            <a:spAutoFit/>
          </a:bodyPr>
          <a:lstStyle/>
          <a:p>
            <a:pPr algn="ctr" eaLnBrk="0" fontAlgn="base" hangingPunct="0">
              <a:spcBef>
                <a:spcPct val="0"/>
              </a:spcBef>
              <a:spcAft>
                <a:spcPct val="0"/>
              </a:spcAft>
              <a:buNone/>
            </a:pPr>
            <a:r>
              <a:rPr lang="tr-TR" altLang="tr-TR" sz="3200" b="1" dirty="0" smtClean="0">
                <a:cs typeface="Arial" panose="020B0604020202020204" pitchFamily="34" charset="0"/>
              </a:rPr>
              <a:t>İHRACAT GENEL MÜDÜRLÜĞÜ</a:t>
            </a:r>
          </a:p>
          <a:p>
            <a:pPr algn="ctr" eaLnBrk="0" fontAlgn="base" hangingPunct="0">
              <a:spcBef>
                <a:spcPct val="0"/>
              </a:spcBef>
              <a:spcAft>
                <a:spcPct val="0"/>
              </a:spcAft>
              <a:buNone/>
            </a:pPr>
            <a:r>
              <a:rPr lang="tr-TR" altLang="tr-TR" sz="3200" b="1" dirty="0" smtClean="0">
                <a:cs typeface="Arial" panose="020B0604020202020204" pitchFamily="34" charset="0"/>
              </a:rPr>
              <a:t>DAHİLDE </a:t>
            </a:r>
            <a:r>
              <a:rPr lang="tr-TR" altLang="tr-TR" sz="3200" b="1" dirty="0">
                <a:cs typeface="Arial" panose="020B0604020202020204" pitchFamily="34" charset="0"/>
              </a:rPr>
              <a:t>İŞLEME </a:t>
            </a:r>
            <a:r>
              <a:rPr lang="tr-TR" altLang="tr-TR" sz="3200" b="1" dirty="0" smtClean="0">
                <a:cs typeface="Arial" panose="020B0604020202020204" pitchFamily="34" charset="0"/>
              </a:rPr>
              <a:t>REJİMİ SUNUMU</a:t>
            </a:r>
            <a:endParaRPr lang="tr-TR" altLang="tr-TR" sz="3200" b="1" dirty="0">
              <a:cs typeface="Arial" panose="020B0604020202020204" pitchFamily="34" charset="0"/>
            </a:endParaRPr>
          </a:p>
        </p:txBody>
      </p:sp>
    </p:spTree>
    <p:extLst>
      <p:ext uri="{BB962C8B-B14F-4D97-AF65-F5344CB8AC3E}">
        <p14:creationId xmlns:p14="http://schemas.microsoft.com/office/powerpoint/2010/main" val="1643606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800" b="1" dirty="0" smtClean="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YERLİ ÜRETİCİNİN </a:t>
            </a:r>
            <a:r>
              <a:rPr lang="tr-TR" sz="2400" b="1" dirty="0" smtClean="0">
                <a:solidFill>
                  <a:schemeClr val="bg1"/>
                </a:solidFill>
                <a:effectLst>
                  <a:outerShdw blurRad="38100" dist="38100" dir="2700000" algn="tl">
                    <a:srgbClr val="000000">
                      <a:alpha val="43137"/>
                    </a:srgbClr>
                  </a:outerShdw>
                </a:effectLst>
              </a:rPr>
              <a:t>KORUNMASI AMAÇLI TEDBİRLER</a:t>
            </a:r>
            <a:endParaRPr lang="tr-TR" sz="2400" b="1" dirty="0">
              <a:solidFill>
                <a:schemeClr val="bg1"/>
              </a:solidFill>
              <a:effectLst>
                <a:outerShdw blurRad="38100" dist="38100" dir="2700000" algn="tl">
                  <a:srgbClr val="000000">
                    <a:alpha val="43137"/>
                  </a:srgbClr>
                </a:outerShdw>
              </a:effectLst>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10</a:t>
            </a:fld>
            <a:endParaRPr lang="tr-TR" altLang="tr-TR"/>
          </a:p>
        </p:txBody>
      </p:sp>
      <p:sp>
        <p:nvSpPr>
          <p:cNvPr id="5" name="İçerik Yer Tutucusu 4"/>
          <p:cNvSpPr txBox="1">
            <a:spLocks/>
          </p:cNvSpPr>
          <p:nvPr/>
        </p:nvSpPr>
        <p:spPr bwMode="auto">
          <a:xfrm>
            <a:off x="987974" y="1102738"/>
            <a:ext cx="10436771" cy="5213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smtClean="0">
                <a:solidFill>
                  <a:srgbClr val="002060"/>
                </a:solidFill>
                <a:ea typeface="+mj-ea"/>
                <a:cs typeface="+mj-cs"/>
              </a:rPr>
              <a:t>Özel Şart uygulaması</a:t>
            </a:r>
          </a:p>
          <a:p>
            <a:pPr marL="800100" lvl="1" indent="-342900" algn="just" defTabSz="342900" eaLnBrk="1" fontAlgn="auto" hangingPunct="1">
              <a:spcBef>
                <a:spcPts val="750"/>
              </a:spcBef>
              <a:spcAft>
                <a:spcPts val="0"/>
              </a:spcAft>
              <a:buClr>
                <a:srgbClr val="00ACC9"/>
              </a:buClr>
              <a:buSzPct val="80000"/>
              <a:buFont typeface="Arial" panose="020B0604020202020204" pitchFamily="34" charset="0"/>
              <a:buChar char="•"/>
            </a:pPr>
            <a:r>
              <a:rPr lang="tr-TR" altLang="tr-TR" sz="2000" dirty="0" smtClean="0">
                <a:solidFill>
                  <a:srgbClr val="002060"/>
                </a:solidFill>
                <a:ea typeface="+mj-ea"/>
                <a:cs typeface="+mj-cs"/>
              </a:rPr>
              <a:t>Ayniyet </a:t>
            </a:r>
            <a:r>
              <a:rPr lang="tr-TR" altLang="tr-TR" sz="2000" dirty="0">
                <a:solidFill>
                  <a:srgbClr val="002060"/>
                </a:solidFill>
                <a:ea typeface="+mj-ea"/>
                <a:cs typeface="+mj-cs"/>
              </a:rPr>
              <a:t>Şartı </a:t>
            </a:r>
            <a:r>
              <a:rPr lang="tr-TR" altLang="tr-TR" sz="2000" dirty="0" smtClean="0">
                <a:solidFill>
                  <a:srgbClr val="002060"/>
                </a:solidFill>
                <a:ea typeface="+mj-ea"/>
                <a:cs typeface="+mj-cs"/>
              </a:rPr>
              <a:t>(İthal </a:t>
            </a:r>
            <a:r>
              <a:rPr lang="tr-TR" altLang="tr-TR" sz="2000" dirty="0">
                <a:solidFill>
                  <a:srgbClr val="002060"/>
                </a:solidFill>
                <a:ea typeface="+mj-ea"/>
                <a:cs typeface="+mj-cs"/>
              </a:rPr>
              <a:t>edilen ürünün ihraç edilen ürünün bünyesinde kullanıldığının gümrüklerce </a:t>
            </a:r>
            <a:r>
              <a:rPr lang="tr-TR" altLang="tr-TR" sz="2000" dirty="0" smtClean="0">
                <a:solidFill>
                  <a:srgbClr val="002060"/>
                </a:solidFill>
                <a:ea typeface="+mj-ea"/>
                <a:cs typeface="+mj-cs"/>
              </a:rPr>
              <a:t>tespiti)</a:t>
            </a:r>
          </a:p>
          <a:p>
            <a:pPr lvl="1" algn="just" defTabSz="342900" eaLnBrk="1" fontAlgn="auto" hangingPunct="1">
              <a:spcBef>
                <a:spcPts val="750"/>
              </a:spcBef>
              <a:spcAft>
                <a:spcPts val="0"/>
              </a:spcAft>
              <a:buClr>
                <a:srgbClr val="00ACC9"/>
              </a:buClr>
              <a:buSzPct val="80000"/>
            </a:pPr>
            <a:r>
              <a:rPr lang="tr-TR" altLang="tr-TR" sz="1600" dirty="0" smtClean="0">
                <a:solidFill>
                  <a:srgbClr val="002060"/>
                </a:solidFill>
                <a:ea typeface="+mj-ea"/>
                <a:cs typeface="+mj-cs"/>
              </a:rPr>
              <a:t>Örnek: İthal edilen motorun şase numaraları üzerinden ihraç edildiğinin tespiti</a:t>
            </a:r>
            <a:endParaRPr lang="tr-TR" altLang="tr-TR" sz="1600" dirty="0">
              <a:solidFill>
                <a:srgbClr val="002060"/>
              </a:solidFill>
              <a:ea typeface="+mj-ea"/>
              <a:cs typeface="+mj-cs"/>
            </a:endParaRPr>
          </a:p>
          <a:p>
            <a:pPr marL="800100" lvl="1" indent="-342900" algn="just" defTabSz="342900" eaLnBrk="1" fontAlgn="auto" hangingPunct="1">
              <a:spcBef>
                <a:spcPts val="750"/>
              </a:spcBef>
              <a:spcAft>
                <a:spcPts val="0"/>
              </a:spcAft>
              <a:buClr>
                <a:srgbClr val="00ACC9"/>
              </a:buClr>
              <a:buSzPct val="80000"/>
              <a:buFont typeface="Arial" panose="020B0604020202020204" pitchFamily="34" charset="0"/>
              <a:buChar char="•"/>
            </a:pPr>
            <a:r>
              <a:rPr lang="tr-TR" altLang="tr-TR" sz="2000" dirty="0" smtClean="0">
                <a:solidFill>
                  <a:srgbClr val="002060"/>
                </a:solidFill>
                <a:ea typeface="+mj-ea"/>
                <a:cs typeface="+mj-cs"/>
              </a:rPr>
              <a:t>Ekspertiz Şartı (fire, sarfiyat oranlarının ticaret ve/veya sanayi odalarınca tespiti)</a:t>
            </a:r>
          </a:p>
          <a:p>
            <a:pPr marL="800100" lvl="1" indent="-342900" algn="just" defTabSz="342900" eaLnBrk="1" fontAlgn="auto" hangingPunct="1">
              <a:spcBef>
                <a:spcPts val="750"/>
              </a:spcBef>
              <a:spcAft>
                <a:spcPts val="0"/>
              </a:spcAft>
              <a:buClr>
                <a:srgbClr val="00ACC9"/>
              </a:buClr>
              <a:buSzPct val="80000"/>
              <a:buFont typeface="Arial" panose="020B0604020202020204" pitchFamily="34" charset="0"/>
              <a:buChar char="•"/>
            </a:pPr>
            <a:r>
              <a:rPr lang="tr-TR" altLang="tr-TR" sz="2000" dirty="0" smtClean="0">
                <a:solidFill>
                  <a:srgbClr val="002060"/>
                </a:solidFill>
                <a:ea typeface="+mj-ea"/>
                <a:cs typeface="+mj-cs"/>
              </a:rPr>
              <a:t>Dönemsel Kısıtlamalar vb.</a:t>
            </a:r>
          </a:p>
          <a:p>
            <a:pPr lvl="1" algn="just" defTabSz="342900" eaLnBrk="1" fontAlgn="auto" hangingPunct="1">
              <a:spcBef>
                <a:spcPts val="750"/>
              </a:spcBef>
              <a:spcAft>
                <a:spcPts val="0"/>
              </a:spcAft>
              <a:buClr>
                <a:srgbClr val="00ACC9"/>
              </a:buClr>
              <a:buSzPct val="80000"/>
            </a:pPr>
            <a:r>
              <a:rPr lang="tr-TR" altLang="tr-TR" sz="1600" dirty="0" smtClean="0">
                <a:solidFill>
                  <a:srgbClr val="002060"/>
                </a:solidFill>
                <a:ea typeface="+mj-ea"/>
                <a:cs typeface="+mj-cs"/>
              </a:rPr>
              <a:t> Örnek: Mısır, Ayçiçeği Tohumu,  Ham Ayçiçeği Yağı</a:t>
            </a: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smtClean="0">
                <a:solidFill>
                  <a:srgbClr val="002060"/>
                </a:solidFill>
                <a:ea typeface="+mj-ea"/>
                <a:cs typeface="+mj-cs"/>
              </a:rPr>
              <a:t>Azami Döviz Kullanım Oranları belirlenmesi</a:t>
            </a:r>
          </a:p>
          <a:p>
            <a:pPr lvl="0" algn="just" defTabSz="342900" eaLnBrk="1" fontAlgn="auto" hangingPunct="1">
              <a:spcBef>
                <a:spcPts val="750"/>
              </a:spcBef>
              <a:spcAft>
                <a:spcPts val="0"/>
              </a:spcAft>
              <a:buClr>
                <a:srgbClr val="00ACC9"/>
              </a:buClr>
              <a:buSzPct val="80000"/>
            </a:pPr>
            <a:r>
              <a:rPr lang="tr-TR" altLang="tr-TR" sz="2000" dirty="0" smtClean="0">
                <a:solidFill>
                  <a:srgbClr val="002060"/>
                </a:solidFill>
                <a:ea typeface="+mj-ea"/>
                <a:cs typeface="+mj-cs"/>
              </a:rPr>
              <a:t>Örnek: Deri-Cam-Çimento-Seramik %60, Tekstil-Otomotiv %65, Konfeksiyon-Orman %70, Diğerleri %80</a:t>
            </a: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smtClean="0">
                <a:solidFill>
                  <a:srgbClr val="002060"/>
                </a:solidFill>
                <a:ea typeface="+mj-ea"/>
                <a:cs typeface="+mj-cs"/>
              </a:rPr>
              <a:t>Hassas ürünlerin rejim dışı tutulması</a:t>
            </a:r>
          </a:p>
          <a:p>
            <a:pPr lvl="0" algn="just" defTabSz="342900" eaLnBrk="1" fontAlgn="auto" hangingPunct="1">
              <a:spcBef>
                <a:spcPts val="750"/>
              </a:spcBef>
              <a:spcAft>
                <a:spcPts val="0"/>
              </a:spcAft>
              <a:buClr>
                <a:srgbClr val="00ACC9"/>
              </a:buClr>
              <a:buSzPct val="80000"/>
            </a:pPr>
            <a:r>
              <a:rPr lang="tr-TR" altLang="tr-TR" sz="2000" dirty="0" smtClean="0">
                <a:solidFill>
                  <a:srgbClr val="002060"/>
                </a:solidFill>
                <a:ea typeface="+mj-ea"/>
                <a:cs typeface="+mj-cs"/>
              </a:rPr>
              <a:t>Örnek: Canlı Hayvan, Kırmızı Et,  Üretimi Olan Yaş Meyve ve Sebze, Zeytin ve Zeytin Yağı, Mermer</a:t>
            </a: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smtClean="0">
                <a:solidFill>
                  <a:srgbClr val="002060"/>
                </a:solidFill>
                <a:ea typeface="+mj-ea"/>
                <a:cs typeface="+mj-cs"/>
              </a:rPr>
              <a:t>Rejim ihlalinde, ihlalin boyutuyla da orantılı olacak şekilde ağır müeyyideler</a:t>
            </a:r>
          </a:p>
          <a:p>
            <a:pPr lvl="0" algn="just" defTabSz="342900" eaLnBrk="1" fontAlgn="auto" hangingPunct="1">
              <a:spcBef>
                <a:spcPts val="750"/>
              </a:spcBef>
              <a:spcAft>
                <a:spcPts val="0"/>
              </a:spcAft>
              <a:buClr>
                <a:srgbClr val="00ACC9"/>
              </a:buClr>
              <a:buSzPct val="80000"/>
            </a:pPr>
            <a:endParaRPr lang="tr-TR" altLang="tr-TR" sz="2400" dirty="0" smtClean="0">
              <a:solidFill>
                <a:srgbClr val="002060"/>
              </a:solidFill>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endParaRPr lang="tr-TR" altLang="tr-TR" sz="2000" dirty="0" smtClean="0">
              <a:solidFill>
                <a:srgbClr val="002060"/>
              </a:solidFill>
              <a:latin typeface="Century Gothic" panose="020F0302020204030204"/>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endParaRPr lang="tr-TR" altLang="tr-TR" sz="2000" dirty="0" smtClean="0">
              <a:solidFill>
                <a:srgbClr val="002060"/>
              </a:solidFill>
              <a:latin typeface="Century Gothic" panose="020F0302020204030204"/>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endParaRPr lang="tr-TR" altLang="tr-TR" sz="2000" dirty="0">
              <a:solidFill>
                <a:srgbClr val="002060"/>
              </a:solidFill>
              <a:latin typeface="Century Gothic" panose="020F0302020204030204"/>
              <a:ea typeface="+mj-ea"/>
              <a:cs typeface="+mj-cs"/>
            </a:endParaRPr>
          </a:p>
          <a:p>
            <a:pPr lvl="0" algn="just" defTabSz="342900" eaLnBrk="1" fontAlgn="auto" hangingPunct="1">
              <a:spcBef>
                <a:spcPts val="750"/>
              </a:spcBef>
              <a:spcAft>
                <a:spcPts val="0"/>
              </a:spcAft>
              <a:buClr>
                <a:srgbClr val="00ACC9"/>
              </a:buClr>
              <a:buSzPct val="80000"/>
            </a:pPr>
            <a:endParaRPr lang="tr-TR" altLang="tr-TR" sz="2000" dirty="0">
              <a:solidFill>
                <a:srgbClr val="002060"/>
              </a:solidFill>
              <a:latin typeface="Century Gothic" panose="020F0302020204030204"/>
              <a:ea typeface="+mj-ea"/>
              <a:cs typeface="+mj-cs"/>
            </a:endParaRPr>
          </a:p>
          <a:p>
            <a:pPr lvl="0" algn="just" defTabSz="342900" eaLnBrk="1" fontAlgn="auto" hangingPunct="1">
              <a:spcBef>
                <a:spcPts val="750"/>
              </a:spcBef>
              <a:spcAft>
                <a:spcPts val="0"/>
              </a:spcAft>
              <a:buClr>
                <a:srgbClr val="00ACC9"/>
              </a:buClr>
              <a:buSzPct val="80000"/>
            </a:pPr>
            <a:endParaRPr lang="tr-TR" altLang="tr-TR" sz="2000" dirty="0">
              <a:solidFill>
                <a:srgbClr val="002060"/>
              </a:solidFill>
              <a:latin typeface="Century Gothic" panose="020F0302020204030204"/>
              <a:ea typeface="+mj-ea"/>
              <a:cs typeface="+mj-cs"/>
            </a:endParaRPr>
          </a:p>
          <a:p>
            <a:endParaRPr lang="tr-TR" dirty="0"/>
          </a:p>
        </p:txBody>
      </p:sp>
    </p:spTree>
    <p:extLst>
      <p:ext uri="{BB962C8B-B14F-4D97-AF65-F5344CB8AC3E}">
        <p14:creationId xmlns:p14="http://schemas.microsoft.com/office/powerpoint/2010/main" val="2358347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11</a:t>
            </a:fld>
            <a:endParaRPr lang="tr-TR" altLang="tr-TR"/>
          </a:p>
        </p:txBody>
      </p:sp>
      <p:sp>
        <p:nvSpPr>
          <p:cNvPr id="2" name="Dikdörtgen 1"/>
          <p:cNvSpPr/>
          <p:nvPr/>
        </p:nvSpPr>
        <p:spPr>
          <a:xfrm>
            <a:off x="0" y="110387"/>
            <a:ext cx="12192000" cy="461665"/>
          </a:xfrm>
          <a:prstGeom prst="rect">
            <a:avLst/>
          </a:prstGeom>
        </p:spPr>
        <p:txBody>
          <a:bodyPr wrap="square">
            <a:spAutoFit/>
          </a:bodyPr>
          <a:lstStyle/>
          <a:p>
            <a:pPr lvl="0" algn="ctr">
              <a:defRPr/>
            </a:pPr>
            <a:r>
              <a:rPr lang="tr-TR" altLang="tr-TR" sz="2400" b="1" dirty="0" smtClean="0">
                <a:solidFill>
                  <a:prstClr val="white"/>
                </a:solidFill>
              </a:rPr>
              <a:t>DİR KAPSAMINDA YAPILAN İTHALAT VE İHRACAT</a:t>
            </a:r>
            <a:endParaRPr lang="tr-TR" sz="2400" b="1" dirty="0">
              <a:solidFill>
                <a:prstClr val="white"/>
              </a:solidFill>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766119128"/>
              </p:ext>
            </p:extLst>
          </p:nvPr>
        </p:nvGraphicFramePr>
        <p:xfrm>
          <a:off x="893378" y="1096628"/>
          <a:ext cx="10346462" cy="4746250"/>
        </p:xfrm>
        <a:graphic>
          <a:graphicData uri="http://schemas.openxmlformats.org/drawingml/2006/table">
            <a:tbl>
              <a:tblPr/>
              <a:tblGrid>
                <a:gridCol w="1329570">
                  <a:extLst>
                    <a:ext uri="{9D8B030D-6E8A-4147-A177-3AD203B41FA5}">
                      <a16:colId xmlns:a16="http://schemas.microsoft.com/office/drawing/2014/main" xmlns="" val="2088647098"/>
                    </a:ext>
                  </a:extLst>
                </a:gridCol>
                <a:gridCol w="1577352">
                  <a:extLst>
                    <a:ext uri="{9D8B030D-6E8A-4147-A177-3AD203B41FA5}">
                      <a16:colId xmlns:a16="http://schemas.microsoft.com/office/drawing/2014/main" xmlns="" val="2597045611"/>
                    </a:ext>
                  </a:extLst>
                </a:gridCol>
                <a:gridCol w="1577352">
                  <a:extLst>
                    <a:ext uri="{9D8B030D-6E8A-4147-A177-3AD203B41FA5}">
                      <a16:colId xmlns:a16="http://schemas.microsoft.com/office/drawing/2014/main" xmlns="" val="1876396194"/>
                    </a:ext>
                  </a:extLst>
                </a:gridCol>
                <a:gridCol w="1353742">
                  <a:extLst>
                    <a:ext uri="{9D8B030D-6E8A-4147-A177-3AD203B41FA5}">
                      <a16:colId xmlns:a16="http://schemas.microsoft.com/office/drawing/2014/main" xmlns="" val="85595032"/>
                    </a:ext>
                  </a:extLst>
                </a:gridCol>
                <a:gridCol w="1577352">
                  <a:extLst>
                    <a:ext uri="{9D8B030D-6E8A-4147-A177-3AD203B41FA5}">
                      <a16:colId xmlns:a16="http://schemas.microsoft.com/office/drawing/2014/main" xmlns="" val="2354579730"/>
                    </a:ext>
                  </a:extLst>
                </a:gridCol>
                <a:gridCol w="1577352">
                  <a:extLst>
                    <a:ext uri="{9D8B030D-6E8A-4147-A177-3AD203B41FA5}">
                      <a16:colId xmlns:a16="http://schemas.microsoft.com/office/drawing/2014/main" xmlns="" val="1557303393"/>
                    </a:ext>
                  </a:extLst>
                </a:gridCol>
                <a:gridCol w="1353742">
                  <a:extLst>
                    <a:ext uri="{9D8B030D-6E8A-4147-A177-3AD203B41FA5}">
                      <a16:colId xmlns:a16="http://schemas.microsoft.com/office/drawing/2014/main" xmlns="" val="4266616773"/>
                    </a:ext>
                  </a:extLst>
                </a:gridCol>
              </a:tblGrid>
              <a:tr h="529546">
                <a:tc gridSpan="7">
                  <a:txBody>
                    <a:bodyPr/>
                    <a:lstStyle/>
                    <a:p>
                      <a:pPr algn="r" fontAlgn="ctr"/>
                      <a:r>
                        <a:rPr lang="tr-TR" sz="1600" b="1" i="0" u="none" strike="noStrike" dirty="0">
                          <a:solidFill>
                            <a:srgbClr val="FFFFFF"/>
                          </a:solidFill>
                          <a:effectLst/>
                          <a:latin typeface="Arial" panose="020B0604020202020204" pitchFamily="34" charset="0"/>
                        </a:rPr>
                        <a:t>DİR KAPSAMINDA YAPILAN İTHALAT VE İHRACATIN GENEL İTHALAT VE İHRACAT İÇİNDEKİ YERİ</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4406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3270653051"/>
                  </a:ext>
                </a:extLst>
              </a:tr>
              <a:tr h="124112">
                <a:tc>
                  <a:txBody>
                    <a:bodyPr/>
                    <a:lstStyle/>
                    <a:p>
                      <a:pPr algn="r" fontAlgn="ctr"/>
                      <a:r>
                        <a:rPr lang="tr-TR" sz="1200" b="0" i="0" u="none" strike="noStrike">
                          <a:solidFill>
                            <a:srgbClr val="000000"/>
                          </a:solidFill>
                          <a:effectLst/>
                          <a:latin typeface="Arial" panose="020B0604020202020204" pitchFamily="34" charset="0"/>
                        </a:rPr>
                        <a:t>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Arial" panose="020B0604020202020204" pitchFamily="34" charset="0"/>
                        </a:rPr>
                        <a:t>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Arial" panose="020B0604020202020204" pitchFamily="34" charset="0"/>
                        </a:rPr>
                        <a:t>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Arial" panose="020B0604020202020204" pitchFamily="34" charset="0"/>
                        </a:rPr>
                        <a:t>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Arial" panose="020B0604020202020204" pitchFamily="34" charset="0"/>
                        </a:rPr>
                        <a:t>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Arial" panose="020B0604020202020204" pitchFamily="34" charset="0"/>
                        </a:rPr>
                        <a:t>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Arial" panose="020B0604020202020204" pitchFamily="34" charset="0"/>
                        </a:rPr>
                        <a:t>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97310048"/>
                  </a:ext>
                </a:extLst>
              </a:tr>
              <a:tr h="297870">
                <a:tc rowSpan="2">
                  <a:txBody>
                    <a:bodyPr/>
                    <a:lstStyle/>
                    <a:p>
                      <a:pPr algn="r" fontAlgn="ctr"/>
                      <a:r>
                        <a:rPr lang="tr-TR" sz="1200" b="1" i="0" u="none" strike="noStrike">
                          <a:solidFill>
                            <a:srgbClr val="FFFFFF"/>
                          </a:solidFill>
                          <a:effectLst/>
                          <a:latin typeface="Arial" panose="020B0604020202020204" pitchFamily="34" charset="0"/>
                        </a:rPr>
                        <a:t>YIL</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tr-TR" sz="1200" b="1" i="0" u="none" strike="noStrike" dirty="0">
                          <a:solidFill>
                            <a:srgbClr val="FFFFFF"/>
                          </a:solidFill>
                          <a:effectLst/>
                          <a:latin typeface="Arial" panose="020B0604020202020204" pitchFamily="34" charset="0"/>
                        </a:rPr>
                        <a:t>Genel </a:t>
                      </a:r>
                      <a:r>
                        <a:rPr lang="tr-TR" sz="1200" b="1" i="0" u="none" strike="noStrike" dirty="0" smtClean="0">
                          <a:solidFill>
                            <a:srgbClr val="FFFFFF"/>
                          </a:solidFill>
                          <a:effectLst/>
                          <a:latin typeface="Arial" panose="020B0604020202020204" pitchFamily="34" charset="0"/>
                        </a:rPr>
                        <a:t>İhracat </a:t>
                      </a:r>
                    </a:p>
                    <a:p>
                      <a:pPr marL="0" marR="0" lvl="0" indent="0" algn="r" defTabSz="914400" rtl="0" eaLnBrk="1" fontAlgn="ctr" latinLnBrk="0" hangingPunct="1">
                        <a:lnSpc>
                          <a:spcPct val="100000"/>
                        </a:lnSpc>
                        <a:spcBef>
                          <a:spcPts val="0"/>
                        </a:spcBef>
                        <a:spcAft>
                          <a:spcPts val="0"/>
                        </a:spcAft>
                        <a:buClrTx/>
                        <a:buSzTx/>
                        <a:buFontTx/>
                        <a:buNone/>
                        <a:tabLst/>
                        <a:defRPr/>
                      </a:pPr>
                      <a:r>
                        <a:rPr lang="tr-TR" sz="1200" b="1" i="0" u="none" strike="noStrike" dirty="0" smtClean="0">
                          <a:solidFill>
                            <a:schemeClr val="bg1"/>
                          </a:solidFill>
                          <a:effectLst/>
                          <a:latin typeface="Arial" panose="020B0604020202020204" pitchFamily="34" charset="0"/>
                        </a:rPr>
                        <a:t>(Milyon </a:t>
                      </a:r>
                      <a:r>
                        <a:rPr lang="tr-TR" sz="1200" b="1" i="1" u="none" strike="noStrike" dirty="0" smtClean="0">
                          <a:solidFill>
                            <a:schemeClr val="bg1"/>
                          </a:solidFill>
                          <a:effectLst/>
                          <a:latin typeface="Arial" panose="020B0604020202020204" pitchFamily="34" charset="0"/>
                        </a:rPr>
                        <a:t>$</a:t>
                      </a:r>
                      <a:r>
                        <a:rPr lang="tr-TR" sz="1200" b="1" i="0" u="none" strike="noStrike" dirty="0" smtClean="0">
                          <a:solidFill>
                            <a:srgbClr val="FFFFFF"/>
                          </a:solidFill>
                          <a:effectLst/>
                          <a:latin typeface="Arial" panose="020B0604020202020204" pitchFamily="34" charset="0"/>
                        </a:rPr>
                        <a:t>)</a:t>
                      </a:r>
                      <a:endParaRPr lang="tr-TR" sz="1200" b="1" i="0" u="none" strike="noStrike" dirty="0">
                        <a:solidFill>
                          <a:srgbClr val="FFFFFF"/>
                        </a:solidFill>
                        <a:effectLst/>
                        <a:latin typeface="Arial" panose="020B0604020202020204" pitchFamily="34" charset="0"/>
                      </a:endParaRP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200" b="1" i="0" u="none" strike="noStrike" dirty="0">
                          <a:solidFill>
                            <a:srgbClr val="FFFFFF"/>
                          </a:solidFill>
                          <a:effectLst/>
                          <a:latin typeface="Arial" panose="020B0604020202020204" pitchFamily="34" charset="0"/>
                        </a:rPr>
                        <a:t>DİR </a:t>
                      </a:r>
                      <a:r>
                        <a:rPr lang="tr-TR" sz="1200" b="1" i="0" u="none" strike="noStrike" dirty="0" smtClean="0">
                          <a:solidFill>
                            <a:srgbClr val="FFFFFF"/>
                          </a:solidFill>
                          <a:effectLst/>
                          <a:latin typeface="Arial" panose="020B0604020202020204" pitchFamily="34" charset="0"/>
                        </a:rPr>
                        <a:t>İhracat</a:t>
                      </a:r>
                    </a:p>
                    <a:p>
                      <a:pPr marL="0" marR="0" lvl="0" indent="0" algn="r" defTabSz="914400" rtl="0" eaLnBrk="1" fontAlgn="ctr" latinLnBrk="0" hangingPunct="1">
                        <a:lnSpc>
                          <a:spcPct val="100000"/>
                        </a:lnSpc>
                        <a:spcBef>
                          <a:spcPts val="0"/>
                        </a:spcBef>
                        <a:spcAft>
                          <a:spcPts val="0"/>
                        </a:spcAft>
                        <a:buClrTx/>
                        <a:buSzTx/>
                        <a:buFontTx/>
                        <a:buNone/>
                        <a:tabLst/>
                        <a:defRPr/>
                      </a:pPr>
                      <a:r>
                        <a:rPr lang="tr-TR" sz="1200" b="1" i="0" u="none" strike="noStrike" dirty="0" smtClean="0">
                          <a:solidFill>
                            <a:schemeClr val="bg1"/>
                          </a:solidFill>
                          <a:effectLst/>
                          <a:latin typeface="Arial" panose="020B0604020202020204" pitchFamily="34" charset="0"/>
                        </a:rPr>
                        <a:t>(Milyon </a:t>
                      </a:r>
                      <a:r>
                        <a:rPr lang="tr-TR" sz="1200" b="1" i="1" u="none" strike="noStrike" dirty="0" smtClean="0">
                          <a:solidFill>
                            <a:schemeClr val="bg1"/>
                          </a:solidFill>
                          <a:effectLst/>
                          <a:latin typeface="Arial" panose="020B0604020202020204" pitchFamily="34" charset="0"/>
                        </a:rPr>
                        <a:t>$</a:t>
                      </a:r>
                      <a:r>
                        <a:rPr lang="tr-TR" sz="1200" b="1" i="0" u="none" strike="noStrike" dirty="0" smtClean="0">
                          <a:solidFill>
                            <a:srgbClr val="FFFFFF"/>
                          </a:solidFill>
                          <a:effectLst/>
                          <a:latin typeface="Arial" panose="020B0604020202020204" pitchFamily="34" charset="0"/>
                        </a:rPr>
                        <a:t>)</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200" b="1" i="0" u="none" strike="noStrike">
                          <a:solidFill>
                            <a:srgbClr val="FFFFFF"/>
                          </a:solidFill>
                          <a:effectLst/>
                          <a:latin typeface="Arial" panose="020B0604020202020204" pitchFamily="34" charset="0"/>
                        </a:rPr>
                        <a:t>Payı</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200" b="1" i="0" u="none" strike="noStrike" dirty="0">
                          <a:solidFill>
                            <a:srgbClr val="FFFFFF"/>
                          </a:solidFill>
                          <a:effectLst/>
                          <a:latin typeface="Arial" panose="020B0604020202020204" pitchFamily="34" charset="0"/>
                        </a:rPr>
                        <a:t>Genel </a:t>
                      </a:r>
                      <a:r>
                        <a:rPr lang="tr-TR" sz="1200" b="1" i="0" u="none" strike="noStrike" dirty="0" smtClean="0">
                          <a:solidFill>
                            <a:srgbClr val="FFFFFF"/>
                          </a:solidFill>
                          <a:effectLst/>
                          <a:latin typeface="Arial" panose="020B0604020202020204" pitchFamily="34" charset="0"/>
                        </a:rPr>
                        <a:t>İthalat</a:t>
                      </a:r>
                    </a:p>
                    <a:p>
                      <a:pPr marL="0" marR="0" lvl="0" indent="0" algn="r" defTabSz="914400" rtl="0" eaLnBrk="1" fontAlgn="ctr" latinLnBrk="0" hangingPunct="1">
                        <a:lnSpc>
                          <a:spcPct val="100000"/>
                        </a:lnSpc>
                        <a:spcBef>
                          <a:spcPts val="0"/>
                        </a:spcBef>
                        <a:spcAft>
                          <a:spcPts val="0"/>
                        </a:spcAft>
                        <a:buClrTx/>
                        <a:buSzTx/>
                        <a:buFontTx/>
                        <a:buNone/>
                        <a:tabLst/>
                        <a:defRPr/>
                      </a:pPr>
                      <a:r>
                        <a:rPr lang="tr-TR" sz="1200" b="1" i="0" u="none" strike="noStrike" dirty="0" smtClean="0">
                          <a:solidFill>
                            <a:schemeClr val="bg1"/>
                          </a:solidFill>
                          <a:effectLst/>
                          <a:latin typeface="Arial" panose="020B0604020202020204" pitchFamily="34" charset="0"/>
                        </a:rPr>
                        <a:t>(Milyon </a:t>
                      </a:r>
                      <a:r>
                        <a:rPr lang="tr-TR" sz="1200" b="1" i="1" u="none" strike="noStrike" dirty="0" smtClean="0">
                          <a:solidFill>
                            <a:schemeClr val="bg1"/>
                          </a:solidFill>
                          <a:effectLst/>
                          <a:latin typeface="Arial" panose="020B0604020202020204" pitchFamily="34" charset="0"/>
                        </a:rPr>
                        <a:t>$</a:t>
                      </a:r>
                      <a:r>
                        <a:rPr lang="tr-TR" sz="1200" b="1" i="0" u="none" strike="noStrike" dirty="0" smtClean="0">
                          <a:solidFill>
                            <a:srgbClr val="FFFFFF"/>
                          </a:solidFill>
                          <a:effectLst/>
                          <a:latin typeface="Arial" panose="020B0604020202020204" pitchFamily="34" charset="0"/>
                        </a:rPr>
                        <a:t>)</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tr-TR" sz="1200" b="1" i="0" u="none" strike="noStrike" dirty="0">
                          <a:solidFill>
                            <a:srgbClr val="FFFFFF"/>
                          </a:solidFill>
                          <a:effectLst/>
                          <a:latin typeface="Arial" panose="020B0604020202020204" pitchFamily="34" charset="0"/>
                        </a:rPr>
                        <a:t>DİR </a:t>
                      </a:r>
                      <a:r>
                        <a:rPr lang="tr-TR" sz="1200" b="1" i="0" u="none" strike="noStrike" dirty="0" smtClean="0">
                          <a:solidFill>
                            <a:srgbClr val="FFFFFF"/>
                          </a:solidFill>
                          <a:effectLst/>
                          <a:latin typeface="Arial" panose="020B0604020202020204" pitchFamily="34" charset="0"/>
                        </a:rPr>
                        <a:t>İthalat</a:t>
                      </a:r>
                    </a:p>
                    <a:p>
                      <a:pPr marL="0" marR="0" lvl="0" indent="0" algn="r" defTabSz="914400" rtl="0" eaLnBrk="1" fontAlgn="ctr" latinLnBrk="0" hangingPunct="1">
                        <a:lnSpc>
                          <a:spcPct val="100000"/>
                        </a:lnSpc>
                        <a:spcBef>
                          <a:spcPts val="0"/>
                        </a:spcBef>
                        <a:spcAft>
                          <a:spcPts val="0"/>
                        </a:spcAft>
                        <a:buClrTx/>
                        <a:buSzTx/>
                        <a:buFontTx/>
                        <a:buNone/>
                        <a:tabLst/>
                        <a:defRPr/>
                      </a:pPr>
                      <a:r>
                        <a:rPr lang="tr-TR" sz="1200" b="1" i="0" u="none" strike="noStrike" dirty="0" smtClean="0">
                          <a:solidFill>
                            <a:schemeClr val="bg1"/>
                          </a:solidFill>
                          <a:effectLst/>
                          <a:latin typeface="Arial" panose="020B0604020202020204" pitchFamily="34" charset="0"/>
                        </a:rPr>
                        <a:t>(Milyon </a:t>
                      </a:r>
                      <a:r>
                        <a:rPr lang="tr-TR" sz="1200" b="1" i="1" u="none" strike="noStrike" dirty="0" smtClean="0">
                          <a:solidFill>
                            <a:schemeClr val="bg1"/>
                          </a:solidFill>
                          <a:effectLst/>
                          <a:latin typeface="Arial" panose="020B0604020202020204" pitchFamily="34" charset="0"/>
                        </a:rPr>
                        <a:t>$</a:t>
                      </a:r>
                      <a:r>
                        <a:rPr lang="tr-TR" sz="1200" b="1" i="0" u="none" strike="noStrike" dirty="0" smtClean="0">
                          <a:solidFill>
                            <a:srgbClr val="FFFFFF"/>
                          </a:solidFill>
                          <a:effectLst/>
                          <a:latin typeface="Arial" panose="020B0604020202020204" pitchFamily="34" charset="0"/>
                        </a:rPr>
                        <a:t>)</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200" b="1" i="0" u="none" strike="noStrike">
                          <a:solidFill>
                            <a:srgbClr val="FFFFFF"/>
                          </a:solidFill>
                          <a:effectLst/>
                          <a:latin typeface="Arial" panose="020B0604020202020204" pitchFamily="34" charset="0"/>
                        </a:rPr>
                        <a:t>Payı</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extLst>
                  <a:ext uri="{0D108BD9-81ED-4DB2-BD59-A6C34878D82A}">
                    <a16:rowId xmlns:a16="http://schemas.microsoft.com/office/drawing/2014/main" xmlns="" val="2943579904"/>
                  </a:ext>
                </a:extLst>
              </a:tr>
              <a:tr h="124112">
                <a:tc vMerge="1">
                  <a:txBody>
                    <a:bodyPr/>
                    <a:lstStyle/>
                    <a:p>
                      <a:endParaRPr lang="tr-TR"/>
                    </a:p>
                  </a:txBody>
                  <a:tcPr/>
                </a:tc>
                <a:tc>
                  <a:txBody>
                    <a:bodyPr/>
                    <a:lstStyle/>
                    <a:p>
                      <a:pPr algn="r" fontAlgn="ctr"/>
                      <a:r>
                        <a:rPr lang="tr-TR" sz="1200" b="1" i="0" u="none" strike="noStrike">
                          <a:solidFill>
                            <a:srgbClr val="000000"/>
                          </a:solidFill>
                          <a:effectLst/>
                          <a:latin typeface="Arial" panose="020B0604020202020204" pitchFamily="34" charset="0"/>
                        </a:rPr>
                        <a:t>A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ctr"/>
                      <a:r>
                        <a:rPr lang="tr-TR" sz="1200" b="1" i="0" u="none" strike="noStrike">
                          <a:solidFill>
                            <a:srgbClr val="000000"/>
                          </a:solidFill>
                          <a:effectLst/>
                          <a:latin typeface="Arial" panose="020B0604020202020204" pitchFamily="34" charset="0"/>
                        </a:rPr>
                        <a:t>B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ctr"/>
                      <a:r>
                        <a:rPr lang="tr-TR" sz="1200" b="1" i="0" u="none" strike="noStrike">
                          <a:solidFill>
                            <a:srgbClr val="000000"/>
                          </a:solidFill>
                          <a:effectLst/>
                          <a:latin typeface="Arial" panose="020B0604020202020204" pitchFamily="34" charset="0"/>
                        </a:rPr>
                        <a:t>B/A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ctr"/>
                      <a:r>
                        <a:rPr lang="tr-TR" sz="1200" b="1" i="0" u="none" strike="noStrike">
                          <a:solidFill>
                            <a:srgbClr val="000000"/>
                          </a:solidFill>
                          <a:effectLst/>
                          <a:latin typeface="Arial" panose="020B0604020202020204" pitchFamily="34" charset="0"/>
                        </a:rPr>
                        <a:t>C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ctr"/>
                      <a:r>
                        <a:rPr lang="tr-TR" sz="1200" b="1" i="0" u="none" strike="noStrike">
                          <a:solidFill>
                            <a:srgbClr val="000000"/>
                          </a:solidFill>
                          <a:effectLst/>
                          <a:latin typeface="Arial" panose="020B0604020202020204" pitchFamily="34" charset="0"/>
                        </a:rPr>
                        <a:t>D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ctr"/>
                      <a:r>
                        <a:rPr lang="tr-TR" sz="1200" b="1" i="0" u="none" strike="noStrike">
                          <a:solidFill>
                            <a:srgbClr val="000000"/>
                          </a:solidFill>
                          <a:effectLst/>
                          <a:latin typeface="Arial" panose="020B0604020202020204" pitchFamily="34" charset="0"/>
                        </a:rPr>
                        <a:t>D/C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extLst>
                  <a:ext uri="{0D108BD9-81ED-4DB2-BD59-A6C34878D82A}">
                    <a16:rowId xmlns:a16="http://schemas.microsoft.com/office/drawing/2014/main" xmlns="" val="113079369"/>
                  </a:ext>
                </a:extLst>
              </a:tr>
              <a:tr h="239950">
                <a:tc>
                  <a:txBody>
                    <a:bodyPr/>
                    <a:lstStyle/>
                    <a:p>
                      <a:pPr algn="r" fontAlgn="ctr"/>
                      <a:r>
                        <a:rPr lang="tr-TR" sz="1600" b="0" i="0" u="none" strike="noStrike">
                          <a:solidFill>
                            <a:srgbClr val="000000"/>
                          </a:solidFill>
                          <a:effectLst/>
                          <a:latin typeface="Arial" panose="020B0604020202020204" pitchFamily="34" charset="0"/>
                        </a:rPr>
                        <a:t>2008</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132.027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62.796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47,56</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201.964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30.780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15,24</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9306856"/>
                  </a:ext>
                </a:extLst>
              </a:tr>
              <a:tr h="239950">
                <a:tc>
                  <a:txBody>
                    <a:bodyPr/>
                    <a:lstStyle/>
                    <a:p>
                      <a:pPr algn="r" fontAlgn="ctr"/>
                      <a:r>
                        <a:rPr lang="tr-TR" sz="1600" b="0" i="0" u="none" strike="noStrike">
                          <a:solidFill>
                            <a:srgbClr val="000000"/>
                          </a:solidFill>
                          <a:effectLst/>
                          <a:latin typeface="Arial" panose="020B0604020202020204" pitchFamily="34" charset="0"/>
                        </a:rPr>
                        <a:t>2009</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102.143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45.528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44,57</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140.928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20.482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14,53</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73522866"/>
                  </a:ext>
                </a:extLst>
              </a:tr>
              <a:tr h="239950">
                <a:tc>
                  <a:txBody>
                    <a:bodyPr/>
                    <a:lstStyle/>
                    <a:p>
                      <a:pPr algn="r" fontAlgn="ctr"/>
                      <a:r>
                        <a:rPr lang="tr-TR" sz="1600" b="0" i="0" u="none" strike="noStrike">
                          <a:solidFill>
                            <a:srgbClr val="000000"/>
                          </a:solidFill>
                          <a:effectLst/>
                          <a:latin typeface="Arial" panose="020B0604020202020204" pitchFamily="34" charset="0"/>
                        </a:rPr>
                        <a:t>2010</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113.883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52.441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46,05</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185.544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25.140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13,55</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5756330"/>
                  </a:ext>
                </a:extLst>
              </a:tr>
              <a:tr h="239950">
                <a:tc>
                  <a:txBody>
                    <a:bodyPr/>
                    <a:lstStyle/>
                    <a:p>
                      <a:pPr algn="r" fontAlgn="ctr"/>
                      <a:r>
                        <a:rPr lang="tr-TR" sz="1600" b="0" i="0" u="none" strike="noStrike">
                          <a:solidFill>
                            <a:srgbClr val="000000"/>
                          </a:solidFill>
                          <a:effectLst/>
                          <a:latin typeface="Arial" panose="020B0604020202020204" pitchFamily="34" charset="0"/>
                        </a:rPr>
                        <a:t>2011</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134.907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62.788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46,54</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240.842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29.960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12,44</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15845356"/>
                  </a:ext>
                </a:extLst>
              </a:tr>
              <a:tr h="239950">
                <a:tc>
                  <a:txBody>
                    <a:bodyPr/>
                    <a:lstStyle/>
                    <a:p>
                      <a:pPr algn="r" fontAlgn="ctr"/>
                      <a:r>
                        <a:rPr lang="tr-TR" sz="1600" b="0" i="0" u="none" strike="noStrike" dirty="0">
                          <a:solidFill>
                            <a:srgbClr val="000000"/>
                          </a:solidFill>
                          <a:effectLst/>
                          <a:latin typeface="Arial" panose="020B0604020202020204" pitchFamily="34" charset="0"/>
                        </a:rPr>
                        <a:t>2012</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152.462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63.680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41,77</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236.545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30.757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13,00</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44210165"/>
                  </a:ext>
                </a:extLst>
              </a:tr>
              <a:tr h="239950">
                <a:tc>
                  <a:txBody>
                    <a:bodyPr/>
                    <a:lstStyle/>
                    <a:p>
                      <a:pPr algn="r" fontAlgn="ctr"/>
                      <a:r>
                        <a:rPr lang="tr-TR" sz="1600" b="0" i="0" u="none" strike="noStrike">
                          <a:solidFill>
                            <a:srgbClr val="000000"/>
                          </a:solidFill>
                          <a:effectLst/>
                          <a:latin typeface="Arial" panose="020B0604020202020204" pitchFamily="34" charset="0"/>
                        </a:rPr>
                        <a:t>2013</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151.803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66.737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43,96</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251.661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31.381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12,47</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9693769"/>
                  </a:ext>
                </a:extLst>
              </a:tr>
              <a:tr h="239950">
                <a:tc>
                  <a:txBody>
                    <a:bodyPr/>
                    <a:lstStyle/>
                    <a:p>
                      <a:pPr algn="r" fontAlgn="ctr"/>
                      <a:r>
                        <a:rPr lang="tr-TR" sz="1600" b="0" i="0" u="none" strike="noStrike">
                          <a:solidFill>
                            <a:srgbClr val="000000"/>
                          </a:solidFill>
                          <a:effectLst/>
                          <a:latin typeface="Arial" panose="020B0604020202020204" pitchFamily="34" charset="0"/>
                        </a:rPr>
                        <a:t>2014</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157.610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67.080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42,56</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242.177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30.677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12,67</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4186171"/>
                  </a:ext>
                </a:extLst>
              </a:tr>
              <a:tr h="239950">
                <a:tc>
                  <a:txBody>
                    <a:bodyPr/>
                    <a:lstStyle/>
                    <a:p>
                      <a:pPr algn="r" fontAlgn="ctr"/>
                      <a:r>
                        <a:rPr lang="tr-TR" sz="1600" b="0" i="0" u="none" strike="noStrike">
                          <a:solidFill>
                            <a:srgbClr val="000000"/>
                          </a:solidFill>
                          <a:effectLst/>
                          <a:latin typeface="Arial" panose="020B0604020202020204" pitchFamily="34" charset="0"/>
                        </a:rPr>
                        <a:t>2015</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143.839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57.497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39,97</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207.234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25.454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12,28</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84665489"/>
                  </a:ext>
                </a:extLst>
              </a:tr>
              <a:tr h="239950">
                <a:tc>
                  <a:txBody>
                    <a:bodyPr/>
                    <a:lstStyle/>
                    <a:p>
                      <a:pPr algn="r" fontAlgn="ctr"/>
                      <a:r>
                        <a:rPr lang="tr-TR" sz="1600" b="0" i="0" u="none" strike="noStrike">
                          <a:solidFill>
                            <a:srgbClr val="000000"/>
                          </a:solidFill>
                          <a:effectLst/>
                          <a:latin typeface="Arial" panose="020B0604020202020204" pitchFamily="34" charset="0"/>
                        </a:rPr>
                        <a:t>2016</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142.530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57.208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40,14</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198.618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24.036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12,10</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36766348"/>
                  </a:ext>
                </a:extLst>
              </a:tr>
              <a:tr h="239950">
                <a:tc>
                  <a:txBody>
                    <a:bodyPr/>
                    <a:lstStyle/>
                    <a:p>
                      <a:pPr algn="r" fontAlgn="ctr"/>
                      <a:r>
                        <a:rPr lang="tr-TR" sz="1600" b="0" i="0" u="none" strike="noStrike">
                          <a:solidFill>
                            <a:srgbClr val="000000"/>
                          </a:solidFill>
                          <a:effectLst/>
                          <a:latin typeface="Arial" panose="020B0604020202020204" pitchFamily="34" charset="0"/>
                        </a:rPr>
                        <a:t>2017</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156.993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64.169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40,87</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233.800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27.914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11,94</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86290407"/>
                  </a:ext>
                </a:extLst>
              </a:tr>
              <a:tr h="273047">
                <a:tc>
                  <a:txBody>
                    <a:bodyPr/>
                    <a:lstStyle/>
                    <a:p>
                      <a:pPr algn="r" fontAlgn="ctr"/>
                      <a:r>
                        <a:rPr lang="tr-TR" sz="1600" b="0" i="0" u="none" strike="noStrike">
                          <a:solidFill>
                            <a:srgbClr val="000000"/>
                          </a:solidFill>
                          <a:effectLst/>
                          <a:latin typeface="Arial" panose="020B0604020202020204" pitchFamily="34" charset="0"/>
                        </a:rPr>
                        <a:t>2018</a:t>
                      </a:r>
                      <a:br>
                        <a:rPr lang="tr-TR" sz="1600" b="0" i="0" u="none" strike="noStrike">
                          <a:solidFill>
                            <a:srgbClr val="000000"/>
                          </a:solidFill>
                          <a:effectLst/>
                          <a:latin typeface="Arial" panose="020B0604020202020204" pitchFamily="34" charset="0"/>
                        </a:rPr>
                      </a:br>
                      <a:r>
                        <a:rPr lang="tr-TR" sz="1600" b="0" i="0" u="none" strike="noStrike">
                          <a:solidFill>
                            <a:srgbClr val="000000"/>
                          </a:solidFill>
                          <a:effectLst/>
                          <a:latin typeface="Arial" panose="020B0604020202020204" pitchFamily="34" charset="0"/>
                        </a:rPr>
                        <a:t>(Haziran)</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82.223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36.685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44,62</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122.960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17.445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600" b="0" i="0" u="none" strike="noStrike">
                          <a:solidFill>
                            <a:srgbClr val="000000"/>
                          </a:solidFill>
                          <a:effectLst/>
                          <a:latin typeface="Arial" panose="020B0604020202020204" pitchFamily="34" charset="0"/>
                        </a:rPr>
                        <a:t>% 14,19</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37640242"/>
                  </a:ext>
                </a:extLst>
              </a:tr>
              <a:tr h="248225">
                <a:tc>
                  <a:txBody>
                    <a:bodyPr/>
                    <a:lstStyle/>
                    <a:p>
                      <a:pPr algn="r" fontAlgn="ctr"/>
                      <a:r>
                        <a:rPr lang="tr-TR" sz="1600" b="1" i="0" u="none" strike="noStrike">
                          <a:solidFill>
                            <a:srgbClr val="FFFFFF"/>
                          </a:solidFill>
                          <a:effectLst/>
                          <a:latin typeface="Arial" panose="020B0604020202020204" pitchFamily="34" charset="0"/>
                        </a:rPr>
                        <a:t>Toplam</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600" b="1" i="0" u="none" strike="noStrike">
                          <a:solidFill>
                            <a:srgbClr val="FFFFFF"/>
                          </a:solidFill>
                          <a:effectLst/>
                          <a:latin typeface="Arial" panose="020B0604020202020204" pitchFamily="34" charset="0"/>
                        </a:rPr>
                        <a:t>1.470.419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600" b="1" i="0" u="none" strike="noStrike">
                          <a:solidFill>
                            <a:srgbClr val="FFFFFF"/>
                          </a:solidFill>
                          <a:effectLst/>
                          <a:latin typeface="Arial" panose="020B0604020202020204" pitchFamily="34" charset="0"/>
                        </a:rPr>
                        <a:t>636.610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600" b="1" i="0" u="none" strike="noStrike">
                          <a:solidFill>
                            <a:srgbClr val="FFFFFF"/>
                          </a:solidFill>
                          <a:effectLst/>
                          <a:latin typeface="Arial" panose="020B0604020202020204" pitchFamily="34" charset="0"/>
                        </a:rPr>
                        <a:t>% 43,29</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600" b="1" i="0" u="none" strike="noStrike">
                          <a:solidFill>
                            <a:srgbClr val="FFFFFF"/>
                          </a:solidFill>
                          <a:effectLst/>
                          <a:latin typeface="Arial" panose="020B0604020202020204" pitchFamily="34" charset="0"/>
                        </a:rPr>
                        <a:t>2.262.274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600" b="1" i="0" u="none" strike="noStrike">
                          <a:solidFill>
                            <a:srgbClr val="FFFFFF"/>
                          </a:solidFill>
                          <a:effectLst/>
                          <a:latin typeface="Arial" panose="020B0604020202020204" pitchFamily="34" charset="0"/>
                        </a:rPr>
                        <a:t>294.026  </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tc>
                  <a:txBody>
                    <a:bodyPr/>
                    <a:lstStyle/>
                    <a:p>
                      <a:pPr algn="r" fontAlgn="ctr"/>
                      <a:r>
                        <a:rPr lang="tr-TR" sz="1600" b="1" i="0" u="none" strike="noStrike">
                          <a:solidFill>
                            <a:srgbClr val="FFFFFF"/>
                          </a:solidFill>
                          <a:effectLst/>
                          <a:latin typeface="Arial" panose="020B0604020202020204" pitchFamily="34" charset="0"/>
                        </a:rPr>
                        <a:t>% 13,00</a:t>
                      </a: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0021"/>
                    </a:solidFill>
                  </a:tcPr>
                </a:tc>
                <a:extLst>
                  <a:ext uri="{0D108BD9-81ED-4DB2-BD59-A6C34878D82A}">
                    <a16:rowId xmlns:a16="http://schemas.microsoft.com/office/drawing/2014/main" xmlns="" val="4280911666"/>
                  </a:ext>
                </a:extLst>
              </a:tr>
              <a:tr h="124112">
                <a:tc gridSpan="7">
                  <a:txBody>
                    <a:bodyPr/>
                    <a:lstStyle/>
                    <a:p>
                      <a:pPr algn="r" fontAlgn="ctr"/>
                      <a:endParaRPr lang="tr-TR" sz="1200" b="1" i="1" u="none" strike="noStrike" dirty="0">
                        <a:solidFill>
                          <a:srgbClr val="FF0000"/>
                        </a:solidFill>
                        <a:effectLst/>
                        <a:latin typeface="Arial" panose="020B0604020202020204" pitchFamily="34" charset="0"/>
                      </a:endParaRPr>
                    </a:p>
                  </a:txBody>
                  <a:tcPr marL="8274" marR="8274" marT="8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2115175326"/>
                  </a:ext>
                </a:extLst>
              </a:tr>
            </a:tbl>
          </a:graphicData>
        </a:graphic>
      </p:graphicFrame>
    </p:spTree>
    <p:extLst>
      <p:ext uri="{BB962C8B-B14F-4D97-AF65-F5344CB8AC3E}">
        <p14:creationId xmlns:p14="http://schemas.microsoft.com/office/powerpoint/2010/main" val="111919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12</a:t>
            </a:fld>
            <a:endParaRPr lang="tr-TR" altLang="tr-TR"/>
          </a:p>
        </p:txBody>
      </p:sp>
      <p:sp>
        <p:nvSpPr>
          <p:cNvPr id="2" name="Dikdörtgen 1"/>
          <p:cNvSpPr/>
          <p:nvPr/>
        </p:nvSpPr>
        <p:spPr>
          <a:xfrm>
            <a:off x="0" y="110387"/>
            <a:ext cx="12192000" cy="461665"/>
          </a:xfrm>
          <a:prstGeom prst="rect">
            <a:avLst/>
          </a:prstGeom>
        </p:spPr>
        <p:txBody>
          <a:bodyPr wrap="square">
            <a:spAutoFit/>
          </a:bodyPr>
          <a:lstStyle/>
          <a:p>
            <a:pPr lvl="0" algn="ctr" eaLnBrk="0" fontAlgn="base" hangingPunct="0">
              <a:spcBef>
                <a:spcPct val="0"/>
              </a:spcBef>
              <a:spcAft>
                <a:spcPct val="0"/>
              </a:spcAft>
              <a:defRPr/>
            </a:pPr>
            <a:r>
              <a:rPr lang="tr-TR" sz="2400" b="1" spc="-100" dirty="0">
                <a:solidFill>
                  <a:prstClr val="white"/>
                </a:solidFill>
                <a:effectLst>
                  <a:outerShdw blurRad="38100" dist="38100" dir="2700000" algn="tl">
                    <a:srgbClr val="000000">
                      <a:alpha val="43137"/>
                    </a:srgbClr>
                  </a:outerShdw>
                </a:effectLst>
              </a:rPr>
              <a:t>DİR KAPSAMINDA İTHAL EDİLEN TARIM </a:t>
            </a:r>
            <a:r>
              <a:rPr lang="tr-TR" sz="2400" b="1" spc="-100" dirty="0" smtClean="0">
                <a:solidFill>
                  <a:prstClr val="white"/>
                </a:solidFill>
                <a:effectLst>
                  <a:outerShdw blurRad="38100" dist="38100" dir="2700000" algn="tl">
                    <a:srgbClr val="000000">
                      <a:alpha val="43137"/>
                    </a:srgbClr>
                  </a:outerShdw>
                </a:effectLst>
              </a:rPr>
              <a:t>ÜRÜNLERİ</a:t>
            </a:r>
            <a:endParaRPr lang="tr-TR" sz="2400" b="1" spc="-100" dirty="0">
              <a:solidFill>
                <a:prstClr val="white"/>
              </a:solidFill>
              <a:effectLst>
                <a:outerShdw blurRad="38100" dist="38100" dir="2700000" algn="tl">
                  <a:srgbClr val="000000">
                    <a:alpha val="43137"/>
                  </a:srgbClr>
                </a:outerShdw>
              </a:effectLst>
            </a:endParaRPr>
          </a:p>
        </p:txBody>
      </p:sp>
      <p:graphicFrame>
        <p:nvGraphicFramePr>
          <p:cNvPr id="6" name="Tablo 5"/>
          <p:cNvGraphicFramePr>
            <a:graphicFrameLocks noGrp="1"/>
          </p:cNvGraphicFramePr>
          <p:nvPr>
            <p:extLst>
              <p:ext uri="{D42A27DB-BD31-4B8C-83A1-F6EECF244321}">
                <p14:modId xmlns:p14="http://schemas.microsoft.com/office/powerpoint/2010/main" val="3248213407"/>
              </p:ext>
            </p:extLst>
          </p:nvPr>
        </p:nvGraphicFramePr>
        <p:xfrm>
          <a:off x="746969" y="1086614"/>
          <a:ext cx="10906486" cy="4496903"/>
        </p:xfrm>
        <a:graphic>
          <a:graphicData uri="http://schemas.openxmlformats.org/drawingml/2006/table">
            <a:tbl>
              <a:tblPr firstRow="1" bandRow="1"/>
              <a:tblGrid>
                <a:gridCol w="875437">
                  <a:extLst>
                    <a:ext uri="{9D8B030D-6E8A-4147-A177-3AD203B41FA5}">
                      <a16:colId xmlns:a16="http://schemas.microsoft.com/office/drawing/2014/main" xmlns="" val="20000"/>
                    </a:ext>
                  </a:extLst>
                </a:gridCol>
                <a:gridCol w="2152116">
                  <a:extLst>
                    <a:ext uri="{9D8B030D-6E8A-4147-A177-3AD203B41FA5}">
                      <a16:colId xmlns:a16="http://schemas.microsoft.com/office/drawing/2014/main" xmlns="" val="20001"/>
                    </a:ext>
                  </a:extLst>
                </a:gridCol>
                <a:gridCol w="875437">
                  <a:extLst>
                    <a:ext uri="{9D8B030D-6E8A-4147-A177-3AD203B41FA5}">
                      <a16:colId xmlns:a16="http://schemas.microsoft.com/office/drawing/2014/main" xmlns="" val="20002"/>
                    </a:ext>
                  </a:extLst>
                </a:gridCol>
                <a:gridCol w="875437">
                  <a:extLst>
                    <a:ext uri="{9D8B030D-6E8A-4147-A177-3AD203B41FA5}">
                      <a16:colId xmlns:a16="http://schemas.microsoft.com/office/drawing/2014/main" xmlns="" val="20003"/>
                    </a:ext>
                  </a:extLst>
                </a:gridCol>
                <a:gridCol w="875437">
                  <a:extLst>
                    <a:ext uri="{9D8B030D-6E8A-4147-A177-3AD203B41FA5}">
                      <a16:colId xmlns:a16="http://schemas.microsoft.com/office/drawing/2014/main" xmlns="" val="20004"/>
                    </a:ext>
                  </a:extLst>
                </a:gridCol>
                <a:gridCol w="875437">
                  <a:extLst>
                    <a:ext uri="{9D8B030D-6E8A-4147-A177-3AD203B41FA5}">
                      <a16:colId xmlns:a16="http://schemas.microsoft.com/office/drawing/2014/main" xmlns="" val="20005"/>
                    </a:ext>
                  </a:extLst>
                </a:gridCol>
                <a:gridCol w="875437">
                  <a:extLst>
                    <a:ext uri="{9D8B030D-6E8A-4147-A177-3AD203B41FA5}">
                      <a16:colId xmlns:a16="http://schemas.microsoft.com/office/drawing/2014/main" xmlns="" val="20006"/>
                    </a:ext>
                  </a:extLst>
                </a:gridCol>
                <a:gridCol w="897700">
                  <a:extLst>
                    <a:ext uri="{9D8B030D-6E8A-4147-A177-3AD203B41FA5}">
                      <a16:colId xmlns:a16="http://schemas.microsoft.com/office/drawing/2014/main" xmlns="" val="20007"/>
                    </a:ext>
                  </a:extLst>
                </a:gridCol>
                <a:gridCol w="853174">
                  <a:extLst>
                    <a:ext uri="{9D8B030D-6E8A-4147-A177-3AD203B41FA5}">
                      <a16:colId xmlns:a16="http://schemas.microsoft.com/office/drawing/2014/main" xmlns="" val="20008"/>
                    </a:ext>
                  </a:extLst>
                </a:gridCol>
                <a:gridCol w="875437">
                  <a:extLst>
                    <a:ext uri="{9D8B030D-6E8A-4147-A177-3AD203B41FA5}">
                      <a16:colId xmlns:a16="http://schemas.microsoft.com/office/drawing/2014/main" xmlns="" val="20009"/>
                    </a:ext>
                  </a:extLst>
                </a:gridCol>
                <a:gridCol w="875437">
                  <a:extLst>
                    <a:ext uri="{9D8B030D-6E8A-4147-A177-3AD203B41FA5}">
                      <a16:colId xmlns:a16="http://schemas.microsoft.com/office/drawing/2014/main" xmlns="" val="20010"/>
                    </a:ext>
                  </a:extLst>
                </a:gridCol>
              </a:tblGrid>
              <a:tr h="400638">
                <a:tc rowSpan="2">
                  <a:txBody>
                    <a:bodyPr/>
                    <a:lstStyle/>
                    <a:p>
                      <a:pPr algn="ctr" rtl="0" fontAlgn="ctr"/>
                      <a:r>
                        <a:rPr lang="tr-TR" sz="1800" b="1" i="0" u="none" strike="noStrike" dirty="0">
                          <a:solidFill>
                            <a:srgbClr val="FFFFFF"/>
                          </a:solidFill>
                          <a:effectLst/>
                          <a:latin typeface="Calibri" panose="020F0502020204030204" pitchFamily="34" charset="0"/>
                        </a:rPr>
                        <a:t>Sıra</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rowSpan="2">
                  <a:txBody>
                    <a:bodyPr/>
                    <a:lstStyle/>
                    <a:p>
                      <a:pPr algn="ctr" rtl="0" fontAlgn="ctr"/>
                      <a:r>
                        <a:rPr lang="tr-TR" sz="1800" b="1" i="0" u="none" strike="noStrike" dirty="0">
                          <a:solidFill>
                            <a:srgbClr val="FFFFFF"/>
                          </a:solidFill>
                          <a:effectLst/>
                          <a:latin typeface="Calibri" panose="020F0502020204030204" pitchFamily="34" charset="0"/>
                        </a:rPr>
                        <a:t>MADDE ADI</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gridSpan="3">
                  <a:txBody>
                    <a:bodyPr/>
                    <a:lstStyle/>
                    <a:p>
                      <a:pPr algn="ctr" rtl="0" fontAlgn="ctr"/>
                      <a:r>
                        <a:rPr lang="tr-TR" sz="1800" b="1" i="0" u="none" strike="noStrike" dirty="0" smtClean="0">
                          <a:solidFill>
                            <a:srgbClr val="FFFFFF"/>
                          </a:solidFill>
                          <a:effectLst/>
                          <a:latin typeface="Calibri" panose="020F0502020204030204" pitchFamily="34" charset="0"/>
                        </a:rPr>
                        <a:t>2016 </a:t>
                      </a:r>
                      <a:endParaRPr lang="tr-TR" sz="1800" b="1" i="0" u="none" strike="noStrike" dirty="0">
                        <a:solidFill>
                          <a:srgbClr val="FFFFFF"/>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800" b="1" i="0" u="none" strike="noStrike">
                          <a:solidFill>
                            <a:srgbClr val="FFFFFF"/>
                          </a:solidFill>
                          <a:effectLst/>
                          <a:latin typeface="Calibri" panose="020F0502020204030204" pitchFamily="34" charset="0"/>
                        </a:rPr>
                        <a:t>2017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800" b="1" i="0" u="none" strike="noStrike">
                          <a:solidFill>
                            <a:srgbClr val="FFFFFF"/>
                          </a:solidFill>
                          <a:effectLst/>
                          <a:latin typeface="Calibri" panose="020F0502020204030204" pitchFamily="34" charset="0"/>
                        </a:rPr>
                        <a:t>2018 (01-06)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0686">
                <a:tc vMerge="1">
                  <a:txBody>
                    <a:bodyPr/>
                    <a:lstStyle/>
                    <a:p>
                      <a:endParaRPr lang="tr-TR"/>
                    </a:p>
                  </a:txBody>
                  <a:tcPr/>
                </a:tc>
                <a:tc vMerge="1">
                  <a:txBody>
                    <a:bodyPr/>
                    <a:lstStyle/>
                    <a:p>
                      <a:endParaRPr lang="tr-TR"/>
                    </a:p>
                  </a:txBody>
                  <a:tcPr/>
                </a:tc>
                <a:tc>
                  <a:txBody>
                    <a:bodyPr/>
                    <a:lstStyle/>
                    <a:p>
                      <a:pPr algn="ctr" rtl="0" fontAlgn="ctr"/>
                      <a:r>
                        <a:rPr lang="tr-TR" sz="1800" b="1" i="0" u="none" strike="noStrike" dirty="0" smtClean="0">
                          <a:solidFill>
                            <a:srgbClr val="000000"/>
                          </a:solidFill>
                          <a:effectLst/>
                          <a:latin typeface="Calibri" panose="020F0502020204030204" pitchFamily="34" charset="0"/>
                        </a:rPr>
                        <a:t>GENEL </a:t>
                      </a: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chemeClr val="tx1"/>
                        </a:solidFill>
                        <a:effectLst/>
                        <a:latin typeface="Calibri" panose="020F0502020204030204" pitchFamily="34" charset="0"/>
                      </a:endParaRPr>
                    </a:p>
                  </a:txBody>
                  <a:tcPr marL="11465" marR="11465" marT="1146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DİR</a:t>
                      </a:r>
                    </a:p>
                    <a:p>
                      <a:pPr algn="ctr"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chemeClr val="tx1"/>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GENEL</a:t>
                      </a:r>
                    </a:p>
                    <a:p>
                      <a:pPr algn="ctr"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DİR</a:t>
                      </a:r>
                    </a:p>
                    <a:p>
                      <a:pPr algn="ctr"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GENEL</a:t>
                      </a:r>
                    </a:p>
                    <a:p>
                      <a:pPr algn="just"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DİR</a:t>
                      </a:r>
                    </a:p>
                    <a:p>
                      <a:pPr algn="ctr"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1"/>
                  </a:ext>
                </a:extLst>
              </a:tr>
              <a:tr h="299760">
                <a:tc>
                  <a:txBody>
                    <a:bodyPr/>
                    <a:lstStyle/>
                    <a:p>
                      <a:pPr algn="ctr" rtl="0" fontAlgn="ctr"/>
                      <a:r>
                        <a:rPr lang="tr-TR" sz="1800" b="1" i="0" u="none" strike="noStrike">
                          <a:solidFill>
                            <a:srgbClr val="000000"/>
                          </a:solidFill>
                          <a:effectLst/>
                          <a:latin typeface="Calibri" panose="020F0502020204030204" pitchFamily="34" charset="0"/>
                        </a:rPr>
                        <a:t>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800" b="1" i="0" u="none" strike="noStrike" dirty="0">
                          <a:solidFill>
                            <a:srgbClr val="000000"/>
                          </a:solidFill>
                          <a:effectLst/>
                          <a:latin typeface="Calibri" panose="020F0502020204030204" pitchFamily="34" charset="0"/>
                        </a:rPr>
                        <a:t>Adi Buğday </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688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668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%97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939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847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%90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555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500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%90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02"/>
                  </a:ext>
                </a:extLst>
              </a:tr>
              <a:tr h="299760">
                <a:tc>
                  <a:txBody>
                    <a:bodyPr/>
                    <a:lstStyle/>
                    <a:p>
                      <a:pPr algn="ctr" rtl="0" fontAlgn="ctr"/>
                      <a:r>
                        <a:rPr lang="tr-TR" sz="1800" b="1" i="0" u="none" strike="noStrike">
                          <a:solidFill>
                            <a:srgbClr val="000000"/>
                          </a:solidFill>
                          <a:effectLst/>
                          <a:latin typeface="Calibri" panose="020F0502020204030204" pitchFamily="34" charset="0"/>
                        </a:rPr>
                        <a:t>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800" b="1" i="0" u="none" strike="noStrike" dirty="0">
                          <a:solidFill>
                            <a:srgbClr val="000000"/>
                          </a:solidFill>
                          <a:effectLst/>
                          <a:latin typeface="Calibri" panose="020F0502020204030204" pitchFamily="34" charset="0"/>
                        </a:rPr>
                        <a:t>Ham Ayçiçeği Yağı</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dirty="0">
                          <a:solidFill>
                            <a:srgbClr val="000000"/>
                          </a:solidFill>
                          <a:effectLst/>
                          <a:latin typeface="Calibri" panose="020F0502020204030204" pitchFamily="34" charset="0"/>
                        </a:rPr>
                        <a:t>963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922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%96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613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529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%86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212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180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%85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3"/>
                  </a:ext>
                </a:extLst>
              </a:tr>
              <a:tr h="299760">
                <a:tc>
                  <a:txBody>
                    <a:bodyPr/>
                    <a:lstStyle/>
                    <a:p>
                      <a:pPr algn="ctr" rtl="0" fontAlgn="ctr"/>
                      <a:r>
                        <a:rPr lang="tr-TR" sz="1800" b="1" i="0" u="none" strike="noStrike">
                          <a:solidFill>
                            <a:srgbClr val="000000"/>
                          </a:solidFill>
                          <a:effectLst/>
                          <a:latin typeface="Calibri" panose="020F0502020204030204" pitchFamily="34" charset="0"/>
                        </a:rPr>
                        <a:t>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800" b="1" i="0" u="none" strike="noStrike" dirty="0">
                          <a:solidFill>
                            <a:srgbClr val="000000"/>
                          </a:solidFill>
                          <a:effectLst/>
                          <a:latin typeface="Calibri" panose="020F0502020204030204" pitchFamily="34" charset="0"/>
                        </a:rPr>
                        <a:t>Mısır </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111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99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%89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412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319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%77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353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270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%76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04"/>
                  </a:ext>
                </a:extLst>
              </a:tr>
              <a:tr h="299760">
                <a:tc>
                  <a:txBody>
                    <a:bodyPr/>
                    <a:lstStyle/>
                    <a:p>
                      <a:pPr algn="ctr" rtl="0" fontAlgn="ctr"/>
                      <a:r>
                        <a:rPr lang="tr-TR" sz="1800" b="1" i="0" u="none" strike="noStrike">
                          <a:solidFill>
                            <a:srgbClr val="000000"/>
                          </a:solidFill>
                          <a:effectLst/>
                          <a:latin typeface="Calibri" panose="020F0502020204030204" pitchFamily="34" charset="0"/>
                        </a:rPr>
                        <a:t>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800" b="1" i="0" u="none" strike="noStrike" dirty="0">
                          <a:solidFill>
                            <a:srgbClr val="000000"/>
                          </a:solidFill>
                          <a:effectLst/>
                          <a:latin typeface="Calibri" panose="020F0502020204030204" pitchFamily="34" charset="0"/>
                        </a:rPr>
                        <a:t>Kırmızı Mercimek</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252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dirty="0">
                          <a:solidFill>
                            <a:srgbClr val="000000"/>
                          </a:solidFill>
                          <a:effectLst/>
                          <a:latin typeface="Calibri" panose="020F0502020204030204" pitchFamily="34" charset="0"/>
                        </a:rPr>
                        <a:t>224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%89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207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184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%89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80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65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%81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5"/>
                  </a:ext>
                </a:extLst>
              </a:tr>
              <a:tr h="299760">
                <a:tc>
                  <a:txBody>
                    <a:bodyPr/>
                    <a:lstStyle/>
                    <a:p>
                      <a:pPr algn="ctr" rtl="0" fontAlgn="ctr"/>
                      <a:r>
                        <a:rPr lang="tr-TR" sz="1800" b="1" i="0" u="none" strike="noStrike">
                          <a:solidFill>
                            <a:srgbClr val="000000"/>
                          </a:solidFill>
                          <a:effectLst/>
                          <a:latin typeface="Calibri" panose="020F0502020204030204" pitchFamily="34" charset="0"/>
                        </a:rPr>
                        <a:t>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800" b="1" i="0" u="none" strike="noStrike">
                          <a:solidFill>
                            <a:srgbClr val="000000"/>
                          </a:solidFill>
                          <a:effectLst/>
                          <a:latin typeface="Calibri" panose="020F0502020204030204" pitchFamily="34" charset="0"/>
                        </a:rPr>
                        <a:t>Yaprak Tütün </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429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188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%44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393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167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%42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231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93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%40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06"/>
                  </a:ext>
                </a:extLst>
              </a:tr>
              <a:tr h="299760">
                <a:tc>
                  <a:txBody>
                    <a:bodyPr/>
                    <a:lstStyle/>
                    <a:p>
                      <a:pPr algn="ctr" rtl="0" fontAlgn="ctr"/>
                      <a:r>
                        <a:rPr lang="tr-TR" sz="1800" b="1" i="0" u="none" strike="noStrike">
                          <a:solidFill>
                            <a:srgbClr val="000000"/>
                          </a:solidFill>
                          <a:effectLst/>
                          <a:latin typeface="Calibri" panose="020F0502020204030204" pitchFamily="34" charset="0"/>
                        </a:rPr>
                        <a:t>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800" b="1" i="0" u="none" strike="noStrike" dirty="0">
                          <a:solidFill>
                            <a:srgbClr val="000000"/>
                          </a:solidFill>
                          <a:effectLst/>
                          <a:latin typeface="Calibri" panose="020F0502020204030204" pitchFamily="34" charset="0"/>
                        </a:rPr>
                        <a:t>Palm  Yağı</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406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140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%34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435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147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%34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215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57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%27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7"/>
                  </a:ext>
                </a:extLst>
              </a:tr>
              <a:tr h="299760">
                <a:tc>
                  <a:txBody>
                    <a:bodyPr/>
                    <a:lstStyle/>
                    <a:p>
                      <a:pPr algn="ctr" rtl="0" fontAlgn="ctr"/>
                      <a:r>
                        <a:rPr lang="tr-TR" sz="1800" b="1" i="0" u="none" strike="noStrike">
                          <a:solidFill>
                            <a:srgbClr val="000000"/>
                          </a:solidFill>
                          <a:effectLst/>
                          <a:latin typeface="Calibri" panose="020F0502020204030204" pitchFamily="34" charset="0"/>
                        </a:rPr>
                        <a:t>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800" b="1" i="0" u="none" strike="noStrike">
                          <a:solidFill>
                            <a:srgbClr val="000000"/>
                          </a:solidFill>
                          <a:effectLst/>
                          <a:latin typeface="Calibri" panose="020F0502020204030204" pitchFamily="34" charset="0"/>
                        </a:rPr>
                        <a:t>Şeker</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153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dirty="0">
                          <a:solidFill>
                            <a:srgbClr val="000000"/>
                          </a:solidFill>
                          <a:effectLst/>
                          <a:latin typeface="Calibri" panose="020F0502020204030204" pitchFamily="34" charset="0"/>
                        </a:rPr>
                        <a:t>128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%84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120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118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%98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49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48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%98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08"/>
                  </a:ext>
                </a:extLst>
              </a:tr>
              <a:tr h="299760">
                <a:tc>
                  <a:txBody>
                    <a:bodyPr/>
                    <a:lstStyle/>
                    <a:p>
                      <a:pPr algn="ctr" rtl="0" fontAlgn="ctr"/>
                      <a:r>
                        <a:rPr lang="tr-TR" sz="1800" b="1" i="0" u="none" strike="noStrike">
                          <a:solidFill>
                            <a:srgbClr val="000000"/>
                          </a:solidFill>
                          <a:effectLst/>
                          <a:latin typeface="Calibri" panose="020F0502020204030204" pitchFamily="34" charset="0"/>
                        </a:rPr>
                        <a:t>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800" b="1" i="0" u="none" strike="noStrike">
                          <a:solidFill>
                            <a:srgbClr val="000000"/>
                          </a:solidFill>
                          <a:effectLst/>
                          <a:latin typeface="Calibri" panose="020F0502020204030204" pitchFamily="34" charset="0"/>
                        </a:rPr>
                        <a:t>Durum Buğdayı</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204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204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%100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104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103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%99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79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79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%100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9"/>
                  </a:ext>
                </a:extLst>
              </a:tr>
              <a:tr h="299760">
                <a:tc>
                  <a:txBody>
                    <a:bodyPr/>
                    <a:lstStyle/>
                    <a:p>
                      <a:pPr algn="ctr" rtl="0" fontAlgn="ctr"/>
                      <a:r>
                        <a:rPr lang="tr-TR" sz="1800" b="1" i="0" u="none" strike="noStrike">
                          <a:solidFill>
                            <a:srgbClr val="000000"/>
                          </a:solidFill>
                          <a:effectLst/>
                          <a:latin typeface="Calibri" panose="020F0502020204030204" pitchFamily="34" charset="0"/>
                        </a:rPr>
                        <a:t>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800" b="1" i="0" u="none" strike="noStrike">
                          <a:solidFill>
                            <a:srgbClr val="000000"/>
                          </a:solidFill>
                          <a:effectLst/>
                          <a:latin typeface="Calibri" panose="020F0502020204030204" pitchFamily="34" charset="0"/>
                        </a:rPr>
                        <a:t>Kabuklu Badem </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107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62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%58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132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81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%61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72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37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0" i="0" u="none" strike="noStrike">
                          <a:solidFill>
                            <a:srgbClr val="000000"/>
                          </a:solidFill>
                          <a:effectLst/>
                          <a:latin typeface="Calibri" panose="020F0502020204030204" pitchFamily="34" charset="0"/>
                        </a:rPr>
                        <a:t>%51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10"/>
                  </a:ext>
                </a:extLst>
              </a:tr>
              <a:tr h="299760">
                <a:tc>
                  <a:txBody>
                    <a:bodyPr/>
                    <a:lstStyle/>
                    <a:p>
                      <a:pPr algn="ctr" rtl="0" fontAlgn="ctr"/>
                      <a:r>
                        <a:rPr lang="tr-TR" sz="1800" b="1" i="0" u="none" strike="noStrike">
                          <a:solidFill>
                            <a:srgbClr val="000000"/>
                          </a:solidFill>
                          <a:effectLst/>
                          <a:latin typeface="Calibri" panose="020F0502020204030204" pitchFamily="34" charset="0"/>
                        </a:rPr>
                        <a:t>10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800" b="1" i="0" u="none" strike="noStrike">
                          <a:solidFill>
                            <a:srgbClr val="000000"/>
                          </a:solidFill>
                          <a:effectLst/>
                          <a:latin typeface="Calibri" panose="020F0502020204030204" pitchFamily="34" charset="0"/>
                        </a:rPr>
                        <a:t>Kakao</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459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66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506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55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dirty="0">
                          <a:solidFill>
                            <a:srgbClr val="000000"/>
                          </a:solidFill>
                          <a:effectLst/>
                          <a:latin typeface="Calibri" panose="020F0502020204030204" pitchFamily="34" charset="0"/>
                        </a:rPr>
                        <a:t>%11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233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35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0" i="0" u="none" strike="noStrike">
                          <a:solidFill>
                            <a:srgbClr val="000000"/>
                          </a:solidFill>
                          <a:effectLst/>
                          <a:latin typeface="Calibri" panose="020F0502020204030204" pitchFamily="34" charset="0"/>
                        </a:rPr>
                        <a:t>%15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11"/>
                  </a:ext>
                </a:extLst>
              </a:tr>
              <a:tr h="299760">
                <a:tc gridSpan="2">
                  <a:txBody>
                    <a:bodyPr/>
                    <a:lstStyle/>
                    <a:p>
                      <a:pPr algn="ctr" rtl="0" fontAlgn="ctr"/>
                      <a:r>
                        <a:rPr lang="tr-TR" sz="1800" b="1" i="0" u="none" strike="noStrike">
                          <a:solidFill>
                            <a:srgbClr val="000000"/>
                          </a:solidFill>
                          <a:effectLst/>
                          <a:latin typeface="Calibri" panose="020F0502020204030204" pitchFamily="34" charset="0"/>
                        </a:rPr>
                        <a:t>Liste Toplamı</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hMerge="1">
                  <a:txBody>
                    <a:bodyPr/>
                    <a:lstStyle/>
                    <a:p>
                      <a:endParaRPr lang="tr-TR"/>
                    </a:p>
                  </a:txBody>
                  <a:tcPr/>
                </a:tc>
                <a:tc>
                  <a:txBody>
                    <a:bodyPr/>
                    <a:lstStyle/>
                    <a:p>
                      <a:pPr algn="r" rtl="0" fontAlgn="ctr"/>
                      <a:r>
                        <a:rPr lang="tr-TR" sz="1800" b="1" i="0" u="none" strike="noStrike">
                          <a:solidFill>
                            <a:srgbClr val="000000"/>
                          </a:solidFill>
                          <a:effectLst/>
                          <a:latin typeface="Calibri" panose="020F0502020204030204" pitchFamily="34" charset="0"/>
                        </a:rPr>
                        <a:t>3.771</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1" i="0" u="none" strike="noStrike">
                          <a:solidFill>
                            <a:srgbClr val="000000"/>
                          </a:solidFill>
                          <a:effectLst/>
                          <a:latin typeface="Calibri" panose="020F0502020204030204" pitchFamily="34" charset="0"/>
                        </a:rPr>
                        <a:t>2.700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1" i="0" u="none" strike="noStrike">
                          <a:solidFill>
                            <a:srgbClr val="000000"/>
                          </a:solidFill>
                          <a:effectLst/>
                          <a:latin typeface="Calibri" panose="020F0502020204030204" pitchFamily="34" charset="0"/>
                        </a:rPr>
                        <a:t>%72</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1" i="0" u="none" strike="noStrike">
                          <a:solidFill>
                            <a:srgbClr val="000000"/>
                          </a:solidFill>
                          <a:effectLst/>
                          <a:latin typeface="Calibri" panose="020F0502020204030204" pitchFamily="34" charset="0"/>
                        </a:rPr>
                        <a:t>3.863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1" i="0" u="none" strike="noStrike">
                          <a:solidFill>
                            <a:srgbClr val="000000"/>
                          </a:solidFill>
                          <a:effectLst/>
                          <a:latin typeface="Calibri" panose="020F0502020204030204" pitchFamily="34" charset="0"/>
                        </a:rPr>
                        <a:t>2.553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1" i="0" u="none" strike="noStrike">
                          <a:solidFill>
                            <a:srgbClr val="000000"/>
                          </a:solidFill>
                          <a:effectLst/>
                          <a:latin typeface="Calibri" panose="020F0502020204030204" pitchFamily="34" charset="0"/>
                        </a:rPr>
                        <a:t>%66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1" i="0" u="none" strike="noStrike">
                          <a:solidFill>
                            <a:srgbClr val="000000"/>
                          </a:solidFill>
                          <a:effectLst/>
                          <a:latin typeface="Calibri" panose="020F0502020204030204" pitchFamily="34" charset="0"/>
                        </a:rPr>
                        <a:t>2.079</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1" i="0" u="none" strike="noStrike">
                          <a:solidFill>
                            <a:srgbClr val="000000"/>
                          </a:solidFill>
                          <a:effectLst/>
                          <a:latin typeface="Calibri" panose="020F0502020204030204" pitchFamily="34" charset="0"/>
                        </a:rPr>
                        <a:t>1.364</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800" b="1" i="0" u="none" strike="noStrike" dirty="0">
                          <a:solidFill>
                            <a:srgbClr val="000000"/>
                          </a:solidFill>
                          <a:effectLst/>
                          <a:latin typeface="Calibri" panose="020F0502020204030204" pitchFamily="34" charset="0"/>
                        </a:rPr>
                        <a:t>%66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12"/>
                  </a:ext>
                </a:extLst>
              </a:tr>
              <a:tr h="299760">
                <a:tc gridSpan="2">
                  <a:txBody>
                    <a:bodyPr/>
                    <a:lstStyle/>
                    <a:p>
                      <a:pPr algn="ctr" rtl="0" fontAlgn="ctr"/>
                      <a:r>
                        <a:rPr lang="tr-TR" sz="1800" b="1" i="0" u="none" strike="noStrike" dirty="0">
                          <a:solidFill>
                            <a:srgbClr val="000000"/>
                          </a:solidFill>
                          <a:effectLst/>
                          <a:latin typeface="Calibri" panose="020F0502020204030204" pitchFamily="34" charset="0"/>
                        </a:rPr>
                        <a:t>GENEL TOPLAM</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hMerge="1">
                  <a:txBody>
                    <a:bodyPr/>
                    <a:lstStyle/>
                    <a:p>
                      <a:endParaRPr lang="tr-TR"/>
                    </a:p>
                  </a:txBody>
                  <a:tcPr/>
                </a:tc>
                <a:tc>
                  <a:txBody>
                    <a:bodyPr/>
                    <a:lstStyle/>
                    <a:p>
                      <a:pPr algn="r" rtl="0" fontAlgn="ctr"/>
                      <a:r>
                        <a:rPr lang="tr-TR" sz="1800" b="1" i="0" u="none" strike="noStrike">
                          <a:solidFill>
                            <a:srgbClr val="000000"/>
                          </a:solidFill>
                          <a:effectLst/>
                          <a:latin typeface="Calibri" panose="020F0502020204030204" pitchFamily="34" charset="0"/>
                        </a:rPr>
                        <a:t>11.038</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1" i="0" u="none" strike="noStrike">
                          <a:solidFill>
                            <a:srgbClr val="000000"/>
                          </a:solidFill>
                          <a:effectLst/>
                          <a:latin typeface="Calibri" panose="020F0502020204030204" pitchFamily="34" charset="0"/>
                        </a:rPr>
                        <a:t>3.296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1" i="0" u="none" strike="noStrike">
                          <a:solidFill>
                            <a:srgbClr val="000000"/>
                          </a:solidFill>
                          <a:effectLst/>
                          <a:latin typeface="Calibri" panose="020F0502020204030204" pitchFamily="34" charset="0"/>
                        </a:rPr>
                        <a:t>%30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1" i="0" u="none" strike="noStrike">
                          <a:solidFill>
                            <a:srgbClr val="000000"/>
                          </a:solidFill>
                          <a:effectLst/>
                          <a:latin typeface="Calibri" panose="020F0502020204030204" pitchFamily="34" charset="0"/>
                        </a:rPr>
                        <a:t>12.666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1" i="0" u="none" strike="noStrike">
                          <a:solidFill>
                            <a:srgbClr val="000000"/>
                          </a:solidFill>
                          <a:effectLst/>
                          <a:latin typeface="Calibri" panose="020F0502020204030204" pitchFamily="34" charset="0"/>
                        </a:rPr>
                        <a:t>3.270</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1" i="0" u="none" strike="noStrike">
                          <a:solidFill>
                            <a:srgbClr val="000000"/>
                          </a:solidFill>
                          <a:effectLst/>
                          <a:latin typeface="Calibri" panose="020F0502020204030204" pitchFamily="34" charset="0"/>
                        </a:rPr>
                        <a:t>%26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1" i="0" u="none" strike="noStrike">
                          <a:solidFill>
                            <a:srgbClr val="000000"/>
                          </a:solidFill>
                          <a:effectLst/>
                          <a:latin typeface="Calibri" panose="020F0502020204030204" pitchFamily="34" charset="0"/>
                        </a:rPr>
                        <a:t>7.397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1" i="0" u="none" strike="noStrike">
                          <a:solidFill>
                            <a:srgbClr val="000000"/>
                          </a:solidFill>
                          <a:effectLst/>
                          <a:latin typeface="Calibri" panose="020F0502020204030204" pitchFamily="34" charset="0"/>
                        </a:rPr>
                        <a:t>1.705</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800" b="1" i="0" u="none" strike="noStrike" dirty="0">
                          <a:solidFill>
                            <a:srgbClr val="000000"/>
                          </a:solidFill>
                          <a:effectLst/>
                          <a:latin typeface="Calibri" panose="020F0502020204030204" pitchFamily="34" charset="0"/>
                        </a:rPr>
                        <a:t>%23</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13"/>
                  </a:ext>
                </a:extLst>
              </a:tr>
            </a:tbl>
          </a:graphicData>
        </a:graphic>
      </p:graphicFrame>
      <p:sp>
        <p:nvSpPr>
          <p:cNvPr id="7" name="Metin kutusu 6"/>
          <p:cNvSpPr txBox="1"/>
          <p:nvPr/>
        </p:nvSpPr>
        <p:spPr>
          <a:xfrm>
            <a:off x="746969" y="5644477"/>
            <a:ext cx="1144503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0" i="0" u="none" strike="noStrike" kern="1200" cap="none" spc="0" normalizeH="0" baseline="0" noProof="0" dirty="0" smtClean="0">
                <a:ln>
                  <a:noFill/>
                </a:ln>
                <a:solidFill>
                  <a:prstClr val="black"/>
                </a:solidFill>
                <a:effectLst/>
                <a:uLnTx/>
                <a:uFillTx/>
                <a:latin typeface="Calibri"/>
                <a:ea typeface="+mn-ea"/>
                <a:cs typeface="+mn-cs"/>
              </a:rPr>
              <a:t>Tablo DİR kapsamı sektör ithalatının %80’ini oluşturmaktadır.</a:t>
            </a:r>
            <a:endParaRPr kumimoji="0" lang="tr-TR"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4723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13</a:t>
            </a:fld>
            <a:endParaRPr lang="tr-TR" altLang="tr-TR"/>
          </a:p>
        </p:txBody>
      </p:sp>
      <p:sp>
        <p:nvSpPr>
          <p:cNvPr id="2" name="Dikdörtgen 1"/>
          <p:cNvSpPr/>
          <p:nvPr/>
        </p:nvSpPr>
        <p:spPr>
          <a:xfrm>
            <a:off x="0" y="110387"/>
            <a:ext cx="12192000" cy="461665"/>
          </a:xfrm>
          <a:prstGeom prst="rect">
            <a:avLst/>
          </a:prstGeom>
        </p:spPr>
        <p:txBody>
          <a:bodyPr wrap="square">
            <a:spAutoFit/>
          </a:bodyPr>
          <a:lstStyle/>
          <a:p>
            <a:pPr lvl="1" algn="ctr" fontAlgn="base">
              <a:spcBef>
                <a:spcPct val="0"/>
              </a:spcBef>
              <a:spcAft>
                <a:spcPct val="0"/>
              </a:spcAft>
              <a:defRPr/>
            </a:pPr>
            <a:r>
              <a:rPr lang="tr-TR" altLang="en-US" sz="2400" b="1" dirty="0" smtClean="0">
                <a:solidFill>
                  <a:srgbClr val="FFFFFF"/>
                </a:solidFill>
                <a:latin typeface="Calibri" pitchFamily="34" charset="0"/>
                <a:cs typeface="Arial" panose="020B0604020202020204" pitchFamily="34" charset="0"/>
              </a:rPr>
              <a:t>DEĞERLENDİRME I</a:t>
            </a:r>
            <a:endParaRPr lang="en-US" altLang="en-US" sz="2400" b="1" dirty="0">
              <a:solidFill>
                <a:srgbClr val="FFFFFF"/>
              </a:solidFill>
              <a:latin typeface="Calibri" pitchFamily="34" charset="0"/>
              <a:cs typeface="Arial" panose="020B0604020202020204" pitchFamily="34" charset="0"/>
            </a:endParaRPr>
          </a:p>
        </p:txBody>
      </p:sp>
      <p:graphicFrame>
        <p:nvGraphicFramePr>
          <p:cNvPr id="5" name="İçerik Yer Tutucusu 4"/>
          <p:cNvGraphicFramePr>
            <a:graphicFrameLocks/>
          </p:cNvGraphicFramePr>
          <p:nvPr>
            <p:extLst>
              <p:ext uri="{D42A27DB-BD31-4B8C-83A1-F6EECF244321}">
                <p14:modId xmlns:p14="http://schemas.microsoft.com/office/powerpoint/2010/main" val="86527845"/>
              </p:ext>
            </p:extLst>
          </p:nvPr>
        </p:nvGraphicFramePr>
        <p:xfrm>
          <a:off x="1321703" y="1257180"/>
          <a:ext cx="10159519" cy="4715420"/>
        </p:xfrm>
        <a:graphic>
          <a:graphicData uri="http://schemas.openxmlformats.org/drawingml/2006/table">
            <a:tbl>
              <a:tblPr firstRow="1" bandRow="1">
                <a:tableStyleId>{7DF18680-E054-41AD-8BC1-D1AEF772440D}</a:tableStyleId>
              </a:tblPr>
              <a:tblGrid>
                <a:gridCol w="2047267">
                  <a:extLst>
                    <a:ext uri="{9D8B030D-6E8A-4147-A177-3AD203B41FA5}">
                      <a16:colId xmlns:a16="http://schemas.microsoft.com/office/drawing/2014/main" xmlns="" val="20000"/>
                    </a:ext>
                  </a:extLst>
                </a:gridCol>
                <a:gridCol w="2028063">
                  <a:extLst>
                    <a:ext uri="{9D8B030D-6E8A-4147-A177-3AD203B41FA5}">
                      <a16:colId xmlns:a16="http://schemas.microsoft.com/office/drawing/2014/main" xmlns="" val="20001"/>
                    </a:ext>
                  </a:extLst>
                </a:gridCol>
                <a:gridCol w="2028063">
                  <a:extLst>
                    <a:ext uri="{9D8B030D-6E8A-4147-A177-3AD203B41FA5}">
                      <a16:colId xmlns:a16="http://schemas.microsoft.com/office/drawing/2014/main" xmlns="" val="20002"/>
                    </a:ext>
                  </a:extLst>
                </a:gridCol>
                <a:gridCol w="2028063">
                  <a:extLst>
                    <a:ext uri="{9D8B030D-6E8A-4147-A177-3AD203B41FA5}">
                      <a16:colId xmlns:a16="http://schemas.microsoft.com/office/drawing/2014/main" xmlns="" val="20003"/>
                    </a:ext>
                  </a:extLst>
                </a:gridCol>
                <a:gridCol w="2028063">
                  <a:extLst>
                    <a:ext uri="{9D8B030D-6E8A-4147-A177-3AD203B41FA5}">
                      <a16:colId xmlns:a16="http://schemas.microsoft.com/office/drawing/2014/main" xmlns="" val="20004"/>
                    </a:ext>
                  </a:extLst>
                </a:gridCol>
              </a:tblGrid>
              <a:tr h="613184">
                <a:tc>
                  <a:txBody>
                    <a:bodyPr/>
                    <a:lstStyle/>
                    <a:p>
                      <a:pPr algn="ctr"/>
                      <a:r>
                        <a:rPr lang="tr-TR" dirty="0" smtClean="0"/>
                        <a:t>Madde Adı</a:t>
                      </a:r>
                      <a:endParaRPr lang="tr-TR" dirty="0"/>
                    </a:p>
                  </a:txBody>
                  <a:tcPr anchor="ctr"/>
                </a:tc>
                <a:tc>
                  <a:txBody>
                    <a:bodyPr/>
                    <a:lstStyle/>
                    <a:p>
                      <a:pPr algn="ctr"/>
                      <a:r>
                        <a:rPr lang="tr-TR" dirty="0" smtClean="0"/>
                        <a:t>Üretimin Bulunmaması</a:t>
                      </a:r>
                      <a:endParaRPr lang="tr-TR" dirty="0"/>
                    </a:p>
                  </a:txBody>
                  <a:tcPr anchor="ctr"/>
                </a:tc>
                <a:tc>
                  <a:txBody>
                    <a:bodyPr/>
                    <a:lstStyle/>
                    <a:p>
                      <a:pPr algn="ctr"/>
                      <a:r>
                        <a:rPr lang="tr-TR" dirty="0" smtClean="0"/>
                        <a:t>Üretimin Kısıtlı Olması</a:t>
                      </a:r>
                      <a:endParaRPr lang="tr-TR" dirty="0"/>
                    </a:p>
                  </a:txBody>
                  <a:tcPr anchor="ctr"/>
                </a:tc>
                <a:tc>
                  <a:txBody>
                    <a:bodyPr/>
                    <a:lstStyle/>
                    <a:p>
                      <a:pPr algn="ctr"/>
                      <a:r>
                        <a:rPr lang="tr-TR" dirty="0" smtClean="0"/>
                        <a:t>Fiyat</a:t>
                      </a:r>
                      <a:endParaRPr lang="tr-TR" dirty="0"/>
                    </a:p>
                  </a:txBody>
                  <a:tcPr anchor="ctr"/>
                </a:tc>
                <a:tc>
                  <a:txBody>
                    <a:bodyPr/>
                    <a:lstStyle/>
                    <a:p>
                      <a:pPr algn="ctr"/>
                      <a:r>
                        <a:rPr lang="tr-TR" dirty="0" smtClean="0"/>
                        <a:t>Kalite </a:t>
                      </a:r>
                      <a:endParaRPr lang="tr-TR" dirty="0"/>
                    </a:p>
                  </a:txBody>
                  <a:tcPr anchor="ctr"/>
                </a:tc>
                <a:extLst>
                  <a:ext uri="{0D108BD9-81ED-4DB2-BD59-A6C34878D82A}">
                    <a16:rowId xmlns:a16="http://schemas.microsoft.com/office/drawing/2014/main" xmlns="" val="10000"/>
                  </a:ext>
                </a:extLst>
              </a:tr>
              <a:tr h="407534">
                <a:tc>
                  <a:txBody>
                    <a:bodyPr/>
                    <a:lstStyle/>
                    <a:p>
                      <a:pPr algn="ctr"/>
                      <a:r>
                        <a:rPr lang="tr-TR" b="1" dirty="0" smtClean="0"/>
                        <a:t>Buğday </a:t>
                      </a:r>
                      <a:endParaRPr lang="tr-TR" b="1" dirty="0"/>
                    </a:p>
                  </a:txBody>
                  <a:tcPr anchor="ctr"/>
                </a:tc>
                <a:tc>
                  <a:txBody>
                    <a:bodyPr/>
                    <a:lstStyle/>
                    <a:p>
                      <a:pPr algn="ctr"/>
                      <a:endParaRPr lang="tr-TR" b="0" dirty="0"/>
                    </a:p>
                  </a:txBody>
                  <a:tcPr anchor="ctr"/>
                </a:tc>
                <a:tc>
                  <a:txBody>
                    <a:bodyPr/>
                    <a:lstStyle/>
                    <a:p>
                      <a:pPr algn="ctr"/>
                      <a:r>
                        <a:rPr lang="tr-TR" b="0" dirty="0" smtClean="0"/>
                        <a:t>X</a:t>
                      </a:r>
                      <a:endParaRPr lang="tr-TR" b="0" dirty="0"/>
                    </a:p>
                  </a:txBody>
                  <a:tcPr anchor="ctr"/>
                </a:tc>
                <a:tc>
                  <a:txBody>
                    <a:bodyPr/>
                    <a:lstStyle/>
                    <a:p>
                      <a:pPr algn="ctr"/>
                      <a:r>
                        <a:rPr lang="tr-TR" b="0" dirty="0" smtClean="0"/>
                        <a:t>X</a:t>
                      </a:r>
                      <a:endParaRPr lang="tr-TR" b="0" dirty="0"/>
                    </a:p>
                  </a:txBody>
                  <a:tcPr anchor="ctr"/>
                </a:tc>
                <a:tc>
                  <a:txBody>
                    <a:bodyPr/>
                    <a:lstStyle/>
                    <a:p>
                      <a:pPr algn="ctr"/>
                      <a:r>
                        <a:rPr lang="tr-TR" b="0" dirty="0" smtClean="0"/>
                        <a:t>X</a:t>
                      </a:r>
                      <a:endParaRPr lang="tr-TR" b="0" dirty="0"/>
                    </a:p>
                  </a:txBody>
                  <a:tcPr anchor="ctr"/>
                </a:tc>
                <a:extLst>
                  <a:ext uri="{0D108BD9-81ED-4DB2-BD59-A6C34878D82A}">
                    <a16:rowId xmlns:a16="http://schemas.microsoft.com/office/drawing/2014/main" xmlns="" val="10001"/>
                  </a:ext>
                </a:extLst>
              </a:tr>
              <a:tr h="407534">
                <a:tc>
                  <a:txBody>
                    <a:bodyPr/>
                    <a:lstStyle/>
                    <a:p>
                      <a:pPr algn="ctr"/>
                      <a:r>
                        <a:rPr lang="tr-TR" b="1" dirty="0" smtClean="0"/>
                        <a:t>Ham Ayçiçek Yağı</a:t>
                      </a:r>
                      <a:endParaRPr lang="tr-TR" b="1" dirty="0"/>
                    </a:p>
                  </a:txBody>
                  <a:tcPr anchor="ctr"/>
                </a:tc>
                <a:tc>
                  <a:txBody>
                    <a:bodyPr/>
                    <a:lstStyle/>
                    <a:p>
                      <a:pPr algn="ctr"/>
                      <a:endParaRPr lang="tr-TR" b="0" dirty="0"/>
                    </a:p>
                  </a:txBody>
                  <a:tcPr anchor="ctr"/>
                </a:tc>
                <a:tc>
                  <a:txBody>
                    <a:bodyPr/>
                    <a:lstStyle/>
                    <a:p>
                      <a:pPr algn="ctr"/>
                      <a:r>
                        <a:rPr lang="tr-TR" b="0" dirty="0" smtClean="0"/>
                        <a:t>X</a:t>
                      </a:r>
                      <a:endParaRPr lang="tr-TR" b="0" dirty="0"/>
                    </a:p>
                  </a:txBody>
                  <a:tcPr anchor="ctr"/>
                </a:tc>
                <a:tc>
                  <a:txBody>
                    <a:bodyPr/>
                    <a:lstStyle/>
                    <a:p>
                      <a:pPr algn="ctr"/>
                      <a:r>
                        <a:rPr lang="tr-TR" b="0" dirty="0" smtClean="0"/>
                        <a:t>X</a:t>
                      </a:r>
                      <a:endParaRPr lang="tr-TR" b="0" dirty="0"/>
                    </a:p>
                  </a:txBody>
                  <a:tcPr anchor="ctr"/>
                </a:tc>
                <a:tc>
                  <a:txBody>
                    <a:bodyPr/>
                    <a:lstStyle/>
                    <a:p>
                      <a:pPr algn="ctr"/>
                      <a:endParaRPr lang="tr-TR" b="0" dirty="0"/>
                    </a:p>
                  </a:txBody>
                  <a:tcPr anchor="ctr"/>
                </a:tc>
                <a:extLst>
                  <a:ext uri="{0D108BD9-81ED-4DB2-BD59-A6C34878D82A}">
                    <a16:rowId xmlns:a16="http://schemas.microsoft.com/office/drawing/2014/main" xmlns="" val="10002"/>
                  </a:ext>
                </a:extLst>
              </a:tr>
              <a:tr h="407534">
                <a:tc>
                  <a:txBody>
                    <a:bodyPr/>
                    <a:lstStyle/>
                    <a:p>
                      <a:pPr algn="ctr"/>
                      <a:r>
                        <a:rPr lang="tr-TR" b="1" dirty="0" smtClean="0"/>
                        <a:t>Mısır</a:t>
                      </a:r>
                      <a:endParaRPr lang="tr-TR" b="1" dirty="0"/>
                    </a:p>
                  </a:txBody>
                  <a:tcPr anchor="ctr"/>
                </a:tc>
                <a:tc>
                  <a:txBody>
                    <a:bodyPr/>
                    <a:lstStyle/>
                    <a:p>
                      <a:pPr algn="ctr"/>
                      <a:endParaRPr lang="tr-TR" b="0"/>
                    </a:p>
                  </a:txBody>
                  <a:tcPr anchor="ctr"/>
                </a:tc>
                <a:tc>
                  <a:txBody>
                    <a:bodyPr/>
                    <a:lstStyle/>
                    <a:p>
                      <a:pPr algn="ctr"/>
                      <a:r>
                        <a:rPr lang="tr-TR" b="0" dirty="0" smtClean="0"/>
                        <a:t>X</a:t>
                      </a:r>
                      <a:endParaRPr lang="tr-TR" b="0" dirty="0"/>
                    </a:p>
                  </a:txBody>
                  <a:tcPr anchor="ctr"/>
                </a:tc>
                <a:tc>
                  <a:txBody>
                    <a:bodyPr/>
                    <a:lstStyle/>
                    <a:p>
                      <a:pPr algn="ctr"/>
                      <a:r>
                        <a:rPr lang="tr-TR" b="0" dirty="0" smtClean="0"/>
                        <a:t>X</a:t>
                      </a:r>
                      <a:endParaRPr lang="tr-TR" b="0" dirty="0"/>
                    </a:p>
                  </a:txBody>
                  <a:tcPr anchor="ctr"/>
                </a:tc>
                <a:tc>
                  <a:txBody>
                    <a:bodyPr/>
                    <a:lstStyle/>
                    <a:p>
                      <a:pPr algn="ctr"/>
                      <a:endParaRPr lang="tr-TR" b="0" dirty="0"/>
                    </a:p>
                  </a:txBody>
                  <a:tcPr anchor="ctr"/>
                </a:tc>
                <a:extLst>
                  <a:ext uri="{0D108BD9-81ED-4DB2-BD59-A6C34878D82A}">
                    <a16:rowId xmlns:a16="http://schemas.microsoft.com/office/drawing/2014/main" xmlns="" val="10003"/>
                  </a:ext>
                </a:extLst>
              </a:tr>
              <a:tr h="407534">
                <a:tc>
                  <a:txBody>
                    <a:bodyPr/>
                    <a:lstStyle/>
                    <a:p>
                      <a:pPr algn="ctr"/>
                      <a:r>
                        <a:rPr lang="tr-TR" b="1" dirty="0" smtClean="0"/>
                        <a:t>Kırmızı</a:t>
                      </a:r>
                      <a:r>
                        <a:rPr lang="tr-TR" b="1" baseline="0" dirty="0" smtClean="0"/>
                        <a:t> Mercimek</a:t>
                      </a:r>
                      <a:endParaRPr lang="tr-TR" b="1" dirty="0"/>
                    </a:p>
                  </a:txBody>
                  <a:tcPr anchor="ctr"/>
                </a:tc>
                <a:tc>
                  <a:txBody>
                    <a:bodyPr/>
                    <a:lstStyle/>
                    <a:p>
                      <a:pPr algn="ctr"/>
                      <a:endParaRPr lang="tr-TR" b="0" dirty="0"/>
                    </a:p>
                  </a:txBody>
                  <a:tcPr anchor="ctr"/>
                </a:tc>
                <a:tc>
                  <a:txBody>
                    <a:bodyPr/>
                    <a:lstStyle/>
                    <a:p>
                      <a:pPr algn="ctr"/>
                      <a:r>
                        <a:rPr lang="tr-TR" b="0" dirty="0" smtClean="0"/>
                        <a:t>X</a:t>
                      </a:r>
                      <a:endParaRPr lang="tr-TR" b="0" dirty="0"/>
                    </a:p>
                  </a:txBody>
                  <a:tcPr anchor="ctr"/>
                </a:tc>
                <a:tc>
                  <a:txBody>
                    <a:bodyPr/>
                    <a:lstStyle/>
                    <a:p>
                      <a:pPr algn="ctr"/>
                      <a:r>
                        <a:rPr lang="tr-TR" b="0" dirty="0" smtClean="0"/>
                        <a:t>X</a:t>
                      </a:r>
                      <a:endParaRPr lang="tr-TR" b="0" dirty="0"/>
                    </a:p>
                  </a:txBody>
                  <a:tcPr anchor="ctr"/>
                </a:tc>
                <a:tc>
                  <a:txBody>
                    <a:bodyPr/>
                    <a:lstStyle/>
                    <a:p>
                      <a:pPr algn="ctr"/>
                      <a:endParaRPr lang="tr-TR" b="0" dirty="0"/>
                    </a:p>
                  </a:txBody>
                  <a:tcPr anchor="ctr"/>
                </a:tc>
                <a:extLst>
                  <a:ext uri="{0D108BD9-81ED-4DB2-BD59-A6C34878D82A}">
                    <a16:rowId xmlns:a16="http://schemas.microsoft.com/office/drawing/2014/main" xmlns="" val="10004"/>
                  </a:ext>
                </a:extLst>
              </a:tr>
              <a:tr h="407534">
                <a:tc>
                  <a:txBody>
                    <a:bodyPr/>
                    <a:lstStyle/>
                    <a:p>
                      <a:pPr algn="ctr"/>
                      <a:r>
                        <a:rPr lang="tr-TR" b="1" dirty="0" smtClean="0"/>
                        <a:t>Tütün</a:t>
                      </a:r>
                      <a:endParaRPr lang="tr-TR" b="1" dirty="0"/>
                    </a:p>
                  </a:txBody>
                  <a:tcPr anchor="ctr"/>
                </a:tc>
                <a:tc>
                  <a:txBody>
                    <a:bodyPr/>
                    <a:lstStyle/>
                    <a:p>
                      <a:pPr algn="ctr"/>
                      <a:r>
                        <a:rPr lang="tr-TR" b="0" dirty="0" smtClean="0"/>
                        <a:t>X</a:t>
                      </a:r>
                      <a:endParaRPr lang="tr-TR" b="0" dirty="0"/>
                    </a:p>
                  </a:txBody>
                  <a:tcPr anchor="ctr"/>
                </a:tc>
                <a:tc>
                  <a:txBody>
                    <a:bodyPr/>
                    <a:lstStyle/>
                    <a:p>
                      <a:pPr algn="ctr"/>
                      <a:r>
                        <a:rPr lang="tr-TR" b="0" dirty="0" smtClean="0"/>
                        <a:t>X</a:t>
                      </a:r>
                      <a:endParaRPr lang="tr-TR" b="0" dirty="0"/>
                    </a:p>
                  </a:txBody>
                  <a:tcPr anchor="ctr"/>
                </a:tc>
                <a:tc>
                  <a:txBody>
                    <a:bodyPr/>
                    <a:lstStyle/>
                    <a:p>
                      <a:pPr algn="ctr"/>
                      <a:endParaRPr lang="tr-TR" b="0" dirty="0"/>
                    </a:p>
                  </a:txBody>
                  <a:tcPr anchor="ctr"/>
                </a:tc>
                <a:tc>
                  <a:txBody>
                    <a:bodyPr/>
                    <a:lstStyle/>
                    <a:p>
                      <a:pPr algn="ctr"/>
                      <a:endParaRPr lang="tr-TR" b="0" dirty="0"/>
                    </a:p>
                  </a:txBody>
                  <a:tcPr anchor="ctr"/>
                </a:tc>
                <a:extLst>
                  <a:ext uri="{0D108BD9-81ED-4DB2-BD59-A6C34878D82A}">
                    <a16:rowId xmlns:a16="http://schemas.microsoft.com/office/drawing/2014/main" xmlns="" val="10005"/>
                  </a:ext>
                </a:extLst>
              </a:tr>
              <a:tr h="407534">
                <a:tc>
                  <a:txBody>
                    <a:bodyPr/>
                    <a:lstStyle/>
                    <a:p>
                      <a:pPr algn="ctr"/>
                      <a:r>
                        <a:rPr lang="tr-TR" b="1" dirty="0" smtClean="0"/>
                        <a:t>Palm Yağı</a:t>
                      </a:r>
                      <a:endParaRPr lang="tr-TR"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b="0" dirty="0" smtClean="0"/>
                        <a:t>X</a:t>
                      </a:r>
                    </a:p>
                  </a:txBody>
                  <a:tcPr anchor="ctr"/>
                </a:tc>
                <a:tc>
                  <a:txBody>
                    <a:bodyPr/>
                    <a:lstStyle/>
                    <a:p>
                      <a:pPr algn="ctr"/>
                      <a:endParaRPr lang="tr-TR" b="0" dirty="0"/>
                    </a:p>
                  </a:txBody>
                  <a:tcPr anchor="ctr"/>
                </a:tc>
                <a:tc>
                  <a:txBody>
                    <a:bodyPr/>
                    <a:lstStyle/>
                    <a:p>
                      <a:pPr algn="ctr"/>
                      <a:r>
                        <a:rPr lang="tr-TR" b="0" dirty="0" smtClean="0"/>
                        <a:t>X</a:t>
                      </a:r>
                      <a:endParaRPr lang="tr-TR" b="0" dirty="0"/>
                    </a:p>
                  </a:txBody>
                  <a:tcPr anchor="ctr"/>
                </a:tc>
                <a:tc>
                  <a:txBody>
                    <a:bodyPr/>
                    <a:lstStyle/>
                    <a:p>
                      <a:pPr algn="ctr"/>
                      <a:endParaRPr lang="tr-TR" b="0"/>
                    </a:p>
                  </a:txBody>
                  <a:tcPr anchor="ctr"/>
                </a:tc>
                <a:extLst>
                  <a:ext uri="{0D108BD9-81ED-4DB2-BD59-A6C34878D82A}">
                    <a16:rowId xmlns:a16="http://schemas.microsoft.com/office/drawing/2014/main" xmlns="" val="10006"/>
                  </a:ext>
                </a:extLst>
              </a:tr>
              <a:tr h="407534">
                <a:tc>
                  <a:txBody>
                    <a:bodyPr/>
                    <a:lstStyle/>
                    <a:p>
                      <a:pPr algn="ctr"/>
                      <a:r>
                        <a:rPr lang="tr-TR" b="1" dirty="0" smtClean="0"/>
                        <a:t>Şeker</a:t>
                      </a:r>
                      <a:endParaRPr lang="tr-TR" b="1" dirty="0"/>
                    </a:p>
                  </a:txBody>
                  <a:tcPr anchor="ctr"/>
                </a:tc>
                <a:tc>
                  <a:txBody>
                    <a:bodyPr/>
                    <a:lstStyle/>
                    <a:p>
                      <a:pPr algn="ctr"/>
                      <a:endParaRPr lang="tr-TR" b="0"/>
                    </a:p>
                  </a:txBody>
                  <a:tcPr anchor="ctr"/>
                </a:tc>
                <a:tc>
                  <a:txBody>
                    <a:bodyPr/>
                    <a:lstStyle/>
                    <a:p>
                      <a:pPr algn="ctr"/>
                      <a:endParaRPr lang="tr-TR" b="0" dirty="0"/>
                    </a:p>
                  </a:txBody>
                  <a:tcPr anchor="ctr"/>
                </a:tc>
                <a:tc>
                  <a:txBody>
                    <a:bodyPr/>
                    <a:lstStyle/>
                    <a:p>
                      <a:pPr algn="ctr"/>
                      <a:r>
                        <a:rPr lang="tr-TR" b="0" dirty="0" smtClean="0"/>
                        <a:t>X</a:t>
                      </a:r>
                      <a:endParaRPr lang="tr-TR" b="0" dirty="0"/>
                    </a:p>
                  </a:txBody>
                  <a:tcPr anchor="ctr"/>
                </a:tc>
                <a:tc>
                  <a:txBody>
                    <a:bodyPr/>
                    <a:lstStyle/>
                    <a:p>
                      <a:pPr algn="ctr"/>
                      <a:endParaRPr lang="tr-TR" b="0" dirty="0"/>
                    </a:p>
                  </a:txBody>
                  <a:tcPr anchor="ctr"/>
                </a:tc>
                <a:extLst>
                  <a:ext uri="{0D108BD9-81ED-4DB2-BD59-A6C34878D82A}">
                    <a16:rowId xmlns:a16="http://schemas.microsoft.com/office/drawing/2014/main" xmlns="" val="10007"/>
                  </a:ext>
                </a:extLst>
              </a:tr>
              <a:tr h="407534">
                <a:tc>
                  <a:txBody>
                    <a:bodyPr/>
                    <a:lstStyle/>
                    <a:p>
                      <a:pPr algn="ctr"/>
                      <a:r>
                        <a:rPr lang="tr-TR" b="1" dirty="0" smtClean="0"/>
                        <a:t>Durum Buğdayı</a:t>
                      </a:r>
                      <a:endParaRPr lang="tr-TR" b="1" dirty="0"/>
                    </a:p>
                  </a:txBody>
                  <a:tcPr anchor="ctr"/>
                </a:tc>
                <a:tc>
                  <a:txBody>
                    <a:bodyPr/>
                    <a:lstStyle/>
                    <a:p>
                      <a:pPr algn="ctr"/>
                      <a:endParaRPr lang="tr-TR" b="0" dirty="0"/>
                    </a:p>
                  </a:txBody>
                  <a:tcPr anchor="ctr"/>
                </a:tc>
                <a:tc>
                  <a:txBody>
                    <a:bodyPr/>
                    <a:lstStyle/>
                    <a:p>
                      <a:pPr algn="ctr"/>
                      <a:r>
                        <a:rPr lang="tr-TR" b="0" dirty="0" smtClean="0"/>
                        <a:t>X</a:t>
                      </a:r>
                      <a:endParaRPr lang="tr-TR" b="0" dirty="0"/>
                    </a:p>
                  </a:txBody>
                  <a:tcPr anchor="ctr"/>
                </a:tc>
                <a:tc>
                  <a:txBody>
                    <a:bodyPr/>
                    <a:lstStyle/>
                    <a:p>
                      <a:pPr algn="ctr"/>
                      <a:r>
                        <a:rPr lang="tr-TR" b="0" dirty="0" smtClean="0"/>
                        <a:t>X</a:t>
                      </a:r>
                      <a:endParaRPr lang="tr-TR" b="0" dirty="0"/>
                    </a:p>
                  </a:txBody>
                  <a:tcPr anchor="ctr"/>
                </a:tc>
                <a:tc>
                  <a:txBody>
                    <a:bodyPr/>
                    <a:lstStyle/>
                    <a:p>
                      <a:pPr algn="ctr"/>
                      <a:endParaRPr lang="tr-TR" b="0" dirty="0"/>
                    </a:p>
                  </a:txBody>
                  <a:tcPr anchor="ctr"/>
                </a:tc>
                <a:extLst>
                  <a:ext uri="{0D108BD9-81ED-4DB2-BD59-A6C34878D82A}">
                    <a16:rowId xmlns:a16="http://schemas.microsoft.com/office/drawing/2014/main" xmlns="" val="10008"/>
                  </a:ext>
                </a:extLst>
              </a:tr>
              <a:tr h="407534">
                <a:tc>
                  <a:txBody>
                    <a:bodyPr/>
                    <a:lstStyle/>
                    <a:p>
                      <a:pPr algn="ctr"/>
                      <a:r>
                        <a:rPr lang="tr-TR" b="1" dirty="0" smtClean="0"/>
                        <a:t>Kabuklu Badem</a:t>
                      </a:r>
                      <a:endParaRPr lang="tr-TR" b="1" dirty="0"/>
                    </a:p>
                  </a:txBody>
                  <a:tcPr anchor="ctr"/>
                </a:tc>
                <a:tc>
                  <a:txBody>
                    <a:bodyPr/>
                    <a:lstStyle/>
                    <a:p>
                      <a:pPr algn="ctr"/>
                      <a:endParaRPr lang="tr-TR" b="0" dirty="0"/>
                    </a:p>
                  </a:txBody>
                  <a:tcPr anchor="ctr"/>
                </a:tc>
                <a:tc>
                  <a:txBody>
                    <a:bodyPr/>
                    <a:lstStyle/>
                    <a:p>
                      <a:pPr algn="ctr"/>
                      <a:r>
                        <a:rPr lang="tr-TR" b="0" dirty="0" smtClean="0"/>
                        <a:t>X</a:t>
                      </a:r>
                      <a:endParaRPr lang="tr-TR" b="0" dirty="0"/>
                    </a:p>
                  </a:txBody>
                  <a:tcPr anchor="ctr"/>
                </a:tc>
                <a:tc>
                  <a:txBody>
                    <a:bodyPr/>
                    <a:lstStyle/>
                    <a:p>
                      <a:pPr algn="ctr"/>
                      <a:r>
                        <a:rPr lang="tr-TR" b="0" dirty="0" smtClean="0"/>
                        <a:t>X</a:t>
                      </a:r>
                      <a:endParaRPr lang="tr-TR" b="0" dirty="0"/>
                    </a:p>
                  </a:txBody>
                  <a:tcPr anchor="ctr"/>
                </a:tc>
                <a:tc>
                  <a:txBody>
                    <a:bodyPr/>
                    <a:lstStyle/>
                    <a:p>
                      <a:pPr algn="ctr"/>
                      <a:endParaRPr lang="tr-TR" b="0" dirty="0"/>
                    </a:p>
                  </a:txBody>
                  <a:tcPr anchor="ctr"/>
                </a:tc>
                <a:extLst>
                  <a:ext uri="{0D108BD9-81ED-4DB2-BD59-A6C34878D82A}">
                    <a16:rowId xmlns:a16="http://schemas.microsoft.com/office/drawing/2014/main" xmlns="" val="10009"/>
                  </a:ext>
                </a:extLst>
              </a:tr>
              <a:tr h="407534">
                <a:tc>
                  <a:txBody>
                    <a:bodyPr/>
                    <a:lstStyle/>
                    <a:p>
                      <a:pPr algn="ctr"/>
                      <a:r>
                        <a:rPr lang="tr-TR" b="1" dirty="0" smtClean="0"/>
                        <a:t>Kakao</a:t>
                      </a:r>
                      <a:endParaRPr lang="tr-TR" b="1" dirty="0"/>
                    </a:p>
                  </a:txBody>
                  <a:tcPr anchor="ctr"/>
                </a:tc>
                <a:tc>
                  <a:txBody>
                    <a:bodyPr/>
                    <a:lstStyle/>
                    <a:p>
                      <a:pPr algn="ctr"/>
                      <a:r>
                        <a:rPr lang="tr-TR" b="0" dirty="0" smtClean="0"/>
                        <a:t>X</a:t>
                      </a:r>
                      <a:endParaRPr lang="tr-TR" b="0" dirty="0"/>
                    </a:p>
                  </a:txBody>
                  <a:tcPr anchor="ctr"/>
                </a:tc>
                <a:tc>
                  <a:txBody>
                    <a:bodyPr/>
                    <a:lstStyle/>
                    <a:p>
                      <a:pPr algn="ctr"/>
                      <a:endParaRPr lang="tr-TR" b="1" dirty="0"/>
                    </a:p>
                  </a:txBody>
                  <a:tcPr anchor="ctr"/>
                </a:tc>
                <a:tc>
                  <a:txBody>
                    <a:bodyPr/>
                    <a:lstStyle/>
                    <a:p>
                      <a:pPr algn="ctr"/>
                      <a:endParaRPr lang="tr-TR" b="1" dirty="0"/>
                    </a:p>
                  </a:txBody>
                  <a:tcPr anchor="ctr"/>
                </a:tc>
                <a:tc>
                  <a:txBody>
                    <a:bodyPr/>
                    <a:lstStyle/>
                    <a:p>
                      <a:pPr algn="ctr"/>
                      <a:endParaRPr lang="tr-TR" b="1" dirty="0"/>
                    </a:p>
                  </a:txBody>
                  <a:tcPr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218214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14</a:t>
            </a:fld>
            <a:endParaRPr lang="tr-TR" altLang="tr-TR"/>
          </a:p>
        </p:txBody>
      </p:sp>
      <p:sp>
        <p:nvSpPr>
          <p:cNvPr id="2" name="Dikdörtgen 1"/>
          <p:cNvSpPr/>
          <p:nvPr/>
        </p:nvSpPr>
        <p:spPr>
          <a:xfrm>
            <a:off x="0" y="110387"/>
            <a:ext cx="12192000" cy="615553"/>
          </a:xfrm>
          <a:prstGeom prst="rect">
            <a:avLst/>
          </a:prstGeom>
        </p:spPr>
        <p:txBody>
          <a:bodyPr wrap="square">
            <a:spAutoFit/>
          </a:bodyPr>
          <a:lstStyle/>
          <a:p>
            <a:pPr algn="ctr">
              <a:defRPr/>
            </a:pPr>
            <a:r>
              <a:rPr lang="tr-TR" sz="3400" b="1" dirty="0" smtClean="0">
                <a:solidFill>
                  <a:prstClr val="white"/>
                </a:solidFill>
              </a:rPr>
              <a:t>TARIM </a:t>
            </a:r>
            <a:r>
              <a:rPr lang="tr-TR" sz="3400" b="1" dirty="0">
                <a:solidFill>
                  <a:prstClr val="white"/>
                </a:solidFill>
              </a:rPr>
              <a:t>SEKTÖRÜNDEKİ DİR UYGULAMALARI</a:t>
            </a:r>
          </a:p>
        </p:txBody>
      </p:sp>
      <p:sp>
        <p:nvSpPr>
          <p:cNvPr id="6" name="Metin kutusu 5"/>
          <p:cNvSpPr txBox="1"/>
          <p:nvPr/>
        </p:nvSpPr>
        <p:spPr>
          <a:xfrm>
            <a:off x="526950" y="1090399"/>
            <a:ext cx="11305309" cy="5509200"/>
          </a:xfrm>
          <a:prstGeom prst="rect">
            <a:avLst/>
          </a:prstGeom>
          <a:noFill/>
        </p:spPr>
        <p:txBody>
          <a:bodyPr wrap="square" rtlCol="0">
            <a:spAutoFit/>
          </a:bodyPr>
          <a:lstStyle/>
          <a:p>
            <a:pPr marL="285750" indent="-285750">
              <a:spcBef>
                <a:spcPts val="400"/>
              </a:spcBef>
              <a:buFont typeface="Wingdings" panose="05000000000000000000" pitchFamily="2" charset="2"/>
              <a:buChar char="Ø"/>
            </a:pPr>
            <a:r>
              <a:rPr lang="tr-TR" sz="1300" b="1" dirty="0" smtClean="0">
                <a:solidFill>
                  <a:srgbClr val="FF0000"/>
                </a:solidFill>
                <a:latin typeface="+mj-lt"/>
                <a:cs typeface="Times New Roman" panose="02020603050405020304" pitchFamily="18" charset="0"/>
              </a:rPr>
              <a:t>Buğday: </a:t>
            </a:r>
            <a:r>
              <a:rPr lang="tr-TR" sz="1300" dirty="0" smtClean="0">
                <a:latin typeface="+mj-lt"/>
                <a:cs typeface="Times New Roman" panose="02020603050405020304" pitchFamily="18" charset="0"/>
              </a:rPr>
              <a:t>Üretim hava şartlarına karşı duyarlı olduğundan toplam talebi (dış talep dahil) karşılayacak arz istikrarı sağlanamamaktadır ve mamul madde ihracatı için yurt içi üretim dönem </a:t>
            </a:r>
            <a:r>
              <a:rPr lang="tr-TR" sz="1300" dirty="0" err="1" smtClean="0">
                <a:latin typeface="+mj-lt"/>
                <a:cs typeface="Times New Roman" panose="02020603050405020304" pitchFamily="18" charset="0"/>
              </a:rPr>
              <a:t>dönem</a:t>
            </a:r>
            <a:r>
              <a:rPr lang="tr-TR" sz="1300" dirty="0" smtClean="0">
                <a:latin typeface="+mj-lt"/>
                <a:cs typeface="Times New Roman" panose="02020603050405020304" pitchFamily="18" charset="0"/>
              </a:rPr>
              <a:t> yetersiz kalmaktadır. Ayrıca, protein değerleri de göz önüne alınarak ithalat tercih edilebilmektedir. Buğday yurt dışı piyasalarda 198 dolar/ton iken yurt içinde 242 dolar/</a:t>
            </a:r>
            <a:r>
              <a:rPr lang="tr-TR" sz="1300" dirty="0" err="1" smtClean="0">
                <a:latin typeface="+mj-lt"/>
                <a:cs typeface="Times New Roman" panose="02020603050405020304" pitchFamily="18" charset="0"/>
              </a:rPr>
              <a:t>ton’dur</a:t>
            </a:r>
            <a:r>
              <a:rPr lang="tr-TR" sz="1300" dirty="0" smtClean="0">
                <a:latin typeface="+mj-lt"/>
                <a:cs typeface="Times New Roman" panose="02020603050405020304" pitchFamily="18" charset="0"/>
              </a:rPr>
              <a:t>.</a:t>
            </a:r>
          </a:p>
          <a:p>
            <a:pPr marL="285750" indent="-285750">
              <a:spcBef>
                <a:spcPts val="400"/>
              </a:spcBef>
              <a:buFont typeface="Wingdings" panose="05000000000000000000" pitchFamily="2" charset="2"/>
              <a:buChar char="Ø"/>
            </a:pPr>
            <a:r>
              <a:rPr lang="tr-TR" sz="1300" b="1" dirty="0" smtClean="0">
                <a:solidFill>
                  <a:srgbClr val="FF0000"/>
                </a:solidFill>
                <a:latin typeface="+mj-lt"/>
                <a:cs typeface="Times New Roman" panose="02020603050405020304" pitchFamily="18" charset="0"/>
              </a:rPr>
              <a:t>Ham Ayçiçeği Yağı</a:t>
            </a:r>
            <a:r>
              <a:rPr lang="tr-TR" sz="1300" b="1" dirty="0">
                <a:solidFill>
                  <a:srgbClr val="FF0000"/>
                </a:solidFill>
                <a:latin typeface="+mj-lt"/>
                <a:cs typeface="Times New Roman" panose="02020603050405020304" pitchFamily="18" charset="0"/>
              </a:rPr>
              <a:t>:  </a:t>
            </a:r>
            <a:r>
              <a:rPr lang="tr-TR" sz="1300" dirty="0">
                <a:latin typeface="+mj-lt"/>
                <a:cs typeface="Times New Roman" panose="02020603050405020304" pitchFamily="18" charset="0"/>
              </a:rPr>
              <a:t>Yerli ayçiçeği tohumu ve ham yağ fiyatının dünya fiyatlarının üzerinde oluşması ve yurt içi üretimin toplam ihtiyacın ancak yarısını karşılaması nedeniyle, rafine ayçiçeği yağı ihracatımızın tamamına yakını </a:t>
            </a:r>
            <a:r>
              <a:rPr lang="tr-TR" sz="1300" dirty="0" smtClean="0">
                <a:latin typeface="+mj-lt"/>
                <a:cs typeface="Times New Roman" panose="02020603050405020304" pitchFamily="18" charset="0"/>
              </a:rPr>
              <a:t>DİR </a:t>
            </a:r>
            <a:r>
              <a:rPr lang="tr-TR" sz="1300" dirty="0">
                <a:latin typeface="+mj-lt"/>
                <a:cs typeface="Times New Roman" panose="02020603050405020304" pitchFamily="18" charset="0"/>
              </a:rPr>
              <a:t>kapsamında yurt dışından ithal edilen ayçiçeği tohumu ve/veya ham yağının işlenerek ihraç edilmesi suretiyle gerçekleştirilmektedir. </a:t>
            </a:r>
            <a:r>
              <a:rPr lang="tr-TR" sz="1300" dirty="0" smtClean="0">
                <a:latin typeface="+mj-lt"/>
                <a:cs typeface="Times New Roman" panose="02020603050405020304" pitchFamily="18" charset="0"/>
              </a:rPr>
              <a:t>Ham ayçiçeği yağı yurt dışı piyasalarda 764 dolar/ton iken yurt içinde 926 dolar/ton değerindedir.</a:t>
            </a:r>
          </a:p>
          <a:p>
            <a:pPr marL="285750" indent="-285750">
              <a:spcBef>
                <a:spcPts val="400"/>
              </a:spcBef>
              <a:buFont typeface="Wingdings" panose="05000000000000000000" pitchFamily="2" charset="2"/>
              <a:buChar char="Ø"/>
            </a:pPr>
            <a:r>
              <a:rPr lang="tr-TR" sz="1300" b="1" dirty="0" smtClean="0">
                <a:solidFill>
                  <a:srgbClr val="FF0000"/>
                </a:solidFill>
                <a:latin typeface="+mj-lt"/>
                <a:cs typeface="Times New Roman" panose="02020603050405020304" pitchFamily="18" charset="0"/>
              </a:rPr>
              <a:t>Mısır:  </a:t>
            </a:r>
            <a:r>
              <a:rPr lang="tr-TR" sz="1300" dirty="0" smtClean="0">
                <a:latin typeface="+mj-lt"/>
                <a:cs typeface="Times New Roman" panose="02020603050405020304" pitchFamily="18" charset="0"/>
              </a:rPr>
              <a:t>Üretim hava şartlarına karşı duyarlı </a:t>
            </a:r>
            <a:r>
              <a:rPr lang="tr-TR" sz="1300" dirty="0">
                <a:latin typeface="+mj-lt"/>
                <a:cs typeface="Times New Roman" panose="02020603050405020304" pitchFamily="18" charset="0"/>
              </a:rPr>
              <a:t>olduğundan toplam talebi (dış talep dahil) </a:t>
            </a:r>
            <a:r>
              <a:rPr lang="tr-TR" sz="1300" dirty="0" smtClean="0">
                <a:latin typeface="+mj-lt"/>
                <a:cs typeface="Times New Roman" panose="02020603050405020304" pitchFamily="18" charset="0"/>
              </a:rPr>
              <a:t>karşılayacak arz istikrarı </a:t>
            </a:r>
            <a:r>
              <a:rPr lang="tr-TR" sz="1300" dirty="0">
                <a:latin typeface="+mj-lt"/>
                <a:cs typeface="Times New Roman" panose="02020603050405020304" pitchFamily="18" charset="0"/>
              </a:rPr>
              <a:t>sağlanamamaktadır ve mamul madde ihracatı için yurt içi üretim dönem </a:t>
            </a:r>
            <a:r>
              <a:rPr lang="tr-TR" sz="1300" dirty="0" err="1">
                <a:latin typeface="+mj-lt"/>
                <a:cs typeface="Times New Roman" panose="02020603050405020304" pitchFamily="18" charset="0"/>
              </a:rPr>
              <a:t>dönem</a:t>
            </a:r>
            <a:r>
              <a:rPr lang="tr-TR" sz="1300" dirty="0">
                <a:latin typeface="+mj-lt"/>
                <a:cs typeface="Times New Roman" panose="02020603050405020304" pitchFamily="18" charset="0"/>
              </a:rPr>
              <a:t> yetersiz </a:t>
            </a:r>
            <a:r>
              <a:rPr lang="tr-TR" sz="1300" dirty="0" smtClean="0">
                <a:latin typeface="+mj-lt"/>
                <a:cs typeface="Times New Roman" panose="02020603050405020304" pitchFamily="18" charset="0"/>
              </a:rPr>
              <a:t>kalmaktadır. Mısır yurt dışı piyasalarda yaklaşık 165 dolar/ton seviyesinde işlem görürken yurt içinde ton başına 205 dolardan temin edilebilmektedir.</a:t>
            </a:r>
          </a:p>
          <a:p>
            <a:pPr marL="285750" indent="-285750">
              <a:spcBef>
                <a:spcPts val="400"/>
              </a:spcBef>
              <a:buFont typeface="Wingdings" panose="05000000000000000000" pitchFamily="2" charset="2"/>
              <a:buChar char="Ø"/>
            </a:pPr>
            <a:r>
              <a:rPr lang="tr-TR" sz="1300" b="1" dirty="0" smtClean="0">
                <a:solidFill>
                  <a:srgbClr val="FF0000"/>
                </a:solidFill>
                <a:latin typeface="+mj-lt"/>
                <a:cs typeface="Times New Roman" panose="02020603050405020304" pitchFamily="18" charset="0"/>
              </a:rPr>
              <a:t>Kırmızı Mercimek: </a:t>
            </a:r>
            <a:r>
              <a:rPr lang="tr-TR" sz="1300" dirty="0">
                <a:latin typeface="+mj-lt"/>
                <a:cs typeface="Times New Roman" panose="02020603050405020304" pitchFamily="18" charset="0"/>
              </a:rPr>
              <a:t>Üretim hava şartlarına karşı duyarlı olduğundan toplam talebi (dış talep dahil) karşılayacak </a:t>
            </a:r>
            <a:r>
              <a:rPr lang="tr-TR" sz="1300" dirty="0" smtClean="0">
                <a:latin typeface="+mj-lt"/>
                <a:cs typeface="Times New Roman" panose="02020603050405020304" pitchFamily="18" charset="0"/>
              </a:rPr>
              <a:t>arz istikrarı sağlanamamakta olup üretim dönemsel olarak yetersiz kalabilmektedir. </a:t>
            </a:r>
            <a:r>
              <a:rPr lang="tr-TR" sz="1300" dirty="0">
                <a:latin typeface="+mj-lt"/>
                <a:cs typeface="Times New Roman" panose="02020603050405020304" pitchFamily="18" charset="0"/>
              </a:rPr>
              <a:t>D</a:t>
            </a:r>
            <a:r>
              <a:rPr lang="tr-TR" sz="1300" dirty="0" smtClean="0">
                <a:latin typeface="+mj-lt"/>
                <a:cs typeface="Times New Roman" panose="02020603050405020304" pitchFamily="18" charset="0"/>
              </a:rPr>
              <a:t>ünya </a:t>
            </a:r>
            <a:r>
              <a:rPr lang="tr-TR" sz="1300" dirty="0">
                <a:latin typeface="+mj-lt"/>
                <a:cs typeface="Times New Roman" panose="02020603050405020304" pitchFamily="18" charset="0"/>
              </a:rPr>
              <a:t>mercimek üretiminin %61’ini gerçekleştiren Kanada ton başına 551 dolardan dünya piyasalarına ürün arz ederken ülkemizde birim fiyat 765 dolar olarak tezahür etmektedir. </a:t>
            </a:r>
          </a:p>
          <a:p>
            <a:pPr marL="285750" indent="-285750">
              <a:spcBef>
                <a:spcPts val="400"/>
              </a:spcBef>
              <a:buFont typeface="Wingdings" panose="05000000000000000000" pitchFamily="2" charset="2"/>
              <a:buChar char="Ø"/>
            </a:pPr>
            <a:r>
              <a:rPr lang="tr-TR" sz="1300" b="1" dirty="0" smtClean="0">
                <a:solidFill>
                  <a:srgbClr val="FF0000"/>
                </a:solidFill>
                <a:latin typeface="+mj-lt"/>
                <a:cs typeface="Times New Roman" panose="02020603050405020304" pitchFamily="18" charset="0"/>
              </a:rPr>
              <a:t>Tütün: </a:t>
            </a:r>
            <a:r>
              <a:rPr lang="tr-TR" sz="1300" dirty="0">
                <a:latin typeface="+mj-lt"/>
                <a:cs typeface="Times New Roman" panose="02020603050405020304" pitchFamily="18" charset="0"/>
              </a:rPr>
              <a:t>Ülkemizde </a:t>
            </a:r>
            <a:r>
              <a:rPr lang="tr-TR" sz="1300" dirty="0" smtClean="0">
                <a:latin typeface="+mj-lt"/>
                <a:cs typeface="Times New Roman" panose="02020603050405020304" pitchFamily="18" charset="0"/>
              </a:rPr>
              <a:t>üretimi bulunmayan «Virginia ve </a:t>
            </a:r>
            <a:r>
              <a:rPr lang="tr-TR" sz="1300" dirty="0" err="1">
                <a:latin typeface="+mj-lt"/>
                <a:cs typeface="Times New Roman" panose="02020603050405020304" pitchFamily="18" charset="0"/>
              </a:rPr>
              <a:t>B</a:t>
            </a:r>
            <a:r>
              <a:rPr lang="tr-TR" sz="1300" dirty="0" err="1" smtClean="0">
                <a:latin typeface="+mj-lt"/>
                <a:cs typeface="Times New Roman" panose="02020603050405020304" pitchFamily="18" charset="0"/>
              </a:rPr>
              <a:t>urley</a:t>
            </a:r>
            <a:r>
              <a:rPr lang="tr-TR" sz="1300" dirty="0" smtClean="0">
                <a:latin typeface="+mj-lt"/>
                <a:cs typeface="Times New Roman" panose="02020603050405020304" pitchFamily="18" charset="0"/>
              </a:rPr>
              <a:t>» gibi tütün türleri DİR kapsamında ithal edilmekte ve yerli tütünle harmanlanarak piyasalara arzı sağlanmaktadır.</a:t>
            </a:r>
          </a:p>
          <a:p>
            <a:pPr marL="285750" indent="-285750">
              <a:spcBef>
                <a:spcPts val="400"/>
              </a:spcBef>
              <a:buFont typeface="Wingdings" panose="05000000000000000000" pitchFamily="2" charset="2"/>
              <a:buChar char="Ø"/>
            </a:pPr>
            <a:r>
              <a:rPr lang="tr-TR" sz="1300" b="1" dirty="0" smtClean="0">
                <a:solidFill>
                  <a:srgbClr val="FF0000"/>
                </a:solidFill>
                <a:latin typeface="+mj-lt"/>
                <a:cs typeface="Times New Roman" panose="02020603050405020304" pitchFamily="18" charset="0"/>
              </a:rPr>
              <a:t>Palm Yağı: </a:t>
            </a:r>
            <a:r>
              <a:rPr lang="tr-TR" sz="1300" dirty="0" smtClean="0">
                <a:latin typeface="+mj-lt"/>
                <a:cs typeface="Times New Roman" panose="02020603050405020304" pitchFamily="18" charset="0"/>
              </a:rPr>
              <a:t>Yurt içi üretimi bulunmamakta olup şekerli ve çikolatalı mamuller başta olmak üzere işlenmiş gıdaların üretiminde hammadde olarak kullanıldığından mamul madde ihracatı karşılığında DİR kapsamında ithal edilmektedir. Ayrıca, yurt içinden temin edilebilen ikame ürünlere göre ithalatta fiyat avantajı oluşmaktadır. (Yurt dışında </a:t>
            </a:r>
            <a:r>
              <a:rPr lang="tr-TR" sz="1300" dirty="0" err="1" smtClean="0">
                <a:latin typeface="+mj-lt"/>
                <a:cs typeface="Times New Roman" panose="02020603050405020304" pitchFamily="18" charset="0"/>
              </a:rPr>
              <a:t>palm</a:t>
            </a:r>
            <a:r>
              <a:rPr lang="tr-TR" sz="1300" dirty="0" smtClean="0">
                <a:latin typeface="+mj-lt"/>
                <a:cs typeface="Times New Roman" panose="02020603050405020304" pitchFamily="18" charset="0"/>
              </a:rPr>
              <a:t> yağı 705 dolar/ton iken yurt içinde söz konusu ürünün ikamesi olan ayçiçeği yağı 1.771 dolar/</a:t>
            </a:r>
            <a:r>
              <a:rPr lang="tr-TR" sz="1300" dirty="0" err="1" smtClean="0">
                <a:latin typeface="+mj-lt"/>
                <a:cs typeface="Times New Roman" panose="02020603050405020304" pitchFamily="18" charset="0"/>
              </a:rPr>
              <a:t>ton’dur</a:t>
            </a:r>
            <a:r>
              <a:rPr lang="tr-TR" sz="1300" dirty="0" smtClean="0">
                <a:latin typeface="+mj-lt"/>
                <a:cs typeface="Times New Roman" panose="02020603050405020304" pitchFamily="18" charset="0"/>
              </a:rPr>
              <a:t>.)</a:t>
            </a:r>
          </a:p>
          <a:p>
            <a:pPr marL="285750" indent="-285750">
              <a:spcBef>
                <a:spcPts val="400"/>
              </a:spcBef>
              <a:buFont typeface="Wingdings" panose="05000000000000000000" pitchFamily="2" charset="2"/>
              <a:buChar char="Ø"/>
            </a:pPr>
            <a:r>
              <a:rPr lang="tr-TR" sz="1300" b="1" dirty="0" smtClean="0">
                <a:solidFill>
                  <a:srgbClr val="FF0000"/>
                </a:solidFill>
                <a:latin typeface="+mj-lt"/>
                <a:cs typeface="Times New Roman" panose="02020603050405020304" pitchFamily="18" charset="0"/>
              </a:rPr>
              <a:t>Şeker: </a:t>
            </a:r>
            <a:r>
              <a:rPr lang="tr-TR" sz="1300" dirty="0">
                <a:latin typeface="+mj-lt"/>
                <a:cs typeface="Times New Roman" panose="02020603050405020304" pitchFamily="18" charset="0"/>
              </a:rPr>
              <a:t>DİR kapsamında gerçekleştirilen şeker ithalatında en önemli etken uluslararası fiyatlar ile iç piyasa arasındaki fiyat farkıdır. Uluslararası şekerin ton fiyatı 30/07/2018 tarihinde (Londra borsası) </a:t>
            </a:r>
            <a:r>
              <a:rPr lang="tr-TR" sz="1300" dirty="0" smtClean="0">
                <a:latin typeface="+mj-lt"/>
                <a:cs typeface="Times New Roman" panose="02020603050405020304" pitchFamily="18" charset="0"/>
              </a:rPr>
              <a:t>320 dolar </a:t>
            </a:r>
            <a:r>
              <a:rPr lang="tr-TR" sz="1300" dirty="0">
                <a:latin typeface="+mj-lt"/>
                <a:cs typeface="Times New Roman" panose="02020603050405020304" pitchFamily="18" charset="0"/>
              </a:rPr>
              <a:t>iken, iç piyasada şekerin ton fiyatı </a:t>
            </a:r>
            <a:r>
              <a:rPr lang="tr-TR" sz="1300" dirty="0" smtClean="0">
                <a:latin typeface="+mj-lt"/>
                <a:cs typeface="Times New Roman" panose="02020603050405020304" pitchFamily="18" charset="0"/>
              </a:rPr>
              <a:t>637 dolardır</a:t>
            </a:r>
            <a:r>
              <a:rPr lang="tr-TR" sz="1300" dirty="0">
                <a:latin typeface="+mj-lt"/>
                <a:cs typeface="Times New Roman" panose="02020603050405020304" pitchFamily="18" charset="0"/>
              </a:rPr>
              <a:t>.</a:t>
            </a:r>
          </a:p>
          <a:p>
            <a:pPr marL="285750" indent="-285750">
              <a:spcBef>
                <a:spcPts val="400"/>
              </a:spcBef>
              <a:buFont typeface="Wingdings" panose="05000000000000000000" pitchFamily="2" charset="2"/>
              <a:buChar char="Ø"/>
            </a:pPr>
            <a:r>
              <a:rPr lang="tr-TR" sz="1300" b="1" dirty="0">
                <a:solidFill>
                  <a:srgbClr val="FF0000"/>
                </a:solidFill>
                <a:latin typeface="+mj-lt"/>
                <a:cs typeface="Times New Roman" panose="02020603050405020304" pitchFamily="18" charset="0"/>
              </a:rPr>
              <a:t>Kabuklu Badem: </a:t>
            </a:r>
            <a:r>
              <a:rPr lang="tr-TR" sz="1300" dirty="0" smtClean="0">
                <a:latin typeface="+mj-lt"/>
                <a:cs typeface="Times New Roman" panose="02020603050405020304" pitchFamily="18" charset="0"/>
              </a:rPr>
              <a:t>Ülkemizde</a:t>
            </a:r>
            <a:r>
              <a:rPr lang="tr-TR" sz="1300" b="1" dirty="0" smtClean="0">
                <a:solidFill>
                  <a:srgbClr val="FF0000"/>
                </a:solidFill>
                <a:latin typeface="+mj-lt"/>
                <a:cs typeface="Times New Roman" panose="02020603050405020304" pitchFamily="18" charset="0"/>
              </a:rPr>
              <a:t> </a:t>
            </a:r>
            <a:r>
              <a:rPr lang="tr-TR" sz="1300" dirty="0" smtClean="0">
                <a:latin typeface="+mj-lt"/>
                <a:cs typeface="Times New Roman" panose="02020603050405020304" pitchFamily="18" charset="0"/>
              </a:rPr>
              <a:t>badem üretimi yetersiz olup (kendine </a:t>
            </a:r>
            <a:r>
              <a:rPr lang="tr-TR" sz="1300" dirty="0">
                <a:latin typeface="+mj-lt"/>
                <a:cs typeface="Times New Roman" panose="02020603050405020304" pitchFamily="18" charset="0"/>
              </a:rPr>
              <a:t>yeterlilik oranı %83 </a:t>
            </a:r>
            <a:r>
              <a:rPr lang="tr-TR" sz="1300" dirty="0" smtClean="0">
                <a:latin typeface="+mj-lt"/>
                <a:cs typeface="Times New Roman" panose="02020603050405020304" pitchFamily="18" charset="0"/>
              </a:rPr>
              <a:t>seviyesinde), </a:t>
            </a:r>
            <a:r>
              <a:rPr lang="tr-TR" sz="1300" dirty="0">
                <a:latin typeface="+mj-lt"/>
                <a:cs typeface="Times New Roman" panose="02020603050405020304" pitchFamily="18" charset="0"/>
              </a:rPr>
              <a:t>üçüncü ülke menşeli hammadde kullanılmadan </a:t>
            </a:r>
            <a:r>
              <a:rPr lang="tr-TR" sz="1300" dirty="0" smtClean="0">
                <a:latin typeface="+mj-lt"/>
                <a:cs typeface="Times New Roman" panose="02020603050405020304" pitchFamily="18" charset="0"/>
              </a:rPr>
              <a:t>88 milyon dolarlık ihracat değerine </a:t>
            </a:r>
            <a:r>
              <a:rPr lang="tr-TR" sz="1300" dirty="0">
                <a:latin typeface="+mj-lt"/>
                <a:cs typeface="Times New Roman" panose="02020603050405020304" pitchFamily="18" charset="0"/>
              </a:rPr>
              <a:t>ulaşılmasının mümkün olmadığı değerlendirilmektedir. Nitekim, 2017 yılındaki badem ve ceviz ihracatımızın %97’si DİR kapsamında gerçekleşmiştir</a:t>
            </a:r>
            <a:r>
              <a:rPr lang="tr-TR" sz="1300" dirty="0" smtClean="0">
                <a:latin typeface="+mj-lt"/>
                <a:cs typeface="Times New Roman" panose="02020603050405020304" pitchFamily="18" charset="0"/>
              </a:rPr>
              <a:t>. Kabuklu badem yurt dışı piyasalarda 5.860 dolar/ton fiyattan temin edilebilirken yurt içi fiyatı 7.454 dolar/</a:t>
            </a:r>
            <a:r>
              <a:rPr lang="tr-TR" sz="1300" dirty="0" err="1" smtClean="0">
                <a:latin typeface="+mj-lt"/>
                <a:cs typeface="Times New Roman" panose="02020603050405020304" pitchFamily="18" charset="0"/>
              </a:rPr>
              <a:t>ton’dur</a:t>
            </a:r>
            <a:r>
              <a:rPr lang="tr-TR" sz="1300" dirty="0" smtClean="0">
                <a:latin typeface="+mj-lt"/>
                <a:cs typeface="Times New Roman" panose="02020603050405020304" pitchFamily="18" charset="0"/>
              </a:rPr>
              <a:t>.</a:t>
            </a:r>
            <a:endParaRPr lang="tr-TR" sz="1300" b="1" dirty="0" smtClean="0">
              <a:solidFill>
                <a:srgbClr val="FF0000"/>
              </a:solidFill>
              <a:latin typeface="+mj-lt"/>
              <a:cs typeface="Times New Roman" panose="02020603050405020304" pitchFamily="18" charset="0"/>
            </a:endParaRPr>
          </a:p>
          <a:p>
            <a:pPr marL="285750" indent="-285750">
              <a:spcBef>
                <a:spcPts val="400"/>
              </a:spcBef>
              <a:buFont typeface="Wingdings" panose="05000000000000000000" pitchFamily="2" charset="2"/>
              <a:buChar char="Ø"/>
            </a:pPr>
            <a:r>
              <a:rPr lang="tr-TR" sz="1300" b="1" dirty="0" smtClean="0">
                <a:solidFill>
                  <a:srgbClr val="FF0000"/>
                </a:solidFill>
                <a:latin typeface="+mj-lt"/>
                <a:cs typeface="Times New Roman" panose="02020603050405020304" pitchFamily="18" charset="0"/>
              </a:rPr>
              <a:t>Kakao: </a:t>
            </a:r>
            <a:r>
              <a:rPr lang="tr-TR" sz="1300" dirty="0" smtClean="0">
                <a:latin typeface="+mj-lt"/>
                <a:cs typeface="Times New Roman" panose="02020603050405020304" pitchFamily="18" charset="0"/>
              </a:rPr>
              <a:t>Yurt içi üretimi bulunmamakta olup şekerli, çikolatalı ve unlu mamullerin üretiminde ana hammadde olarak kullanıldığından mamul madde ihracatı karşılığında DİR kapsamında ithal edilmektedir.</a:t>
            </a:r>
            <a:endParaRPr lang="tr-TR" sz="1300" dirty="0" smtClean="0">
              <a:latin typeface="+mj-lt"/>
              <a:cs typeface="Calibri" panose="020F0502020204030204" pitchFamily="34" charset="0"/>
            </a:endParaRPr>
          </a:p>
        </p:txBody>
      </p:sp>
    </p:spTree>
    <p:extLst>
      <p:ext uri="{BB962C8B-B14F-4D97-AF65-F5344CB8AC3E}">
        <p14:creationId xmlns:p14="http://schemas.microsoft.com/office/powerpoint/2010/main" val="1074315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15</a:t>
            </a:fld>
            <a:endParaRPr lang="tr-TR" altLang="tr-TR"/>
          </a:p>
        </p:txBody>
      </p:sp>
      <p:sp>
        <p:nvSpPr>
          <p:cNvPr id="2" name="Dikdörtgen 1"/>
          <p:cNvSpPr/>
          <p:nvPr/>
        </p:nvSpPr>
        <p:spPr>
          <a:xfrm>
            <a:off x="0" y="110387"/>
            <a:ext cx="12192000" cy="461665"/>
          </a:xfrm>
          <a:prstGeom prst="rect">
            <a:avLst/>
          </a:prstGeom>
        </p:spPr>
        <p:txBody>
          <a:bodyPr wrap="square">
            <a:spAutoFit/>
          </a:bodyPr>
          <a:lstStyle/>
          <a:p>
            <a:pPr lvl="0" algn="ctr" eaLnBrk="0" fontAlgn="base" hangingPunct="0">
              <a:spcBef>
                <a:spcPct val="0"/>
              </a:spcBef>
              <a:spcAft>
                <a:spcPct val="0"/>
              </a:spcAft>
              <a:defRPr/>
            </a:pPr>
            <a:r>
              <a:rPr lang="tr-TR" sz="2400" b="1" dirty="0">
                <a:solidFill>
                  <a:prstClr val="white"/>
                </a:solidFill>
              </a:rPr>
              <a:t>DİR KAPSAMINDA İTHAL EDİLEN TEKSTİL </a:t>
            </a:r>
            <a:r>
              <a:rPr lang="tr-TR" sz="2400" b="1" dirty="0" smtClean="0">
                <a:solidFill>
                  <a:prstClr val="white"/>
                </a:solidFill>
              </a:rPr>
              <a:t>ÜRÜNLERİ</a:t>
            </a:r>
            <a:endParaRPr lang="tr-TR" sz="2400" b="1" dirty="0">
              <a:solidFill>
                <a:prstClr val="white"/>
              </a:solidFill>
              <a:cs typeface="Arial" panose="020B0604020202020204" pitchFamily="34" charset="0"/>
            </a:endParaRPr>
          </a:p>
        </p:txBody>
      </p:sp>
      <p:sp>
        <p:nvSpPr>
          <p:cNvPr id="9" name="Metin kutusu 8"/>
          <p:cNvSpPr txBox="1"/>
          <p:nvPr/>
        </p:nvSpPr>
        <p:spPr>
          <a:xfrm>
            <a:off x="746969" y="5700930"/>
            <a:ext cx="11310057" cy="276999"/>
          </a:xfrm>
          <a:prstGeom prst="rect">
            <a:avLst/>
          </a:prstGeom>
          <a:noFill/>
        </p:spPr>
        <p:txBody>
          <a:bodyPr wrap="square" rtlCol="0">
            <a:spAutoFit/>
          </a:bodyPr>
          <a:lstStyle/>
          <a:p>
            <a:pPr lvl="0">
              <a:defRPr/>
            </a:pPr>
            <a:r>
              <a:rPr lang="tr-TR" sz="1200" dirty="0">
                <a:solidFill>
                  <a:prstClr val="black"/>
                </a:solidFill>
              </a:rPr>
              <a:t>Tablo DİR kapsamı sektör ithalatının %</a:t>
            </a:r>
            <a:r>
              <a:rPr kumimoji="0" lang="tr-TR" sz="1200" b="0" i="0" u="none" strike="noStrike" kern="1200" cap="none" spc="0" normalizeH="0" baseline="0" noProof="0" dirty="0" smtClean="0">
                <a:ln>
                  <a:noFill/>
                </a:ln>
                <a:solidFill>
                  <a:prstClr val="black"/>
                </a:solidFill>
                <a:effectLst/>
                <a:uLnTx/>
                <a:uFillTx/>
                <a:latin typeface="Calibri"/>
                <a:ea typeface="+mn-ea"/>
                <a:cs typeface="+mn-cs"/>
              </a:rPr>
              <a:t>82’sini </a:t>
            </a:r>
            <a:r>
              <a:rPr kumimoji="0" lang="tr-TR" sz="1200" b="0" i="0" u="none" strike="noStrike" kern="1200" cap="none" spc="0" normalizeH="0" baseline="0" noProof="0" dirty="0">
                <a:ln>
                  <a:noFill/>
                </a:ln>
                <a:solidFill>
                  <a:prstClr val="black"/>
                </a:solidFill>
                <a:effectLst/>
                <a:uLnTx/>
                <a:uFillTx/>
                <a:latin typeface="Calibri"/>
                <a:ea typeface="+mn-ea"/>
                <a:cs typeface="+mn-cs"/>
              </a:rPr>
              <a:t>kapsamaktadır.  </a:t>
            </a:r>
          </a:p>
        </p:txBody>
      </p:sp>
      <p:graphicFrame>
        <p:nvGraphicFramePr>
          <p:cNvPr id="6" name="Tablo 5"/>
          <p:cNvGraphicFramePr>
            <a:graphicFrameLocks noGrp="1"/>
          </p:cNvGraphicFramePr>
          <p:nvPr>
            <p:extLst>
              <p:ext uri="{D42A27DB-BD31-4B8C-83A1-F6EECF244321}">
                <p14:modId xmlns:p14="http://schemas.microsoft.com/office/powerpoint/2010/main" val="1293873948"/>
              </p:ext>
            </p:extLst>
          </p:nvPr>
        </p:nvGraphicFramePr>
        <p:xfrm>
          <a:off x="746969" y="1086614"/>
          <a:ext cx="10906486" cy="4496903"/>
        </p:xfrm>
        <a:graphic>
          <a:graphicData uri="http://schemas.openxmlformats.org/drawingml/2006/table">
            <a:tbl>
              <a:tblPr firstRow="1" bandRow="1"/>
              <a:tblGrid>
                <a:gridCol w="875437">
                  <a:extLst>
                    <a:ext uri="{9D8B030D-6E8A-4147-A177-3AD203B41FA5}">
                      <a16:colId xmlns:a16="http://schemas.microsoft.com/office/drawing/2014/main" xmlns="" val="20000"/>
                    </a:ext>
                  </a:extLst>
                </a:gridCol>
                <a:gridCol w="2152116">
                  <a:extLst>
                    <a:ext uri="{9D8B030D-6E8A-4147-A177-3AD203B41FA5}">
                      <a16:colId xmlns:a16="http://schemas.microsoft.com/office/drawing/2014/main" xmlns="" val="20001"/>
                    </a:ext>
                  </a:extLst>
                </a:gridCol>
                <a:gridCol w="875437">
                  <a:extLst>
                    <a:ext uri="{9D8B030D-6E8A-4147-A177-3AD203B41FA5}">
                      <a16:colId xmlns:a16="http://schemas.microsoft.com/office/drawing/2014/main" xmlns="" val="20002"/>
                    </a:ext>
                  </a:extLst>
                </a:gridCol>
                <a:gridCol w="875437">
                  <a:extLst>
                    <a:ext uri="{9D8B030D-6E8A-4147-A177-3AD203B41FA5}">
                      <a16:colId xmlns:a16="http://schemas.microsoft.com/office/drawing/2014/main" xmlns="" val="20003"/>
                    </a:ext>
                  </a:extLst>
                </a:gridCol>
                <a:gridCol w="875437">
                  <a:extLst>
                    <a:ext uri="{9D8B030D-6E8A-4147-A177-3AD203B41FA5}">
                      <a16:colId xmlns:a16="http://schemas.microsoft.com/office/drawing/2014/main" xmlns="" val="20004"/>
                    </a:ext>
                  </a:extLst>
                </a:gridCol>
                <a:gridCol w="875437">
                  <a:extLst>
                    <a:ext uri="{9D8B030D-6E8A-4147-A177-3AD203B41FA5}">
                      <a16:colId xmlns:a16="http://schemas.microsoft.com/office/drawing/2014/main" xmlns="" val="20005"/>
                    </a:ext>
                  </a:extLst>
                </a:gridCol>
                <a:gridCol w="875437">
                  <a:extLst>
                    <a:ext uri="{9D8B030D-6E8A-4147-A177-3AD203B41FA5}">
                      <a16:colId xmlns:a16="http://schemas.microsoft.com/office/drawing/2014/main" xmlns="" val="20006"/>
                    </a:ext>
                  </a:extLst>
                </a:gridCol>
                <a:gridCol w="897700">
                  <a:extLst>
                    <a:ext uri="{9D8B030D-6E8A-4147-A177-3AD203B41FA5}">
                      <a16:colId xmlns:a16="http://schemas.microsoft.com/office/drawing/2014/main" xmlns="" val="20007"/>
                    </a:ext>
                  </a:extLst>
                </a:gridCol>
                <a:gridCol w="853174">
                  <a:extLst>
                    <a:ext uri="{9D8B030D-6E8A-4147-A177-3AD203B41FA5}">
                      <a16:colId xmlns:a16="http://schemas.microsoft.com/office/drawing/2014/main" xmlns="" val="20008"/>
                    </a:ext>
                  </a:extLst>
                </a:gridCol>
                <a:gridCol w="875437">
                  <a:extLst>
                    <a:ext uri="{9D8B030D-6E8A-4147-A177-3AD203B41FA5}">
                      <a16:colId xmlns:a16="http://schemas.microsoft.com/office/drawing/2014/main" xmlns="" val="20009"/>
                    </a:ext>
                  </a:extLst>
                </a:gridCol>
                <a:gridCol w="875437">
                  <a:extLst>
                    <a:ext uri="{9D8B030D-6E8A-4147-A177-3AD203B41FA5}">
                      <a16:colId xmlns:a16="http://schemas.microsoft.com/office/drawing/2014/main" xmlns="" val="20010"/>
                    </a:ext>
                  </a:extLst>
                </a:gridCol>
              </a:tblGrid>
              <a:tr h="400638">
                <a:tc rowSpan="2">
                  <a:txBody>
                    <a:bodyPr/>
                    <a:lstStyle/>
                    <a:p>
                      <a:pPr algn="ctr" rtl="0" fontAlgn="ctr"/>
                      <a:r>
                        <a:rPr lang="tr-TR" sz="1800" b="1" i="0" u="none" strike="noStrike" dirty="0">
                          <a:solidFill>
                            <a:srgbClr val="FFFFFF"/>
                          </a:solidFill>
                          <a:effectLst/>
                          <a:latin typeface="Calibri" panose="020F0502020204030204" pitchFamily="34" charset="0"/>
                        </a:rPr>
                        <a:t>Sıra</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rowSpan="2">
                  <a:txBody>
                    <a:bodyPr/>
                    <a:lstStyle/>
                    <a:p>
                      <a:pPr algn="ctr" rtl="0" fontAlgn="ctr"/>
                      <a:r>
                        <a:rPr lang="tr-TR" sz="1800" b="1" i="0" u="none" strike="noStrike" dirty="0">
                          <a:solidFill>
                            <a:srgbClr val="FFFFFF"/>
                          </a:solidFill>
                          <a:effectLst/>
                          <a:latin typeface="Calibri" panose="020F0502020204030204" pitchFamily="34" charset="0"/>
                        </a:rPr>
                        <a:t>MADDE ADI</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gridSpan="3">
                  <a:txBody>
                    <a:bodyPr/>
                    <a:lstStyle/>
                    <a:p>
                      <a:pPr algn="ctr" rtl="0" fontAlgn="ctr"/>
                      <a:r>
                        <a:rPr lang="tr-TR" sz="1800" b="1" i="0" u="none" strike="noStrike" dirty="0" smtClean="0">
                          <a:solidFill>
                            <a:srgbClr val="FFFFFF"/>
                          </a:solidFill>
                          <a:effectLst/>
                          <a:latin typeface="Calibri" panose="020F0502020204030204" pitchFamily="34" charset="0"/>
                        </a:rPr>
                        <a:t>2016 </a:t>
                      </a:r>
                      <a:endParaRPr lang="tr-TR" sz="1800" b="1" i="0" u="none" strike="noStrike" dirty="0">
                        <a:solidFill>
                          <a:srgbClr val="FFFFFF"/>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800" b="1" i="0" u="none" strike="noStrike">
                          <a:solidFill>
                            <a:srgbClr val="FFFFFF"/>
                          </a:solidFill>
                          <a:effectLst/>
                          <a:latin typeface="Calibri" panose="020F0502020204030204" pitchFamily="34" charset="0"/>
                        </a:rPr>
                        <a:t>2017</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800" b="1" i="0" u="none" strike="noStrike">
                          <a:solidFill>
                            <a:srgbClr val="FFFFFF"/>
                          </a:solidFill>
                          <a:effectLst/>
                          <a:latin typeface="Calibri" panose="020F0502020204030204" pitchFamily="34" charset="0"/>
                        </a:rPr>
                        <a:t>2018 (01-06)</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30686">
                <a:tc vMerge="1">
                  <a:txBody>
                    <a:bodyPr/>
                    <a:lstStyle/>
                    <a:p>
                      <a:endParaRPr lang="tr-TR"/>
                    </a:p>
                  </a:txBody>
                  <a:tcPr/>
                </a:tc>
                <a:tc vMerge="1">
                  <a:txBody>
                    <a:bodyPr/>
                    <a:lstStyle/>
                    <a:p>
                      <a:endParaRPr lang="tr-TR"/>
                    </a:p>
                  </a:txBody>
                  <a:tcPr/>
                </a:tc>
                <a:tc>
                  <a:txBody>
                    <a:bodyPr/>
                    <a:lstStyle/>
                    <a:p>
                      <a:pPr algn="ctr" rtl="0" fontAlgn="ctr"/>
                      <a:r>
                        <a:rPr lang="tr-TR" sz="1800" b="1" i="0" u="none" strike="noStrike" dirty="0" smtClean="0">
                          <a:solidFill>
                            <a:srgbClr val="000000"/>
                          </a:solidFill>
                          <a:effectLst/>
                          <a:latin typeface="Calibri" panose="020F0502020204030204" pitchFamily="34" charset="0"/>
                        </a:rPr>
                        <a:t>GENEL </a:t>
                      </a: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chemeClr val="tx1"/>
                        </a:solidFill>
                        <a:effectLst/>
                        <a:latin typeface="Calibri" panose="020F0502020204030204" pitchFamily="34" charset="0"/>
                      </a:endParaRPr>
                    </a:p>
                  </a:txBody>
                  <a:tcPr marL="11465" marR="11465" marT="1146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DİR</a:t>
                      </a:r>
                    </a:p>
                    <a:p>
                      <a:pPr algn="ctr"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chemeClr val="tx1"/>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GENEL</a:t>
                      </a:r>
                    </a:p>
                    <a:p>
                      <a:pPr algn="ctr"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DİR</a:t>
                      </a:r>
                    </a:p>
                    <a:p>
                      <a:pPr algn="ctr"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GENEL</a:t>
                      </a:r>
                    </a:p>
                    <a:p>
                      <a:pPr algn="just"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smtClean="0">
                          <a:solidFill>
                            <a:srgbClr val="000000"/>
                          </a:solidFill>
                          <a:effectLst/>
                          <a:latin typeface="Calibri" panose="020F0502020204030204" pitchFamily="34" charset="0"/>
                        </a:rPr>
                        <a:t>DİR</a:t>
                      </a:r>
                    </a:p>
                    <a:p>
                      <a:pPr algn="ctr" rtl="0" fontAlgn="ctr"/>
                      <a:r>
                        <a:rPr lang="tr-TR" sz="1400" b="0" i="0" u="none" strike="noStrike" dirty="0" smtClean="0">
                          <a:solidFill>
                            <a:schemeClr val="tx1"/>
                          </a:solidFill>
                          <a:effectLst/>
                          <a:latin typeface="Calibri" panose="020F0502020204030204" pitchFamily="34" charset="0"/>
                        </a:rPr>
                        <a:t>(</a:t>
                      </a:r>
                      <a:r>
                        <a:rPr lang="tr-TR" sz="1400" b="0" spc="-100" dirty="0" smtClean="0">
                          <a:solidFill>
                            <a:schemeClr val="tx1"/>
                          </a:solidFill>
                          <a:effectLst>
                            <a:outerShdw blurRad="38100" dist="38100" dir="2700000" algn="tl">
                              <a:srgbClr val="000000">
                                <a:alpha val="43137"/>
                              </a:srgbClr>
                            </a:outerShdw>
                          </a:effectLst>
                        </a:rPr>
                        <a:t>milyon $)</a:t>
                      </a:r>
                      <a:endParaRPr lang="tr-TR" sz="14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8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1"/>
                  </a:ext>
                </a:extLst>
              </a:tr>
              <a:tr h="299760">
                <a:tc>
                  <a:txBody>
                    <a:bodyPr/>
                    <a:lstStyle/>
                    <a:p>
                      <a:pPr marL="0" algn="ct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Sentetik Elyaf </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472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103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576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116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335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84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02"/>
                  </a:ext>
                </a:extLst>
              </a:tr>
              <a:tr h="299760">
                <a:tc>
                  <a:txBody>
                    <a:bodyPr/>
                    <a:lstStyle/>
                    <a:p>
                      <a:pPr marL="0" algn="ct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Sentetik İplik </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2.054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344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17%</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2.250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406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1.160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244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21%</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3"/>
                  </a:ext>
                </a:extLst>
              </a:tr>
              <a:tr h="299760">
                <a:tc>
                  <a:txBody>
                    <a:bodyPr/>
                    <a:lstStyle/>
                    <a:p>
                      <a:pPr marL="0" algn="ct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Pamuklu Mensucat </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538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311</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58%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643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387</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60%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303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190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63%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04"/>
                  </a:ext>
                </a:extLst>
              </a:tr>
              <a:tr h="299760">
                <a:tc>
                  <a:txBody>
                    <a:bodyPr/>
                    <a:lstStyle/>
                    <a:p>
                      <a:pPr marL="0" algn="ct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Ham Pamuk</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1.239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198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1.676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313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870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195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22%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5"/>
                  </a:ext>
                </a:extLst>
              </a:tr>
              <a:tr h="299760">
                <a:tc>
                  <a:txBody>
                    <a:bodyPr/>
                    <a:lstStyle/>
                    <a:p>
                      <a:pPr marL="0" algn="ct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Yan Sanayi </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1.314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190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1.383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193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780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104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06"/>
                  </a:ext>
                </a:extLst>
              </a:tr>
              <a:tr h="299760">
                <a:tc>
                  <a:txBody>
                    <a:bodyPr/>
                    <a:lstStyle/>
                    <a:p>
                      <a:pPr marL="0" algn="ct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Pamuk İpliği </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512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131</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653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170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333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84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7"/>
                  </a:ext>
                </a:extLst>
              </a:tr>
              <a:tr h="299760">
                <a:tc>
                  <a:txBody>
                    <a:bodyPr/>
                    <a:lstStyle/>
                    <a:p>
                      <a:pPr marL="0" algn="ct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7</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Sentetik Mensucat </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577</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72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600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85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355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45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08"/>
                  </a:ext>
                </a:extLst>
              </a:tr>
              <a:tr h="299760">
                <a:tc>
                  <a:txBody>
                    <a:bodyPr/>
                    <a:lstStyle/>
                    <a:p>
                      <a:pPr marL="0" algn="ct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Suni Elyaf</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541</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58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11%</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547</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52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303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09"/>
                  </a:ext>
                </a:extLst>
              </a:tr>
              <a:tr h="299760">
                <a:tc>
                  <a:txBody>
                    <a:bodyPr/>
                    <a:lstStyle/>
                    <a:p>
                      <a:pPr marL="0" algn="ct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Suni İplik </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212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43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20%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232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51</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22%</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126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27</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21%</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10"/>
                  </a:ext>
                </a:extLst>
              </a:tr>
              <a:tr h="299760">
                <a:tc>
                  <a:txBody>
                    <a:bodyPr/>
                    <a:lstStyle/>
                    <a:p>
                      <a:pPr marL="0" algn="ct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l"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Suni Mensucat </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144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25</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17%</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a:solidFill>
                            <a:srgbClr val="000000"/>
                          </a:solidFill>
                          <a:effectLst/>
                          <a:latin typeface="Calibri" panose="020F0502020204030204" pitchFamily="34" charset="0"/>
                          <a:ea typeface="+mn-ea"/>
                          <a:cs typeface="+mn-cs"/>
                        </a:rPr>
                        <a:t>139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40</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64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18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0" i="0" u="none" strike="noStrike" kern="1200" dirty="0">
                          <a:solidFill>
                            <a:srgbClr val="000000"/>
                          </a:solidFill>
                          <a:effectLst/>
                          <a:latin typeface="Calibri" panose="020F0502020204030204" pitchFamily="34" charset="0"/>
                          <a:ea typeface="+mn-ea"/>
                          <a:cs typeface="+mn-cs"/>
                        </a:rPr>
                        <a:t>28%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11"/>
                  </a:ext>
                </a:extLst>
              </a:tr>
              <a:tr h="299760">
                <a:tc gridSpan="2">
                  <a:txBody>
                    <a:bodyPr/>
                    <a:lstStyle/>
                    <a:p>
                      <a:pPr algn="ctr" rtl="0" fontAlgn="ctr"/>
                      <a:r>
                        <a:rPr lang="tr-TR" sz="1800" b="1" i="0" u="none" strike="noStrike" dirty="0">
                          <a:solidFill>
                            <a:srgbClr val="000000"/>
                          </a:solidFill>
                          <a:effectLst/>
                          <a:latin typeface="Calibri" panose="020F0502020204030204" pitchFamily="34" charset="0"/>
                        </a:rPr>
                        <a:t>Liste Toplamı</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hMerge="1">
                  <a:txBody>
                    <a:bodyPr/>
                    <a:lstStyle/>
                    <a:p>
                      <a:endParaRPr lang="tr-TR"/>
                    </a:p>
                  </a:txBody>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7.603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1.475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8.701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1.814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4.629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1.020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012"/>
                  </a:ext>
                </a:extLst>
              </a:tr>
              <a:tr h="299760">
                <a:tc gridSpan="2">
                  <a:txBody>
                    <a:bodyPr/>
                    <a:lstStyle/>
                    <a:p>
                      <a:pPr algn="ctr" rtl="0" fontAlgn="ctr"/>
                      <a:r>
                        <a:rPr lang="tr-TR" sz="1800" b="1" i="0" u="none" strike="noStrike" dirty="0">
                          <a:solidFill>
                            <a:srgbClr val="000000"/>
                          </a:solidFill>
                          <a:effectLst/>
                          <a:latin typeface="Calibri" panose="020F0502020204030204" pitchFamily="34" charset="0"/>
                        </a:rPr>
                        <a:t>GENEL TOPLAM</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hMerge="1">
                  <a:txBody>
                    <a:bodyPr/>
                    <a:lstStyle/>
                    <a:p>
                      <a:endParaRPr lang="tr-TR"/>
                    </a:p>
                  </a:txBody>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12.268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1.687</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14%</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13.113</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2.139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16%</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6.549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1.238</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marL="0" algn="r" defTabSz="914400" rtl="0" eaLnBrk="1" fontAlgn="ctr" latinLnBrk="0" hangingPunct="1"/>
                      <a:r>
                        <a:rPr lang="tr-TR" sz="1800" b="1" i="0" u="none" strike="noStrike" kern="1200" dirty="0">
                          <a:solidFill>
                            <a:srgbClr val="000000"/>
                          </a:solidFill>
                          <a:effectLst/>
                          <a:latin typeface="Calibri" panose="020F0502020204030204" pitchFamily="34" charset="0"/>
                          <a:ea typeface="+mn-ea"/>
                          <a:cs typeface="+mn-cs"/>
                        </a:rPr>
                        <a:t>19%</a:t>
                      </a:r>
                    </a:p>
                  </a:txBody>
                  <a:tcPr marL="4764" marR="4764" marT="476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833890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16</a:t>
            </a:fld>
            <a:endParaRPr lang="tr-TR" altLang="tr-TR"/>
          </a:p>
        </p:txBody>
      </p:sp>
      <p:sp>
        <p:nvSpPr>
          <p:cNvPr id="2" name="Dikdörtgen 1"/>
          <p:cNvSpPr/>
          <p:nvPr/>
        </p:nvSpPr>
        <p:spPr>
          <a:xfrm>
            <a:off x="1891862" y="110387"/>
            <a:ext cx="8029904" cy="461665"/>
          </a:xfrm>
          <a:prstGeom prst="rect">
            <a:avLst/>
          </a:prstGeom>
        </p:spPr>
        <p:txBody>
          <a:bodyPr wrap="square">
            <a:spAutoFit/>
          </a:bodyPr>
          <a:lstStyle/>
          <a:p>
            <a:pPr lvl="1" algn="ctr" fontAlgn="base">
              <a:spcBef>
                <a:spcPct val="0"/>
              </a:spcBef>
              <a:spcAft>
                <a:spcPct val="0"/>
              </a:spcAft>
              <a:defRPr/>
            </a:pPr>
            <a:r>
              <a:rPr lang="tr-TR" altLang="en-US" sz="2400" b="1" dirty="0" smtClean="0">
                <a:solidFill>
                  <a:srgbClr val="FFFFFF"/>
                </a:solidFill>
                <a:latin typeface="Calibri" pitchFamily="34" charset="0"/>
                <a:cs typeface="Arial" panose="020B0604020202020204" pitchFamily="34" charset="0"/>
              </a:rPr>
              <a:t>DEĞERLENDİRME </a:t>
            </a:r>
            <a:endParaRPr lang="en-US" altLang="en-US" sz="2400" b="1" dirty="0">
              <a:solidFill>
                <a:srgbClr val="FFFFFF"/>
              </a:solidFill>
              <a:latin typeface="Calibri" pitchFamily="34" charset="0"/>
              <a:cs typeface="Arial" panose="020B0604020202020204" pitchFamily="34" charset="0"/>
            </a:endParaRPr>
          </a:p>
        </p:txBody>
      </p:sp>
      <p:graphicFrame>
        <p:nvGraphicFramePr>
          <p:cNvPr id="6" name="İçerik Yer Tutucusu 4"/>
          <p:cNvGraphicFramePr>
            <a:graphicFrameLocks/>
          </p:cNvGraphicFramePr>
          <p:nvPr>
            <p:extLst>
              <p:ext uri="{D42A27DB-BD31-4B8C-83A1-F6EECF244321}">
                <p14:modId xmlns:p14="http://schemas.microsoft.com/office/powerpoint/2010/main" val="3457110540"/>
              </p:ext>
            </p:extLst>
          </p:nvPr>
        </p:nvGraphicFramePr>
        <p:xfrm>
          <a:off x="1082565" y="1075938"/>
          <a:ext cx="10570892" cy="4515522"/>
        </p:xfrm>
        <a:graphic>
          <a:graphicData uri="http://schemas.openxmlformats.org/drawingml/2006/table">
            <a:tbl>
              <a:tblPr firstRow="1" bandRow="1">
                <a:tableStyleId>{7DF18680-E054-41AD-8BC1-D1AEF772440D}</a:tableStyleId>
              </a:tblPr>
              <a:tblGrid>
                <a:gridCol w="2130164">
                  <a:extLst>
                    <a:ext uri="{9D8B030D-6E8A-4147-A177-3AD203B41FA5}">
                      <a16:colId xmlns:a16="http://schemas.microsoft.com/office/drawing/2014/main" xmlns="" val="20000"/>
                    </a:ext>
                  </a:extLst>
                </a:gridCol>
                <a:gridCol w="2110182">
                  <a:extLst>
                    <a:ext uri="{9D8B030D-6E8A-4147-A177-3AD203B41FA5}">
                      <a16:colId xmlns:a16="http://schemas.microsoft.com/office/drawing/2014/main" xmlns="" val="20001"/>
                    </a:ext>
                  </a:extLst>
                </a:gridCol>
                <a:gridCol w="2110182">
                  <a:extLst>
                    <a:ext uri="{9D8B030D-6E8A-4147-A177-3AD203B41FA5}">
                      <a16:colId xmlns:a16="http://schemas.microsoft.com/office/drawing/2014/main" xmlns="" val="20002"/>
                    </a:ext>
                  </a:extLst>
                </a:gridCol>
                <a:gridCol w="2110182">
                  <a:extLst>
                    <a:ext uri="{9D8B030D-6E8A-4147-A177-3AD203B41FA5}">
                      <a16:colId xmlns:a16="http://schemas.microsoft.com/office/drawing/2014/main" xmlns="" val="20003"/>
                    </a:ext>
                  </a:extLst>
                </a:gridCol>
                <a:gridCol w="2110182">
                  <a:extLst>
                    <a:ext uri="{9D8B030D-6E8A-4147-A177-3AD203B41FA5}">
                      <a16:colId xmlns:a16="http://schemas.microsoft.com/office/drawing/2014/main" xmlns="" val="20004"/>
                    </a:ext>
                  </a:extLst>
                </a:gridCol>
              </a:tblGrid>
              <a:tr h="775842">
                <a:tc>
                  <a:txBody>
                    <a:bodyPr/>
                    <a:lstStyle/>
                    <a:p>
                      <a:pPr algn="ctr"/>
                      <a:endParaRPr lang="tr-TR" dirty="0" smtClean="0"/>
                    </a:p>
                    <a:p>
                      <a:pPr algn="ctr"/>
                      <a:r>
                        <a:rPr lang="tr-TR" dirty="0" smtClean="0"/>
                        <a:t>Madde Adı</a:t>
                      </a:r>
                      <a:endParaRPr lang="tr-TR" dirty="0"/>
                    </a:p>
                  </a:txBody>
                  <a:tcPr/>
                </a:tc>
                <a:tc>
                  <a:txBody>
                    <a:bodyPr/>
                    <a:lstStyle/>
                    <a:p>
                      <a:pPr algn="ctr"/>
                      <a:r>
                        <a:rPr lang="tr-TR" dirty="0" smtClean="0"/>
                        <a:t>Üretimin Bulunmaması</a:t>
                      </a:r>
                      <a:endParaRPr lang="tr-TR" dirty="0"/>
                    </a:p>
                  </a:txBody>
                  <a:tcPr/>
                </a:tc>
                <a:tc>
                  <a:txBody>
                    <a:bodyPr/>
                    <a:lstStyle/>
                    <a:p>
                      <a:pPr algn="ctr"/>
                      <a:r>
                        <a:rPr lang="tr-TR" dirty="0" smtClean="0"/>
                        <a:t>Üretimin Kısıtlı Olması</a:t>
                      </a:r>
                      <a:endParaRPr lang="tr-TR" dirty="0"/>
                    </a:p>
                  </a:txBody>
                  <a:tcPr/>
                </a:tc>
                <a:tc>
                  <a:txBody>
                    <a:bodyPr/>
                    <a:lstStyle/>
                    <a:p>
                      <a:pPr algn="ctr"/>
                      <a:endParaRPr lang="tr-TR" dirty="0" smtClean="0"/>
                    </a:p>
                    <a:p>
                      <a:pPr algn="ctr"/>
                      <a:r>
                        <a:rPr lang="tr-TR" dirty="0" smtClean="0"/>
                        <a:t>Fiyat</a:t>
                      </a:r>
                      <a:endParaRPr lang="tr-TR" dirty="0"/>
                    </a:p>
                  </a:txBody>
                  <a:tcPr/>
                </a:tc>
                <a:tc>
                  <a:txBody>
                    <a:bodyPr/>
                    <a:lstStyle/>
                    <a:p>
                      <a:pPr algn="ctr"/>
                      <a:endParaRPr lang="tr-TR" dirty="0" smtClean="0"/>
                    </a:p>
                    <a:p>
                      <a:pPr algn="ctr"/>
                      <a:r>
                        <a:rPr lang="tr-TR" dirty="0" smtClean="0"/>
                        <a:t>Kalite </a:t>
                      </a:r>
                      <a:endParaRPr lang="tr-TR" dirty="0"/>
                    </a:p>
                  </a:txBody>
                  <a:tcPr/>
                </a:tc>
                <a:extLst>
                  <a:ext uri="{0D108BD9-81ED-4DB2-BD59-A6C34878D82A}">
                    <a16:rowId xmlns:a16="http://schemas.microsoft.com/office/drawing/2014/main" xmlns="" val="10000"/>
                  </a:ext>
                </a:extLst>
              </a:tr>
              <a:tr h="493973">
                <a:tc>
                  <a:txBody>
                    <a:bodyPr/>
                    <a:lstStyle/>
                    <a:p>
                      <a:pPr algn="ctr"/>
                      <a:r>
                        <a:rPr lang="tr-TR" b="1" dirty="0" smtClean="0"/>
                        <a:t>Suni Elyaf </a:t>
                      </a:r>
                      <a:endParaRPr lang="tr-TR" b="1" dirty="0"/>
                    </a:p>
                  </a:txBody>
                  <a:tcPr/>
                </a:tc>
                <a:tc>
                  <a:txBody>
                    <a:bodyPr/>
                    <a:lstStyle/>
                    <a:p>
                      <a:pPr algn="ctr"/>
                      <a:r>
                        <a:rPr lang="tr-TR" dirty="0" smtClean="0"/>
                        <a:t>X</a:t>
                      </a:r>
                      <a:endParaRPr lang="tr-TR" dirty="0"/>
                    </a:p>
                  </a:txBody>
                  <a:tcPr/>
                </a:tc>
                <a:tc>
                  <a:txBody>
                    <a:bodyPr/>
                    <a:lstStyle/>
                    <a:p>
                      <a:pPr algn="ctr"/>
                      <a:endParaRPr lang="tr-TR" dirty="0"/>
                    </a:p>
                  </a:txBody>
                  <a:tcPr/>
                </a:tc>
                <a:tc>
                  <a:txBody>
                    <a:bodyPr/>
                    <a:lstStyle/>
                    <a:p>
                      <a:pPr algn="ctr"/>
                      <a:endParaRPr lang="tr-TR" dirty="0"/>
                    </a:p>
                  </a:txBody>
                  <a:tcPr/>
                </a:tc>
                <a:tc>
                  <a:txBody>
                    <a:bodyPr/>
                    <a:lstStyle/>
                    <a:p>
                      <a:pPr algn="ctr"/>
                      <a:endParaRPr lang="tr-TR" dirty="0"/>
                    </a:p>
                  </a:txBody>
                  <a:tcPr/>
                </a:tc>
                <a:extLst>
                  <a:ext uri="{0D108BD9-81ED-4DB2-BD59-A6C34878D82A}">
                    <a16:rowId xmlns:a16="http://schemas.microsoft.com/office/drawing/2014/main" xmlns="" val="10001"/>
                  </a:ext>
                </a:extLst>
              </a:tr>
              <a:tr h="493973">
                <a:tc>
                  <a:txBody>
                    <a:bodyPr/>
                    <a:lstStyle/>
                    <a:p>
                      <a:pPr algn="ctr"/>
                      <a:r>
                        <a:rPr lang="tr-TR" b="1" dirty="0" smtClean="0"/>
                        <a:t>Pamuklu Mensucat</a:t>
                      </a:r>
                      <a:endParaRPr lang="tr-TR" b="1" dirty="0"/>
                    </a:p>
                  </a:txBody>
                  <a:tcPr/>
                </a:tc>
                <a:tc>
                  <a:txBody>
                    <a:bodyPr/>
                    <a:lstStyle/>
                    <a:p>
                      <a:endParaRPr lang="tr-TR" dirty="0"/>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endParaRPr lang="tr-TR" dirty="0"/>
                    </a:p>
                  </a:txBody>
                  <a:tcPr/>
                </a:tc>
                <a:extLst>
                  <a:ext uri="{0D108BD9-81ED-4DB2-BD59-A6C34878D82A}">
                    <a16:rowId xmlns:a16="http://schemas.microsoft.com/office/drawing/2014/main" xmlns="" val="10002"/>
                  </a:ext>
                </a:extLst>
              </a:tr>
              <a:tr h="493973">
                <a:tc>
                  <a:txBody>
                    <a:bodyPr/>
                    <a:lstStyle/>
                    <a:p>
                      <a:pPr algn="ctr"/>
                      <a:r>
                        <a:rPr lang="tr-TR" b="1" dirty="0" smtClean="0"/>
                        <a:t>Sentetik İplikler</a:t>
                      </a:r>
                      <a:endParaRPr lang="tr-TR" b="1" dirty="0"/>
                    </a:p>
                  </a:txBody>
                  <a:tcPr/>
                </a:tc>
                <a:tc>
                  <a:txBody>
                    <a:bodyPr/>
                    <a:lstStyle/>
                    <a:p>
                      <a:endParaRPr lang="tr-TR"/>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endParaRPr lang="tr-TR" dirty="0"/>
                    </a:p>
                  </a:txBody>
                  <a:tcPr/>
                </a:tc>
                <a:extLst>
                  <a:ext uri="{0D108BD9-81ED-4DB2-BD59-A6C34878D82A}">
                    <a16:rowId xmlns:a16="http://schemas.microsoft.com/office/drawing/2014/main" xmlns="" val="10003"/>
                  </a:ext>
                </a:extLst>
              </a:tr>
              <a:tr h="775842">
                <a:tc>
                  <a:txBody>
                    <a:bodyPr/>
                    <a:lstStyle/>
                    <a:p>
                      <a:pPr algn="ctr"/>
                      <a:r>
                        <a:rPr lang="tr-TR" b="1" dirty="0" smtClean="0"/>
                        <a:t>Ham Post, Deri Kürkler</a:t>
                      </a:r>
                      <a:endParaRPr lang="tr-TR" b="1" dirty="0"/>
                    </a:p>
                  </a:txBody>
                  <a:tcPr/>
                </a:tc>
                <a:tc>
                  <a:txBody>
                    <a:bodyPr/>
                    <a:lstStyle/>
                    <a:p>
                      <a:endParaRPr lang="tr-TR" dirty="0"/>
                    </a:p>
                  </a:txBody>
                  <a:tcPr/>
                </a:tc>
                <a:tc>
                  <a:txBody>
                    <a:bodyPr/>
                    <a:lstStyle/>
                    <a:p>
                      <a:pPr algn="ctr"/>
                      <a:r>
                        <a:rPr lang="tr-TR" dirty="0" smtClean="0"/>
                        <a:t>X</a:t>
                      </a:r>
                      <a:endParaRPr lang="tr-TR" dirty="0"/>
                    </a:p>
                  </a:txBody>
                  <a:tcPr/>
                </a:tc>
                <a:tc>
                  <a:txBody>
                    <a:bodyPr/>
                    <a:lstStyle/>
                    <a:p>
                      <a:pPr algn="ctr"/>
                      <a:endParaRPr lang="tr-TR" dirty="0"/>
                    </a:p>
                  </a:txBody>
                  <a:tcPr/>
                </a:tc>
                <a:tc>
                  <a:txBody>
                    <a:bodyPr/>
                    <a:lstStyle/>
                    <a:p>
                      <a:pPr algn="ctr"/>
                      <a:endParaRPr lang="tr-TR" dirty="0"/>
                    </a:p>
                  </a:txBody>
                  <a:tcPr/>
                </a:tc>
                <a:extLst>
                  <a:ext uri="{0D108BD9-81ED-4DB2-BD59-A6C34878D82A}">
                    <a16:rowId xmlns:a16="http://schemas.microsoft.com/office/drawing/2014/main" xmlns="" val="10004"/>
                  </a:ext>
                </a:extLst>
              </a:tr>
              <a:tr h="493973">
                <a:tc>
                  <a:txBody>
                    <a:bodyPr/>
                    <a:lstStyle/>
                    <a:p>
                      <a:pPr algn="ctr"/>
                      <a:r>
                        <a:rPr lang="tr-TR" b="1" dirty="0" smtClean="0"/>
                        <a:t>Ham Pamuk</a:t>
                      </a:r>
                      <a:endParaRPr lang="tr-TR" b="1" dirty="0"/>
                    </a:p>
                  </a:txBody>
                  <a:tcPr/>
                </a:tc>
                <a:tc>
                  <a:txBody>
                    <a:bodyPr/>
                    <a:lstStyle/>
                    <a:p>
                      <a:r>
                        <a:rPr lang="tr-TR" dirty="0" smtClean="0"/>
                        <a:t>              </a:t>
                      </a:r>
                      <a:endParaRPr lang="tr-TR" dirty="0"/>
                    </a:p>
                  </a:txBody>
                  <a:tcPr/>
                </a:tc>
                <a:tc>
                  <a:txBody>
                    <a:bodyPr/>
                    <a:lstStyle/>
                    <a:p>
                      <a:pPr algn="ctr"/>
                      <a:r>
                        <a:rPr lang="tr-TR" dirty="0" smtClean="0"/>
                        <a:t>X</a:t>
                      </a:r>
                      <a:endParaRPr lang="tr-TR" dirty="0"/>
                    </a:p>
                  </a:txBody>
                  <a:tcPr/>
                </a:tc>
                <a:tc>
                  <a:txBody>
                    <a:bodyPr/>
                    <a:lstStyle/>
                    <a:p>
                      <a:pPr algn="ctr"/>
                      <a:endParaRPr lang="tr-TR" dirty="0"/>
                    </a:p>
                  </a:txBody>
                  <a:tcPr/>
                </a:tc>
                <a:tc>
                  <a:txBody>
                    <a:bodyPr/>
                    <a:lstStyle/>
                    <a:p>
                      <a:pPr algn="ctr"/>
                      <a:endParaRPr lang="tr-TR" dirty="0"/>
                    </a:p>
                  </a:txBody>
                  <a:tcPr/>
                </a:tc>
                <a:extLst>
                  <a:ext uri="{0D108BD9-81ED-4DB2-BD59-A6C34878D82A}">
                    <a16:rowId xmlns:a16="http://schemas.microsoft.com/office/drawing/2014/main" xmlns="" val="10005"/>
                  </a:ext>
                </a:extLst>
              </a:tr>
              <a:tr h="493973">
                <a:tc>
                  <a:txBody>
                    <a:bodyPr/>
                    <a:lstStyle/>
                    <a:p>
                      <a:pPr algn="ctr"/>
                      <a:r>
                        <a:rPr lang="tr-TR" b="1" dirty="0" smtClean="0"/>
                        <a:t>Pamuk İpliği</a:t>
                      </a:r>
                      <a:endParaRPr lang="tr-T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              </a:t>
                      </a:r>
                    </a:p>
                  </a:txBody>
                  <a:tcPr/>
                </a:tc>
                <a:tc>
                  <a:txBody>
                    <a:bodyPr/>
                    <a:lstStyle/>
                    <a:p>
                      <a:pPr algn="ctr"/>
                      <a:r>
                        <a:rPr lang="tr-TR" dirty="0" smtClean="0"/>
                        <a:t>X</a:t>
                      </a:r>
                      <a:endParaRPr lang="tr-TR" dirty="0"/>
                    </a:p>
                  </a:txBody>
                  <a:tcPr/>
                </a:tc>
                <a:tc>
                  <a:txBody>
                    <a:bodyPr/>
                    <a:lstStyle/>
                    <a:p>
                      <a:r>
                        <a:rPr lang="tr-TR" dirty="0" smtClean="0"/>
                        <a:t>               </a:t>
                      </a:r>
                      <a:endParaRPr lang="tr-TR" dirty="0"/>
                    </a:p>
                  </a:txBody>
                  <a:tcPr/>
                </a:tc>
                <a:tc>
                  <a:txBody>
                    <a:bodyPr/>
                    <a:lstStyle/>
                    <a:p>
                      <a:pPr algn="ctr"/>
                      <a:r>
                        <a:rPr lang="tr-TR" dirty="0" smtClean="0"/>
                        <a:t>X</a:t>
                      </a:r>
                      <a:endParaRPr lang="tr-TR" dirty="0"/>
                    </a:p>
                  </a:txBody>
                  <a:tcPr/>
                </a:tc>
                <a:extLst>
                  <a:ext uri="{0D108BD9-81ED-4DB2-BD59-A6C34878D82A}">
                    <a16:rowId xmlns:a16="http://schemas.microsoft.com/office/drawing/2014/main" xmlns="" val="10006"/>
                  </a:ext>
                </a:extLst>
              </a:tr>
              <a:tr h="493973">
                <a:tc>
                  <a:txBody>
                    <a:bodyPr/>
                    <a:lstStyle/>
                    <a:p>
                      <a:pPr algn="ctr"/>
                      <a:r>
                        <a:rPr lang="tr-TR" b="1" dirty="0" smtClean="0"/>
                        <a:t>Sentetik</a:t>
                      </a:r>
                      <a:r>
                        <a:rPr lang="tr-TR" b="1" baseline="0" dirty="0" smtClean="0"/>
                        <a:t> Mensucat</a:t>
                      </a:r>
                      <a:endParaRPr lang="tr-TR" b="1" dirty="0"/>
                    </a:p>
                  </a:txBody>
                  <a:tcPr/>
                </a:tc>
                <a:tc>
                  <a:txBody>
                    <a:bodyPr/>
                    <a:lstStyle/>
                    <a:p>
                      <a:endParaRPr lang="tr-TR"/>
                    </a:p>
                  </a:txBody>
                  <a:tcPr/>
                </a:tc>
                <a:tc>
                  <a:txBody>
                    <a:bodyPr/>
                    <a:lstStyle/>
                    <a:p>
                      <a:pPr algn="ctr"/>
                      <a:r>
                        <a:rPr lang="tr-TR" dirty="0" smtClean="0"/>
                        <a:t>X</a:t>
                      </a:r>
                      <a:endParaRPr lang="tr-TR" dirty="0"/>
                    </a:p>
                  </a:txBody>
                  <a:tcPr/>
                </a:tc>
                <a:tc>
                  <a:txBody>
                    <a:bodyPr/>
                    <a:lstStyle/>
                    <a:p>
                      <a:pPr algn="ctr"/>
                      <a:r>
                        <a:rPr lang="tr-TR" dirty="0" smtClean="0"/>
                        <a:t>X</a:t>
                      </a:r>
                      <a:endParaRPr lang="tr-TR" dirty="0"/>
                    </a:p>
                  </a:txBody>
                  <a:tcPr/>
                </a:tc>
                <a:tc>
                  <a:txBody>
                    <a:bodyPr/>
                    <a:lstStyle/>
                    <a:p>
                      <a:pPr algn="ctr"/>
                      <a:endParaRPr lang="tr-TR"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7149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17</a:t>
            </a:fld>
            <a:endParaRPr lang="tr-TR" altLang="tr-TR"/>
          </a:p>
        </p:txBody>
      </p:sp>
      <p:sp>
        <p:nvSpPr>
          <p:cNvPr id="2" name="Dikdörtgen 1"/>
          <p:cNvSpPr/>
          <p:nvPr/>
        </p:nvSpPr>
        <p:spPr>
          <a:xfrm>
            <a:off x="0" y="110387"/>
            <a:ext cx="12192000" cy="615553"/>
          </a:xfrm>
          <a:prstGeom prst="rect">
            <a:avLst/>
          </a:prstGeom>
        </p:spPr>
        <p:txBody>
          <a:bodyPr wrap="square">
            <a:spAutoFit/>
          </a:bodyPr>
          <a:lstStyle/>
          <a:p>
            <a:pPr algn="ctr">
              <a:defRPr/>
            </a:pPr>
            <a:r>
              <a:rPr lang="tr-TR" sz="3400" b="1" dirty="0">
                <a:solidFill>
                  <a:prstClr val="white"/>
                </a:solidFill>
              </a:rPr>
              <a:t>TEKSTİL SEKTÖRÜNDEKİ DİR UYGULAMALARI</a:t>
            </a:r>
          </a:p>
        </p:txBody>
      </p:sp>
      <p:sp>
        <p:nvSpPr>
          <p:cNvPr id="8" name="Metin kutusu 7"/>
          <p:cNvSpPr txBox="1"/>
          <p:nvPr/>
        </p:nvSpPr>
        <p:spPr>
          <a:xfrm>
            <a:off x="430926" y="1186747"/>
            <a:ext cx="11687502" cy="5170646"/>
          </a:xfrm>
          <a:prstGeom prst="rect">
            <a:avLst/>
          </a:prstGeom>
          <a:noFill/>
        </p:spPr>
        <p:txBody>
          <a:bodyPr wrap="square" rtlCol="0">
            <a:spAutoFit/>
          </a:bodyPr>
          <a:lstStyle/>
          <a:p>
            <a:pPr marL="285750" lvl="0" indent="-285750" algn="just">
              <a:buFont typeface="Arial" panose="020B0604020202020204" pitchFamily="34" charset="0"/>
              <a:buChar char="•"/>
            </a:pPr>
            <a:r>
              <a:rPr kumimoji="0" lang="tr-TR" sz="1500" b="1" i="0" u="none" strike="noStrike" kern="1200" cap="none" spc="0" normalizeH="0" baseline="0" noProof="0" dirty="0" smtClean="0">
                <a:ln>
                  <a:noFill/>
                </a:ln>
                <a:solidFill>
                  <a:srgbClr val="FF0000"/>
                </a:solidFill>
                <a:effectLst/>
                <a:uLnTx/>
                <a:uFillTx/>
                <a:latin typeface="Calibri"/>
              </a:rPr>
              <a:t>Suni Elyaf: </a:t>
            </a:r>
            <a:r>
              <a:rPr lang="tr-TR" sz="1500" dirty="0">
                <a:solidFill>
                  <a:prstClr val="black"/>
                </a:solidFill>
              </a:rPr>
              <a:t>Ülkemizde suni elyaf üretimi bulunmamaktadır</a:t>
            </a:r>
            <a:r>
              <a:rPr lang="tr-TR" sz="1500" dirty="0" smtClean="0">
                <a:solidFill>
                  <a:prstClr val="black"/>
                </a:solidFill>
              </a:rPr>
              <a:t>. ADİTYA </a:t>
            </a:r>
            <a:r>
              <a:rPr lang="tr-TR" sz="1500" dirty="0">
                <a:solidFill>
                  <a:prstClr val="black"/>
                </a:solidFill>
              </a:rPr>
              <a:t>BİRLA GRUP firmasınca 510 milyon $ tutarında yatırım kararı alınmış ancak Grup, 2015 Ocak ayında bu kararını askıya </a:t>
            </a:r>
            <a:r>
              <a:rPr lang="tr-TR" sz="1500" dirty="0" smtClean="0">
                <a:solidFill>
                  <a:prstClr val="black"/>
                </a:solidFill>
              </a:rPr>
              <a:t>almıştır.</a:t>
            </a:r>
            <a:endParaRPr lang="tr-TR" sz="1500" dirty="0">
              <a:solidFill>
                <a:prstClr val="black"/>
              </a:solidFill>
            </a:endParaRPr>
          </a:p>
          <a:p>
            <a:pPr marL="285750" lvl="0" indent="-285750" algn="just">
              <a:buFont typeface="Arial" panose="020B0604020202020204" pitchFamily="34" charset="0"/>
              <a:buChar char="•"/>
            </a:pPr>
            <a:r>
              <a:rPr kumimoji="0" lang="tr-TR" sz="1500" b="1" i="0" u="none" strike="noStrike" kern="1200" cap="none" spc="0" normalizeH="0" baseline="0" noProof="0" dirty="0" smtClean="0">
                <a:ln>
                  <a:noFill/>
                </a:ln>
                <a:solidFill>
                  <a:srgbClr val="FF0000"/>
                </a:solidFill>
                <a:effectLst/>
                <a:uLnTx/>
                <a:uFillTx/>
                <a:latin typeface="Calibri"/>
              </a:rPr>
              <a:t>Pamuklu</a:t>
            </a:r>
            <a:r>
              <a:rPr kumimoji="0" lang="tr-TR" sz="1500" b="1" i="0" u="none" strike="noStrike" kern="1200" cap="none" spc="0" normalizeH="0" noProof="0" dirty="0" smtClean="0">
                <a:ln>
                  <a:noFill/>
                </a:ln>
                <a:solidFill>
                  <a:srgbClr val="FF0000"/>
                </a:solidFill>
                <a:effectLst/>
                <a:uLnTx/>
                <a:uFillTx/>
                <a:latin typeface="Calibri"/>
              </a:rPr>
              <a:t> Mensucat</a:t>
            </a:r>
            <a:r>
              <a:rPr kumimoji="0" lang="tr-TR" sz="1500" b="1" i="0" u="none" strike="noStrike" kern="1200" cap="none" spc="0" normalizeH="0" baseline="0" noProof="0" dirty="0" smtClean="0">
                <a:ln>
                  <a:noFill/>
                </a:ln>
                <a:solidFill>
                  <a:srgbClr val="FF0000"/>
                </a:solidFill>
                <a:effectLst/>
                <a:uLnTx/>
                <a:uFillTx/>
                <a:latin typeface="Calibri"/>
              </a:rPr>
              <a:t>: </a:t>
            </a:r>
            <a:r>
              <a:rPr lang="tr-TR" sz="1500" noProof="0" dirty="0">
                <a:solidFill>
                  <a:prstClr val="black"/>
                </a:solidFill>
              </a:rPr>
              <a:t>İ</a:t>
            </a:r>
            <a:r>
              <a:rPr lang="tr-TR" sz="1500" dirty="0" err="1" smtClean="0">
                <a:solidFill>
                  <a:prstClr val="black"/>
                </a:solidFill>
              </a:rPr>
              <a:t>nce</a:t>
            </a:r>
            <a:r>
              <a:rPr lang="tr-TR" sz="1500" dirty="0" smtClean="0">
                <a:solidFill>
                  <a:prstClr val="black"/>
                </a:solidFill>
              </a:rPr>
              <a:t> </a:t>
            </a:r>
            <a:r>
              <a:rPr lang="tr-TR" sz="1500" dirty="0">
                <a:solidFill>
                  <a:prstClr val="black"/>
                </a:solidFill>
              </a:rPr>
              <a:t>ve hafif kumaşlarda yüksek iç piyasa fiyatları söz konusudur. Kumaş ağırlığı arttıkça yerli ürün temini avantajlı ancak, ince ve hafif mensucat düşük fiyat nedeniyle ithal </a:t>
            </a:r>
            <a:r>
              <a:rPr lang="tr-TR" sz="1500" dirty="0" smtClean="0">
                <a:solidFill>
                  <a:prstClr val="black"/>
                </a:solidFill>
              </a:rPr>
              <a:t>edilmektedir. Üretimde eksik </a:t>
            </a:r>
            <a:r>
              <a:rPr lang="tr-TR" sz="1500" dirty="0">
                <a:solidFill>
                  <a:prstClr val="black"/>
                </a:solidFill>
              </a:rPr>
              <a:t>Kapasite Kullanımı söz konusudur.  Pamuklu dokuma üretim kapasitesi 1.350.000 ton iken yurtiçi üretim 1.000.000 ton (KKO= % 75) </a:t>
            </a:r>
            <a:endParaRPr lang="tr-TR" sz="1500" dirty="0" smtClean="0">
              <a:solidFill>
                <a:prstClr val="black"/>
              </a:solidFill>
            </a:endParaRPr>
          </a:p>
          <a:p>
            <a:pPr marL="285750" lvl="0" indent="-285750" algn="just">
              <a:buFont typeface="Arial" panose="020B0604020202020204" pitchFamily="34" charset="0"/>
              <a:buChar char="•"/>
            </a:pPr>
            <a:r>
              <a:rPr kumimoji="0" lang="tr-TR" sz="1500" b="1" i="0" u="none" strike="noStrike" kern="1200" cap="none" spc="0" normalizeH="0" baseline="0" noProof="0" dirty="0" smtClean="0">
                <a:ln>
                  <a:noFill/>
                </a:ln>
                <a:solidFill>
                  <a:srgbClr val="FF0000"/>
                </a:solidFill>
                <a:effectLst/>
                <a:uLnTx/>
                <a:uFillTx/>
                <a:latin typeface="Calibri"/>
              </a:rPr>
              <a:t>Sentetik İplikler: </a:t>
            </a:r>
            <a:r>
              <a:rPr lang="tr-TR" sz="1500" dirty="0">
                <a:solidFill>
                  <a:prstClr val="black"/>
                </a:solidFill>
              </a:rPr>
              <a:t>Ülkemizde sentetik iplik üretimi yaklaşık 1 milyon ton düzeyindeki kapasitenin altında seyretmektedir.  </a:t>
            </a:r>
            <a:r>
              <a:rPr lang="tr-TR" sz="1500" dirty="0" smtClean="0">
                <a:solidFill>
                  <a:prstClr val="black"/>
                </a:solidFill>
              </a:rPr>
              <a:t>Yüksek </a:t>
            </a:r>
            <a:r>
              <a:rPr lang="tr-TR" sz="1500" dirty="0">
                <a:solidFill>
                  <a:prstClr val="black"/>
                </a:solidFill>
              </a:rPr>
              <a:t>iç piyasa fiyatları nedeniyle DİR kapsamında ithali tercih edilmektedir.</a:t>
            </a:r>
          </a:p>
          <a:p>
            <a:pPr marL="285750" lvl="0" indent="-285750" algn="just">
              <a:buFont typeface="Arial" panose="020B0604020202020204" pitchFamily="34" charset="0"/>
              <a:buChar char="•"/>
            </a:pPr>
            <a:r>
              <a:rPr kumimoji="0" lang="tr-TR" sz="1500" b="1" i="0" u="none" strike="noStrike" kern="1200" cap="none" spc="0" normalizeH="0" baseline="0" noProof="0" dirty="0" smtClean="0">
                <a:ln>
                  <a:noFill/>
                </a:ln>
                <a:solidFill>
                  <a:srgbClr val="FF0000"/>
                </a:solidFill>
                <a:effectLst/>
                <a:uLnTx/>
                <a:uFillTx/>
                <a:latin typeface="Calibri" panose="020F0502020204030204" pitchFamily="34" charset="0"/>
                <a:cs typeface="Calibri" panose="020F0502020204030204" pitchFamily="34" charset="0"/>
              </a:rPr>
              <a:t>Ham Post, Deri, Kürkler: </a:t>
            </a:r>
            <a:r>
              <a:rPr lang="tr-TR" sz="1500" dirty="0">
                <a:solidFill>
                  <a:prstClr val="black"/>
                </a:solidFill>
                <a:latin typeface="Calibri" panose="020F0502020204030204" pitchFamily="34" charset="0"/>
                <a:cs typeface="Calibri" panose="020F0502020204030204" pitchFamily="34" charset="0"/>
              </a:rPr>
              <a:t>Söz konusu ürünlerin üretimi, ülkemiz hayvancılığına paralel olarak yeterli düzeyde olmadığı için ithal </a:t>
            </a:r>
            <a:r>
              <a:rPr lang="tr-TR" sz="1500" dirty="0" smtClean="0">
                <a:solidFill>
                  <a:prstClr val="black"/>
                </a:solidFill>
                <a:latin typeface="Calibri" panose="020F0502020204030204" pitchFamily="34" charset="0"/>
                <a:cs typeface="Calibri" panose="020F0502020204030204" pitchFamily="34" charset="0"/>
              </a:rPr>
              <a:t>edilmektedir. Arz </a:t>
            </a:r>
            <a:r>
              <a:rPr lang="tr-TR" sz="1500" dirty="0">
                <a:solidFill>
                  <a:prstClr val="black"/>
                </a:solidFill>
                <a:latin typeface="Calibri" panose="020F0502020204030204" pitchFamily="34" charset="0"/>
                <a:cs typeface="Calibri" panose="020F0502020204030204" pitchFamily="34" charset="0"/>
              </a:rPr>
              <a:t>yetersizliğinden küçükbaş hayvan derisinde yıllık ihtiyacın (30 milyon adet) % 60’ı ve büyükbaş hayvan derisinde (6,5 milyon adet) ise % 70’i ithal edilmektedir. </a:t>
            </a:r>
            <a:r>
              <a:rPr lang="tr-TR" sz="1500" dirty="0" smtClean="0">
                <a:solidFill>
                  <a:prstClr val="black"/>
                </a:solidFill>
                <a:latin typeface="Calibri" panose="020F0502020204030204" pitchFamily="34" charset="0"/>
                <a:cs typeface="Calibri" panose="020F0502020204030204" pitchFamily="34" charset="0"/>
              </a:rPr>
              <a:t>Ayrıca büyük alıcı grupların firmaları kendi tedarikçilerine yönlendirmeleri de DİR kapsamındaki ithalatı etkilemektedir.</a:t>
            </a:r>
            <a:endParaRPr lang="tr-TR" sz="1500" dirty="0">
              <a:solidFill>
                <a:prstClr val="black"/>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kumimoji="0" lang="tr-TR" sz="1500" b="1" i="0" u="none" strike="noStrike" kern="1200" cap="none" spc="0" normalizeH="0" baseline="0" noProof="0" dirty="0" smtClean="0">
                <a:ln>
                  <a:noFill/>
                </a:ln>
                <a:solidFill>
                  <a:srgbClr val="FF0000"/>
                </a:solidFill>
                <a:effectLst/>
                <a:uLnTx/>
                <a:uFillTx/>
                <a:latin typeface="Calibri" panose="020F0502020204030204" pitchFamily="34" charset="0"/>
                <a:cs typeface="Calibri" panose="020F0502020204030204" pitchFamily="34" charset="0"/>
              </a:rPr>
              <a:t>Ham Pamuk: </a:t>
            </a:r>
            <a:r>
              <a:rPr lang="tr-TR" sz="1500" noProof="0" dirty="0" smtClean="0">
                <a:solidFill>
                  <a:prstClr val="black"/>
                </a:solidFill>
                <a:latin typeface="Calibri" panose="020F0502020204030204" pitchFamily="34" charset="0"/>
                <a:cs typeface="Calibri" panose="020F0502020204030204" pitchFamily="34" charset="0"/>
              </a:rPr>
              <a:t>Ü</a:t>
            </a:r>
            <a:r>
              <a:rPr lang="tr-TR" sz="1500" dirty="0" err="1" smtClean="0">
                <a:solidFill>
                  <a:prstClr val="black"/>
                </a:solidFill>
                <a:latin typeface="Calibri" panose="020F0502020204030204" pitchFamily="34" charset="0"/>
                <a:cs typeface="Calibri" panose="020F0502020204030204" pitchFamily="34" charset="0"/>
              </a:rPr>
              <a:t>lkemiz</a:t>
            </a:r>
            <a:r>
              <a:rPr lang="tr-TR" sz="1500" dirty="0" smtClean="0">
                <a:solidFill>
                  <a:prstClr val="black"/>
                </a:solidFill>
                <a:latin typeface="Calibri" panose="020F0502020204030204" pitchFamily="34" charset="0"/>
                <a:cs typeface="Calibri" panose="020F0502020204030204" pitchFamily="34" charset="0"/>
              </a:rPr>
              <a:t> yerel üretimi, toplam tüketimin yaklaşık yarısıdır.</a:t>
            </a:r>
            <a:r>
              <a:rPr lang="tr-TR" sz="1500" dirty="0">
                <a:solidFill>
                  <a:prstClr val="black"/>
                </a:solidFill>
                <a:latin typeface="Calibri" panose="020F0502020204030204" pitchFamily="34" charset="0"/>
                <a:cs typeface="Calibri" panose="020F0502020204030204" pitchFamily="34" charset="0"/>
              </a:rPr>
              <a:t> (2017/18 sezonu için üretim 882 bin ton, tüketim ise yaklaşık 1,5 milyon ton)</a:t>
            </a:r>
          </a:p>
          <a:p>
            <a:pPr marL="285750" lvl="0" indent="-285750">
              <a:buFont typeface="Arial" panose="020B0604020202020204" pitchFamily="34" charset="0"/>
              <a:buChar char="•"/>
            </a:pPr>
            <a:r>
              <a:rPr kumimoji="0" lang="tr-TR" sz="1500" b="1" i="0" u="none" strike="noStrike" kern="1200" cap="none" spc="0" normalizeH="0" baseline="0" noProof="0" dirty="0" smtClean="0">
                <a:ln>
                  <a:noFill/>
                </a:ln>
                <a:solidFill>
                  <a:srgbClr val="FF0000"/>
                </a:solidFill>
                <a:effectLst/>
                <a:uLnTx/>
                <a:uFillTx/>
                <a:latin typeface="Calibri" panose="020F0502020204030204" pitchFamily="34" charset="0"/>
                <a:cs typeface="Calibri" panose="020F0502020204030204" pitchFamily="34" charset="0"/>
              </a:rPr>
              <a:t>Pamuk İpliği: </a:t>
            </a:r>
            <a:r>
              <a:rPr lang="tr-TR" sz="1500" dirty="0">
                <a:solidFill>
                  <a:prstClr val="black"/>
                </a:solidFill>
                <a:latin typeface="Calibri" panose="020F0502020204030204" pitchFamily="34" charset="0"/>
                <a:cs typeface="Calibri" panose="020F0502020204030204" pitchFamily="34" charset="0"/>
              </a:rPr>
              <a:t>Hazır giyim ve konfeksiyon sektöründe ring sistemiyle elde edilen daha ince ve kaliteli ipliklerin talep </a:t>
            </a:r>
            <a:r>
              <a:rPr lang="tr-TR" sz="1500" dirty="0" smtClean="0">
                <a:solidFill>
                  <a:prstClr val="black"/>
                </a:solidFill>
                <a:latin typeface="Calibri" panose="020F0502020204030204" pitchFamily="34" charset="0"/>
                <a:cs typeface="Calibri" panose="020F0502020204030204" pitchFamily="34" charset="0"/>
              </a:rPr>
              <a:t>edilmesi. Son </a:t>
            </a:r>
            <a:r>
              <a:rPr lang="tr-TR" sz="1500" dirty="0">
                <a:solidFill>
                  <a:prstClr val="black"/>
                </a:solidFill>
                <a:latin typeface="Calibri" panose="020F0502020204030204" pitchFamily="34" charset="0"/>
                <a:cs typeface="Calibri" panose="020F0502020204030204" pitchFamily="34" charset="0"/>
              </a:rPr>
              <a:t>yıllarda </a:t>
            </a:r>
            <a:r>
              <a:rPr lang="tr-TR" sz="1500" dirty="0" err="1">
                <a:solidFill>
                  <a:prstClr val="black"/>
                </a:solidFill>
                <a:latin typeface="Calibri" panose="020F0502020204030204" pitchFamily="34" charset="0"/>
                <a:cs typeface="Calibri" panose="020F0502020204030204" pitchFamily="34" charset="0"/>
              </a:rPr>
              <a:t>open-end</a:t>
            </a:r>
            <a:r>
              <a:rPr lang="tr-TR" sz="1500" dirty="0">
                <a:solidFill>
                  <a:prstClr val="black"/>
                </a:solidFill>
                <a:latin typeface="Calibri" panose="020F0502020204030204" pitchFamily="34" charset="0"/>
                <a:cs typeface="Calibri" panose="020F0502020204030204" pitchFamily="34" charset="0"/>
              </a:rPr>
              <a:t> üretim sisteminden ring sistemine geçiş devam etmektedir. Ancak kapasite hala talebi tam karşılayamamaktadır.</a:t>
            </a:r>
          </a:p>
          <a:p>
            <a:pPr marL="285750" lvl="0" indent="-285750">
              <a:buFont typeface="Arial" panose="020B0604020202020204" pitchFamily="34" charset="0"/>
              <a:buChar char="•"/>
            </a:pPr>
            <a:r>
              <a:rPr lang="tr-TR" sz="1500" b="1" dirty="0" smtClean="0">
                <a:solidFill>
                  <a:srgbClr val="FF0000"/>
                </a:solidFill>
                <a:latin typeface="Calibri" panose="020F0502020204030204" pitchFamily="34" charset="0"/>
                <a:cs typeface="Calibri" panose="020F0502020204030204" pitchFamily="34" charset="0"/>
              </a:rPr>
              <a:t>Sentetik </a:t>
            </a:r>
            <a:r>
              <a:rPr lang="tr-TR" sz="1500" b="1" dirty="0">
                <a:solidFill>
                  <a:srgbClr val="FF0000"/>
                </a:solidFill>
                <a:latin typeface="Calibri" panose="020F0502020204030204" pitchFamily="34" charset="0"/>
                <a:cs typeface="Calibri" panose="020F0502020204030204" pitchFamily="34" charset="0"/>
              </a:rPr>
              <a:t>Mensucat: </a:t>
            </a:r>
            <a:r>
              <a:rPr lang="tr-TR" sz="1500" dirty="0">
                <a:solidFill>
                  <a:prstClr val="black"/>
                </a:solidFill>
                <a:latin typeface="Calibri" panose="020F0502020204030204" pitchFamily="34" charset="0"/>
                <a:cs typeface="Calibri" panose="020F0502020204030204" pitchFamily="34" charset="0"/>
              </a:rPr>
              <a:t>Yurtiçinde üretilen sentetik mensucatın fiyatının ithal üründen daha yüksek </a:t>
            </a:r>
            <a:r>
              <a:rPr lang="tr-TR" sz="1500" dirty="0" smtClean="0">
                <a:solidFill>
                  <a:prstClr val="black"/>
                </a:solidFill>
                <a:latin typeface="Calibri" panose="020F0502020204030204" pitchFamily="34" charset="0"/>
                <a:cs typeface="Calibri" panose="020F0502020204030204" pitchFamily="34" charset="0"/>
              </a:rPr>
              <a:t>olması. Sentetik </a:t>
            </a:r>
            <a:r>
              <a:rPr lang="tr-TR" sz="1500" dirty="0">
                <a:solidFill>
                  <a:prstClr val="black"/>
                </a:solidFill>
                <a:latin typeface="Calibri" panose="020F0502020204030204" pitchFamily="34" charset="0"/>
                <a:cs typeface="Calibri" panose="020F0502020204030204" pitchFamily="34" charset="0"/>
              </a:rPr>
              <a:t>mensucat üretimi kapasitesinin altında seyretmektedir. </a:t>
            </a:r>
            <a:endParaRPr lang="tr-TR" sz="1500" dirty="0" smtClean="0">
              <a:solidFill>
                <a:prstClr val="black"/>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tr-TR" sz="1500" i="1" dirty="0" smtClean="0">
                <a:latin typeface="Calibri" panose="020F0502020204030204" pitchFamily="34" charset="0"/>
                <a:cs typeface="Calibri" panose="020F0502020204030204" pitchFamily="34" charset="0"/>
              </a:rPr>
              <a:t>Tekstil yan ürünlerinde tekstil sektörüne girmeyen ve diğer fasıllar altında yer alan (örneğin: düğme, fermuar, etiket vb. aksesuar ürünleri yer almaktadır. Söz konusu ürünlerin yurtiçi üretimi bulunmakla birlikte müşteri tercihleri, kalite gibi nedenlerle DİR kapsamında ithalatı yapılmaktadır.</a:t>
            </a:r>
          </a:p>
          <a:p>
            <a:pPr marL="285750" lvl="0" indent="-285750">
              <a:buFont typeface="Arial" panose="020B0604020202020204" pitchFamily="34" charset="0"/>
              <a:buChar char="•"/>
            </a:pPr>
            <a:r>
              <a:rPr lang="tr-TR" sz="1500" i="1" dirty="0" smtClean="0">
                <a:solidFill>
                  <a:prstClr val="black"/>
                </a:solidFill>
                <a:latin typeface="Calibri" panose="020F0502020204030204" pitchFamily="34" charset="0"/>
                <a:cs typeface="Calibri" panose="020F0502020204030204" pitchFamily="34" charset="0"/>
              </a:rPr>
              <a:t>DİR kapsamındaki ürünlerin ithalatında özellikle tekstil ve konfeksiyon sektörleri arasında görüş farklılıkları bulunmakta olup, tekstil sektörünün temsilcileri </a:t>
            </a:r>
            <a:r>
              <a:rPr lang="tr-TR" sz="1500" i="1" dirty="0" smtClean="0"/>
              <a:t>halihazırda </a:t>
            </a:r>
            <a:r>
              <a:rPr lang="tr-TR" sz="1500" i="1" dirty="0"/>
              <a:t>her tür ipliği üretebilen ve yeterli kapasiteye sahip bir sektörün var </a:t>
            </a:r>
            <a:r>
              <a:rPr lang="tr-TR" sz="1500" i="1" dirty="0" smtClean="0"/>
              <a:t>olduğunu ifade ederken, konfeksiyon sektör temsilcileri ise ithalatta </a:t>
            </a:r>
            <a:r>
              <a:rPr lang="tr-TR" sz="1500" i="1" dirty="0" err="1" smtClean="0"/>
              <a:t>termin</a:t>
            </a:r>
            <a:r>
              <a:rPr lang="tr-TR" sz="1500" i="1" dirty="0"/>
              <a:t>, kalite, miktar gibi etkenlerin </a:t>
            </a:r>
            <a:r>
              <a:rPr lang="tr-TR" sz="1500" i="1" dirty="0" smtClean="0"/>
              <a:t>öne çıktığını vurgulayarak DİR kapsamındaki ithalatı desteklemektedir.</a:t>
            </a:r>
            <a:endParaRPr kumimoji="0" lang="tr-TR" sz="1500" b="0" i="1" u="none" strike="noStrike" kern="1200" cap="none" spc="0" normalizeH="0" baseline="0" noProof="0" dirty="0" smtClean="0">
              <a:ln>
                <a:noFill/>
              </a:ln>
              <a:solidFill>
                <a:prstClr val="black"/>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6975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18</a:t>
            </a:fld>
            <a:endParaRPr lang="tr-TR" altLang="tr-TR"/>
          </a:p>
        </p:txBody>
      </p:sp>
      <p:sp>
        <p:nvSpPr>
          <p:cNvPr id="2" name="Dikdörtgen 1"/>
          <p:cNvSpPr/>
          <p:nvPr/>
        </p:nvSpPr>
        <p:spPr>
          <a:xfrm>
            <a:off x="89209" y="0"/>
            <a:ext cx="12191999" cy="830997"/>
          </a:xfrm>
          <a:prstGeom prst="rect">
            <a:avLst/>
          </a:prstGeom>
        </p:spPr>
        <p:txBody>
          <a:bodyPr wrap="square">
            <a:spAutoFit/>
          </a:bodyPr>
          <a:lstStyle/>
          <a:p>
            <a:pPr algn="ctr">
              <a:defRPr/>
            </a:pPr>
            <a:r>
              <a:rPr lang="tr-TR" sz="2400" b="1" dirty="0">
                <a:solidFill>
                  <a:schemeClr val="bg1"/>
                </a:solidFill>
              </a:rPr>
              <a:t>DİR KAPSAMINDA İTHAL EDİLEN MAKİNE, OTOMOTİV, ELEKTRİK-ELEKTRONİK </a:t>
            </a:r>
            <a:endParaRPr lang="tr-TR" sz="2400" b="1" dirty="0" smtClean="0">
              <a:solidFill>
                <a:schemeClr val="bg1"/>
              </a:solidFill>
            </a:endParaRPr>
          </a:p>
          <a:p>
            <a:pPr algn="ctr">
              <a:defRPr/>
            </a:pPr>
            <a:r>
              <a:rPr lang="tr-TR" sz="2400" b="1" dirty="0" smtClean="0">
                <a:solidFill>
                  <a:schemeClr val="bg1"/>
                </a:solidFill>
              </a:rPr>
              <a:t>ÜRÜNLERİ</a:t>
            </a:r>
            <a:endParaRPr lang="tr-TR" sz="2400" b="1" dirty="0">
              <a:solidFill>
                <a:schemeClr val="bg1"/>
              </a:solidFill>
              <a:cs typeface="Arial" panose="020B0604020202020204" pitchFamily="34" charset="0"/>
            </a:endParaRPr>
          </a:p>
        </p:txBody>
      </p:sp>
      <p:graphicFrame>
        <p:nvGraphicFramePr>
          <p:cNvPr id="8" name="Tablo 7"/>
          <p:cNvGraphicFramePr>
            <a:graphicFrameLocks noGrp="1"/>
          </p:cNvGraphicFramePr>
          <p:nvPr>
            <p:extLst>
              <p:ext uri="{D42A27DB-BD31-4B8C-83A1-F6EECF244321}">
                <p14:modId xmlns:p14="http://schemas.microsoft.com/office/powerpoint/2010/main" val="1644373662"/>
              </p:ext>
            </p:extLst>
          </p:nvPr>
        </p:nvGraphicFramePr>
        <p:xfrm>
          <a:off x="472963" y="1022258"/>
          <a:ext cx="11519342" cy="5161214"/>
        </p:xfrm>
        <a:graphic>
          <a:graphicData uri="http://schemas.openxmlformats.org/drawingml/2006/table">
            <a:tbl>
              <a:tblPr firstRow="1" bandRow="1"/>
              <a:tblGrid>
                <a:gridCol w="466709">
                  <a:extLst>
                    <a:ext uri="{9D8B030D-6E8A-4147-A177-3AD203B41FA5}">
                      <a16:colId xmlns:a16="http://schemas.microsoft.com/office/drawing/2014/main" xmlns="" val="3401838216"/>
                    </a:ext>
                  </a:extLst>
                </a:gridCol>
                <a:gridCol w="4574479">
                  <a:extLst>
                    <a:ext uri="{9D8B030D-6E8A-4147-A177-3AD203B41FA5}">
                      <a16:colId xmlns:a16="http://schemas.microsoft.com/office/drawing/2014/main" xmlns="" val="2085394868"/>
                    </a:ext>
                  </a:extLst>
                </a:gridCol>
                <a:gridCol w="969530">
                  <a:extLst>
                    <a:ext uri="{9D8B030D-6E8A-4147-A177-3AD203B41FA5}">
                      <a16:colId xmlns:a16="http://schemas.microsoft.com/office/drawing/2014/main" xmlns="" val="2712128203"/>
                    </a:ext>
                  </a:extLst>
                </a:gridCol>
                <a:gridCol w="688578">
                  <a:extLst>
                    <a:ext uri="{9D8B030D-6E8A-4147-A177-3AD203B41FA5}">
                      <a16:colId xmlns:a16="http://schemas.microsoft.com/office/drawing/2014/main" xmlns="" val="3929748855"/>
                    </a:ext>
                  </a:extLst>
                </a:gridCol>
                <a:gridCol w="688578">
                  <a:extLst>
                    <a:ext uri="{9D8B030D-6E8A-4147-A177-3AD203B41FA5}">
                      <a16:colId xmlns:a16="http://schemas.microsoft.com/office/drawing/2014/main" xmlns="" val="3594105495"/>
                    </a:ext>
                  </a:extLst>
                </a:gridCol>
                <a:gridCol w="688578">
                  <a:extLst>
                    <a:ext uri="{9D8B030D-6E8A-4147-A177-3AD203B41FA5}">
                      <a16:colId xmlns:a16="http://schemas.microsoft.com/office/drawing/2014/main" xmlns="" val="1177246024"/>
                    </a:ext>
                  </a:extLst>
                </a:gridCol>
                <a:gridCol w="688578">
                  <a:extLst>
                    <a:ext uri="{9D8B030D-6E8A-4147-A177-3AD203B41FA5}">
                      <a16:colId xmlns:a16="http://schemas.microsoft.com/office/drawing/2014/main" xmlns="" val="2674053435"/>
                    </a:ext>
                  </a:extLst>
                </a:gridCol>
                <a:gridCol w="688578">
                  <a:extLst>
                    <a:ext uri="{9D8B030D-6E8A-4147-A177-3AD203B41FA5}">
                      <a16:colId xmlns:a16="http://schemas.microsoft.com/office/drawing/2014/main" xmlns="" val="3227558711"/>
                    </a:ext>
                  </a:extLst>
                </a:gridCol>
                <a:gridCol w="688578">
                  <a:extLst>
                    <a:ext uri="{9D8B030D-6E8A-4147-A177-3AD203B41FA5}">
                      <a16:colId xmlns:a16="http://schemas.microsoft.com/office/drawing/2014/main" xmlns="" val="3254358861"/>
                    </a:ext>
                  </a:extLst>
                </a:gridCol>
                <a:gridCol w="688578">
                  <a:extLst>
                    <a:ext uri="{9D8B030D-6E8A-4147-A177-3AD203B41FA5}">
                      <a16:colId xmlns:a16="http://schemas.microsoft.com/office/drawing/2014/main" xmlns="" val="385366305"/>
                    </a:ext>
                  </a:extLst>
                </a:gridCol>
                <a:gridCol w="688578">
                  <a:extLst>
                    <a:ext uri="{9D8B030D-6E8A-4147-A177-3AD203B41FA5}">
                      <a16:colId xmlns:a16="http://schemas.microsoft.com/office/drawing/2014/main" xmlns="" val="376105413"/>
                    </a:ext>
                  </a:extLst>
                </a:gridCol>
              </a:tblGrid>
              <a:tr h="186365">
                <a:tc rowSpan="2">
                  <a:txBody>
                    <a:bodyPr/>
                    <a:lstStyle/>
                    <a:p>
                      <a:pPr algn="ctr" rtl="0" fontAlgn="ctr"/>
                      <a:r>
                        <a:rPr lang="tr-TR" sz="1200" b="1" i="0" u="none" strike="noStrike">
                          <a:solidFill>
                            <a:srgbClr val="FFFFFF"/>
                          </a:solidFill>
                          <a:effectLst/>
                          <a:latin typeface="Calibri" panose="020F0502020204030204" pitchFamily="34" charset="0"/>
                        </a:rPr>
                        <a:t>Sıra</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rowSpan="2">
                  <a:txBody>
                    <a:bodyPr/>
                    <a:lstStyle/>
                    <a:p>
                      <a:pPr algn="ctr" rtl="0" fontAlgn="ctr"/>
                      <a:r>
                        <a:rPr lang="tr-TR" sz="1200" b="1" i="0" u="none" strike="noStrike" dirty="0">
                          <a:solidFill>
                            <a:srgbClr val="FFFFFF"/>
                          </a:solidFill>
                          <a:effectLst/>
                          <a:latin typeface="Calibri" panose="020F0502020204030204" pitchFamily="34" charset="0"/>
                        </a:rPr>
                        <a:t>MADDE ADI</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gridSpan="3">
                  <a:txBody>
                    <a:bodyPr/>
                    <a:lstStyle/>
                    <a:p>
                      <a:pPr algn="ctr" rtl="0" fontAlgn="ctr"/>
                      <a:r>
                        <a:rPr lang="tr-TR" sz="1200" b="1" i="0" u="none" strike="noStrike" dirty="0">
                          <a:solidFill>
                            <a:srgbClr val="FFFFFF"/>
                          </a:solidFill>
                          <a:effectLst/>
                          <a:latin typeface="Calibri" panose="020F0502020204030204" pitchFamily="34" charset="0"/>
                        </a:rPr>
                        <a:t>2016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200" b="1" i="0" u="none" strike="noStrike" dirty="0">
                          <a:solidFill>
                            <a:srgbClr val="FFFFFF"/>
                          </a:solidFill>
                          <a:effectLst/>
                          <a:latin typeface="Calibri" panose="020F0502020204030204" pitchFamily="34" charset="0"/>
                        </a:rPr>
                        <a:t>2017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200" b="1" i="0" u="none" strike="noStrike" dirty="0">
                          <a:solidFill>
                            <a:srgbClr val="FFFFFF"/>
                          </a:solidFill>
                          <a:effectLst/>
                          <a:latin typeface="Calibri" panose="020F0502020204030204" pitchFamily="34" charset="0"/>
                        </a:rPr>
                        <a:t>2018 (01-06)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2895204944"/>
                  </a:ext>
                </a:extLst>
              </a:tr>
              <a:tr h="199702">
                <a:tc vMerge="1">
                  <a:txBody>
                    <a:bodyPr/>
                    <a:lstStyle/>
                    <a:p>
                      <a:endParaRPr lang="tr-TR"/>
                    </a:p>
                  </a:txBody>
                  <a:tcPr/>
                </a:tc>
                <a:tc vMerge="1">
                  <a:txBody>
                    <a:bodyPr/>
                    <a:lstStyle/>
                    <a:p>
                      <a:endParaRPr lang="tr-TR"/>
                    </a:p>
                  </a:txBody>
                  <a:tcP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chemeClr val="tx1"/>
                        </a:solidFill>
                        <a:effectLst/>
                        <a:latin typeface="Calibri" panose="020F0502020204030204" pitchFamily="34" charset="0"/>
                      </a:endParaRPr>
                    </a:p>
                  </a:txBody>
                  <a:tcPr marL="11465" marR="11465" marT="1146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chemeClr val="tx1"/>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704351891"/>
                  </a:ext>
                </a:extLst>
              </a:tr>
              <a:tr h="199702">
                <a:tc>
                  <a:txBody>
                    <a:bodyPr/>
                    <a:lstStyle/>
                    <a:p>
                      <a:pPr algn="ctr" rtl="0" fontAlgn="ctr"/>
                      <a:r>
                        <a:rPr lang="tr-TR" sz="1200" b="1" i="0" u="none" strike="noStrike">
                          <a:solidFill>
                            <a:srgbClr val="000000"/>
                          </a:solidFill>
                          <a:effectLst/>
                          <a:latin typeface="Calibri" panose="020F0502020204030204" pitchFamily="34" charset="0"/>
                        </a:rPr>
                        <a:t>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a:solidFill>
                            <a:srgbClr val="000000"/>
                          </a:solidFill>
                          <a:effectLst/>
                          <a:latin typeface="Calibri" panose="020F0502020204030204" pitchFamily="34" charset="0"/>
                        </a:rPr>
                        <a:t>Karayolu Taşıtları İçin Aksam ve Parçalar</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dirty="0">
                          <a:solidFill>
                            <a:srgbClr val="000000"/>
                          </a:solidFill>
                          <a:effectLst/>
                          <a:latin typeface="Calibri" panose="020F0502020204030204" pitchFamily="34" charset="0"/>
                        </a:rPr>
                        <a:t>5.185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2.017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dirty="0">
                          <a:solidFill>
                            <a:srgbClr val="000000"/>
                          </a:solidFill>
                          <a:effectLst/>
                          <a:latin typeface="Calibri" panose="020F0502020204030204" pitchFamily="34" charset="0"/>
                        </a:rPr>
                        <a:t>6.167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dirty="0">
                          <a:solidFill>
                            <a:srgbClr val="000000"/>
                          </a:solidFill>
                          <a:effectLst/>
                          <a:latin typeface="Calibri" panose="020F0502020204030204" pitchFamily="34" charset="0"/>
                        </a:rPr>
                        <a:t>2.623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dirty="0">
                          <a:solidFill>
                            <a:srgbClr val="000000"/>
                          </a:solidFill>
                          <a:effectLst/>
                          <a:latin typeface="Calibri" panose="020F0502020204030204" pitchFamily="34" charset="0"/>
                        </a:rPr>
                        <a:t>43%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3.324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1.429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43%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3888187286"/>
                  </a:ext>
                </a:extLst>
              </a:tr>
              <a:tr h="199702">
                <a:tc>
                  <a:txBody>
                    <a:bodyPr/>
                    <a:lstStyle/>
                    <a:p>
                      <a:pPr algn="ctr" rtl="0" fontAlgn="ctr"/>
                      <a:r>
                        <a:rPr lang="tr-TR" sz="1200" b="1" i="0" u="none" strike="noStrike">
                          <a:solidFill>
                            <a:srgbClr val="000000"/>
                          </a:solidFill>
                          <a:effectLst/>
                          <a:latin typeface="Calibri" panose="020F0502020204030204" pitchFamily="34" charset="0"/>
                        </a:rPr>
                        <a:t>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200" b="1" i="0" u="none" strike="noStrike">
                          <a:solidFill>
                            <a:srgbClr val="000000"/>
                          </a:solidFill>
                          <a:effectLst/>
                          <a:latin typeface="Calibri" panose="020F0502020204030204" pitchFamily="34" charset="0"/>
                        </a:rPr>
                        <a:t>Sayaçlar, Hız Göstergeleri vb. Taşıt Aksam ve Parçaları</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153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75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49%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200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121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61%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103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61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59%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541409587"/>
                  </a:ext>
                </a:extLst>
              </a:tr>
              <a:tr h="199702">
                <a:tc>
                  <a:txBody>
                    <a:bodyPr/>
                    <a:lstStyle/>
                    <a:p>
                      <a:pPr algn="ctr" rtl="0" fontAlgn="ctr"/>
                      <a:r>
                        <a:rPr lang="tr-TR" sz="1200" b="1" i="0" u="none" strike="noStrike">
                          <a:solidFill>
                            <a:srgbClr val="000000"/>
                          </a:solidFill>
                          <a:effectLst/>
                          <a:latin typeface="Calibri" panose="020F0502020204030204" pitchFamily="34" charset="0"/>
                        </a:rPr>
                        <a:t>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dirty="0">
                          <a:solidFill>
                            <a:srgbClr val="000000"/>
                          </a:solidFill>
                          <a:effectLst/>
                          <a:latin typeface="Calibri" panose="020F0502020204030204" pitchFamily="34" charset="0"/>
                        </a:rPr>
                        <a:t>Benzinli Motorlar</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843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415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49%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1.176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710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60%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600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349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58%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862444659"/>
                  </a:ext>
                </a:extLst>
              </a:tr>
              <a:tr h="199702">
                <a:tc>
                  <a:txBody>
                    <a:bodyPr/>
                    <a:lstStyle/>
                    <a:p>
                      <a:pPr algn="ctr" rtl="0" fontAlgn="ctr"/>
                      <a:r>
                        <a:rPr lang="tr-TR" sz="1200" b="1" i="0" u="none" strike="noStrike">
                          <a:solidFill>
                            <a:srgbClr val="000000"/>
                          </a:solidFill>
                          <a:effectLst/>
                          <a:latin typeface="Calibri" panose="020F0502020204030204" pitchFamily="34" charset="0"/>
                        </a:rPr>
                        <a:t>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200" b="1" i="0" u="none" strike="noStrike" dirty="0">
                          <a:solidFill>
                            <a:srgbClr val="000000"/>
                          </a:solidFill>
                          <a:effectLst/>
                          <a:latin typeface="Calibri" panose="020F0502020204030204" pitchFamily="34" charset="0"/>
                        </a:rPr>
                        <a:t>Dizel Motorlar</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2.323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1.265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54%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2.462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1.429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58%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1.354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756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56%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021840945"/>
                  </a:ext>
                </a:extLst>
              </a:tr>
              <a:tr h="199702">
                <a:tc>
                  <a:txBody>
                    <a:bodyPr/>
                    <a:lstStyle/>
                    <a:p>
                      <a:pPr algn="ctr" rtl="0" fontAlgn="ctr"/>
                      <a:r>
                        <a:rPr lang="tr-TR" sz="1200" b="1" i="0" u="none" strike="noStrike">
                          <a:solidFill>
                            <a:srgbClr val="000000"/>
                          </a:solidFill>
                          <a:effectLst/>
                          <a:latin typeface="Calibri" panose="020F0502020204030204" pitchFamily="34" charset="0"/>
                        </a:rPr>
                        <a:t>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a:solidFill>
                            <a:srgbClr val="000000"/>
                          </a:solidFill>
                          <a:effectLst/>
                          <a:latin typeface="Calibri" panose="020F0502020204030204" pitchFamily="34" charset="0"/>
                        </a:rPr>
                        <a:t>Lazerler, Sıvı Kristalli Sistemler ve Diğer Optik Cihazlar</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335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376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165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44%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183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88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48%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4236098218"/>
                  </a:ext>
                </a:extLst>
              </a:tr>
              <a:tr h="199702">
                <a:tc>
                  <a:txBody>
                    <a:bodyPr/>
                    <a:lstStyle/>
                    <a:p>
                      <a:pPr algn="ctr" rtl="0" fontAlgn="ctr"/>
                      <a:r>
                        <a:rPr lang="tr-TR" sz="1200" b="1" i="0" u="none" strike="noStrike">
                          <a:solidFill>
                            <a:srgbClr val="000000"/>
                          </a:solidFill>
                          <a:effectLst/>
                          <a:latin typeface="Calibri" panose="020F0502020204030204" pitchFamily="34" charset="0"/>
                        </a:rPr>
                        <a:t>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es-ES" sz="1200" b="1" i="0" u="none" strike="noStrike">
                          <a:solidFill>
                            <a:srgbClr val="000000"/>
                          </a:solidFill>
                          <a:effectLst/>
                          <a:latin typeface="Calibri" panose="020F0502020204030204" pitchFamily="34" charset="0"/>
                        </a:rPr>
                        <a:t>Kontrol ve Ayar Alet ve Cihazları</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722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271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764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331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43%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399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144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3050524265"/>
                  </a:ext>
                </a:extLst>
              </a:tr>
              <a:tr h="199702">
                <a:tc>
                  <a:txBody>
                    <a:bodyPr/>
                    <a:lstStyle/>
                    <a:p>
                      <a:pPr algn="ctr" rtl="0" fontAlgn="ctr"/>
                      <a:r>
                        <a:rPr lang="tr-TR" sz="1200" b="1" i="0" u="none" strike="noStrike">
                          <a:solidFill>
                            <a:srgbClr val="000000"/>
                          </a:solidFill>
                          <a:effectLst/>
                          <a:latin typeface="Calibri" panose="020F0502020204030204" pitchFamily="34" charset="0"/>
                        </a:rPr>
                        <a:t>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a:solidFill>
                            <a:srgbClr val="000000"/>
                          </a:solidFill>
                          <a:effectLst/>
                          <a:latin typeface="Calibri" panose="020F0502020204030204" pitchFamily="34" charset="0"/>
                        </a:rPr>
                        <a:t>Televizyon, Radyo ve Diğer Verici Cihazların Aksam ve Parçaları</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997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125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dirty="0">
                          <a:solidFill>
                            <a:srgbClr val="000000"/>
                          </a:solidFill>
                          <a:effectLst/>
                          <a:latin typeface="Calibri" panose="020F0502020204030204" pitchFamily="34" charset="0"/>
                        </a:rPr>
                        <a:t>13%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1.397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532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629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312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50%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3066967284"/>
                  </a:ext>
                </a:extLst>
              </a:tr>
              <a:tr h="199702">
                <a:tc>
                  <a:txBody>
                    <a:bodyPr/>
                    <a:lstStyle/>
                    <a:p>
                      <a:pPr algn="ctr" rtl="0" fontAlgn="ctr"/>
                      <a:r>
                        <a:rPr lang="tr-TR" sz="1200" b="1" i="0" u="none" strike="noStrike">
                          <a:solidFill>
                            <a:srgbClr val="000000"/>
                          </a:solidFill>
                          <a:effectLst/>
                          <a:latin typeface="Calibri" panose="020F0502020204030204" pitchFamily="34" charset="0"/>
                        </a:rPr>
                        <a:t>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200" b="1" i="0" u="none" strike="noStrike">
                          <a:solidFill>
                            <a:srgbClr val="000000"/>
                          </a:solidFill>
                          <a:effectLst/>
                          <a:latin typeface="Calibri" panose="020F0502020204030204" pitchFamily="34" charset="0"/>
                        </a:rPr>
                        <a:t>Benzinli ve Dizel Motor Aksam ve Parçaları</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931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404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43%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1.034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384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556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206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274606710"/>
                  </a:ext>
                </a:extLst>
              </a:tr>
              <a:tr h="199702">
                <a:tc>
                  <a:txBody>
                    <a:bodyPr/>
                    <a:lstStyle/>
                    <a:p>
                      <a:pPr algn="ctr" rtl="0" fontAlgn="ctr"/>
                      <a:r>
                        <a:rPr lang="tr-TR" sz="1200" b="1" i="0" u="none" strike="noStrike">
                          <a:solidFill>
                            <a:srgbClr val="000000"/>
                          </a:solidFill>
                          <a:effectLst/>
                          <a:latin typeface="Calibri" panose="020F0502020204030204" pitchFamily="34" charset="0"/>
                        </a:rPr>
                        <a:t>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a:solidFill>
                            <a:srgbClr val="000000"/>
                          </a:solidFill>
                          <a:effectLst/>
                          <a:latin typeface="Calibri" panose="020F0502020204030204" pitchFamily="34" charset="0"/>
                        </a:rPr>
                        <a:t>Radar ve Telsiz Cihazları ile Sistemleri</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287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85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346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116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182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68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644582391"/>
                  </a:ext>
                </a:extLst>
              </a:tr>
              <a:tr h="392839">
                <a:tc>
                  <a:txBody>
                    <a:bodyPr/>
                    <a:lstStyle/>
                    <a:p>
                      <a:pPr algn="ctr" rtl="0" fontAlgn="ctr"/>
                      <a:r>
                        <a:rPr lang="tr-TR" sz="1200" b="1" i="0" u="none" strike="noStrike">
                          <a:solidFill>
                            <a:srgbClr val="000000"/>
                          </a:solidFill>
                          <a:effectLst/>
                          <a:latin typeface="Calibri" panose="020F0502020204030204" pitchFamily="34" charset="0"/>
                        </a:rPr>
                        <a:t>10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200" b="1" i="0" u="none" strike="noStrike">
                          <a:solidFill>
                            <a:srgbClr val="000000"/>
                          </a:solidFill>
                          <a:effectLst/>
                          <a:latin typeface="Calibri" panose="020F0502020204030204" pitchFamily="34" charset="0"/>
                        </a:rPr>
                        <a:t>Elektrik Kontrol ve Dağıtım Panoları ve Tabloları ile Aksam ve Parçaları</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816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185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945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235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535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132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530350410"/>
                  </a:ext>
                </a:extLst>
              </a:tr>
              <a:tr h="199702">
                <a:tc>
                  <a:txBody>
                    <a:bodyPr/>
                    <a:lstStyle/>
                    <a:p>
                      <a:pPr algn="ctr" rtl="0" fontAlgn="ctr"/>
                      <a:r>
                        <a:rPr lang="tr-TR" sz="1200" b="1" i="0" u="none" strike="noStrike">
                          <a:solidFill>
                            <a:srgbClr val="000000"/>
                          </a:solidFill>
                          <a:effectLst/>
                          <a:latin typeface="Calibri" panose="020F0502020204030204" pitchFamily="34" charset="0"/>
                        </a:rPr>
                        <a:t>11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a:solidFill>
                            <a:srgbClr val="000000"/>
                          </a:solidFill>
                          <a:effectLst/>
                          <a:latin typeface="Calibri" panose="020F0502020204030204" pitchFamily="34" charset="0"/>
                        </a:rPr>
                        <a:t>Hava ve Vakum Pompaları, Kompresörler ve Diğer Fanlar</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1.949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376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1.840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404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1.027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228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3927086343"/>
                  </a:ext>
                </a:extLst>
              </a:tr>
              <a:tr h="265009">
                <a:tc>
                  <a:txBody>
                    <a:bodyPr/>
                    <a:lstStyle/>
                    <a:p>
                      <a:pPr algn="ctr" rtl="0" fontAlgn="ctr"/>
                      <a:r>
                        <a:rPr lang="tr-TR" sz="1200" b="1" i="0" u="none" strike="noStrike">
                          <a:solidFill>
                            <a:srgbClr val="000000"/>
                          </a:solidFill>
                          <a:effectLst/>
                          <a:latin typeface="Calibri" panose="020F0502020204030204" pitchFamily="34" charset="0"/>
                        </a:rPr>
                        <a:t>12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200" b="1" i="0" u="none" strike="noStrike">
                          <a:solidFill>
                            <a:srgbClr val="000000"/>
                          </a:solidFill>
                          <a:effectLst/>
                          <a:latin typeface="Calibri" panose="020F0502020204030204" pitchFamily="34" charset="0"/>
                        </a:rPr>
                        <a:t>Santrifüjler ve Sıvı / Gaz Filtre Edici Makine ve Cihazlar</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1.410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217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1.198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254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671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175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3299641080"/>
                  </a:ext>
                </a:extLst>
              </a:tr>
              <a:tr h="265009">
                <a:tc>
                  <a:txBody>
                    <a:bodyPr/>
                    <a:lstStyle/>
                    <a:p>
                      <a:pPr algn="ctr" rtl="0" fontAlgn="ctr"/>
                      <a:r>
                        <a:rPr lang="tr-TR" sz="1200" b="1" i="0" u="none" strike="noStrike">
                          <a:solidFill>
                            <a:srgbClr val="000000"/>
                          </a:solidFill>
                          <a:effectLst/>
                          <a:latin typeface="Calibri" panose="020F0502020204030204" pitchFamily="34" charset="0"/>
                        </a:rPr>
                        <a:t>13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dirty="0">
                          <a:solidFill>
                            <a:srgbClr val="000000"/>
                          </a:solidFill>
                          <a:effectLst/>
                          <a:latin typeface="Calibri" panose="020F0502020204030204" pitchFamily="34" charset="0"/>
                        </a:rPr>
                        <a:t>Elektronik Entegre Devreler ve Diğer Aksam ve Parçalar</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439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56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555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92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295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70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3305326732"/>
                  </a:ext>
                </a:extLst>
              </a:tr>
              <a:tr h="199702">
                <a:tc>
                  <a:txBody>
                    <a:bodyPr/>
                    <a:lstStyle/>
                    <a:p>
                      <a:pPr algn="ctr" rtl="0" fontAlgn="ctr"/>
                      <a:r>
                        <a:rPr lang="tr-TR" sz="1200" b="1" i="0" u="none" strike="noStrike">
                          <a:solidFill>
                            <a:srgbClr val="000000"/>
                          </a:solidFill>
                          <a:effectLst/>
                          <a:latin typeface="Calibri" panose="020F0502020204030204" pitchFamily="34" charset="0"/>
                        </a:rPr>
                        <a:t>14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200" b="1" i="0" u="none" strike="noStrike">
                          <a:solidFill>
                            <a:srgbClr val="000000"/>
                          </a:solidFill>
                          <a:effectLst/>
                          <a:latin typeface="Calibri" panose="020F0502020204030204" pitchFamily="34" charset="0"/>
                        </a:rPr>
                        <a:t>Turbojetler,Turbopropellerler ve Diğer Gaz Türbinleri</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2.209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2.826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394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1.613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358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dirty="0">
                          <a:solidFill>
                            <a:srgbClr val="000000"/>
                          </a:solidFill>
                          <a:effectLst/>
                          <a:latin typeface="Calibri" panose="020F0502020204030204" pitchFamily="34" charset="0"/>
                        </a:rPr>
                        <a:t>22%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759612804"/>
                  </a:ext>
                </a:extLst>
              </a:tr>
              <a:tr h="265009">
                <a:tc>
                  <a:txBody>
                    <a:bodyPr/>
                    <a:lstStyle/>
                    <a:p>
                      <a:pPr algn="ctr" rtl="0" fontAlgn="ctr"/>
                      <a:r>
                        <a:rPr lang="tr-TR" sz="1200" b="1" i="0" u="none" strike="noStrike">
                          <a:solidFill>
                            <a:srgbClr val="000000"/>
                          </a:solidFill>
                          <a:effectLst/>
                          <a:latin typeface="Calibri" panose="020F0502020204030204" pitchFamily="34" charset="0"/>
                        </a:rPr>
                        <a:t>15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dirty="0">
                          <a:solidFill>
                            <a:srgbClr val="000000"/>
                          </a:solidFill>
                          <a:effectLst/>
                          <a:latin typeface="Calibri" panose="020F0502020204030204" pitchFamily="34" charset="0"/>
                        </a:rPr>
                        <a:t>Elektrik Devresi Teçhizatı (Anahtarlar, Röleler </a:t>
                      </a:r>
                      <a:r>
                        <a:rPr lang="tr-TR" sz="1200" b="1" i="0" u="none" strike="noStrike" dirty="0" err="1">
                          <a:solidFill>
                            <a:srgbClr val="000000"/>
                          </a:solidFill>
                          <a:effectLst/>
                          <a:latin typeface="Calibri" panose="020F0502020204030204" pitchFamily="34" charset="0"/>
                        </a:rPr>
                        <a:t>v.b</a:t>
                      </a:r>
                      <a:r>
                        <a:rPr lang="tr-TR" sz="1200" b="1" i="0" u="none" strike="noStrike" dirty="0">
                          <a:solidFill>
                            <a:srgbClr val="000000"/>
                          </a:solidFill>
                          <a:effectLst/>
                          <a:latin typeface="Calibri" panose="020F0502020204030204" pitchFamily="34" charset="0"/>
                        </a:rPr>
                        <a:t>.)</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1.030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147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1.176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155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631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81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57495685"/>
                  </a:ext>
                </a:extLst>
              </a:tr>
              <a:tr h="265009">
                <a:tc>
                  <a:txBody>
                    <a:bodyPr/>
                    <a:lstStyle/>
                    <a:p>
                      <a:pPr algn="ctr" rtl="0" fontAlgn="ctr"/>
                      <a:r>
                        <a:rPr lang="tr-TR" sz="1200" b="1" i="0" u="none" strike="noStrike">
                          <a:solidFill>
                            <a:srgbClr val="000000"/>
                          </a:solidFill>
                          <a:effectLst/>
                          <a:latin typeface="Calibri" panose="020F0502020204030204" pitchFamily="34" charset="0"/>
                        </a:rPr>
                        <a:t>16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200" b="1" i="0" u="none" strike="noStrike">
                          <a:solidFill>
                            <a:srgbClr val="000000"/>
                          </a:solidFill>
                          <a:effectLst/>
                          <a:latin typeface="Calibri" panose="020F0502020204030204" pitchFamily="34" charset="0"/>
                        </a:rPr>
                        <a:t>Elektrik Transformatörleri</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776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65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1.019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124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465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a:solidFill>
                            <a:srgbClr val="000000"/>
                          </a:solidFill>
                          <a:effectLst/>
                          <a:latin typeface="Calibri" panose="020F0502020204030204" pitchFamily="34" charset="0"/>
                        </a:rPr>
                        <a:t>100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0" i="0" u="none" strike="noStrike" dirty="0">
                          <a:solidFill>
                            <a:srgbClr val="000000"/>
                          </a:solidFill>
                          <a:effectLst/>
                          <a:latin typeface="Calibri" panose="020F0502020204030204" pitchFamily="34" charset="0"/>
                        </a:rPr>
                        <a:t>22%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604983653"/>
                  </a:ext>
                </a:extLst>
              </a:tr>
              <a:tr h="392839">
                <a:tc>
                  <a:txBody>
                    <a:bodyPr/>
                    <a:lstStyle/>
                    <a:p>
                      <a:pPr algn="ctr" rtl="0" fontAlgn="ctr"/>
                      <a:r>
                        <a:rPr lang="tr-TR" sz="1200" b="1" i="0" u="none" strike="noStrike">
                          <a:solidFill>
                            <a:srgbClr val="000000"/>
                          </a:solidFill>
                          <a:effectLst/>
                          <a:latin typeface="Calibri" panose="020F0502020204030204" pitchFamily="34" charset="0"/>
                        </a:rPr>
                        <a:t>17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200" b="1" i="0" u="none" strike="noStrike">
                          <a:solidFill>
                            <a:srgbClr val="000000"/>
                          </a:solidFill>
                          <a:effectLst/>
                          <a:latin typeface="Calibri" panose="020F0502020204030204" pitchFamily="34" charset="0"/>
                        </a:rPr>
                        <a:t>Borular, Kazanlar, Tanklar, Depolar ve Diğer Kaplar İçin Musluk ve Valfler</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2.166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161</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2.254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dirty="0">
                          <a:solidFill>
                            <a:srgbClr val="000000"/>
                          </a:solidFill>
                          <a:effectLst/>
                          <a:latin typeface="Calibri" panose="020F0502020204030204" pitchFamily="34" charset="0"/>
                        </a:rPr>
                        <a:t>183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1.059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107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0" i="0" u="none" strike="noStrike">
                          <a:solidFill>
                            <a:srgbClr val="000000"/>
                          </a:solidFill>
                          <a:effectLst/>
                          <a:latin typeface="Calibri" panose="020F0502020204030204" pitchFamily="34" charset="0"/>
                        </a:rPr>
                        <a:t>10%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3305552231"/>
                  </a:ext>
                </a:extLst>
              </a:tr>
              <a:tr h="265009">
                <a:tc gridSpan="2">
                  <a:txBody>
                    <a:bodyPr/>
                    <a:lstStyle/>
                    <a:p>
                      <a:pPr algn="ctr" rtl="0" fontAlgn="ctr"/>
                      <a:r>
                        <a:rPr lang="tr-TR" sz="1200" b="1" i="0" u="none" strike="noStrike">
                          <a:solidFill>
                            <a:srgbClr val="000000"/>
                          </a:solidFill>
                          <a:effectLst/>
                          <a:latin typeface="Calibri" panose="020F0502020204030204" pitchFamily="34" charset="0"/>
                        </a:rPr>
                        <a:t>Liste Toplamı</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hMerge="1">
                  <a:txBody>
                    <a:bodyPr/>
                    <a:lstStyle/>
                    <a:p>
                      <a:endParaRPr lang="tr-TR"/>
                    </a:p>
                  </a:txBody>
                  <a:tcPr/>
                </a:tc>
                <a:tc>
                  <a:txBody>
                    <a:bodyPr/>
                    <a:lstStyle/>
                    <a:p>
                      <a:pPr algn="r" rtl="0" fontAlgn="ctr"/>
                      <a:r>
                        <a:rPr lang="tr-TR" sz="1200" b="1" i="0" u="none" strike="noStrike">
                          <a:solidFill>
                            <a:srgbClr val="000000"/>
                          </a:solidFill>
                          <a:effectLst/>
                          <a:latin typeface="Calibri" panose="020F0502020204030204" pitchFamily="34" charset="0"/>
                        </a:rPr>
                        <a:t>22.572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1" i="0" u="none" strike="noStrike">
                          <a:solidFill>
                            <a:srgbClr val="000000"/>
                          </a:solidFill>
                          <a:effectLst/>
                          <a:latin typeface="Calibri" panose="020F0502020204030204" pitchFamily="34" charset="0"/>
                        </a:rPr>
                        <a:t>5.923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1" i="0" u="none" strike="noStrike">
                          <a:solidFill>
                            <a:srgbClr val="000000"/>
                          </a:solidFill>
                          <a:effectLst/>
                          <a:latin typeface="Calibri" panose="020F0502020204030204" pitchFamily="34" charset="0"/>
                        </a:rPr>
                        <a:t>26%</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1" i="0" u="none" strike="noStrike">
                          <a:solidFill>
                            <a:srgbClr val="000000"/>
                          </a:solidFill>
                          <a:effectLst/>
                          <a:latin typeface="Calibri" panose="020F0502020204030204" pitchFamily="34" charset="0"/>
                        </a:rPr>
                        <a:t>25.734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1" i="0" u="none" strike="noStrike">
                          <a:solidFill>
                            <a:srgbClr val="000000"/>
                          </a:solidFill>
                          <a:effectLst/>
                          <a:latin typeface="Calibri" panose="020F0502020204030204" pitchFamily="34" charset="0"/>
                        </a:rPr>
                        <a:t>8.253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1" i="0" u="none" strike="noStrike">
                          <a:solidFill>
                            <a:srgbClr val="000000"/>
                          </a:solidFill>
                          <a:effectLst/>
                          <a:latin typeface="Calibri" panose="020F0502020204030204" pitchFamily="34" charset="0"/>
                        </a:rPr>
                        <a:t>32%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1" i="0" u="none" strike="noStrike">
                          <a:solidFill>
                            <a:srgbClr val="000000"/>
                          </a:solidFill>
                          <a:effectLst/>
                          <a:latin typeface="Calibri" panose="020F0502020204030204" pitchFamily="34" charset="0"/>
                        </a:rPr>
                        <a:t>13.628</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1" i="0" u="none" strike="noStrike">
                          <a:solidFill>
                            <a:srgbClr val="000000"/>
                          </a:solidFill>
                          <a:effectLst/>
                          <a:latin typeface="Calibri" panose="020F0502020204030204" pitchFamily="34" charset="0"/>
                        </a:rPr>
                        <a:t>4.663</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200" b="1" i="0" u="none" strike="noStrike">
                          <a:solidFill>
                            <a:srgbClr val="000000"/>
                          </a:solidFill>
                          <a:effectLst/>
                          <a:latin typeface="Calibri" panose="020F0502020204030204" pitchFamily="34" charset="0"/>
                        </a:rPr>
                        <a:t>34%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3486012670"/>
                  </a:ext>
                </a:extLst>
              </a:tr>
              <a:tr h="271171">
                <a:tc gridSpan="2">
                  <a:txBody>
                    <a:bodyPr/>
                    <a:lstStyle/>
                    <a:p>
                      <a:pPr algn="ctr" rtl="0" fontAlgn="ctr"/>
                      <a:r>
                        <a:rPr lang="tr-TR" sz="1200" b="1" i="0" u="none" strike="noStrike" dirty="0">
                          <a:solidFill>
                            <a:srgbClr val="000000"/>
                          </a:solidFill>
                          <a:effectLst/>
                          <a:latin typeface="Calibri" panose="020F0502020204030204" pitchFamily="34" charset="0"/>
                        </a:rPr>
                        <a:t>GENEL TOPLAM</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hMerge="1">
                  <a:txBody>
                    <a:bodyPr/>
                    <a:lstStyle/>
                    <a:p>
                      <a:endParaRPr lang="tr-TR"/>
                    </a:p>
                  </a:txBody>
                  <a:tcPr/>
                </a:tc>
                <a:tc>
                  <a:txBody>
                    <a:bodyPr/>
                    <a:lstStyle/>
                    <a:p>
                      <a:pPr algn="r" rtl="0" fontAlgn="ctr"/>
                      <a:r>
                        <a:rPr lang="tr-TR" sz="1200" b="1" i="0" u="none" strike="noStrike">
                          <a:solidFill>
                            <a:srgbClr val="000000"/>
                          </a:solidFill>
                          <a:effectLst/>
                          <a:latin typeface="Calibri" panose="020F0502020204030204" pitchFamily="34" charset="0"/>
                        </a:rPr>
                        <a:t>84.947</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1" i="0" u="none" strike="noStrike">
                          <a:solidFill>
                            <a:srgbClr val="000000"/>
                          </a:solidFill>
                          <a:effectLst/>
                          <a:latin typeface="Calibri" panose="020F0502020204030204" pitchFamily="34" charset="0"/>
                        </a:rPr>
                        <a:t>7.989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1" i="0" u="none" strike="noStrike">
                          <a:solidFill>
                            <a:srgbClr val="000000"/>
                          </a:solidFill>
                          <a:effectLst/>
                          <a:latin typeface="Calibri" panose="020F0502020204030204" pitchFamily="34" charset="0"/>
                        </a:rPr>
                        <a:t>9%</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1" i="0" u="none" strike="noStrike">
                          <a:solidFill>
                            <a:srgbClr val="000000"/>
                          </a:solidFill>
                          <a:effectLst/>
                          <a:latin typeface="Calibri" panose="020F0502020204030204" pitchFamily="34" charset="0"/>
                        </a:rPr>
                        <a:t>86.470</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1" i="0" u="none" strike="noStrike">
                          <a:solidFill>
                            <a:srgbClr val="000000"/>
                          </a:solidFill>
                          <a:effectLst/>
                          <a:latin typeface="Calibri" panose="020F0502020204030204" pitchFamily="34" charset="0"/>
                        </a:rPr>
                        <a:t>10.665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1" i="0" u="none" strike="noStrike">
                          <a:solidFill>
                            <a:srgbClr val="000000"/>
                          </a:solidFill>
                          <a:effectLst/>
                          <a:latin typeface="Calibri" panose="020F0502020204030204" pitchFamily="34" charset="0"/>
                        </a:rPr>
                        <a:t>12%</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1" i="0" u="none" strike="noStrike">
                          <a:solidFill>
                            <a:srgbClr val="000000"/>
                          </a:solidFill>
                          <a:effectLst/>
                          <a:latin typeface="Calibri" panose="020F0502020204030204" pitchFamily="34" charset="0"/>
                        </a:rPr>
                        <a:t>40.675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1" i="0" u="none" strike="noStrike">
                          <a:solidFill>
                            <a:srgbClr val="000000"/>
                          </a:solidFill>
                          <a:effectLst/>
                          <a:latin typeface="Calibri" panose="020F0502020204030204" pitchFamily="34" charset="0"/>
                        </a:rPr>
                        <a:t>6.164</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200" b="1" i="0" u="none" strike="noStrike" dirty="0">
                          <a:solidFill>
                            <a:srgbClr val="000000"/>
                          </a:solidFill>
                          <a:effectLst/>
                          <a:latin typeface="Calibri" panose="020F0502020204030204" pitchFamily="34" charset="0"/>
                        </a:rPr>
                        <a:t>15%</a:t>
                      </a:r>
                    </a:p>
                  </a:txBody>
                  <a:tcPr marL="7253" marR="7253" marT="725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026768363"/>
                  </a:ext>
                </a:extLst>
              </a:tr>
            </a:tbl>
          </a:graphicData>
        </a:graphic>
      </p:graphicFrame>
      <p:sp>
        <p:nvSpPr>
          <p:cNvPr id="9" name="Metin kutusu 8"/>
          <p:cNvSpPr txBox="1"/>
          <p:nvPr/>
        </p:nvSpPr>
        <p:spPr>
          <a:xfrm>
            <a:off x="472963" y="6183472"/>
            <a:ext cx="11424492" cy="276999"/>
          </a:xfrm>
          <a:prstGeom prst="rect">
            <a:avLst/>
          </a:prstGeom>
          <a:noFill/>
        </p:spPr>
        <p:txBody>
          <a:bodyPr wrap="square" rtlCol="0">
            <a:spAutoFit/>
          </a:bodyPr>
          <a:lstStyle/>
          <a:p>
            <a:r>
              <a:rPr lang="tr-TR" sz="1200" dirty="0">
                <a:solidFill>
                  <a:prstClr val="black"/>
                </a:solidFill>
              </a:rPr>
              <a:t>Tablo DİR kapsamı sektör ithalatının </a:t>
            </a:r>
            <a:r>
              <a:rPr lang="tr-TR" sz="1200" dirty="0" smtClean="0"/>
              <a:t>% 75,6’sını oluşturmaktadır. </a:t>
            </a:r>
            <a:endParaRPr lang="tr-TR" sz="1200" dirty="0"/>
          </a:p>
        </p:txBody>
      </p:sp>
    </p:spTree>
    <p:extLst>
      <p:ext uri="{BB962C8B-B14F-4D97-AF65-F5344CB8AC3E}">
        <p14:creationId xmlns:p14="http://schemas.microsoft.com/office/powerpoint/2010/main" val="1047578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19</a:t>
            </a:fld>
            <a:endParaRPr lang="tr-TR" altLang="tr-TR"/>
          </a:p>
        </p:txBody>
      </p:sp>
      <p:sp>
        <p:nvSpPr>
          <p:cNvPr id="2" name="Dikdörtgen 1"/>
          <p:cNvSpPr/>
          <p:nvPr/>
        </p:nvSpPr>
        <p:spPr>
          <a:xfrm>
            <a:off x="1" y="110387"/>
            <a:ext cx="12192000" cy="461665"/>
          </a:xfrm>
          <a:prstGeom prst="rect">
            <a:avLst/>
          </a:prstGeom>
        </p:spPr>
        <p:txBody>
          <a:bodyPr wrap="square">
            <a:spAutoFit/>
          </a:bodyPr>
          <a:lstStyle/>
          <a:p>
            <a:pPr algn="ctr">
              <a:defRPr/>
            </a:pPr>
            <a:r>
              <a:rPr lang="tr-TR" sz="2400" b="1" dirty="0" smtClean="0">
                <a:solidFill>
                  <a:schemeClr val="bg1"/>
                </a:solidFill>
              </a:rPr>
              <a:t>DEĞERLENDİRME</a:t>
            </a:r>
            <a:endParaRPr lang="tr-TR" sz="2400" b="1" dirty="0">
              <a:solidFill>
                <a:schemeClr val="bg1"/>
              </a:solidFill>
              <a:cs typeface="Arial" panose="020B0604020202020204" pitchFamily="34" charset="0"/>
            </a:endParaRPr>
          </a:p>
        </p:txBody>
      </p:sp>
      <p:graphicFrame>
        <p:nvGraphicFramePr>
          <p:cNvPr id="6" name="İçerik Yer Tutucusu 4"/>
          <p:cNvGraphicFramePr>
            <a:graphicFrameLocks/>
          </p:cNvGraphicFramePr>
          <p:nvPr>
            <p:extLst>
              <p:ext uri="{D42A27DB-BD31-4B8C-83A1-F6EECF244321}">
                <p14:modId xmlns:p14="http://schemas.microsoft.com/office/powerpoint/2010/main" val="3861578365"/>
              </p:ext>
            </p:extLst>
          </p:nvPr>
        </p:nvGraphicFramePr>
        <p:xfrm>
          <a:off x="698501" y="1037623"/>
          <a:ext cx="10765750" cy="4973640"/>
        </p:xfrm>
        <a:graphic>
          <a:graphicData uri="http://schemas.openxmlformats.org/drawingml/2006/table">
            <a:tbl>
              <a:tblPr firstRow="1" bandRow="1">
                <a:tableStyleId>{5C22544A-7EE6-4342-B048-85BDC9FD1C3A}</a:tableStyleId>
              </a:tblPr>
              <a:tblGrid>
                <a:gridCol w="4247423">
                  <a:extLst>
                    <a:ext uri="{9D8B030D-6E8A-4147-A177-3AD203B41FA5}">
                      <a16:colId xmlns:a16="http://schemas.microsoft.com/office/drawing/2014/main" xmlns="" val="20000"/>
                    </a:ext>
                  </a:extLst>
                </a:gridCol>
                <a:gridCol w="2358881">
                  <a:extLst>
                    <a:ext uri="{9D8B030D-6E8A-4147-A177-3AD203B41FA5}">
                      <a16:colId xmlns:a16="http://schemas.microsoft.com/office/drawing/2014/main" xmlns="" val="20001"/>
                    </a:ext>
                  </a:extLst>
                </a:gridCol>
                <a:gridCol w="2245871">
                  <a:extLst>
                    <a:ext uri="{9D8B030D-6E8A-4147-A177-3AD203B41FA5}">
                      <a16:colId xmlns:a16="http://schemas.microsoft.com/office/drawing/2014/main" xmlns="" val="20002"/>
                    </a:ext>
                  </a:extLst>
                </a:gridCol>
                <a:gridCol w="970923">
                  <a:extLst>
                    <a:ext uri="{9D8B030D-6E8A-4147-A177-3AD203B41FA5}">
                      <a16:colId xmlns:a16="http://schemas.microsoft.com/office/drawing/2014/main" xmlns="" val="20003"/>
                    </a:ext>
                  </a:extLst>
                </a:gridCol>
                <a:gridCol w="942652">
                  <a:extLst>
                    <a:ext uri="{9D8B030D-6E8A-4147-A177-3AD203B41FA5}">
                      <a16:colId xmlns:a16="http://schemas.microsoft.com/office/drawing/2014/main" xmlns="" val="20004"/>
                    </a:ext>
                  </a:extLst>
                </a:gridCol>
              </a:tblGrid>
              <a:tr h="619962">
                <a:tc>
                  <a:txBody>
                    <a:bodyPr/>
                    <a:lstStyle/>
                    <a:p>
                      <a:r>
                        <a:rPr lang="tr-TR" sz="1800" dirty="0" smtClean="0"/>
                        <a:t>Madde Adı</a:t>
                      </a:r>
                      <a:endParaRPr lang="tr-TR" sz="1800" dirty="0"/>
                    </a:p>
                  </a:txBody>
                  <a:tcPr/>
                </a:tc>
                <a:tc>
                  <a:txBody>
                    <a:bodyPr/>
                    <a:lstStyle/>
                    <a:p>
                      <a:r>
                        <a:rPr lang="tr-TR" sz="1800" dirty="0" smtClean="0"/>
                        <a:t>Üretimin Bulunmaması</a:t>
                      </a:r>
                      <a:endParaRPr lang="tr-TR" sz="1800" dirty="0"/>
                    </a:p>
                  </a:txBody>
                  <a:tcPr/>
                </a:tc>
                <a:tc>
                  <a:txBody>
                    <a:bodyPr/>
                    <a:lstStyle/>
                    <a:p>
                      <a:r>
                        <a:rPr lang="tr-TR" sz="1800" dirty="0" smtClean="0"/>
                        <a:t>Üretimin Kısıtlı Olması</a:t>
                      </a:r>
                      <a:endParaRPr lang="tr-TR" sz="1800" dirty="0"/>
                    </a:p>
                  </a:txBody>
                  <a:tcPr/>
                </a:tc>
                <a:tc>
                  <a:txBody>
                    <a:bodyPr/>
                    <a:lstStyle/>
                    <a:p>
                      <a:r>
                        <a:rPr lang="tr-TR" sz="1800" dirty="0" smtClean="0"/>
                        <a:t>Fiyat</a:t>
                      </a:r>
                      <a:endParaRPr lang="tr-TR" sz="1800" dirty="0"/>
                    </a:p>
                  </a:txBody>
                  <a:tcPr/>
                </a:tc>
                <a:tc>
                  <a:txBody>
                    <a:bodyPr/>
                    <a:lstStyle/>
                    <a:p>
                      <a:r>
                        <a:rPr lang="tr-TR" sz="1800" dirty="0" smtClean="0"/>
                        <a:t>Kalite </a:t>
                      </a:r>
                      <a:endParaRPr lang="tr-TR" sz="1800" dirty="0"/>
                    </a:p>
                  </a:txBody>
                  <a:tcPr/>
                </a:tc>
                <a:extLst>
                  <a:ext uri="{0D108BD9-81ED-4DB2-BD59-A6C34878D82A}">
                    <a16:rowId xmlns:a16="http://schemas.microsoft.com/office/drawing/2014/main" xmlns="" val="10000"/>
                  </a:ext>
                </a:extLst>
              </a:tr>
              <a:tr h="354264">
                <a:tc>
                  <a:txBody>
                    <a:bodyPr/>
                    <a:lstStyle/>
                    <a:p>
                      <a:pPr algn="l"/>
                      <a:r>
                        <a:rPr lang="tr-TR" sz="1500" b="1" dirty="0" smtClean="0">
                          <a:latin typeface="+mn-lt"/>
                          <a:cs typeface="Arial" panose="020B0604020202020204" pitchFamily="34" charset="0"/>
                        </a:rPr>
                        <a:t>Motorlar</a:t>
                      </a:r>
                      <a:endParaRPr lang="tr-TR" sz="1500" b="1"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extLst>
                  <a:ext uri="{0D108BD9-81ED-4DB2-BD59-A6C34878D82A}">
                    <a16:rowId xmlns:a16="http://schemas.microsoft.com/office/drawing/2014/main" xmlns="" val="10001"/>
                  </a:ext>
                </a:extLst>
              </a:tr>
              <a:tr h="531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500" b="1" dirty="0" smtClean="0">
                          <a:solidFill>
                            <a:prstClr val="black"/>
                          </a:solidFill>
                          <a:latin typeface="+mn-lt"/>
                          <a:cs typeface="Arial" panose="020B0604020202020204" pitchFamily="34" charset="0"/>
                        </a:rPr>
                        <a:t>Elektrik Devresi Teçhizatları</a:t>
                      </a:r>
                    </a:p>
                    <a:p>
                      <a:pPr algn="l"/>
                      <a:endParaRPr lang="tr-TR" sz="1500" b="1"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extLst>
                  <a:ext uri="{0D108BD9-81ED-4DB2-BD59-A6C34878D82A}">
                    <a16:rowId xmlns:a16="http://schemas.microsoft.com/office/drawing/2014/main" xmlns="" val="10002"/>
                  </a:ext>
                </a:extLst>
              </a:tr>
              <a:tr h="531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500" b="1" dirty="0" err="1" smtClean="0">
                          <a:solidFill>
                            <a:prstClr val="black"/>
                          </a:solidFill>
                          <a:latin typeface="+mn-lt"/>
                          <a:cs typeface="Arial" panose="020B0604020202020204" pitchFamily="34" charset="0"/>
                        </a:rPr>
                        <a:t>Turbojetler</a:t>
                      </a:r>
                      <a:r>
                        <a:rPr lang="tr-TR" sz="1500" b="1" dirty="0" smtClean="0">
                          <a:solidFill>
                            <a:prstClr val="black"/>
                          </a:solidFill>
                          <a:latin typeface="+mn-lt"/>
                          <a:cs typeface="Arial" panose="020B0604020202020204" pitchFamily="34" charset="0"/>
                        </a:rPr>
                        <a:t> ile Aksam ve Parçaları</a:t>
                      </a:r>
                    </a:p>
                    <a:p>
                      <a:pPr algn="l"/>
                      <a:endParaRPr lang="tr-TR" sz="1500" b="1"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a:latin typeface="+mn-lt"/>
                        <a:cs typeface="Arial" panose="020B0604020202020204" pitchFamily="34" charset="0"/>
                      </a:endParaRPr>
                    </a:p>
                  </a:txBody>
                  <a:tcPr/>
                </a:tc>
                <a:tc>
                  <a:txBody>
                    <a:bodyPr/>
                    <a:lstStyle/>
                    <a:p>
                      <a:pPr algn="ctr"/>
                      <a:endParaRPr lang="tr-TR" sz="1800" b="0">
                        <a:latin typeface="+mn-lt"/>
                        <a:cs typeface="Arial" panose="020B0604020202020204" pitchFamily="34" charset="0"/>
                      </a:endParaRPr>
                    </a:p>
                  </a:txBody>
                  <a:tcPr/>
                </a:tc>
                <a:extLst>
                  <a:ext uri="{0D108BD9-81ED-4DB2-BD59-A6C34878D82A}">
                    <a16:rowId xmlns:a16="http://schemas.microsoft.com/office/drawing/2014/main" xmlns="" val="10003"/>
                  </a:ext>
                </a:extLst>
              </a:tr>
              <a:tr h="4200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500" b="1" dirty="0" smtClean="0">
                          <a:solidFill>
                            <a:prstClr val="black"/>
                          </a:solidFill>
                          <a:latin typeface="+mn-lt"/>
                          <a:cs typeface="Arial" panose="020B0604020202020204" pitchFamily="34" charset="0"/>
                        </a:rPr>
                        <a:t>Elektronik Entegre ve Devreler</a:t>
                      </a:r>
                      <a:endParaRPr lang="tr-TR" sz="1500" b="1"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extLst>
                  <a:ext uri="{0D108BD9-81ED-4DB2-BD59-A6C34878D82A}">
                    <a16:rowId xmlns:a16="http://schemas.microsoft.com/office/drawing/2014/main" xmlns="" val="10004"/>
                  </a:ext>
                </a:extLst>
              </a:tr>
              <a:tr h="595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500" b="1" dirty="0" smtClean="0">
                          <a:solidFill>
                            <a:prstClr val="black"/>
                          </a:solidFill>
                          <a:latin typeface="+mn-lt"/>
                          <a:cs typeface="Arial" panose="020B0604020202020204" pitchFamily="34" charset="0"/>
                        </a:rPr>
                        <a:t>Lazerler, Sıvı Kristalli Sistemler ve Diğer Optik Cihazlar</a:t>
                      </a:r>
                      <a:endParaRPr lang="tr-TR" sz="1500" b="1"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a:latin typeface="+mn-lt"/>
                        <a:cs typeface="Arial" panose="020B0604020202020204" pitchFamily="34" charset="0"/>
                      </a:endParaRPr>
                    </a:p>
                  </a:txBody>
                  <a:tcPr/>
                </a:tc>
                <a:extLst>
                  <a:ext uri="{0D108BD9-81ED-4DB2-BD59-A6C34878D82A}">
                    <a16:rowId xmlns:a16="http://schemas.microsoft.com/office/drawing/2014/main" xmlns="" val="10005"/>
                  </a:ext>
                </a:extLst>
              </a:tr>
              <a:tr h="595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500" b="1" dirty="0" smtClean="0">
                          <a:solidFill>
                            <a:prstClr val="black"/>
                          </a:solidFill>
                          <a:latin typeface="+mn-lt"/>
                          <a:cs typeface="Arial" panose="020B0604020202020204" pitchFamily="34" charset="0"/>
                        </a:rPr>
                        <a:t>Televizyon, Radyo ve Diğer Verici Cihazların Aksam ve Parçaları</a:t>
                      </a:r>
                      <a:endParaRPr lang="tr-TR" sz="1500" b="1"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endParaRPr lang="tr-TR" sz="1800" b="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extLst>
                  <a:ext uri="{0D108BD9-81ED-4DB2-BD59-A6C34878D82A}">
                    <a16:rowId xmlns:a16="http://schemas.microsoft.com/office/drawing/2014/main" xmlns="" val="10006"/>
                  </a:ext>
                </a:extLst>
              </a:tr>
              <a:tr h="4200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500" b="1" dirty="0" smtClean="0">
                          <a:solidFill>
                            <a:prstClr val="black"/>
                          </a:solidFill>
                          <a:latin typeface="+mn-lt"/>
                          <a:cs typeface="Arial" panose="020B0604020202020204" pitchFamily="34" charset="0"/>
                        </a:rPr>
                        <a:t>Karayolu Taşıtları İçin Aksam ve Parçalar</a:t>
                      </a:r>
                      <a:endParaRPr lang="tr-TR" sz="1500" b="1"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extLst>
                  <a:ext uri="{0D108BD9-81ED-4DB2-BD59-A6C34878D82A}">
                    <a16:rowId xmlns:a16="http://schemas.microsoft.com/office/drawing/2014/main" xmlns="" val="10007"/>
                  </a:ext>
                </a:extLst>
              </a:tr>
              <a:tr h="4200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500" b="1" dirty="0" smtClean="0">
                          <a:solidFill>
                            <a:prstClr val="black"/>
                          </a:solidFill>
                          <a:latin typeface="+mn-lt"/>
                          <a:cs typeface="Arial" panose="020B0604020202020204" pitchFamily="34" charset="0"/>
                        </a:rPr>
                        <a:t>Elektrik Transformatörleri</a:t>
                      </a:r>
                      <a:endParaRPr lang="tr-TR" sz="1500" b="1" dirty="0">
                        <a:latin typeface="+mn-lt"/>
                        <a:cs typeface="Arial" panose="020B0604020202020204" pitchFamily="34" charset="0"/>
                      </a:endParaRPr>
                    </a:p>
                  </a:txBody>
                  <a:tcPr/>
                </a:tc>
                <a:tc>
                  <a:txBody>
                    <a:bodyPr/>
                    <a:lstStyle/>
                    <a:p>
                      <a:pPr algn="ctr"/>
                      <a:endParaRPr lang="tr-TR" sz="1800" b="0"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tc>
                  <a:txBody>
                    <a:bodyPr/>
                    <a:lstStyle/>
                    <a:p>
                      <a:pPr algn="ctr"/>
                      <a:r>
                        <a:rPr lang="tr-TR" sz="1800" b="0" dirty="0" smtClean="0">
                          <a:latin typeface="+mn-lt"/>
                          <a:cs typeface="Arial" panose="020B0604020202020204" pitchFamily="34" charset="0"/>
                        </a:rPr>
                        <a:t>X</a:t>
                      </a:r>
                      <a:endParaRPr lang="tr-TR" sz="1800" b="0" dirty="0">
                        <a:latin typeface="+mn-lt"/>
                        <a:cs typeface="Arial" panose="020B0604020202020204" pitchFamily="34" charset="0"/>
                      </a:endParaRPr>
                    </a:p>
                  </a:txBody>
                  <a:tcPr/>
                </a:tc>
                <a:extLst>
                  <a:ext uri="{0D108BD9-81ED-4DB2-BD59-A6C34878D82A}">
                    <a16:rowId xmlns:a16="http://schemas.microsoft.com/office/drawing/2014/main" xmlns="" val="10008"/>
                  </a:ext>
                </a:extLst>
              </a:tr>
              <a:tr h="4200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sz="1500" b="1" dirty="0" smtClean="0">
                          <a:solidFill>
                            <a:prstClr val="black"/>
                          </a:solidFill>
                          <a:latin typeface="+mn-lt"/>
                          <a:cs typeface="Calibri" panose="020F0502020204030204" pitchFamily="34" charset="0"/>
                        </a:rPr>
                        <a:t>Elektrik Kontrol, Dağıtım ve Kontrol Panoları</a:t>
                      </a:r>
                      <a:endParaRPr lang="tr-TR" sz="1500" b="1" dirty="0">
                        <a:latin typeface="+mn-lt"/>
                      </a:endParaRPr>
                    </a:p>
                  </a:txBody>
                  <a:tcPr/>
                </a:tc>
                <a:tc>
                  <a:txBody>
                    <a:bodyPr/>
                    <a:lstStyle/>
                    <a:p>
                      <a:pPr algn="ctr"/>
                      <a:endParaRPr lang="tr-TR" sz="1800" b="0" dirty="0">
                        <a:latin typeface="+mn-lt"/>
                      </a:endParaRPr>
                    </a:p>
                  </a:txBody>
                  <a:tcPr/>
                </a:tc>
                <a:tc>
                  <a:txBody>
                    <a:bodyPr/>
                    <a:lstStyle/>
                    <a:p>
                      <a:pPr algn="ctr"/>
                      <a:r>
                        <a:rPr lang="tr-TR" sz="1800" b="0" dirty="0" smtClean="0">
                          <a:latin typeface="+mn-lt"/>
                        </a:rPr>
                        <a:t>X</a:t>
                      </a:r>
                      <a:endParaRPr lang="tr-TR" sz="1800" b="0" dirty="0">
                        <a:latin typeface="+mn-lt"/>
                      </a:endParaRPr>
                    </a:p>
                  </a:txBody>
                  <a:tcPr/>
                </a:tc>
                <a:tc>
                  <a:txBody>
                    <a:bodyPr/>
                    <a:lstStyle/>
                    <a:p>
                      <a:pPr algn="ctr"/>
                      <a:r>
                        <a:rPr lang="tr-TR" sz="1800" b="0" dirty="0" smtClean="0">
                          <a:latin typeface="+mn-lt"/>
                        </a:rPr>
                        <a:t>X</a:t>
                      </a:r>
                      <a:endParaRPr lang="tr-TR" sz="1800" b="0" dirty="0">
                        <a:latin typeface="+mn-lt"/>
                      </a:endParaRPr>
                    </a:p>
                  </a:txBody>
                  <a:tcPr/>
                </a:tc>
                <a:tc>
                  <a:txBody>
                    <a:bodyPr/>
                    <a:lstStyle/>
                    <a:p>
                      <a:pPr algn="ctr"/>
                      <a:r>
                        <a:rPr lang="tr-TR" sz="1800" b="0" dirty="0" smtClean="0">
                          <a:latin typeface="+mn-lt"/>
                        </a:rPr>
                        <a:t>X</a:t>
                      </a:r>
                      <a:endParaRPr lang="tr-TR" sz="1800" b="0" dirty="0">
                        <a:latin typeface="+mn-lt"/>
                      </a:endParaRP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772998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2" name="Başlık 1"/>
          <p:cNvSpPr>
            <a:spLocks noGrp="1"/>
          </p:cNvSpPr>
          <p:nvPr>
            <p:ph type="ctrTitle" idx="4294967295"/>
          </p:nvPr>
        </p:nvSpPr>
        <p:spPr>
          <a:xfrm>
            <a:off x="914400" y="2130426"/>
            <a:ext cx="10363200" cy="1470025"/>
          </a:xfrm>
        </p:spPr>
        <p:txBody>
          <a:bodyPr rtlCol="0">
            <a:normAutofit/>
          </a:bodyPr>
          <a:lstStyle/>
          <a:p>
            <a:pPr eaLnBrk="1" fontAlgn="auto" hangingPunct="1">
              <a:spcAft>
                <a:spcPts val="0"/>
              </a:spcAft>
              <a:defRPr/>
            </a:pPr>
            <a:r>
              <a:rPr lang="tr-TR" sz="1200" b="1" dirty="0" smtClean="0">
                <a:solidFill>
                  <a:schemeClr val="bg1"/>
                </a:solidFill>
                <a:latin typeface="Tahoma" pitchFamily="34" charset="0"/>
                <a:ea typeface="Tahoma" pitchFamily="34" charset="0"/>
                <a:cs typeface="Tahoma" pitchFamily="34" charset="0"/>
              </a:rPr>
              <a:t>İHRACAT GENEL MÜDÜRLÜĞÜ</a:t>
            </a:r>
            <a:endParaRPr lang="tr-TR" sz="1200" b="1" dirty="0">
              <a:solidFill>
                <a:schemeClr val="bg1"/>
              </a:solidFill>
              <a:latin typeface="Tahoma" pitchFamily="34" charset="0"/>
              <a:ea typeface="Tahoma" pitchFamily="34" charset="0"/>
              <a:cs typeface="Tahoma" pitchFamily="34" charset="0"/>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a:t>
            </a:fld>
            <a:endParaRPr lang="tr-TR" altLang="tr-TR"/>
          </a:p>
        </p:txBody>
      </p:sp>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r>
              <a:rPr lang="tr-TR" sz="2400" b="1" dirty="0" smtClean="0">
                <a:solidFill>
                  <a:schemeClr val="bg1"/>
                </a:solidFill>
                <a:effectLst>
                  <a:outerShdw blurRad="38100" dist="38100" dir="2700000" algn="tl">
                    <a:srgbClr val="000000">
                      <a:alpha val="43137"/>
                    </a:srgbClr>
                  </a:outerShdw>
                </a:effectLst>
              </a:rPr>
              <a:t>DAHİLDE İŞLEME REJİMİ NEDİR ?</a:t>
            </a:r>
            <a:endParaRPr lang="tr-TR" sz="2400" b="1" dirty="0">
              <a:solidFill>
                <a:schemeClr val="bg1"/>
              </a:solidFill>
              <a:effectLst>
                <a:outerShdw blurRad="38100" dist="38100" dir="2700000" algn="tl">
                  <a:srgbClr val="000000">
                    <a:alpha val="43137"/>
                  </a:srgbClr>
                </a:outerShdw>
              </a:effectLst>
            </a:endParaRPr>
          </a:p>
        </p:txBody>
      </p:sp>
      <p:sp>
        <p:nvSpPr>
          <p:cNvPr id="8" name="İçerik Yer Tutucusu 4"/>
          <p:cNvSpPr txBox="1">
            <a:spLocks/>
          </p:cNvSpPr>
          <p:nvPr/>
        </p:nvSpPr>
        <p:spPr bwMode="auto">
          <a:xfrm>
            <a:off x="914400" y="1148898"/>
            <a:ext cx="9580947"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tr-TR" altLang="tr-TR" sz="2800" dirty="0" smtClean="0">
                <a:solidFill>
                  <a:srgbClr val="002060"/>
                </a:solidFill>
                <a:ea typeface="+mj-ea"/>
                <a:cs typeface="+mj-cs"/>
              </a:rPr>
              <a:t>Dahilde </a:t>
            </a:r>
            <a:r>
              <a:rPr lang="tr-TR" altLang="tr-TR" sz="2800" dirty="0">
                <a:solidFill>
                  <a:srgbClr val="002060"/>
                </a:solidFill>
                <a:ea typeface="+mj-ea"/>
                <a:cs typeface="+mj-cs"/>
              </a:rPr>
              <a:t>İşleme Rejimi, ihraç ürünlerimize uluslararası piyasalarda </a:t>
            </a:r>
            <a:r>
              <a:rPr lang="tr-TR" altLang="tr-TR" sz="2800" b="1" dirty="0">
                <a:solidFill>
                  <a:srgbClr val="002060"/>
                </a:solidFill>
                <a:ea typeface="+mj-ea"/>
                <a:cs typeface="+mj-cs"/>
              </a:rPr>
              <a:t>rekabet gücü kazandırmak</a:t>
            </a:r>
            <a:r>
              <a:rPr lang="tr-TR" altLang="tr-TR" sz="2800" dirty="0">
                <a:solidFill>
                  <a:srgbClr val="002060"/>
                </a:solidFill>
                <a:ea typeface="+mj-ea"/>
                <a:cs typeface="+mj-cs"/>
              </a:rPr>
              <a:t>, </a:t>
            </a:r>
            <a:r>
              <a:rPr lang="tr-TR" altLang="tr-TR" sz="2800" b="1" dirty="0">
                <a:solidFill>
                  <a:srgbClr val="002060"/>
                </a:solidFill>
                <a:ea typeface="+mj-ea"/>
                <a:cs typeface="+mj-cs"/>
              </a:rPr>
              <a:t>ihraç pazarlarımızı geliştirmek</a:t>
            </a:r>
            <a:r>
              <a:rPr lang="tr-TR" altLang="tr-TR" sz="2800" dirty="0">
                <a:solidFill>
                  <a:srgbClr val="002060"/>
                </a:solidFill>
                <a:ea typeface="+mj-ea"/>
                <a:cs typeface="+mj-cs"/>
              </a:rPr>
              <a:t> ve </a:t>
            </a:r>
            <a:r>
              <a:rPr lang="tr-TR" altLang="tr-TR" sz="2800" b="1" dirty="0">
                <a:solidFill>
                  <a:srgbClr val="002060"/>
                </a:solidFill>
                <a:ea typeface="+mj-ea"/>
                <a:cs typeface="+mj-cs"/>
              </a:rPr>
              <a:t>ihraç ürünlerimizi çeşitlendirmek</a:t>
            </a:r>
            <a:r>
              <a:rPr lang="tr-TR" altLang="tr-TR" sz="2800" dirty="0">
                <a:solidFill>
                  <a:srgbClr val="002060"/>
                </a:solidFill>
                <a:ea typeface="+mj-ea"/>
                <a:cs typeface="+mj-cs"/>
              </a:rPr>
              <a:t> amacıyla, ihracatçılarımızın Dünya piyasa fiyatlarından hammadde temin edebilmeleri için, ihraç ürününün elde edilmesinde kullanılan </a:t>
            </a:r>
            <a:r>
              <a:rPr lang="tr-TR" altLang="tr-TR" sz="2800" b="1" dirty="0">
                <a:solidFill>
                  <a:srgbClr val="002060"/>
                </a:solidFill>
                <a:ea typeface="+mj-ea"/>
                <a:cs typeface="+mj-cs"/>
              </a:rPr>
              <a:t>girdilerin ticaret politikası önlemlerine tabi tutulmaksızın </a:t>
            </a:r>
            <a:r>
              <a:rPr lang="tr-TR" altLang="tr-TR" sz="2800" b="1" dirty="0" smtClean="0">
                <a:solidFill>
                  <a:srgbClr val="002060"/>
                </a:solidFill>
                <a:ea typeface="+mj-ea"/>
                <a:cs typeface="+mj-cs"/>
              </a:rPr>
              <a:t>gümrük muafiyetli </a:t>
            </a:r>
            <a:r>
              <a:rPr lang="tr-TR" altLang="tr-TR" sz="2800" b="1" dirty="0">
                <a:solidFill>
                  <a:srgbClr val="002060"/>
                </a:solidFill>
                <a:ea typeface="+mj-ea"/>
                <a:cs typeface="+mj-cs"/>
              </a:rPr>
              <a:t>olarak</a:t>
            </a:r>
            <a:r>
              <a:rPr lang="tr-TR" altLang="tr-TR" sz="2800" dirty="0">
                <a:solidFill>
                  <a:srgbClr val="002060"/>
                </a:solidFill>
                <a:ea typeface="+mj-ea"/>
                <a:cs typeface="+mj-cs"/>
              </a:rPr>
              <a:t> ithal edilmesine belirli kurallar çerçevesinde izin verilmesidir.</a:t>
            </a:r>
            <a:endParaRPr lang="tr-TR" altLang="tr-TR" sz="2800" dirty="0" smtClean="0">
              <a:solidFill>
                <a:srgbClr val="002060"/>
              </a:solidFill>
              <a:ea typeface="+mj-ea"/>
              <a:cs typeface="+mj-cs"/>
            </a:endParaRPr>
          </a:p>
          <a:p>
            <a:endParaRPr lang="tr-TR" dirty="0"/>
          </a:p>
        </p:txBody>
      </p:sp>
    </p:spTree>
    <p:extLst>
      <p:ext uri="{BB962C8B-B14F-4D97-AF65-F5344CB8AC3E}">
        <p14:creationId xmlns:p14="http://schemas.microsoft.com/office/powerpoint/2010/main" val="117401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20</a:t>
            </a:fld>
            <a:endParaRPr lang="tr-TR" altLang="tr-TR"/>
          </a:p>
        </p:txBody>
      </p:sp>
      <p:sp>
        <p:nvSpPr>
          <p:cNvPr id="2" name="Dikdörtgen 1"/>
          <p:cNvSpPr/>
          <p:nvPr/>
        </p:nvSpPr>
        <p:spPr>
          <a:xfrm>
            <a:off x="1" y="110387"/>
            <a:ext cx="12192000" cy="461665"/>
          </a:xfrm>
          <a:prstGeom prst="rect">
            <a:avLst/>
          </a:prstGeom>
        </p:spPr>
        <p:txBody>
          <a:bodyPr wrap="square">
            <a:spAutoFit/>
          </a:bodyPr>
          <a:lstStyle/>
          <a:p>
            <a:pPr lvl="0" algn="ctr" eaLnBrk="0" fontAlgn="base" hangingPunct="0">
              <a:spcBef>
                <a:spcPct val="0"/>
              </a:spcBef>
              <a:spcAft>
                <a:spcPct val="0"/>
              </a:spcAft>
              <a:defRPr/>
            </a:pPr>
            <a:r>
              <a:rPr lang="tr-TR" sz="2400" b="1" dirty="0" smtClean="0">
                <a:solidFill>
                  <a:prstClr val="white"/>
                </a:solidFill>
                <a:latin typeface="Calibri" panose="020F0502020204030204" pitchFamily="34" charset="0"/>
                <a:cs typeface="Arial" panose="020B0604020202020204" pitchFamily="34" charset="0"/>
              </a:rPr>
              <a:t>            MAKİNE</a:t>
            </a:r>
            <a:r>
              <a:rPr lang="tr-TR" sz="2400" b="1" dirty="0">
                <a:solidFill>
                  <a:prstClr val="white"/>
                </a:solidFill>
                <a:latin typeface="Calibri" panose="020F0502020204030204" pitchFamily="34" charset="0"/>
                <a:cs typeface="Arial" panose="020B0604020202020204" pitchFamily="34" charset="0"/>
              </a:rPr>
              <a:t>, OTOMOTİV, ELEKTRİK-ELEKTRONİK SEKTÖRÜNDEKİ DİR UYGULAMALARI</a:t>
            </a:r>
          </a:p>
        </p:txBody>
      </p:sp>
      <p:sp>
        <p:nvSpPr>
          <p:cNvPr id="8" name="Metin kutusu 7"/>
          <p:cNvSpPr txBox="1"/>
          <p:nvPr/>
        </p:nvSpPr>
        <p:spPr>
          <a:xfrm>
            <a:off x="325822" y="951271"/>
            <a:ext cx="11687502" cy="5509200"/>
          </a:xfrm>
          <a:prstGeom prst="rect">
            <a:avLst/>
          </a:prstGeom>
          <a:noFill/>
        </p:spPr>
        <p:txBody>
          <a:bodyPr wrap="square" rtlCol="0">
            <a:spAutoFit/>
          </a:bodyPr>
          <a:lstStyle/>
          <a:p>
            <a:pPr marL="285750" indent="-285750">
              <a:buFont typeface="Arial" panose="020B0604020202020204" pitchFamily="34" charset="0"/>
              <a:buChar char="•"/>
            </a:pPr>
            <a:r>
              <a:rPr lang="tr-TR" sz="1600" b="1" dirty="0" smtClean="0">
                <a:solidFill>
                  <a:srgbClr val="FF0000"/>
                </a:solidFill>
              </a:rPr>
              <a:t>Motorlar (Dizel/Benzinli): </a:t>
            </a:r>
            <a:r>
              <a:rPr lang="tr-TR" sz="1600" dirty="0" smtClean="0"/>
              <a:t>Türkiye’de üretimi bulunmamaktadır. Kara taşıtlarında kullanılan motorların birim fiyatı 1.400 – 7.000 ABD Doları arasında değişmektedir.</a:t>
            </a:r>
          </a:p>
          <a:p>
            <a:pPr marL="285750" indent="-285750">
              <a:buFont typeface="Arial" panose="020B0604020202020204" pitchFamily="34" charset="0"/>
              <a:buChar char="•"/>
            </a:pPr>
            <a:r>
              <a:rPr lang="tr-TR" sz="1600" b="1" dirty="0" smtClean="0">
                <a:solidFill>
                  <a:srgbClr val="FF0000"/>
                </a:solidFill>
              </a:rPr>
              <a:t>Elektrik Devresi Teçhizatları ile Elektronik Entegre ve Devreler: </a:t>
            </a:r>
            <a:r>
              <a:rPr lang="tr-TR" sz="1600" dirty="0" smtClean="0"/>
              <a:t>Ölçek ekonomisi nedeniyle Türkiye’de üretimi bulunmamaktadır. Uzak Doğu ülkelerinden ithal edilmektedir. Ortalama birim fiyatı 0,1 - 6 ABD Doları arasında değişmektedir.</a:t>
            </a:r>
          </a:p>
          <a:p>
            <a:pPr marL="285750" indent="-285750">
              <a:buFont typeface="Arial" panose="020B0604020202020204" pitchFamily="34" charset="0"/>
              <a:buChar char="•"/>
            </a:pPr>
            <a:r>
              <a:rPr lang="tr-TR" sz="1600" b="1" dirty="0" err="1" smtClean="0">
                <a:solidFill>
                  <a:srgbClr val="FF0000"/>
                </a:solidFill>
              </a:rPr>
              <a:t>Turbojetler</a:t>
            </a:r>
            <a:r>
              <a:rPr lang="tr-TR" sz="1600" b="1" dirty="0" smtClean="0">
                <a:solidFill>
                  <a:srgbClr val="FF0000"/>
                </a:solidFill>
              </a:rPr>
              <a:t> ile Aksam ve Parçaları: </a:t>
            </a:r>
            <a:r>
              <a:rPr lang="tr-TR" sz="1600" dirty="0" smtClean="0"/>
              <a:t>Türkiye’de üretimi bulunmamaktadır. Dünya’da birkaç tane üreticisi vardır. Savunma sanayi firmaları tarafından ithal edilmektedir. Birim fiyatları </a:t>
            </a:r>
            <a:r>
              <a:rPr lang="tr-TR" sz="1600" dirty="0" err="1" smtClean="0"/>
              <a:t>Turbojetler</a:t>
            </a:r>
            <a:r>
              <a:rPr lang="tr-TR" sz="1600" dirty="0" smtClean="0"/>
              <a:t> için 11.000 – 85.000 ABD Doları arasındadır.</a:t>
            </a:r>
          </a:p>
          <a:p>
            <a:pPr marL="285750" indent="-285750">
              <a:buFont typeface="Arial" panose="020B0604020202020204" pitchFamily="34" charset="0"/>
              <a:buChar char="•"/>
            </a:pPr>
            <a:r>
              <a:rPr lang="tr-TR" sz="1600" b="1" dirty="0">
                <a:solidFill>
                  <a:srgbClr val="FF0000"/>
                </a:solidFill>
                <a:latin typeface="Calibri" panose="020F0502020204030204" pitchFamily="34" charset="0"/>
                <a:cs typeface="Calibri" panose="020F0502020204030204" pitchFamily="34" charset="0"/>
              </a:rPr>
              <a:t>Lazerler, Sıvı Kristalli Sistemler ve Diğer Optik </a:t>
            </a:r>
            <a:r>
              <a:rPr lang="tr-TR" sz="1600" b="1" dirty="0" smtClean="0">
                <a:solidFill>
                  <a:srgbClr val="FF0000"/>
                </a:solidFill>
                <a:latin typeface="Calibri" panose="020F0502020204030204" pitchFamily="34" charset="0"/>
                <a:cs typeface="Calibri" panose="020F0502020204030204" pitchFamily="34" charset="0"/>
              </a:rPr>
              <a:t>Cihazlar: </a:t>
            </a:r>
            <a:r>
              <a:rPr lang="tr-TR" sz="1600" dirty="0" smtClean="0">
                <a:latin typeface="Calibri" panose="020F0502020204030204" pitchFamily="34" charset="0"/>
                <a:cs typeface="Calibri" panose="020F0502020204030204" pitchFamily="34" charset="0"/>
              </a:rPr>
              <a:t>Özellikle televizyon ve monitörlerin panellerini oluşturmaktadır. LCD, LED, AMOLED gibi özelliklerde üretilen panellerin Dünya’da </a:t>
            </a:r>
            <a:r>
              <a:rPr lang="tr-TR" sz="1600" dirty="0" err="1" smtClean="0">
                <a:latin typeface="Calibri" panose="020F0502020204030204" pitchFamily="34" charset="0"/>
                <a:cs typeface="Calibri" panose="020F0502020204030204" pitchFamily="34" charset="0"/>
              </a:rPr>
              <a:t>Samsung</a:t>
            </a:r>
            <a:r>
              <a:rPr lang="tr-TR" sz="1600" dirty="0" smtClean="0">
                <a:latin typeface="Calibri" panose="020F0502020204030204" pitchFamily="34" charset="0"/>
                <a:cs typeface="Calibri" panose="020F0502020204030204" pitchFamily="34" charset="0"/>
              </a:rPr>
              <a:t> ve LG dışında üreticisi bulunmamaktadır. Söz konusu panellerin birim fiyatı 250 – 450 ABD Doları arasında değişmektedir. Türkiye’de özellikle Arçelik ve Vestel firmaları tarafından TV’lerde kullanılmak üzere ithal edilmektedir. Diğer optik cihazların üretimi Türkiye’de çok kısıtlıdır. Bazılarının ise üretimi hiç yoktur. Türkiye’de üretilen optik cihazlar ile özellikle Uzak Doğu’dan ithal edilen cihazlar arasında aşırı fiyat farkı vardır. Örneğin; Türkiye’de üretilen bir periskop fiyatı 1.000 ABD doları dolayında iken, Çin’den ithal edilen söz konusu ürünün birim fiyatı 150 ABD doları civarındadır.</a:t>
            </a:r>
          </a:p>
          <a:p>
            <a:pPr marL="285750" indent="-285750">
              <a:buFont typeface="Arial" panose="020B0604020202020204" pitchFamily="34" charset="0"/>
              <a:buChar char="•"/>
            </a:pPr>
            <a:r>
              <a:rPr lang="tr-TR" sz="1600" b="1" dirty="0" smtClean="0">
                <a:solidFill>
                  <a:srgbClr val="FF0000"/>
                </a:solidFill>
                <a:latin typeface="Calibri" panose="020F0502020204030204" pitchFamily="34" charset="0"/>
                <a:cs typeface="Calibri" panose="020F0502020204030204" pitchFamily="34" charset="0"/>
              </a:rPr>
              <a:t>Karayolları Taşıtları İçin Aksam ve Parçalar: </a:t>
            </a:r>
            <a:r>
              <a:rPr lang="tr-TR" sz="1600" dirty="0" smtClean="0">
                <a:latin typeface="Calibri" panose="020F0502020204030204" pitchFamily="34" charset="0"/>
                <a:cs typeface="Calibri" panose="020F0502020204030204" pitchFamily="34" charset="0"/>
              </a:rPr>
              <a:t>Türkiye’de yerleşik oto ana sanayi firmaları tarafından CKD kapsamında araçların bünyesine giren tüm aksam ve parçaları kapsamaktadır. Oto ana sanayi sektöründe yetkilendirilmiş OEM üreticilerin ürünleri araç girdisi olarak kabul edildiğinden, Türkiye’de yerleşik OEM üreticiler hariç, </a:t>
            </a:r>
          </a:p>
          <a:p>
            <a:r>
              <a:rPr lang="tr-TR" sz="1600" b="1" dirty="0">
                <a:solidFill>
                  <a:srgbClr val="FF0000"/>
                </a:solidFill>
                <a:latin typeface="Calibri" panose="020F0502020204030204" pitchFamily="34" charset="0"/>
                <a:cs typeface="Calibri" panose="020F0502020204030204" pitchFamily="34" charset="0"/>
              </a:rPr>
              <a:t> </a:t>
            </a:r>
            <a:r>
              <a:rPr lang="tr-TR" sz="1600" b="1" dirty="0" smtClean="0">
                <a:solidFill>
                  <a:srgbClr val="FF0000"/>
                </a:solidFill>
                <a:latin typeface="Calibri" panose="020F0502020204030204" pitchFamily="34" charset="0"/>
                <a:cs typeface="Calibri" panose="020F0502020204030204" pitchFamily="34" charset="0"/>
              </a:rPr>
              <a:t>     </a:t>
            </a:r>
            <a:r>
              <a:rPr lang="tr-TR" sz="1600" dirty="0" smtClean="0">
                <a:latin typeface="Calibri" panose="020F0502020204030204" pitchFamily="34" charset="0"/>
                <a:cs typeface="Calibri" panose="020F0502020204030204" pitchFamily="34" charset="0"/>
              </a:rPr>
              <a:t>diğer tüm girdiler ithal edilmektedir. Türkiye’deki üretimin pahalı yada kaliteli/kalitesiz olmasından ziyade</a:t>
            </a:r>
          </a:p>
          <a:p>
            <a:r>
              <a:rPr lang="tr-TR" sz="1600" dirty="0">
                <a:latin typeface="Calibri" panose="020F0502020204030204" pitchFamily="34" charset="0"/>
                <a:cs typeface="Calibri" panose="020F0502020204030204" pitchFamily="34" charset="0"/>
              </a:rPr>
              <a:t> </a:t>
            </a:r>
            <a:r>
              <a:rPr lang="tr-TR" sz="1600" dirty="0" smtClean="0">
                <a:latin typeface="Calibri" panose="020F0502020204030204" pitchFamily="34" charset="0"/>
                <a:cs typeface="Calibri" panose="020F0502020204030204" pitchFamily="34" charset="0"/>
              </a:rPr>
              <a:t>    OEM niteliğini kazanamaması nedeniyle ithalat yoğundur. Dünya’da da benzer bir durum vardır. Üreticilerin yaklaşık </a:t>
            </a:r>
          </a:p>
          <a:p>
            <a:r>
              <a:rPr lang="tr-TR" sz="1600" dirty="0" smtClean="0">
                <a:latin typeface="Calibri" panose="020F0502020204030204" pitchFamily="34" charset="0"/>
                <a:cs typeface="Calibri" panose="020F0502020204030204" pitchFamily="34" charset="0"/>
              </a:rPr>
              <a:t>      %5’i OEM niteliğini haizdir. Türkiye’de de yaklaşık olarak %5 dolayındaki üretici OEM niteliğini haizdir.</a:t>
            </a:r>
          </a:p>
          <a:p>
            <a:pPr marL="285750" indent="-285750">
              <a:buFont typeface="Arial" panose="020B0604020202020204" pitchFamily="34" charset="0"/>
              <a:buChar char="•"/>
            </a:pPr>
            <a:r>
              <a:rPr lang="tr-TR" sz="1600" b="1" dirty="0" smtClean="0">
                <a:solidFill>
                  <a:srgbClr val="FF0000"/>
                </a:solidFill>
                <a:latin typeface="Calibri" panose="020F0502020204030204" pitchFamily="34" charset="0"/>
                <a:cs typeface="Calibri" panose="020F0502020204030204" pitchFamily="34" charset="0"/>
              </a:rPr>
              <a:t>Elektrik Transformatörleri ile Dağıtım ve Kontrol Panoları: </a:t>
            </a:r>
            <a:r>
              <a:rPr lang="tr-TR" sz="1600" dirty="0" smtClean="0">
                <a:latin typeface="Calibri" panose="020F0502020204030204" pitchFamily="34" charset="0"/>
                <a:cs typeface="Calibri" panose="020F0502020204030204" pitchFamily="34" charset="0"/>
              </a:rPr>
              <a:t>Birim fiyatı 7.000 – 200.000 ABD Doları ara-</a:t>
            </a:r>
          </a:p>
          <a:p>
            <a:r>
              <a:rPr lang="tr-TR" sz="1600" dirty="0" smtClean="0">
                <a:latin typeface="Calibri" panose="020F0502020204030204" pitchFamily="34" charset="0"/>
                <a:cs typeface="Calibri" panose="020F0502020204030204" pitchFamily="34" charset="0"/>
              </a:rPr>
              <a:t>      </a:t>
            </a:r>
            <a:r>
              <a:rPr lang="tr-TR" sz="1600" dirty="0" err="1" smtClean="0">
                <a:latin typeface="Calibri" panose="020F0502020204030204" pitchFamily="34" charset="0"/>
                <a:cs typeface="Calibri" panose="020F0502020204030204" pitchFamily="34" charset="0"/>
              </a:rPr>
              <a:t>sında</a:t>
            </a:r>
            <a:r>
              <a:rPr lang="tr-TR" sz="1600" dirty="0" smtClean="0">
                <a:latin typeface="Calibri" panose="020F0502020204030204" pitchFamily="34" charset="0"/>
                <a:cs typeface="Calibri" panose="020F0502020204030204" pitchFamily="34" charset="0"/>
              </a:rPr>
              <a:t> değişmektedir. Türkiye’deki üretim ihraç edilmektedir. Uzak Doğu’dan ve ABD’den ithalatı yapılmaktadır.</a:t>
            </a:r>
          </a:p>
          <a:p>
            <a:r>
              <a:rPr lang="tr-TR" sz="1600" dirty="0" smtClean="0">
                <a:latin typeface="Calibri" panose="020F0502020204030204" pitchFamily="34" charset="0"/>
                <a:cs typeface="Calibri" panose="020F0502020204030204" pitchFamily="34" charset="0"/>
              </a:rPr>
              <a:t>     Türkiye’deki üretici firmaların tamamı %100’e yakın ihracat yapmaktadırlar. Yatırım programı kapsamı faaliyetler de</a:t>
            </a:r>
          </a:p>
          <a:p>
            <a:r>
              <a:rPr lang="tr-TR" sz="1600" dirty="0" smtClean="0">
                <a:latin typeface="Calibri" panose="020F0502020204030204" pitchFamily="34" charset="0"/>
                <a:cs typeface="Calibri" panose="020F0502020204030204" pitchFamily="34" charset="0"/>
              </a:rPr>
              <a:t>     dahil olmak üzere ülkemizde yoğun talep bulunmaktadır.</a:t>
            </a:r>
          </a:p>
        </p:txBody>
      </p:sp>
    </p:spTree>
    <p:extLst>
      <p:ext uri="{BB962C8B-B14F-4D97-AF65-F5344CB8AC3E}">
        <p14:creationId xmlns:p14="http://schemas.microsoft.com/office/powerpoint/2010/main" val="3621858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21</a:t>
            </a:fld>
            <a:endParaRPr lang="tr-TR" altLang="tr-TR"/>
          </a:p>
        </p:txBody>
      </p:sp>
      <p:sp>
        <p:nvSpPr>
          <p:cNvPr id="2" name="Dikdörtgen 1"/>
          <p:cNvSpPr/>
          <p:nvPr/>
        </p:nvSpPr>
        <p:spPr>
          <a:xfrm>
            <a:off x="1" y="110387"/>
            <a:ext cx="12191999" cy="461665"/>
          </a:xfrm>
          <a:prstGeom prst="rect">
            <a:avLst/>
          </a:prstGeom>
        </p:spPr>
        <p:txBody>
          <a:bodyPr wrap="square">
            <a:spAutoFit/>
          </a:bodyPr>
          <a:lstStyle/>
          <a:p>
            <a:pPr lvl="0" algn="ctr" eaLnBrk="0" fontAlgn="base" hangingPunct="0">
              <a:spcBef>
                <a:spcPct val="0"/>
              </a:spcBef>
              <a:spcAft>
                <a:spcPct val="0"/>
              </a:spcAft>
              <a:defRPr/>
            </a:pPr>
            <a:r>
              <a:rPr lang="tr-TR" sz="2400" b="1" dirty="0">
                <a:solidFill>
                  <a:prstClr val="white"/>
                </a:solidFill>
              </a:rPr>
              <a:t>DİR KAPSAMINDA İTHAL EDİLEN MADEN, METAL VE ORMAN  </a:t>
            </a:r>
            <a:r>
              <a:rPr lang="tr-TR" sz="2400" b="1" dirty="0" smtClean="0">
                <a:solidFill>
                  <a:prstClr val="white"/>
                </a:solidFill>
              </a:rPr>
              <a:t>ÜRÜNLERİ</a:t>
            </a:r>
            <a:endParaRPr lang="tr-TR" sz="3200" b="1" dirty="0">
              <a:solidFill>
                <a:prstClr val="white"/>
              </a:solidFill>
              <a:cs typeface="Arial" panose="020B0604020202020204" pitchFamily="34" charset="0"/>
            </a:endParaRPr>
          </a:p>
        </p:txBody>
      </p:sp>
      <p:graphicFrame>
        <p:nvGraphicFramePr>
          <p:cNvPr id="8" name="İçerik Yer Tutucusu 5"/>
          <p:cNvGraphicFramePr>
            <a:graphicFrameLocks/>
          </p:cNvGraphicFramePr>
          <p:nvPr>
            <p:extLst>
              <p:ext uri="{D42A27DB-BD31-4B8C-83A1-F6EECF244321}">
                <p14:modId xmlns:p14="http://schemas.microsoft.com/office/powerpoint/2010/main" val="735037343"/>
              </p:ext>
            </p:extLst>
          </p:nvPr>
        </p:nvGraphicFramePr>
        <p:xfrm>
          <a:off x="520215" y="1003843"/>
          <a:ext cx="11083205" cy="4726377"/>
        </p:xfrm>
        <a:graphic>
          <a:graphicData uri="http://schemas.openxmlformats.org/drawingml/2006/table">
            <a:tbl>
              <a:tblPr firstRow="1" bandRow="1">
                <a:tableStyleId>{7DF18680-E054-41AD-8BC1-D1AEF772440D}</a:tableStyleId>
              </a:tblPr>
              <a:tblGrid>
                <a:gridCol w="754751">
                  <a:extLst>
                    <a:ext uri="{9D8B030D-6E8A-4147-A177-3AD203B41FA5}">
                      <a16:colId xmlns:a16="http://schemas.microsoft.com/office/drawing/2014/main" xmlns="" val="20000"/>
                    </a:ext>
                  </a:extLst>
                </a:gridCol>
                <a:gridCol w="2356673">
                  <a:extLst>
                    <a:ext uri="{9D8B030D-6E8A-4147-A177-3AD203B41FA5}">
                      <a16:colId xmlns:a16="http://schemas.microsoft.com/office/drawing/2014/main" xmlns="" val="20001"/>
                    </a:ext>
                  </a:extLst>
                </a:gridCol>
                <a:gridCol w="1140506">
                  <a:extLst>
                    <a:ext uri="{9D8B030D-6E8A-4147-A177-3AD203B41FA5}">
                      <a16:colId xmlns:a16="http://schemas.microsoft.com/office/drawing/2014/main" xmlns="" val="20002"/>
                    </a:ext>
                  </a:extLst>
                </a:gridCol>
                <a:gridCol w="708428">
                  <a:extLst>
                    <a:ext uri="{9D8B030D-6E8A-4147-A177-3AD203B41FA5}">
                      <a16:colId xmlns:a16="http://schemas.microsoft.com/office/drawing/2014/main" xmlns="" val="20003"/>
                    </a:ext>
                  </a:extLst>
                </a:gridCol>
                <a:gridCol w="708428">
                  <a:extLst>
                    <a:ext uri="{9D8B030D-6E8A-4147-A177-3AD203B41FA5}">
                      <a16:colId xmlns:a16="http://schemas.microsoft.com/office/drawing/2014/main" xmlns="" val="20004"/>
                    </a:ext>
                  </a:extLst>
                </a:gridCol>
                <a:gridCol w="843371">
                  <a:extLst>
                    <a:ext uri="{9D8B030D-6E8A-4147-A177-3AD203B41FA5}">
                      <a16:colId xmlns:a16="http://schemas.microsoft.com/office/drawing/2014/main" xmlns="" val="20005"/>
                    </a:ext>
                  </a:extLst>
                </a:gridCol>
                <a:gridCol w="657824">
                  <a:extLst>
                    <a:ext uri="{9D8B030D-6E8A-4147-A177-3AD203B41FA5}">
                      <a16:colId xmlns:a16="http://schemas.microsoft.com/office/drawing/2014/main" xmlns="" val="20006"/>
                    </a:ext>
                  </a:extLst>
                </a:gridCol>
                <a:gridCol w="978306">
                  <a:extLst>
                    <a:ext uri="{9D8B030D-6E8A-4147-A177-3AD203B41FA5}">
                      <a16:colId xmlns:a16="http://schemas.microsoft.com/office/drawing/2014/main" xmlns="" val="20007"/>
                    </a:ext>
                  </a:extLst>
                </a:gridCol>
                <a:gridCol w="978306">
                  <a:extLst>
                    <a:ext uri="{9D8B030D-6E8A-4147-A177-3AD203B41FA5}">
                      <a16:colId xmlns:a16="http://schemas.microsoft.com/office/drawing/2014/main" xmlns="" val="20008"/>
                    </a:ext>
                  </a:extLst>
                </a:gridCol>
                <a:gridCol w="978306">
                  <a:extLst>
                    <a:ext uri="{9D8B030D-6E8A-4147-A177-3AD203B41FA5}">
                      <a16:colId xmlns:a16="http://schemas.microsoft.com/office/drawing/2014/main" xmlns="" val="20009"/>
                    </a:ext>
                  </a:extLst>
                </a:gridCol>
                <a:gridCol w="978306">
                  <a:extLst>
                    <a:ext uri="{9D8B030D-6E8A-4147-A177-3AD203B41FA5}">
                      <a16:colId xmlns:a16="http://schemas.microsoft.com/office/drawing/2014/main" xmlns="" val="20010"/>
                    </a:ext>
                  </a:extLst>
                </a:gridCol>
              </a:tblGrid>
              <a:tr h="429707">
                <a:tc rowSpan="2">
                  <a:txBody>
                    <a:bodyPr/>
                    <a:lstStyle/>
                    <a:p>
                      <a:pPr algn="ctr" fontAlgn="ctr"/>
                      <a:r>
                        <a:rPr lang="tr-TR" sz="1400" u="none" strike="noStrike" dirty="0">
                          <a:effectLst/>
                        </a:rPr>
                        <a:t>Sıra</a:t>
                      </a:r>
                      <a:endParaRPr lang="tr-TR" sz="1400" b="1" i="0" u="none" strike="noStrike" dirty="0">
                        <a:solidFill>
                          <a:schemeClr val="bg1"/>
                        </a:solidFill>
                        <a:effectLst/>
                        <a:latin typeface="+mn-lt"/>
                        <a:cs typeface="Arial" panose="020B0604020202020204" pitchFamily="34" charset="0"/>
                      </a:endParaRPr>
                    </a:p>
                  </a:txBody>
                  <a:tcPr marL="9525" marR="9525" marT="9525" marB="0" anchor="ctr"/>
                </a:tc>
                <a:tc rowSpan="2">
                  <a:txBody>
                    <a:bodyPr/>
                    <a:lstStyle/>
                    <a:p>
                      <a:pPr algn="ctr" fontAlgn="ctr"/>
                      <a:r>
                        <a:rPr lang="tr-TR" sz="1400" u="none" strike="noStrike" dirty="0">
                          <a:effectLst/>
                        </a:rPr>
                        <a:t>MADDE </a:t>
                      </a:r>
                      <a:r>
                        <a:rPr lang="tr-TR" sz="1400" u="none" strike="noStrike" dirty="0" smtClean="0">
                          <a:effectLst/>
                        </a:rPr>
                        <a:t>ADI</a:t>
                      </a:r>
                      <a:endParaRPr lang="tr-TR" sz="1400" b="1" u="none" strike="noStrike" dirty="0" smtClean="0">
                        <a:solidFill>
                          <a:schemeClr val="bg1"/>
                        </a:solidFill>
                        <a:effectLst/>
                        <a:latin typeface="+mn-lt"/>
                        <a:cs typeface="Arial" panose="020B0604020202020204" pitchFamily="34" charset="0"/>
                      </a:endParaRPr>
                    </a:p>
                  </a:txBody>
                  <a:tcPr marL="9525" marR="9525" marT="9525" marB="0" anchor="ctr"/>
                </a:tc>
                <a:tc gridSpan="3">
                  <a:txBody>
                    <a:bodyPr/>
                    <a:lstStyle/>
                    <a:p>
                      <a:pPr algn="ctr" fontAlgn="ctr"/>
                      <a:r>
                        <a:rPr lang="tr-TR" sz="1200" u="none" strike="noStrike" dirty="0">
                          <a:effectLst/>
                        </a:rPr>
                        <a:t>2016</a:t>
                      </a:r>
                      <a:endParaRPr lang="tr-T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tr-TR"/>
                    </a:p>
                  </a:txBody>
                  <a:tcPr/>
                </a:tc>
                <a:tc hMerge="1">
                  <a:txBody>
                    <a:bodyPr/>
                    <a:lstStyle/>
                    <a:p>
                      <a:endParaRPr lang="tr-TR"/>
                    </a:p>
                  </a:txBody>
                  <a:tcPr/>
                </a:tc>
                <a:tc gridSpan="3">
                  <a:txBody>
                    <a:bodyPr/>
                    <a:lstStyle/>
                    <a:p>
                      <a:pPr algn="ctr" fontAlgn="ctr"/>
                      <a:r>
                        <a:rPr lang="tr-TR" sz="1200" u="none" strike="noStrike" dirty="0">
                          <a:effectLst/>
                        </a:rPr>
                        <a:t>2017</a:t>
                      </a:r>
                      <a:endParaRPr lang="tr-TR" sz="12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tr-TR"/>
                    </a:p>
                  </a:txBody>
                  <a:tcPr/>
                </a:tc>
                <a:tc hMerge="1">
                  <a:txBody>
                    <a:bodyPr/>
                    <a:lstStyle/>
                    <a:p>
                      <a:endParaRPr lang="tr-TR"/>
                    </a:p>
                  </a:txBody>
                  <a:tcPr/>
                </a:tc>
                <a:tc gridSpan="3">
                  <a:txBody>
                    <a:bodyPr/>
                    <a:lstStyle/>
                    <a:p>
                      <a:pPr algn="ctr" fontAlgn="ctr"/>
                      <a:r>
                        <a:rPr lang="tr-TR" sz="1200" u="none" strike="noStrike" dirty="0" smtClean="0">
                          <a:effectLst/>
                        </a:rPr>
                        <a:t>2018 (01-06)</a:t>
                      </a:r>
                      <a:endParaRPr lang="tr-TR" sz="1200" b="1" i="0" u="none" strike="noStrike" dirty="0" smtClean="0">
                        <a:solidFill>
                          <a:schemeClr val="bg1"/>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pPr algn="ctr" fontAlgn="ctr"/>
                      <a:endParaRPr lang="tr-TR" sz="1100" b="1" i="0" u="none" strike="noStrike" dirty="0">
                        <a:solidFill>
                          <a:schemeClr val="tx2"/>
                        </a:solidFill>
                        <a:effectLst/>
                        <a:latin typeface="Arial" panose="020B0604020202020204" pitchFamily="34" charset="0"/>
                      </a:endParaRPr>
                    </a:p>
                  </a:txBody>
                  <a:tcPr marL="9525" marR="9525" marT="9525" marB="0" anchor="ctr">
                    <a:solidFill>
                      <a:srgbClr val="0070C0"/>
                    </a:solidFill>
                  </a:tcPr>
                </a:tc>
                <a:tc hMerge="1">
                  <a:txBody>
                    <a:bodyPr/>
                    <a:lstStyle/>
                    <a:p>
                      <a:pPr algn="ctr" fontAlgn="ctr"/>
                      <a:endParaRPr lang="tr-TR" sz="1100" b="1" i="0" u="none" strike="noStrike" dirty="0">
                        <a:solidFill>
                          <a:schemeClr val="tx2"/>
                        </a:solidFill>
                        <a:effectLst/>
                        <a:latin typeface="Arial" panose="020B0604020202020204" pitchFamily="34" charset="0"/>
                      </a:endParaRPr>
                    </a:p>
                  </a:txBody>
                  <a:tcPr marL="9525" marR="9525" marT="9525" marB="0" anchor="ctr">
                    <a:solidFill>
                      <a:srgbClr val="0070C0"/>
                    </a:solidFill>
                  </a:tcPr>
                </a:tc>
                <a:extLst>
                  <a:ext uri="{0D108BD9-81ED-4DB2-BD59-A6C34878D82A}">
                    <a16:rowId xmlns:a16="http://schemas.microsoft.com/office/drawing/2014/main" xmlns="" val="10000"/>
                  </a:ext>
                </a:extLst>
              </a:tr>
              <a:tr h="429707">
                <a:tc vMerge="1">
                  <a:txBody>
                    <a:bodyPr/>
                    <a:lstStyle/>
                    <a:p>
                      <a:endParaRPr lang="tr-TR"/>
                    </a:p>
                  </a:txBody>
                  <a:tcPr/>
                </a:tc>
                <a:tc vMerge="1">
                  <a:txBody>
                    <a:bodyPr/>
                    <a:lstStyle/>
                    <a:p>
                      <a:endParaRPr lang="tr-TR"/>
                    </a:p>
                  </a:txBody>
                  <a:tcP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chemeClr val="tx1"/>
                        </a:solidFill>
                        <a:effectLst/>
                        <a:latin typeface="Calibri" panose="020F0502020204030204" pitchFamily="34" charset="0"/>
                      </a:endParaRPr>
                    </a:p>
                  </a:txBody>
                  <a:tcPr marL="11465" marR="11465" marT="11465" marB="0" anchor="ct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chemeClr val="tx1"/>
                        </a:solidFill>
                        <a:effectLst/>
                        <a:latin typeface="Calibri" panose="020F0502020204030204" pitchFamily="34" charset="0"/>
                      </a:endParaRPr>
                    </a:p>
                  </a:txBody>
                  <a:tcPr marL="11465" marR="11465" marT="11465" marB="0" anchor="ct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tc>
                <a:extLst>
                  <a:ext uri="{0D108BD9-81ED-4DB2-BD59-A6C34878D82A}">
                    <a16:rowId xmlns:a16="http://schemas.microsoft.com/office/drawing/2014/main" xmlns="" val="10001"/>
                  </a:ext>
                </a:extLst>
              </a:tr>
              <a:tr h="296350">
                <a:tc>
                  <a:txBody>
                    <a:bodyPr/>
                    <a:lstStyle/>
                    <a:p>
                      <a:pPr algn="ctr" fontAlgn="ctr"/>
                      <a:r>
                        <a:rPr lang="tr-TR" sz="1400" b="1" u="none" strike="noStrike" dirty="0">
                          <a:effectLst/>
                        </a:rPr>
                        <a:t>1</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l" fontAlgn="ctr"/>
                      <a:r>
                        <a:rPr lang="tr-TR" sz="1400" b="1" i="0" u="none" strike="noStrike" dirty="0" err="1" smtClean="0">
                          <a:solidFill>
                            <a:schemeClr val="tx1">
                              <a:lumMod val="95000"/>
                              <a:lumOff val="5000"/>
                            </a:schemeClr>
                          </a:solidFill>
                          <a:effectLst/>
                          <a:latin typeface="+mn-lt"/>
                        </a:rPr>
                        <a:t>Alaşımsız</a:t>
                      </a:r>
                      <a:r>
                        <a:rPr lang="tr-TR" sz="1400" b="1" i="0" u="none" strike="noStrike" dirty="0" smtClean="0">
                          <a:solidFill>
                            <a:schemeClr val="tx1">
                              <a:lumMod val="95000"/>
                              <a:lumOff val="5000"/>
                            </a:schemeClr>
                          </a:solidFill>
                          <a:effectLst/>
                          <a:latin typeface="+mn-lt"/>
                        </a:rPr>
                        <a:t>  Çelikten Yarı Mamul</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1.977</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1.853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%93,7</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2.048</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1.823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%89</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1.635</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1.477</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%90</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02"/>
                  </a:ext>
                </a:extLst>
              </a:tr>
              <a:tr h="296350">
                <a:tc>
                  <a:txBody>
                    <a:bodyPr/>
                    <a:lstStyle/>
                    <a:p>
                      <a:pPr algn="ctr" fontAlgn="ctr"/>
                      <a:r>
                        <a:rPr lang="tr-TR" sz="1400" b="1" u="none" strike="noStrike" dirty="0">
                          <a:effectLst/>
                        </a:rPr>
                        <a:t>2</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l" fontAlgn="ctr"/>
                      <a:r>
                        <a:rPr lang="tr-TR" sz="1400" b="1" i="0" u="none" strike="noStrike" dirty="0" err="1" smtClean="0">
                          <a:solidFill>
                            <a:schemeClr val="tx1">
                              <a:lumMod val="95000"/>
                              <a:lumOff val="5000"/>
                            </a:schemeClr>
                          </a:solidFill>
                          <a:effectLst/>
                          <a:latin typeface="+mn-lt"/>
                        </a:rPr>
                        <a:t>Alaşımsız</a:t>
                      </a:r>
                      <a:r>
                        <a:rPr lang="tr-TR" sz="1400" b="1" i="0" u="none" strike="noStrike" dirty="0" smtClean="0">
                          <a:solidFill>
                            <a:schemeClr val="tx1">
                              <a:lumMod val="95000"/>
                              <a:lumOff val="5000"/>
                            </a:schemeClr>
                          </a:solidFill>
                          <a:effectLst/>
                          <a:latin typeface="+mn-lt"/>
                        </a:rPr>
                        <a:t> Çelikten Yassı Ürün</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1.553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468</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%30,1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2.396</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941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%39,3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1.415</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651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%46</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03"/>
                  </a:ext>
                </a:extLst>
              </a:tr>
              <a:tr h="296350">
                <a:tc>
                  <a:txBody>
                    <a:bodyPr/>
                    <a:lstStyle/>
                    <a:p>
                      <a:pPr algn="ctr" fontAlgn="ctr"/>
                      <a:r>
                        <a:rPr lang="tr-TR" sz="1400" b="1" u="none" strike="noStrike" dirty="0">
                          <a:effectLst/>
                        </a:rPr>
                        <a:t>3</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l" fontAlgn="ctr"/>
                      <a:r>
                        <a:rPr lang="tr-TR" sz="1400" b="1" i="0" u="none" strike="noStrike" dirty="0" smtClean="0">
                          <a:solidFill>
                            <a:schemeClr val="tx1">
                              <a:lumMod val="95000"/>
                              <a:lumOff val="5000"/>
                            </a:schemeClr>
                          </a:solidFill>
                          <a:effectLst/>
                          <a:latin typeface="+mn-lt"/>
                        </a:rPr>
                        <a:t>Rafine Edilmiş Bakır</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1.999</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591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28,9</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2.438</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753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%30,9</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1.395</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533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%38,2</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04"/>
                  </a:ext>
                </a:extLst>
              </a:tr>
              <a:tr h="296350">
                <a:tc>
                  <a:txBody>
                    <a:bodyPr/>
                    <a:lstStyle/>
                    <a:p>
                      <a:pPr algn="ctr" fontAlgn="ctr"/>
                      <a:r>
                        <a:rPr lang="tr-TR" sz="1400" b="1" u="none" strike="noStrike">
                          <a:effectLst/>
                        </a:rPr>
                        <a:t>4</a:t>
                      </a:r>
                      <a:endParaRPr lang="tr-TR" sz="1400" b="1" i="0" u="none" strike="noStrike">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400" b="1" i="0" u="none" strike="noStrike" kern="1200" dirty="0" smtClean="0">
                          <a:solidFill>
                            <a:schemeClr val="tx1">
                              <a:lumMod val="95000"/>
                              <a:lumOff val="5000"/>
                            </a:schemeClr>
                          </a:solidFill>
                          <a:effectLst/>
                          <a:latin typeface="+mn-lt"/>
                          <a:ea typeface="+mn-ea"/>
                          <a:cs typeface="+mn-cs"/>
                        </a:rPr>
                        <a:t>Demir Çelik Hurdası </a:t>
                      </a:r>
                      <a:endParaRPr lang="tr-TR" sz="1400" b="1" i="0" u="none" strike="noStrike" kern="1200" dirty="0">
                        <a:solidFill>
                          <a:schemeClr val="tx1">
                            <a:lumMod val="95000"/>
                            <a:lumOff val="5000"/>
                          </a:schemeClr>
                        </a:solidFill>
                        <a:effectLst/>
                        <a:latin typeface="+mn-lt"/>
                        <a:ea typeface="+mn-ea"/>
                        <a:cs typeface="+mn-cs"/>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3.962</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476</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%12</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6.138</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607</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%9,9</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3.767</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294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%7,8</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05"/>
                  </a:ext>
                </a:extLst>
              </a:tr>
              <a:tr h="296350">
                <a:tc>
                  <a:txBody>
                    <a:bodyPr/>
                    <a:lstStyle/>
                    <a:p>
                      <a:pPr algn="ctr" fontAlgn="ctr"/>
                      <a:r>
                        <a:rPr lang="tr-TR" sz="1400" b="1" u="none" strike="noStrike" dirty="0">
                          <a:effectLst/>
                        </a:rPr>
                        <a:t>5</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400" b="1" i="0" u="none" strike="noStrike" kern="1200" dirty="0" smtClean="0">
                          <a:solidFill>
                            <a:schemeClr val="tx1">
                              <a:lumMod val="95000"/>
                              <a:lumOff val="5000"/>
                            </a:schemeClr>
                          </a:solidFill>
                          <a:effectLst/>
                          <a:latin typeface="+mn-lt"/>
                          <a:ea typeface="+mn-ea"/>
                          <a:cs typeface="+mn-cs"/>
                        </a:rPr>
                        <a:t>İşlenmemiş Alüminyum </a:t>
                      </a:r>
                      <a:endParaRPr lang="tr-TR" sz="1400" b="1" i="0" u="none" strike="noStrike" kern="1200" dirty="0">
                        <a:solidFill>
                          <a:schemeClr val="tx1">
                            <a:lumMod val="95000"/>
                            <a:lumOff val="5000"/>
                          </a:schemeClr>
                        </a:solidFill>
                        <a:effectLst/>
                        <a:latin typeface="+mn-lt"/>
                        <a:ea typeface="+mn-ea"/>
                        <a:cs typeface="+mn-cs"/>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1.854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445</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2.273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484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%21,3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1.317</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265</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%20,1</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06"/>
                  </a:ext>
                </a:extLst>
              </a:tr>
              <a:tr h="296350">
                <a:tc>
                  <a:txBody>
                    <a:bodyPr/>
                    <a:lstStyle/>
                    <a:p>
                      <a:pPr algn="ctr" fontAlgn="ctr"/>
                      <a:r>
                        <a:rPr lang="tr-TR" sz="1400" b="1" u="none" strike="noStrike">
                          <a:effectLst/>
                        </a:rPr>
                        <a:t>6</a:t>
                      </a:r>
                      <a:endParaRPr lang="tr-TR" sz="1400" b="1" i="0" u="none" strike="noStrike">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400" b="1" i="0" u="none" strike="noStrike" kern="1200" dirty="0" smtClean="0">
                          <a:solidFill>
                            <a:schemeClr val="tx1">
                              <a:lumMod val="95000"/>
                              <a:lumOff val="5000"/>
                            </a:schemeClr>
                          </a:solidFill>
                          <a:effectLst/>
                          <a:latin typeface="+mn-lt"/>
                          <a:ea typeface="+mn-ea"/>
                          <a:cs typeface="+mn-cs"/>
                        </a:rPr>
                        <a:t>Bakır Teller </a:t>
                      </a:r>
                      <a:endParaRPr lang="tr-TR" sz="1400" b="1" i="0" u="none" strike="noStrike" kern="1200" dirty="0">
                        <a:solidFill>
                          <a:schemeClr val="tx1">
                            <a:lumMod val="95000"/>
                            <a:lumOff val="5000"/>
                          </a:schemeClr>
                        </a:solidFill>
                        <a:effectLst/>
                        <a:latin typeface="+mn-lt"/>
                        <a:ea typeface="+mn-ea"/>
                        <a:cs typeface="+mn-cs"/>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292</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243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%83,2</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403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313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%77,7</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211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161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%76,3</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07"/>
                  </a:ext>
                </a:extLst>
              </a:tr>
              <a:tr h="296350">
                <a:tc>
                  <a:txBody>
                    <a:bodyPr/>
                    <a:lstStyle/>
                    <a:p>
                      <a:pPr algn="ctr" fontAlgn="ctr"/>
                      <a:r>
                        <a:rPr lang="tr-TR" sz="1400" b="1" u="none" strike="noStrike" dirty="0">
                          <a:effectLst/>
                        </a:rPr>
                        <a:t>7</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altLang="tr-TR" sz="1400" b="1" i="0" u="none" strike="noStrike" kern="1200" dirty="0" smtClean="0">
                          <a:solidFill>
                            <a:schemeClr val="tx1">
                              <a:lumMod val="95000"/>
                              <a:lumOff val="5000"/>
                            </a:schemeClr>
                          </a:solidFill>
                          <a:effectLst/>
                          <a:latin typeface="+mn-lt"/>
                          <a:ea typeface="+mn-ea"/>
                          <a:cs typeface="+mn-cs"/>
                        </a:rPr>
                        <a:t>Alaşımlı Çelikten Yassı Ürünler </a:t>
                      </a:r>
                      <a:endParaRPr lang="tr-TR" sz="1400" b="1" i="0" u="none" strike="noStrike" kern="1200" dirty="0">
                        <a:solidFill>
                          <a:schemeClr val="tx1">
                            <a:lumMod val="95000"/>
                            <a:lumOff val="5000"/>
                          </a:schemeClr>
                        </a:solidFill>
                        <a:effectLst/>
                        <a:latin typeface="+mn-lt"/>
                        <a:ea typeface="+mn-ea"/>
                        <a:cs typeface="+mn-cs"/>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1.186</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334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28,2</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1.200</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222</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%18,5</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666</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121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%18,2</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08"/>
                  </a:ext>
                </a:extLst>
              </a:tr>
              <a:tr h="296350">
                <a:tc>
                  <a:txBody>
                    <a:bodyPr/>
                    <a:lstStyle/>
                    <a:p>
                      <a:pPr algn="ctr" fontAlgn="ctr"/>
                      <a:r>
                        <a:rPr lang="tr-TR" sz="1400" b="1" u="none" strike="noStrike">
                          <a:effectLst/>
                        </a:rPr>
                        <a:t>8</a:t>
                      </a:r>
                      <a:endParaRPr lang="tr-TR" sz="1400" b="1" i="0" u="none" strike="noStrike">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400" b="1" i="0" u="none" strike="noStrike" kern="1200" dirty="0" smtClean="0">
                          <a:solidFill>
                            <a:schemeClr val="tx1">
                              <a:lumMod val="95000"/>
                              <a:lumOff val="5000"/>
                            </a:schemeClr>
                          </a:solidFill>
                          <a:effectLst/>
                          <a:latin typeface="+mn-lt"/>
                          <a:ea typeface="+mn-ea"/>
                          <a:cs typeface="+mn-cs"/>
                        </a:rPr>
                        <a:t>Odun Hamuru </a:t>
                      </a: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658</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141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%21,4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778</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139</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%17,9</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476</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110</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%23,1</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09"/>
                  </a:ext>
                </a:extLst>
              </a:tr>
              <a:tr h="374959">
                <a:tc>
                  <a:txBody>
                    <a:bodyPr/>
                    <a:lstStyle/>
                    <a:p>
                      <a:pPr algn="ctr" fontAlgn="ctr"/>
                      <a:r>
                        <a:rPr lang="tr-TR" sz="1400" b="1" u="none" strike="noStrike" dirty="0">
                          <a:effectLst/>
                        </a:rPr>
                        <a:t>9</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l" fontAlgn="ctr"/>
                      <a:r>
                        <a:rPr lang="tr-TR" altLang="tr-TR" sz="1400" b="1" i="0" u="none" strike="noStrike" kern="1200" dirty="0" smtClean="0">
                          <a:solidFill>
                            <a:schemeClr val="tx1">
                              <a:lumMod val="95000"/>
                              <a:lumOff val="5000"/>
                            </a:schemeClr>
                          </a:solidFill>
                          <a:effectLst/>
                          <a:latin typeface="+mn-lt"/>
                          <a:ea typeface="+mn-ea"/>
                          <a:cs typeface="+mn-cs"/>
                        </a:rPr>
                        <a:t>Paslanmaz Çelikten Yassı Ürünler </a:t>
                      </a:r>
                      <a:endParaRPr lang="tr-TR" sz="1400" b="1" i="0" u="none" strike="noStrike" kern="1200" dirty="0">
                        <a:solidFill>
                          <a:schemeClr val="tx1">
                            <a:lumMod val="95000"/>
                            <a:lumOff val="5000"/>
                          </a:schemeClr>
                        </a:solidFill>
                        <a:effectLst/>
                        <a:latin typeface="+mn-lt"/>
                        <a:ea typeface="+mn-ea"/>
                        <a:cs typeface="+mn-cs"/>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771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133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%17,3</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1.041</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175</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%16,8</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548</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99</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%18,1</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10"/>
                  </a:ext>
                </a:extLst>
              </a:tr>
              <a:tr h="296350">
                <a:tc>
                  <a:txBody>
                    <a:bodyPr/>
                    <a:lstStyle/>
                    <a:p>
                      <a:pPr algn="ctr" fontAlgn="ctr"/>
                      <a:r>
                        <a:rPr lang="tr-TR" sz="1400" b="1" u="none" strike="noStrike" dirty="0">
                          <a:effectLst/>
                        </a:rPr>
                        <a:t>10</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400" b="1" i="0" u="none" strike="noStrike" kern="1200" dirty="0" smtClean="0">
                          <a:solidFill>
                            <a:schemeClr val="tx1">
                              <a:lumMod val="95000"/>
                              <a:lumOff val="5000"/>
                            </a:schemeClr>
                          </a:solidFill>
                          <a:effectLst/>
                          <a:latin typeface="+mn-lt"/>
                          <a:ea typeface="+mn-ea"/>
                          <a:cs typeface="+mn-cs"/>
                        </a:rPr>
                        <a:t>Soğuk Haddelenmiş Sac</a:t>
                      </a:r>
                      <a:endParaRPr lang="tr-TR" sz="1400" b="1" i="0" u="none" strike="noStrike" kern="1200" dirty="0">
                        <a:solidFill>
                          <a:schemeClr val="tx1">
                            <a:lumMod val="95000"/>
                            <a:lumOff val="5000"/>
                          </a:schemeClr>
                        </a:solidFill>
                        <a:effectLst/>
                        <a:latin typeface="+mn-lt"/>
                        <a:ea typeface="+mn-ea"/>
                        <a:cs typeface="+mn-cs"/>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354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112</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%31,6</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540</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164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%30,4</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285</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137</a:t>
                      </a:r>
                      <a:endParaRPr lang="tr-TR" sz="1400" b="0"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0" i="0" u="none" strike="noStrike" dirty="0" smtClean="0">
                          <a:solidFill>
                            <a:schemeClr val="tx1">
                              <a:lumMod val="95000"/>
                              <a:lumOff val="5000"/>
                            </a:schemeClr>
                          </a:solidFill>
                          <a:effectLst/>
                          <a:latin typeface="+mn-lt"/>
                        </a:rPr>
                        <a:t>%48,1</a:t>
                      </a:r>
                      <a:endParaRPr lang="tr-TR" sz="1400" b="0"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11"/>
                  </a:ext>
                </a:extLst>
              </a:tr>
              <a:tr h="375411">
                <a:tc gridSpan="2">
                  <a:txBody>
                    <a:bodyPr/>
                    <a:lstStyle/>
                    <a:p>
                      <a:pPr algn="ctr" fontAlgn="ctr"/>
                      <a:r>
                        <a:rPr lang="tr-TR" sz="1400" b="1" u="none" strike="noStrike" dirty="0" smtClean="0">
                          <a:effectLst/>
                        </a:rPr>
                        <a:t>Liste Toplamı</a:t>
                      </a:r>
                      <a:endParaRPr lang="tr-TR" sz="1400" b="1" i="0" u="none" strike="noStrike" dirty="0" smtClean="0">
                        <a:solidFill>
                          <a:schemeClr val="tx1">
                            <a:lumMod val="95000"/>
                            <a:lumOff val="5000"/>
                          </a:schemeClr>
                        </a:solidFill>
                        <a:effectLst/>
                        <a:latin typeface="+mn-lt"/>
                        <a:cs typeface="Arial" panose="020B0604020202020204" pitchFamily="34" charset="0"/>
                      </a:endParaRPr>
                    </a:p>
                  </a:txBody>
                  <a:tcPr marL="9525" marR="9525" marT="9525" marB="0" anchor="ctr"/>
                </a:tc>
                <a:tc hMerge="1">
                  <a:txBody>
                    <a:bodyPr/>
                    <a:lstStyle/>
                    <a:p>
                      <a:pPr algn="l" fontAlgn="ctr"/>
                      <a:endParaRPr lang="tr-TR" sz="1000" b="1" i="0" u="none" strike="noStrike" dirty="0">
                        <a:effectLst/>
                        <a:latin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14.606</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4.796</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%33</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19.254</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5.626</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%29,2</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11.715</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3.851</a:t>
                      </a:r>
                      <a:endParaRPr lang="tr-TR" sz="1400" b="1" i="0" u="none" strike="noStrike" dirty="0">
                        <a:solidFill>
                          <a:schemeClr val="tx1">
                            <a:lumMod val="95000"/>
                            <a:lumOff val="5000"/>
                          </a:schemeClr>
                        </a:solidFill>
                        <a:effectLst/>
                        <a:latin typeface="+mn-lt"/>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rPr>
                        <a:t>%32,9</a:t>
                      </a:r>
                      <a:endParaRPr lang="tr-TR" sz="1400" b="1" i="0" u="none" strike="noStrike" dirty="0">
                        <a:solidFill>
                          <a:schemeClr val="tx1">
                            <a:lumMod val="95000"/>
                            <a:lumOff val="5000"/>
                          </a:schemeClr>
                        </a:solidFill>
                        <a:effectLst/>
                        <a:latin typeface="+mn-lt"/>
                      </a:endParaRPr>
                    </a:p>
                  </a:txBody>
                  <a:tcPr marL="9525" marR="9525" marT="9525" marB="0" anchor="ctr"/>
                </a:tc>
                <a:extLst>
                  <a:ext uri="{0D108BD9-81ED-4DB2-BD59-A6C34878D82A}">
                    <a16:rowId xmlns:a16="http://schemas.microsoft.com/office/drawing/2014/main" xmlns="" val="10012"/>
                  </a:ext>
                </a:extLst>
              </a:tr>
              <a:tr h="388157">
                <a:tc gridSpan="2">
                  <a:txBody>
                    <a:bodyPr/>
                    <a:lstStyle/>
                    <a:p>
                      <a:pPr algn="ctr" fontAlgn="ctr"/>
                      <a:r>
                        <a:rPr lang="tr-TR" sz="1400" b="1" u="none" strike="noStrike" dirty="0" smtClean="0">
                          <a:effectLst/>
                        </a:rPr>
                        <a:t>GENEL</a:t>
                      </a:r>
                      <a:r>
                        <a:rPr lang="tr-TR" sz="1400" b="1" u="none" strike="noStrike" baseline="0" dirty="0" smtClean="0">
                          <a:effectLst/>
                        </a:rPr>
                        <a:t> </a:t>
                      </a:r>
                      <a:r>
                        <a:rPr lang="tr-TR" sz="1400" b="1" u="none" strike="noStrike" dirty="0" smtClean="0">
                          <a:effectLst/>
                        </a:rPr>
                        <a:t>TOPLAM</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hMerge="1">
                  <a:txBody>
                    <a:bodyPr/>
                    <a:lstStyle/>
                    <a:p>
                      <a:pPr algn="l" fontAlgn="ctr"/>
                      <a:endParaRPr lang="tr-TR" sz="1000" b="1" i="0" u="none" strike="noStrike" dirty="0">
                        <a:effectLst/>
                        <a:latin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41.117</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8.540</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%21</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59.404</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9.006</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%15,2</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32.688</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6.524</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tc>
                  <a:txBody>
                    <a:bodyPr/>
                    <a:lstStyle/>
                    <a:p>
                      <a:pPr algn="r" fontAlgn="ctr"/>
                      <a:r>
                        <a:rPr lang="tr-TR" sz="1400" b="1" i="0" u="none" strike="noStrike" dirty="0" smtClean="0">
                          <a:solidFill>
                            <a:schemeClr val="tx1">
                              <a:lumMod val="95000"/>
                              <a:lumOff val="5000"/>
                            </a:schemeClr>
                          </a:solidFill>
                          <a:effectLst/>
                          <a:latin typeface="+mn-lt"/>
                          <a:cs typeface="Arial" panose="020B0604020202020204" pitchFamily="34" charset="0"/>
                        </a:rPr>
                        <a:t>%20</a:t>
                      </a:r>
                      <a:endParaRPr lang="tr-TR" sz="1400" b="1" i="0" u="none" strike="noStrike" dirty="0">
                        <a:solidFill>
                          <a:schemeClr val="tx1">
                            <a:lumMod val="95000"/>
                            <a:lumOff val="5000"/>
                          </a:schemeClr>
                        </a:solidFill>
                        <a:effectLst/>
                        <a:latin typeface="+mn-lt"/>
                        <a:cs typeface="Arial" panose="020B0604020202020204" pitchFamily="34" charset="0"/>
                      </a:endParaRPr>
                    </a:p>
                  </a:txBody>
                  <a:tcPr marL="9525" marR="9525" marT="9525" marB="0" anchor="ctr"/>
                </a:tc>
                <a:extLst>
                  <a:ext uri="{0D108BD9-81ED-4DB2-BD59-A6C34878D82A}">
                    <a16:rowId xmlns:a16="http://schemas.microsoft.com/office/drawing/2014/main" xmlns="" val="10014"/>
                  </a:ext>
                </a:extLst>
              </a:tr>
            </a:tbl>
          </a:graphicData>
        </a:graphic>
      </p:graphicFrame>
      <p:sp>
        <p:nvSpPr>
          <p:cNvPr id="9" name="Metin kutusu 8"/>
          <p:cNvSpPr txBox="1"/>
          <p:nvPr/>
        </p:nvSpPr>
        <p:spPr>
          <a:xfrm>
            <a:off x="519730" y="5864513"/>
            <a:ext cx="10068911" cy="461665"/>
          </a:xfrm>
          <a:prstGeom prst="rect">
            <a:avLst/>
          </a:prstGeom>
          <a:noFill/>
        </p:spPr>
        <p:txBody>
          <a:bodyPr wrap="square" rtlCol="0">
            <a:spAutoFit/>
          </a:bodyPr>
          <a:lstStyle/>
          <a:p>
            <a:pPr lvl="0">
              <a:defRPr/>
            </a:pPr>
            <a:r>
              <a:rPr lang="tr-TR" sz="1200" dirty="0">
                <a:solidFill>
                  <a:prstClr val="black"/>
                </a:solidFill>
              </a:rPr>
              <a:t>Tablo DİR kapsamı sektör ithalatının %</a:t>
            </a:r>
            <a:r>
              <a:rPr kumimoji="0" lang="tr-TR" sz="1200" b="0" i="0" u="none" strike="noStrike" kern="1200" cap="none" spc="0" normalizeH="0" baseline="0" noProof="0" dirty="0" smtClean="0">
                <a:ln>
                  <a:noFill/>
                </a:ln>
                <a:solidFill>
                  <a:prstClr val="black"/>
                </a:solidFill>
                <a:effectLst/>
                <a:uLnTx/>
                <a:uFillTx/>
                <a:latin typeface="Calibri"/>
                <a:ea typeface="+mn-ea"/>
                <a:cs typeface="+mn-cs"/>
              </a:rPr>
              <a:t>59’unu kapsamaktadır.  Ayrıca, 1,5 milyar dolarlık külçe altın ithalatı izin kapsamında yapılmakta olup külçe altın hariç bu oran %77 seviyesindedir. </a:t>
            </a:r>
            <a:endParaRPr kumimoji="0" lang="tr-T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4606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22</a:t>
            </a:fld>
            <a:endParaRPr lang="tr-TR" altLang="tr-TR"/>
          </a:p>
        </p:txBody>
      </p:sp>
      <p:sp>
        <p:nvSpPr>
          <p:cNvPr id="2" name="Dikdörtgen 1"/>
          <p:cNvSpPr/>
          <p:nvPr/>
        </p:nvSpPr>
        <p:spPr>
          <a:xfrm>
            <a:off x="0" y="110387"/>
            <a:ext cx="12191999" cy="461665"/>
          </a:xfrm>
          <a:prstGeom prst="rect">
            <a:avLst/>
          </a:prstGeom>
        </p:spPr>
        <p:txBody>
          <a:bodyPr wrap="square">
            <a:spAutoFit/>
          </a:bodyPr>
          <a:lstStyle/>
          <a:p>
            <a:pPr lvl="0" algn="ctr" eaLnBrk="0" fontAlgn="base" hangingPunct="0">
              <a:spcBef>
                <a:spcPct val="0"/>
              </a:spcBef>
              <a:spcAft>
                <a:spcPct val="0"/>
              </a:spcAft>
              <a:defRPr/>
            </a:pPr>
            <a:r>
              <a:rPr lang="tr-TR" sz="2400" b="1" dirty="0" smtClean="0">
                <a:solidFill>
                  <a:prstClr val="white"/>
                </a:solidFill>
              </a:rPr>
              <a:t>DEĞERLENDİRME</a:t>
            </a:r>
            <a:endParaRPr lang="tr-TR" sz="3200" b="1" dirty="0">
              <a:solidFill>
                <a:prstClr val="white"/>
              </a:solidFill>
              <a:cs typeface="Arial" panose="020B0604020202020204" pitchFamily="34" charset="0"/>
            </a:endParaRPr>
          </a:p>
        </p:txBody>
      </p:sp>
      <p:graphicFrame>
        <p:nvGraphicFramePr>
          <p:cNvPr id="6" name="İçerik Yer Tutucusu 4"/>
          <p:cNvGraphicFramePr>
            <a:graphicFrameLocks/>
          </p:cNvGraphicFramePr>
          <p:nvPr>
            <p:extLst>
              <p:ext uri="{D42A27DB-BD31-4B8C-83A1-F6EECF244321}">
                <p14:modId xmlns:p14="http://schemas.microsoft.com/office/powerpoint/2010/main" val="1447161901"/>
              </p:ext>
            </p:extLst>
          </p:nvPr>
        </p:nvGraphicFramePr>
        <p:xfrm>
          <a:off x="927100" y="1031217"/>
          <a:ext cx="10833100" cy="4799815"/>
        </p:xfrm>
        <a:graphic>
          <a:graphicData uri="http://schemas.openxmlformats.org/drawingml/2006/table">
            <a:tbl>
              <a:tblPr firstRow="1" bandRow="1">
                <a:tableStyleId>{7DF18680-E054-41AD-8BC1-D1AEF772440D}</a:tableStyleId>
              </a:tblPr>
              <a:tblGrid>
                <a:gridCol w="4623089">
                  <a:extLst>
                    <a:ext uri="{9D8B030D-6E8A-4147-A177-3AD203B41FA5}">
                      <a16:colId xmlns:a16="http://schemas.microsoft.com/office/drawing/2014/main" xmlns="" val="20000"/>
                    </a:ext>
                  </a:extLst>
                </a:gridCol>
                <a:gridCol w="1932371">
                  <a:extLst>
                    <a:ext uri="{9D8B030D-6E8A-4147-A177-3AD203B41FA5}">
                      <a16:colId xmlns:a16="http://schemas.microsoft.com/office/drawing/2014/main" xmlns="" val="20001"/>
                    </a:ext>
                  </a:extLst>
                </a:gridCol>
                <a:gridCol w="1337795">
                  <a:extLst>
                    <a:ext uri="{9D8B030D-6E8A-4147-A177-3AD203B41FA5}">
                      <a16:colId xmlns:a16="http://schemas.microsoft.com/office/drawing/2014/main" xmlns="" val="20002"/>
                    </a:ext>
                  </a:extLst>
                </a:gridCol>
                <a:gridCol w="858830">
                  <a:extLst>
                    <a:ext uri="{9D8B030D-6E8A-4147-A177-3AD203B41FA5}">
                      <a16:colId xmlns:a16="http://schemas.microsoft.com/office/drawing/2014/main" xmlns="" val="20003"/>
                    </a:ext>
                  </a:extLst>
                </a:gridCol>
                <a:gridCol w="990960">
                  <a:extLst>
                    <a:ext uri="{9D8B030D-6E8A-4147-A177-3AD203B41FA5}">
                      <a16:colId xmlns:a16="http://schemas.microsoft.com/office/drawing/2014/main" xmlns="" val="20004"/>
                    </a:ext>
                  </a:extLst>
                </a:gridCol>
                <a:gridCol w="1090055">
                  <a:extLst>
                    <a:ext uri="{9D8B030D-6E8A-4147-A177-3AD203B41FA5}">
                      <a16:colId xmlns:a16="http://schemas.microsoft.com/office/drawing/2014/main" xmlns="" val="1664574775"/>
                    </a:ext>
                  </a:extLst>
                </a:gridCol>
              </a:tblGrid>
              <a:tr h="603010">
                <a:tc>
                  <a:txBody>
                    <a:bodyPr/>
                    <a:lstStyle/>
                    <a:p>
                      <a:pPr algn="ctr"/>
                      <a:r>
                        <a:rPr lang="tr-TR" sz="1400" b="1" dirty="0" smtClean="0"/>
                        <a:t>Madde Adı</a:t>
                      </a:r>
                      <a:endParaRPr lang="tr-TR" sz="1400" b="1" dirty="0"/>
                    </a:p>
                  </a:txBody>
                  <a:tcPr anchor="ctr"/>
                </a:tc>
                <a:tc>
                  <a:txBody>
                    <a:bodyPr/>
                    <a:lstStyle/>
                    <a:p>
                      <a:pPr algn="ctr"/>
                      <a:r>
                        <a:rPr lang="tr-TR" sz="1400" b="1" dirty="0" smtClean="0"/>
                        <a:t>Üretimin Bulunmaması</a:t>
                      </a:r>
                      <a:endParaRPr lang="tr-TR" sz="1400" b="1" dirty="0"/>
                    </a:p>
                  </a:txBody>
                  <a:tcPr anchor="ctr"/>
                </a:tc>
                <a:tc>
                  <a:txBody>
                    <a:bodyPr/>
                    <a:lstStyle/>
                    <a:p>
                      <a:pPr algn="ctr"/>
                      <a:r>
                        <a:rPr lang="tr-TR" sz="1400" b="1" dirty="0" smtClean="0"/>
                        <a:t>Üretimin Kısıtlı Olması</a:t>
                      </a:r>
                      <a:endParaRPr lang="tr-TR" sz="1400" b="1" dirty="0"/>
                    </a:p>
                  </a:txBody>
                  <a:tcPr anchor="ctr"/>
                </a:tc>
                <a:tc>
                  <a:txBody>
                    <a:bodyPr/>
                    <a:lstStyle/>
                    <a:p>
                      <a:pPr algn="ctr"/>
                      <a:r>
                        <a:rPr lang="tr-TR" sz="1400" b="1" dirty="0" smtClean="0"/>
                        <a:t>Fiyat</a:t>
                      </a:r>
                      <a:endParaRPr lang="tr-TR" sz="1400" b="1" dirty="0"/>
                    </a:p>
                  </a:txBody>
                  <a:tcPr anchor="ctr"/>
                </a:tc>
                <a:tc>
                  <a:txBody>
                    <a:bodyPr/>
                    <a:lstStyle/>
                    <a:p>
                      <a:pPr algn="ctr"/>
                      <a:r>
                        <a:rPr lang="tr-TR" sz="1400" b="1" dirty="0" smtClean="0"/>
                        <a:t>Kalite </a:t>
                      </a:r>
                      <a:endParaRPr lang="tr-TR" sz="1400" b="1" dirty="0"/>
                    </a:p>
                  </a:txBody>
                  <a:tcPr anchor="ctr"/>
                </a:tc>
                <a:tc>
                  <a:txBody>
                    <a:bodyPr/>
                    <a:lstStyle/>
                    <a:p>
                      <a:pPr algn="ctr"/>
                      <a:r>
                        <a:rPr lang="tr-TR" sz="1400" b="1" dirty="0" err="1" smtClean="0"/>
                        <a:t>Termin</a:t>
                      </a:r>
                      <a:endParaRPr lang="tr-TR" sz="1400" b="1" dirty="0"/>
                    </a:p>
                  </a:txBody>
                  <a:tcPr anchor="ctr"/>
                </a:tc>
                <a:extLst>
                  <a:ext uri="{0D108BD9-81ED-4DB2-BD59-A6C34878D82A}">
                    <a16:rowId xmlns:a16="http://schemas.microsoft.com/office/drawing/2014/main" xmlns="" val="10000"/>
                  </a:ext>
                </a:extLst>
              </a:tr>
              <a:tr h="464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400" b="1" u="none" strike="noStrike" kern="1200" cap="none" normalizeH="0" baseline="0" dirty="0" smtClean="0">
                          <a:ln>
                            <a:noFill/>
                          </a:ln>
                          <a:effectLst/>
                        </a:rPr>
                        <a:t>Demir/</a:t>
                      </a:r>
                      <a:r>
                        <a:rPr kumimoji="0" lang="tr-TR" altLang="tr-TR" sz="1400" b="1" u="none" strike="noStrike" kern="1200" cap="none" normalizeH="0" baseline="0" dirty="0" err="1" smtClean="0">
                          <a:ln>
                            <a:noFill/>
                          </a:ln>
                          <a:effectLst/>
                        </a:rPr>
                        <a:t>Alaşımsız</a:t>
                      </a:r>
                      <a:r>
                        <a:rPr kumimoji="0" lang="tr-TR" altLang="tr-TR" sz="1400" b="1" u="none" strike="noStrike" kern="1200" cap="none" normalizeH="0" baseline="0" dirty="0" smtClean="0">
                          <a:ln>
                            <a:noFill/>
                          </a:ln>
                          <a:effectLst/>
                        </a:rPr>
                        <a:t> Çelikten Yarı Mamuller (7207) </a:t>
                      </a:r>
                      <a:endParaRPr lang="tr-TR" sz="1400" b="1" i="0" u="none" strike="noStrike" dirty="0" smtClean="0">
                        <a:solidFill>
                          <a:schemeClr val="tx1">
                            <a:lumMod val="95000"/>
                            <a:lumOff val="5000"/>
                          </a:schemeClr>
                        </a:solidFill>
                        <a:effectLst/>
                        <a:latin typeface="+mn-lt"/>
                      </a:endParaRPr>
                    </a:p>
                  </a:txBody>
                  <a:tcPr anchor="ctr"/>
                </a:tc>
                <a:tc>
                  <a:txBody>
                    <a:bodyPr/>
                    <a:lstStyle/>
                    <a:p>
                      <a:pPr algn="ctr"/>
                      <a:endParaRPr lang="tr-TR" b="1" dirty="0"/>
                    </a:p>
                  </a:txBody>
                  <a:tcPr anchor="ctr"/>
                </a:tc>
                <a:tc>
                  <a:txBody>
                    <a:bodyPr/>
                    <a:lstStyle/>
                    <a:p>
                      <a:pPr algn="ctr"/>
                      <a:endParaRPr lang="tr-TR" b="1" dirty="0"/>
                    </a:p>
                  </a:txBody>
                  <a:tcPr anchor="ctr"/>
                </a:tc>
                <a:tc>
                  <a:txBody>
                    <a:bodyPr/>
                    <a:lstStyle/>
                    <a:p>
                      <a:pPr marL="0" algn="ctr" defTabSz="914400" rtl="0" eaLnBrk="1" latinLnBrk="0" hangingPunct="1"/>
                      <a:r>
                        <a:rPr lang="tr-TR" sz="1800" kern="1200" dirty="0" smtClean="0"/>
                        <a:t>X</a:t>
                      </a:r>
                      <a:endParaRPr lang="tr-TR" sz="1800" b="1" kern="1200" dirty="0">
                        <a:solidFill>
                          <a:schemeClr val="dk1"/>
                        </a:solidFill>
                        <a:latin typeface="+mn-lt"/>
                        <a:ea typeface="+mn-ea"/>
                        <a:cs typeface="+mn-cs"/>
                      </a:endParaRPr>
                    </a:p>
                  </a:txBody>
                  <a:tcPr anchor="ctr"/>
                </a:tc>
                <a:tc>
                  <a:txBody>
                    <a:bodyPr/>
                    <a:lstStyle/>
                    <a:p>
                      <a:pPr algn="ctr"/>
                      <a:endParaRPr lang="tr-TR" b="1" dirty="0"/>
                    </a:p>
                  </a:txBody>
                  <a:tcPr anchor="ctr"/>
                </a:tc>
                <a:tc>
                  <a:txBody>
                    <a:bodyPr/>
                    <a:lstStyle/>
                    <a:p>
                      <a:pPr algn="ctr"/>
                      <a:r>
                        <a:rPr lang="tr-TR" dirty="0" smtClean="0"/>
                        <a:t>X</a:t>
                      </a:r>
                      <a:endParaRPr lang="tr-TR" sz="1800" b="1" baseline="30000" dirty="0"/>
                    </a:p>
                  </a:txBody>
                  <a:tcPr anchor="ctr"/>
                </a:tc>
                <a:extLst>
                  <a:ext uri="{0D108BD9-81ED-4DB2-BD59-A6C34878D82A}">
                    <a16:rowId xmlns:a16="http://schemas.microsoft.com/office/drawing/2014/main" xmlns="" val="10001"/>
                  </a:ext>
                </a:extLst>
              </a:tr>
              <a:tr h="527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400" b="1" u="none" strike="noStrike" cap="none" normalizeH="0" baseline="0" dirty="0" err="1" smtClean="0">
                          <a:ln>
                            <a:noFill/>
                          </a:ln>
                          <a:effectLst/>
                        </a:rPr>
                        <a:t>Alaşımsız</a:t>
                      </a:r>
                      <a:r>
                        <a:rPr kumimoji="0" lang="tr-TR" altLang="tr-TR" sz="1400" b="1" u="none" strike="noStrike" cap="none" normalizeH="0" baseline="0" dirty="0" smtClean="0">
                          <a:ln>
                            <a:noFill/>
                          </a:ln>
                          <a:effectLst/>
                        </a:rPr>
                        <a:t> Çelikten Yassı Ürünler (7208) </a:t>
                      </a:r>
                      <a:endParaRPr lang="tr-TR" sz="1400" b="1" i="0" u="none" strike="noStrike" dirty="0" smtClean="0">
                        <a:solidFill>
                          <a:schemeClr val="tx1">
                            <a:lumMod val="95000"/>
                            <a:lumOff val="5000"/>
                          </a:schemeClr>
                        </a:solidFill>
                        <a:effectLst/>
                        <a:latin typeface="+mn-lt"/>
                      </a:endParaRPr>
                    </a:p>
                  </a:txBody>
                  <a:tcPr anchor="ctr"/>
                </a:tc>
                <a:tc>
                  <a:txBody>
                    <a:bodyPr/>
                    <a:lstStyle/>
                    <a:p>
                      <a:pPr algn="ctr"/>
                      <a:endParaRPr lang="tr-TR" b="1" dirty="0"/>
                    </a:p>
                  </a:txBody>
                  <a:tcPr anchor="ctr"/>
                </a:tc>
                <a:tc>
                  <a:txBody>
                    <a:bodyPr/>
                    <a:lstStyle/>
                    <a:p>
                      <a:pPr algn="ctr"/>
                      <a:endParaRPr lang="tr-TR" b="1" dirty="0"/>
                    </a:p>
                  </a:txBody>
                  <a:tcPr anchor="ctr"/>
                </a:tc>
                <a:tc>
                  <a:txBody>
                    <a:bodyPr/>
                    <a:lstStyle/>
                    <a:p>
                      <a:pPr algn="ctr"/>
                      <a:r>
                        <a:rPr lang="tr-TR" dirty="0" smtClean="0"/>
                        <a:t>X</a:t>
                      </a:r>
                      <a:endParaRPr lang="tr-TR" b="1" dirty="0"/>
                    </a:p>
                  </a:txBody>
                  <a:tcPr anchor="ctr"/>
                </a:tc>
                <a:tc>
                  <a:txBody>
                    <a:bodyPr/>
                    <a:lstStyle/>
                    <a:p>
                      <a:pPr algn="ctr"/>
                      <a:r>
                        <a:rPr lang="tr-TR" dirty="0" smtClean="0"/>
                        <a:t>X</a:t>
                      </a:r>
                      <a:endParaRPr lang="tr-TR" b="1" dirty="0"/>
                    </a:p>
                  </a:txBody>
                  <a:tcPr anchor="ctr"/>
                </a:tc>
                <a:tc>
                  <a:txBody>
                    <a:bodyPr/>
                    <a:lstStyle/>
                    <a:p>
                      <a:pPr algn="ctr"/>
                      <a:r>
                        <a:rPr lang="tr-TR" dirty="0" smtClean="0"/>
                        <a:t>X</a:t>
                      </a:r>
                      <a:endParaRPr lang="tr-TR" b="1" dirty="0"/>
                    </a:p>
                  </a:txBody>
                  <a:tcPr anchor="ctr"/>
                </a:tc>
                <a:extLst>
                  <a:ext uri="{0D108BD9-81ED-4DB2-BD59-A6C34878D82A}">
                    <a16:rowId xmlns:a16="http://schemas.microsoft.com/office/drawing/2014/main" xmlns="" val="10002"/>
                  </a:ext>
                </a:extLst>
              </a:tr>
              <a:tr h="3768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u="none" strike="noStrike" kern="1200" cap="none" normalizeH="0" baseline="0" dirty="0" smtClean="0">
                          <a:ln>
                            <a:noFill/>
                          </a:ln>
                          <a:effectLst/>
                        </a:rPr>
                        <a:t>Rafine Edilmiş Bakır (7403)</a:t>
                      </a:r>
                      <a:endParaRPr lang="tr-TR" sz="1400" b="1" i="0" u="none" strike="noStrike" dirty="0" smtClean="0">
                        <a:solidFill>
                          <a:schemeClr val="tx1">
                            <a:lumMod val="95000"/>
                            <a:lumOff val="5000"/>
                          </a:schemeClr>
                        </a:solidFill>
                        <a:effectLst/>
                        <a:latin typeface="+mn-lt"/>
                      </a:endParaRPr>
                    </a:p>
                  </a:txBody>
                  <a:tcPr anchor="ctr"/>
                </a:tc>
                <a:tc>
                  <a:txBody>
                    <a:bodyPr/>
                    <a:lstStyle/>
                    <a:p>
                      <a:pPr algn="ctr"/>
                      <a:endParaRPr lang="tr-TR" b="1" dirty="0"/>
                    </a:p>
                  </a:txBody>
                  <a:tcPr anchor="ctr"/>
                </a:tc>
                <a:tc>
                  <a:txBody>
                    <a:bodyPr/>
                    <a:lstStyle/>
                    <a:p>
                      <a:pPr algn="ctr"/>
                      <a:r>
                        <a:rPr lang="tr-TR" dirty="0" smtClean="0"/>
                        <a:t>X</a:t>
                      </a:r>
                      <a:endParaRPr lang="tr-TR" b="1" dirty="0"/>
                    </a:p>
                  </a:txBody>
                  <a:tcPr anchor="ctr"/>
                </a:tc>
                <a:tc>
                  <a:txBody>
                    <a:bodyPr/>
                    <a:lstStyle/>
                    <a:p>
                      <a:pPr algn="ctr"/>
                      <a:endParaRPr lang="tr-TR" b="1" dirty="0"/>
                    </a:p>
                  </a:txBody>
                  <a:tcPr anchor="ctr"/>
                </a:tc>
                <a:tc>
                  <a:txBody>
                    <a:bodyPr/>
                    <a:lstStyle/>
                    <a:p>
                      <a:pPr algn="ctr"/>
                      <a:endParaRPr lang="tr-TR" b="1" dirty="0"/>
                    </a:p>
                  </a:txBody>
                  <a:tcPr anchor="ctr"/>
                </a:tc>
                <a:tc>
                  <a:txBody>
                    <a:bodyPr/>
                    <a:lstStyle/>
                    <a:p>
                      <a:pPr algn="ctr"/>
                      <a:endParaRPr lang="tr-TR" b="1" dirty="0"/>
                    </a:p>
                  </a:txBody>
                  <a:tcPr anchor="ctr"/>
                </a:tc>
                <a:extLst>
                  <a:ext uri="{0D108BD9-81ED-4DB2-BD59-A6C34878D82A}">
                    <a16:rowId xmlns:a16="http://schemas.microsoft.com/office/drawing/2014/main" xmlns="" val="10003"/>
                  </a:ext>
                </a:extLst>
              </a:tr>
              <a:tr h="527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u="none" strike="noStrike" kern="1200" cap="none" normalizeH="0" baseline="0" dirty="0" smtClean="0">
                          <a:ln>
                            <a:noFill/>
                          </a:ln>
                          <a:effectLst/>
                        </a:rPr>
                        <a:t>Demir Çelik Hurdası (7204)</a:t>
                      </a:r>
                      <a:endParaRPr lang="tr-TR" sz="1400" b="1" i="0" u="none" strike="noStrike" dirty="0" smtClean="0">
                        <a:solidFill>
                          <a:schemeClr val="tx1">
                            <a:lumMod val="95000"/>
                            <a:lumOff val="5000"/>
                          </a:schemeClr>
                        </a:solidFill>
                        <a:effectLst/>
                        <a:latin typeface="+mn-lt"/>
                      </a:endParaRPr>
                    </a:p>
                  </a:txBody>
                  <a:tcPr anchor="ctr"/>
                </a:tc>
                <a:tc>
                  <a:txBody>
                    <a:bodyPr/>
                    <a:lstStyle/>
                    <a:p>
                      <a:pPr algn="ctr"/>
                      <a:endParaRPr lang="tr-TR" b="1" dirty="0"/>
                    </a:p>
                  </a:txBody>
                  <a:tcPr anchor="ctr"/>
                </a:tc>
                <a:tc>
                  <a:txBody>
                    <a:bodyPr/>
                    <a:lstStyle/>
                    <a:p>
                      <a:pPr algn="ctr"/>
                      <a:r>
                        <a:rPr lang="tr-TR" dirty="0" smtClean="0"/>
                        <a:t>X</a:t>
                      </a:r>
                      <a:endParaRPr lang="tr-TR" b="1" dirty="0"/>
                    </a:p>
                  </a:txBody>
                  <a:tcPr anchor="ctr"/>
                </a:tc>
                <a:tc>
                  <a:txBody>
                    <a:bodyPr/>
                    <a:lstStyle/>
                    <a:p>
                      <a:pPr algn="ctr"/>
                      <a:endParaRPr lang="tr-TR" b="1" dirty="0"/>
                    </a:p>
                  </a:txBody>
                  <a:tcPr anchor="ctr"/>
                </a:tc>
                <a:tc>
                  <a:txBody>
                    <a:bodyPr/>
                    <a:lstStyle/>
                    <a:p>
                      <a:pPr algn="ctr"/>
                      <a:endParaRPr lang="tr-TR" b="1" dirty="0"/>
                    </a:p>
                  </a:txBody>
                  <a:tcPr anchor="ctr"/>
                </a:tc>
                <a:tc>
                  <a:txBody>
                    <a:bodyPr/>
                    <a:lstStyle/>
                    <a:p>
                      <a:pPr algn="ctr"/>
                      <a:endParaRPr lang="tr-TR" b="1" dirty="0"/>
                    </a:p>
                  </a:txBody>
                  <a:tcPr anchor="ctr"/>
                </a:tc>
                <a:extLst>
                  <a:ext uri="{0D108BD9-81ED-4DB2-BD59-A6C34878D82A}">
                    <a16:rowId xmlns:a16="http://schemas.microsoft.com/office/drawing/2014/main" xmlns="" val="10004"/>
                  </a:ext>
                </a:extLst>
              </a:tr>
              <a:tr h="34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u="none" strike="noStrike" kern="1200" cap="none" normalizeH="0" baseline="0" dirty="0" smtClean="0">
                          <a:ln>
                            <a:noFill/>
                          </a:ln>
                          <a:effectLst/>
                        </a:rPr>
                        <a:t>İşlenmemiş Alüminyum (7601)</a:t>
                      </a:r>
                      <a:endParaRPr lang="tr-TR" sz="1400" b="1" i="0" u="none" strike="noStrike" dirty="0" smtClean="0">
                        <a:solidFill>
                          <a:schemeClr val="tx1">
                            <a:lumMod val="95000"/>
                            <a:lumOff val="5000"/>
                          </a:schemeClr>
                        </a:solidFill>
                        <a:effectLst/>
                        <a:latin typeface="+mn-lt"/>
                      </a:endParaRPr>
                    </a:p>
                  </a:txBody>
                  <a:tcPr anchor="ctr"/>
                </a:tc>
                <a:tc>
                  <a:txBody>
                    <a:bodyPr/>
                    <a:lstStyle/>
                    <a:p>
                      <a:pPr algn="ctr"/>
                      <a:endParaRPr lang="tr-TR" b="1" dirty="0"/>
                    </a:p>
                  </a:txBody>
                  <a:tcPr anchor="ctr"/>
                </a:tc>
                <a:tc>
                  <a:txBody>
                    <a:bodyPr/>
                    <a:lstStyle/>
                    <a:p>
                      <a:pPr algn="ctr"/>
                      <a:r>
                        <a:rPr lang="tr-TR" dirty="0" smtClean="0"/>
                        <a:t>X</a:t>
                      </a:r>
                      <a:endParaRPr lang="tr-TR" b="1" dirty="0"/>
                    </a:p>
                  </a:txBody>
                  <a:tcPr anchor="ctr"/>
                </a:tc>
                <a:tc>
                  <a:txBody>
                    <a:bodyPr/>
                    <a:lstStyle/>
                    <a:p>
                      <a:pPr algn="ctr"/>
                      <a:endParaRPr lang="tr-TR" b="1" dirty="0"/>
                    </a:p>
                  </a:txBody>
                  <a:tcPr anchor="ctr"/>
                </a:tc>
                <a:tc>
                  <a:txBody>
                    <a:bodyPr/>
                    <a:lstStyle/>
                    <a:p>
                      <a:pPr algn="ctr"/>
                      <a:endParaRPr lang="tr-TR" b="1" dirty="0"/>
                    </a:p>
                  </a:txBody>
                  <a:tcPr anchor="ctr"/>
                </a:tc>
                <a:tc>
                  <a:txBody>
                    <a:bodyPr/>
                    <a:lstStyle/>
                    <a:p>
                      <a:pPr algn="ctr"/>
                      <a:endParaRPr lang="tr-TR" b="1" dirty="0"/>
                    </a:p>
                  </a:txBody>
                  <a:tcPr anchor="ctr"/>
                </a:tc>
                <a:extLst>
                  <a:ext uri="{0D108BD9-81ED-4DB2-BD59-A6C34878D82A}">
                    <a16:rowId xmlns:a16="http://schemas.microsoft.com/office/drawing/2014/main" xmlns="" val="10005"/>
                  </a:ext>
                </a:extLst>
              </a:tr>
              <a:tr h="34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u="none" strike="noStrike" kern="1200" cap="none" normalizeH="0" baseline="0" dirty="0" smtClean="0">
                          <a:ln>
                            <a:noFill/>
                          </a:ln>
                          <a:effectLst/>
                        </a:rPr>
                        <a:t>Bakır Teller (7408)</a:t>
                      </a:r>
                      <a:endParaRPr lang="tr-TR" sz="1400" b="1" i="0" u="none" strike="noStrike" dirty="0" smtClean="0">
                        <a:solidFill>
                          <a:schemeClr val="tx1">
                            <a:lumMod val="95000"/>
                            <a:lumOff val="5000"/>
                          </a:schemeClr>
                        </a:solidFill>
                        <a:effectLst/>
                        <a:latin typeface="+mn-lt"/>
                      </a:endParaRPr>
                    </a:p>
                  </a:txBody>
                  <a:tcPr anchor="ctr"/>
                </a:tc>
                <a:tc>
                  <a:txBody>
                    <a:bodyPr/>
                    <a:lstStyle/>
                    <a:p>
                      <a:pPr algn="ctr"/>
                      <a:endParaRPr lang="tr-TR" b="1" dirty="0"/>
                    </a:p>
                  </a:txBody>
                  <a:tcPr anchor="ctr"/>
                </a:tc>
                <a:tc>
                  <a:txBody>
                    <a:bodyPr/>
                    <a:lstStyle/>
                    <a:p>
                      <a:pPr algn="ctr"/>
                      <a:endParaRPr lang="tr-TR" b="1" dirty="0"/>
                    </a:p>
                  </a:txBody>
                  <a:tcPr anchor="ctr"/>
                </a:tc>
                <a:tc>
                  <a:txBody>
                    <a:bodyPr/>
                    <a:lstStyle/>
                    <a:p>
                      <a:pPr algn="ctr"/>
                      <a:r>
                        <a:rPr lang="tr-TR" dirty="0" smtClean="0"/>
                        <a:t>X</a:t>
                      </a:r>
                      <a:endParaRPr lang="tr-TR" b="1" dirty="0"/>
                    </a:p>
                  </a:txBody>
                  <a:tcPr anchor="ctr"/>
                </a:tc>
                <a:tc>
                  <a:txBody>
                    <a:bodyPr/>
                    <a:lstStyle/>
                    <a:p>
                      <a:pPr algn="ctr"/>
                      <a:r>
                        <a:rPr lang="tr-TR" dirty="0" smtClean="0"/>
                        <a:t>X</a:t>
                      </a:r>
                      <a:endParaRPr lang="tr-TR" b="1" dirty="0"/>
                    </a:p>
                  </a:txBody>
                  <a:tcPr anchor="ctr"/>
                </a:tc>
                <a:tc>
                  <a:txBody>
                    <a:bodyPr/>
                    <a:lstStyle/>
                    <a:p>
                      <a:pPr algn="ctr"/>
                      <a:endParaRPr lang="tr-TR" b="1" dirty="0"/>
                    </a:p>
                  </a:txBody>
                  <a:tcPr anchor="ctr"/>
                </a:tc>
                <a:extLst>
                  <a:ext uri="{0D108BD9-81ED-4DB2-BD59-A6C34878D82A}">
                    <a16:rowId xmlns:a16="http://schemas.microsoft.com/office/drawing/2014/main" xmlns="" val="10006"/>
                  </a:ext>
                </a:extLst>
              </a:tr>
              <a:tr h="34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400" b="1" u="none" strike="noStrike" cap="none" normalizeH="0" baseline="0" dirty="0" smtClean="0">
                          <a:ln>
                            <a:noFill/>
                          </a:ln>
                          <a:effectLst/>
                        </a:rPr>
                        <a:t>Alaşımlı Çelikten Yassı Ürünler (7225)</a:t>
                      </a:r>
                      <a:endParaRPr kumimoji="0" lang="tr-TR" altLang="tr-TR" sz="1400" b="1" i="0" u="none" strike="noStrike" cap="none" normalizeH="0" baseline="0" dirty="0">
                        <a:ln>
                          <a:noFill/>
                        </a:ln>
                        <a:solidFill>
                          <a:schemeClr val="dk1"/>
                        </a:solidFill>
                        <a:effectLst/>
                        <a:latin typeface="+mn-lt"/>
                        <a:cs typeface="+mn-cs"/>
                      </a:endParaRPr>
                    </a:p>
                  </a:txBody>
                  <a:tcPr anchor="ctr"/>
                </a:tc>
                <a:tc>
                  <a:txBody>
                    <a:bodyPr/>
                    <a:lstStyle/>
                    <a:p>
                      <a:pPr algn="ctr"/>
                      <a:endParaRPr lang="tr-TR" b="1" dirty="0"/>
                    </a:p>
                  </a:txBody>
                  <a:tcPr anchor="ctr"/>
                </a:tc>
                <a:tc>
                  <a:txBody>
                    <a:bodyPr/>
                    <a:lstStyle/>
                    <a:p>
                      <a:pPr algn="ctr"/>
                      <a:r>
                        <a:rPr lang="tr-TR" dirty="0" smtClean="0"/>
                        <a:t>X</a:t>
                      </a:r>
                      <a:endParaRPr lang="tr-TR" b="1" dirty="0"/>
                    </a:p>
                  </a:txBody>
                  <a:tcPr anchor="ctr"/>
                </a:tc>
                <a:tc>
                  <a:txBody>
                    <a:bodyPr/>
                    <a:lstStyle/>
                    <a:p>
                      <a:pPr algn="ctr"/>
                      <a:endParaRPr lang="tr-TR" b="1"/>
                    </a:p>
                  </a:txBody>
                  <a:tcPr anchor="ctr"/>
                </a:tc>
                <a:tc>
                  <a:txBody>
                    <a:bodyPr/>
                    <a:lstStyle/>
                    <a:p>
                      <a:pPr algn="ctr"/>
                      <a:endParaRPr lang="tr-TR" b="1" dirty="0"/>
                    </a:p>
                  </a:txBody>
                  <a:tcPr anchor="ctr"/>
                </a:tc>
                <a:tc>
                  <a:txBody>
                    <a:bodyPr/>
                    <a:lstStyle/>
                    <a:p>
                      <a:pPr algn="ctr"/>
                      <a:endParaRPr lang="tr-TR" b="1" dirty="0"/>
                    </a:p>
                  </a:txBody>
                  <a:tcPr anchor="ctr"/>
                </a:tc>
                <a:extLst>
                  <a:ext uri="{0D108BD9-81ED-4DB2-BD59-A6C34878D82A}">
                    <a16:rowId xmlns:a16="http://schemas.microsoft.com/office/drawing/2014/main" xmlns="" val="10007"/>
                  </a:ext>
                </a:extLst>
              </a:tr>
              <a:tr h="34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400" b="1" u="none" strike="noStrike" kern="1200" cap="none" normalizeH="0" baseline="0" dirty="0" smtClean="0">
                          <a:ln>
                            <a:noFill/>
                          </a:ln>
                          <a:effectLst/>
                        </a:rPr>
                        <a:t>Odun Hamuru (4703)</a:t>
                      </a:r>
                      <a:endParaRPr kumimoji="0" lang="tr-TR" sz="1400" b="1" i="0" u="none" strike="noStrike" kern="1200" cap="none" normalizeH="0" baseline="0" dirty="0" smtClean="0">
                        <a:ln>
                          <a:noFill/>
                        </a:ln>
                        <a:solidFill>
                          <a:srgbClr val="494949"/>
                        </a:solidFill>
                        <a:effectLst/>
                        <a:latin typeface="Calibri" pitchFamily="34" charset="0"/>
                        <a:ea typeface="+mn-ea"/>
                        <a:cs typeface="Arial" pitchFamily="34" charset="0"/>
                      </a:endParaRPr>
                    </a:p>
                  </a:txBody>
                  <a:tcPr anchor="ctr"/>
                </a:tc>
                <a:tc>
                  <a:txBody>
                    <a:bodyPr/>
                    <a:lstStyle/>
                    <a:p>
                      <a:pPr algn="ctr"/>
                      <a:r>
                        <a:rPr lang="tr-TR" dirty="0" smtClean="0"/>
                        <a:t>X</a:t>
                      </a:r>
                      <a:endParaRPr lang="tr-TR" b="1" dirty="0"/>
                    </a:p>
                  </a:txBody>
                  <a:tcPr anchor="ctr"/>
                </a:tc>
                <a:tc>
                  <a:txBody>
                    <a:bodyPr/>
                    <a:lstStyle/>
                    <a:p>
                      <a:pPr algn="ctr"/>
                      <a:endParaRPr lang="tr-TR" b="1"/>
                    </a:p>
                  </a:txBody>
                  <a:tcPr anchor="ctr"/>
                </a:tc>
                <a:tc>
                  <a:txBody>
                    <a:bodyPr/>
                    <a:lstStyle/>
                    <a:p>
                      <a:pPr algn="ctr"/>
                      <a:endParaRPr lang="tr-TR" b="1" dirty="0"/>
                    </a:p>
                  </a:txBody>
                  <a:tcPr anchor="ctr"/>
                </a:tc>
                <a:tc>
                  <a:txBody>
                    <a:bodyPr/>
                    <a:lstStyle/>
                    <a:p>
                      <a:pPr algn="ctr"/>
                      <a:endParaRPr lang="tr-TR" b="1" dirty="0"/>
                    </a:p>
                  </a:txBody>
                  <a:tcPr anchor="ctr"/>
                </a:tc>
                <a:tc>
                  <a:txBody>
                    <a:bodyPr/>
                    <a:lstStyle/>
                    <a:p>
                      <a:pPr algn="ctr"/>
                      <a:endParaRPr lang="tr-TR" b="1" dirty="0"/>
                    </a:p>
                  </a:txBody>
                  <a:tcPr anchor="ctr"/>
                </a:tc>
                <a:extLst>
                  <a:ext uri="{0D108BD9-81ED-4DB2-BD59-A6C34878D82A}">
                    <a16:rowId xmlns:a16="http://schemas.microsoft.com/office/drawing/2014/main" xmlns="" val="10008"/>
                  </a:ext>
                </a:extLst>
              </a:tr>
              <a:tr h="427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400" b="1" u="none" strike="noStrike" kern="1200" cap="none" normalizeH="0" baseline="0" dirty="0" smtClean="0">
                          <a:ln>
                            <a:noFill/>
                          </a:ln>
                          <a:effectLst/>
                        </a:rPr>
                        <a:t>Paslanmaz Çelikten Yassı Ürünler (7219)</a:t>
                      </a:r>
                      <a:endParaRPr lang="tr-TR" sz="1400" b="1" i="0" u="none" strike="noStrike" dirty="0" smtClean="0">
                        <a:solidFill>
                          <a:schemeClr val="tx1">
                            <a:lumMod val="95000"/>
                            <a:lumOff val="5000"/>
                          </a:schemeClr>
                        </a:solidFill>
                        <a:effectLst/>
                        <a:latin typeface="+mn-lt"/>
                      </a:endParaRPr>
                    </a:p>
                  </a:txBody>
                  <a:tcPr anchor="ctr"/>
                </a:tc>
                <a:tc>
                  <a:txBody>
                    <a:bodyPr/>
                    <a:lstStyle/>
                    <a:p>
                      <a:pPr algn="ctr"/>
                      <a:endParaRPr lang="tr-TR" b="1" dirty="0"/>
                    </a:p>
                  </a:txBody>
                  <a:tcPr anchor="ctr"/>
                </a:tc>
                <a:tc>
                  <a:txBody>
                    <a:bodyPr/>
                    <a:lstStyle/>
                    <a:p>
                      <a:pPr algn="ctr"/>
                      <a:r>
                        <a:rPr lang="tr-TR" dirty="0" smtClean="0"/>
                        <a:t>X</a:t>
                      </a:r>
                      <a:endParaRPr lang="tr-TR" b="1" dirty="0"/>
                    </a:p>
                  </a:txBody>
                  <a:tcPr anchor="ctr"/>
                </a:tc>
                <a:tc>
                  <a:txBody>
                    <a:bodyPr/>
                    <a:lstStyle/>
                    <a:p>
                      <a:pPr algn="ctr"/>
                      <a:endParaRPr lang="tr-TR" b="1" dirty="0"/>
                    </a:p>
                  </a:txBody>
                  <a:tcPr anchor="ctr"/>
                </a:tc>
                <a:tc>
                  <a:txBody>
                    <a:bodyPr/>
                    <a:lstStyle/>
                    <a:p>
                      <a:pPr algn="ctr"/>
                      <a:endParaRPr lang="tr-TR" b="1" dirty="0" smtClean="0"/>
                    </a:p>
                  </a:txBody>
                  <a:tcPr anchor="ctr"/>
                </a:tc>
                <a:tc>
                  <a:txBody>
                    <a:bodyPr/>
                    <a:lstStyle/>
                    <a:p>
                      <a:pPr algn="ctr"/>
                      <a:endParaRPr lang="tr-TR" b="1" dirty="0" smtClean="0"/>
                    </a:p>
                  </a:txBody>
                  <a:tcPr anchor="ctr"/>
                </a:tc>
                <a:extLst>
                  <a:ext uri="{0D108BD9-81ED-4DB2-BD59-A6C34878D82A}">
                    <a16:rowId xmlns:a16="http://schemas.microsoft.com/office/drawing/2014/main" xmlns="" val="10009"/>
                  </a:ext>
                </a:extLst>
              </a:tr>
              <a:tr h="409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tr-TR" sz="1400" b="1" u="none" strike="noStrike" kern="1200" cap="none" normalizeH="0" baseline="0" dirty="0" smtClean="0">
                          <a:ln>
                            <a:noFill/>
                          </a:ln>
                          <a:effectLst/>
                        </a:rPr>
                        <a:t>Soğuk Haddelenmiş Sac(Genişliği </a:t>
                      </a:r>
                      <a:r>
                        <a:rPr kumimoji="0" lang="tr-TR" sz="1400" b="1" u="none" strike="noStrike" kern="1200" cap="none" normalizeH="0" baseline="0" dirty="0" smtClean="0">
                          <a:ln>
                            <a:noFill/>
                          </a:ln>
                          <a:effectLst/>
                        </a:rPr>
                        <a:t>≤ 600 mm) (7209)</a:t>
                      </a:r>
                      <a:endParaRPr lang="tr-TR" sz="1400" b="1" i="0" u="none" strike="noStrike" dirty="0" smtClean="0">
                        <a:solidFill>
                          <a:schemeClr val="tx1">
                            <a:lumMod val="95000"/>
                            <a:lumOff val="5000"/>
                          </a:schemeClr>
                        </a:solidFill>
                        <a:effectLst/>
                        <a:latin typeface="+mn-lt"/>
                      </a:endParaRPr>
                    </a:p>
                  </a:txBody>
                  <a:tcPr/>
                </a:tc>
                <a:tc>
                  <a:txBody>
                    <a:bodyPr/>
                    <a:lstStyle/>
                    <a:p>
                      <a:pPr algn="ctr"/>
                      <a:endParaRPr lang="tr-TR" b="1" dirty="0"/>
                    </a:p>
                  </a:txBody>
                  <a:tcPr anchor="ctr"/>
                </a:tc>
                <a:tc>
                  <a:txBody>
                    <a:bodyPr/>
                    <a:lstStyle/>
                    <a:p>
                      <a:pPr algn="ctr"/>
                      <a:r>
                        <a:rPr lang="tr-TR" dirty="0" smtClean="0"/>
                        <a:t>X</a:t>
                      </a:r>
                      <a:endParaRPr lang="tr-TR" b="1" dirty="0"/>
                    </a:p>
                  </a:txBody>
                  <a:tcPr anchor="ctr"/>
                </a:tc>
                <a:tc>
                  <a:txBody>
                    <a:bodyPr/>
                    <a:lstStyle/>
                    <a:p>
                      <a:pPr algn="ctr"/>
                      <a:r>
                        <a:rPr lang="tr-TR" dirty="0" smtClean="0"/>
                        <a:t>X</a:t>
                      </a:r>
                      <a:endParaRPr lang="tr-TR" b="1" dirty="0"/>
                    </a:p>
                  </a:txBody>
                  <a:tcPr anchor="ctr"/>
                </a:tc>
                <a:tc>
                  <a:txBody>
                    <a:bodyPr/>
                    <a:lstStyle/>
                    <a:p>
                      <a:pPr algn="ctr"/>
                      <a:endParaRPr lang="tr-TR" b="1" dirty="0" smtClean="0"/>
                    </a:p>
                  </a:txBody>
                  <a:tcPr anchor="ctr"/>
                </a:tc>
                <a:tc>
                  <a:txBody>
                    <a:bodyPr/>
                    <a:lstStyle/>
                    <a:p>
                      <a:pPr algn="ctr"/>
                      <a:endParaRPr lang="tr-TR" b="1" dirty="0" smtClean="0"/>
                    </a:p>
                  </a:txBody>
                  <a:tcPr anchor="ctr"/>
                </a:tc>
                <a:extLst>
                  <a:ext uri="{0D108BD9-81ED-4DB2-BD59-A6C34878D82A}">
                    <a16:rowId xmlns:a16="http://schemas.microsoft.com/office/drawing/2014/main" xmlns="" val="3784744255"/>
                  </a:ext>
                </a:extLst>
              </a:tr>
            </a:tbl>
          </a:graphicData>
        </a:graphic>
      </p:graphicFrame>
    </p:spTree>
    <p:extLst>
      <p:ext uri="{BB962C8B-B14F-4D97-AF65-F5344CB8AC3E}">
        <p14:creationId xmlns:p14="http://schemas.microsoft.com/office/powerpoint/2010/main" val="3059602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23</a:t>
            </a:fld>
            <a:endParaRPr lang="tr-TR" altLang="tr-TR"/>
          </a:p>
        </p:txBody>
      </p:sp>
      <p:sp>
        <p:nvSpPr>
          <p:cNvPr id="2" name="Dikdörtgen 1"/>
          <p:cNvSpPr/>
          <p:nvPr/>
        </p:nvSpPr>
        <p:spPr>
          <a:xfrm>
            <a:off x="0" y="110387"/>
            <a:ext cx="12191999" cy="461665"/>
          </a:xfrm>
          <a:prstGeom prst="rect">
            <a:avLst/>
          </a:prstGeom>
        </p:spPr>
        <p:txBody>
          <a:bodyPr wrap="square">
            <a:spAutoFit/>
          </a:bodyPr>
          <a:lstStyle/>
          <a:p>
            <a:pPr algn="ctr" eaLnBrk="0" fontAlgn="base" hangingPunct="0">
              <a:spcBef>
                <a:spcPct val="0"/>
              </a:spcBef>
              <a:spcAft>
                <a:spcPct val="0"/>
              </a:spcAft>
              <a:defRPr/>
            </a:pPr>
            <a:r>
              <a:rPr lang="tr-TR" sz="2400" b="1" dirty="0">
                <a:solidFill>
                  <a:prstClr val="white"/>
                </a:solidFill>
              </a:rPr>
              <a:t>DİR KAPSAMINDA İTHAL EDİLEN KİMYA </a:t>
            </a:r>
            <a:r>
              <a:rPr lang="tr-TR" sz="2400" b="1" dirty="0" smtClean="0">
                <a:solidFill>
                  <a:prstClr val="white"/>
                </a:solidFill>
              </a:rPr>
              <a:t>ÜRÜNLERİ</a:t>
            </a:r>
            <a:endParaRPr lang="tr-TR" sz="2400" b="1" dirty="0">
              <a:solidFill>
                <a:prstClr val="white"/>
              </a:solidFill>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068444212"/>
              </p:ext>
            </p:extLst>
          </p:nvPr>
        </p:nvGraphicFramePr>
        <p:xfrm>
          <a:off x="794529" y="1043459"/>
          <a:ext cx="10858926" cy="5049925"/>
        </p:xfrm>
        <a:graphic>
          <a:graphicData uri="http://schemas.openxmlformats.org/drawingml/2006/table">
            <a:tbl>
              <a:tblPr firstRow="1" bandRow="1"/>
              <a:tblGrid>
                <a:gridCol w="744347">
                  <a:extLst>
                    <a:ext uri="{9D8B030D-6E8A-4147-A177-3AD203B41FA5}">
                      <a16:colId xmlns:a16="http://schemas.microsoft.com/office/drawing/2014/main" xmlns="" val="953071228"/>
                    </a:ext>
                  </a:extLst>
                </a:gridCol>
                <a:gridCol w="3256512">
                  <a:extLst>
                    <a:ext uri="{9D8B030D-6E8A-4147-A177-3AD203B41FA5}">
                      <a16:colId xmlns:a16="http://schemas.microsoft.com/office/drawing/2014/main" xmlns="" val="3189480869"/>
                    </a:ext>
                  </a:extLst>
                </a:gridCol>
                <a:gridCol w="744347">
                  <a:extLst>
                    <a:ext uri="{9D8B030D-6E8A-4147-A177-3AD203B41FA5}">
                      <a16:colId xmlns:a16="http://schemas.microsoft.com/office/drawing/2014/main" xmlns="" val="1491920187"/>
                    </a:ext>
                  </a:extLst>
                </a:gridCol>
                <a:gridCol w="744347">
                  <a:extLst>
                    <a:ext uri="{9D8B030D-6E8A-4147-A177-3AD203B41FA5}">
                      <a16:colId xmlns:a16="http://schemas.microsoft.com/office/drawing/2014/main" xmlns="" val="2143687046"/>
                    </a:ext>
                  </a:extLst>
                </a:gridCol>
                <a:gridCol w="744347">
                  <a:extLst>
                    <a:ext uri="{9D8B030D-6E8A-4147-A177-3AD203B41FA5}">
                      <a16:colId xmlns:a16="http://schemas.microsoft.com/office/drawing/2014/main" xmlns="" val="4255752258"/>
                    </a:ext>
                  </a:extLst>
                </a:gridCol>
                <a:gridCol w="744347">
                  <a:extLst>
                    <a:ext uri="{9D8B030D-6E8A-4147-A177-3AD203B41FA5}">
                      <a16:colId xmlns:a16="http://schemas.microsoft.com/office/drawing/2014/main" xmlns="" val="4069184896"/>
                    </a:ext>
                  </a:extLst>
                </a:gridCol>
                <a:gridCol w="744347">
                  <a:extLst>
                    <a:ext uri="{9D8B030D-6E8A-4147-A177-3AD203B41FA5}">
                      <a16:colId xmlns:a16="http://schemas.microsoft.com/office/drawing/2014/main" xmlns="" val="3058453912"/>
                    </a:ext>
                  </a:extLst>
                </a:gridCol>
                <a:gridCol w="744347">
                  <a:extLst>
                    <a:ext uri="{9D8B030D-6E8A-4147-A177-3AD203B41FA5}">
                      <a16:colId xmlns:a16="http://schemas.microsoft.com/office/drawing/2014/main" xmlns="" val="1923552904"/>
                    </a:ext>
                  </a:extLst>
                </a:gridCol>
                <a:gridCol w="744347">
                  <a:extLst>
                    <a:ext uri="{9D8B030D-6E8A-4147-A177-3AD203B41FA5}">
                      <a16:colId xmlns:a16="http://schemas.microsoft.com/office/drawing/2014/main" xmlns="" val="2932224293"/>
                    </a:ext>
                  </a:extLst>
                </a:gridCol>
                <a:gridCol w="821880">
                  <a:extLst>
                    <a:ext uri="{9D8B030D-6E8A-4147-A177-3AD203B41FA5}">
                      <a16:colId xmlns:a16="http://schemas.microsoft.com/office/drawing/2014/main" xmlns="" val="289745482"/>
                    </a:ext>
                  </a:extLst>
                </a:gridCol>
                <a:gridCol w="825758">
                  <a:extLst>
                    <a:ext uri="{9D8B030D-6E8A-4147-A177-3AD203B41FA5}">
                      <a16:colId xmlns:a16="http://schemas.microsoft.com/office/drawing/2014/main" xmlns="" val="1570355533"/>
                    </a:ext>
                  </a:extLst>
                </a:gridCol>
              </a:tblGrid>
              <a:tr h="184933">
                <a:tc rowSpan="2">
                  <a:txBody>
                    <a:bodyPr/>
                    <a:lstStyle/>
                    <a:p>
                      <a:pPr algn="ctr" rtl="0" fontAlgn="ctr"/>
                      <a:r>
                        <a:rPr lang="tr-TR" sz="1400" b="1" i="0" u="none" strike="noStrike" dirty="0">
                          <a:solidFill>
                            <a:srgbClr val="FFFFFF"/>
                          </a:solidFill>
                          <a:effectLst/>
                          <a:latin typeface="Calibri" panose="020F0502020204030204" pitchFamily="34" charset="0"/>
                        </a:rPr>
                        <a:t>Sıra</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rowSpan="2">
                  <a:txBody>
                    <a:bodyPr/>
                    <a:lstStyle/>
                    <a:p>
                      <a:pPr algn="ctr" rtl="0" fontAlgn="ctr"/>
                      <a:r>
                        <a:rPr lang="tr-TR" sz="1400" b="1" i="0" u="none" strike="noStrike" dirty="0">
                          <a:solidFill>
                            <a:srgbClr val="FFFFFF"/>
                          </a:solidFill>
                          <a:effectLst/>
                          <a:latin typeface="Calibri" panose="020F0502020204030204" pitchFamily="34" charset="0"/>
                        </a:rPr>
                        <a:t>MADDE ADI</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gridSpan="3">
                  <a:txBody>
                    <a:bodyPr/>
                    <a:lstStyle/>
                    <a:p>
                      <a:pPr algn="ctr" rtl="0" fontAlgn="ctr"/>
                      <a:r>
                        <a:rPr lang="tr-TR" sz="1400" b="1" i="0" u="none" strike="noStrike" dirty="0">
                          <a:solidFill>
                            <a:srgbClr val="FFFFFF"/>
                          </a:solidFill>
                          <a:effectLst/>
                          <a:latin typeface="Calibri" panose="020F0502020204030204" pitchFamily="34" charset="0"/>
                        </a:rPr>
                        <a:t>2016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400" b="1" i="0" u="none" strike="noStrike" dirty="0">
                          <a:solidFill>
                            <a:srgbClr val="FFFFFF"/>
                          </a:solidFill>
                          <a:effectLst/>
                          <a:latin typeface="Calibri" panose="020F0502020204030204" pitchFamily="34" charset="0"/>
                        </a:rPr>
                        <a:t>2017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400" b="1" i="0" u="none" strike="noStrike" dirty="0">
                          <a:solidFill>
                            <a:srgbClr val="FFFFFF"/>
                          </a:solidFill>
                          <a:effectLst/>
                          <a:latin typeface="Calibri" panose="020F0502020204030204" pitchFamily="34" charset="0"/>
                        </a:rPr>
                        <a:t>2018 (01-06)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3931378424"/>
                  </a:ext>
                </a:extLst>
              </a:tr>
              <a:tr h="437113">
                <a:tc vMerge="1">
                  <a:txBody>
                    <a:bodyPr/>
                    <a:lstStyle/>
                    <a:p>
                      <a:endParaRPr lang="tr-TR"/>
                    </a:p>
                  </a:txBody>
                  <a:tcPr/>
                </a:tc>
                <a:tc vMerge="1">
                  <a:txBody>
                    <a:bodyPr/>
                    <a:lstStyle/>
                    <a:p>
                      <a:endParaRPr lang="tr-TR"/>
                    </a:p>
                  </a:txBody>
                  <a:tcP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chemeClr val="tx1"/>
                        </a:solidFill>
                        <a:effectLst/>
                        <a:latin typeface="Calibri" panose="020F0502020204030204" pitchFamily="34" charset="0"/>
                      </a:endParaRPr>
                    </a:p>
                  </a:txBody>
                  <a:tcPr marL="11465" marR="11465" marT="1146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chemeClr val="tx1"/>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GENEL</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smtClean="0">
                          <a:solidFill>
                            <a:srgbClr val="000000"/>
                          </a:solidFill>
                          <a:effectLst/>
                          <a:latin typeface="Calibri" panose="020F0502020204030204" pitchFamily="34" charset="0"/>
                        </a:rPr>
                        <a:t>DİR</a:t>
                      </a:r>
                    </a:p>
                    <a:p>
                      <a:pPr algn="ctr" rtl="0" fontAlgn="ctr"/>
                      <a:r>
                        <a:rPr lang="tr-TR" sz="1100" b="0" i="0" u="none" strike="noStrike" dirty="0" smtClean="0">
                          <a:solidFill>
                            <a:schemeClr val="tx1"/>
                          </a:solidFill>
                          <a:effectLst/>
                          <a:latin typeface="Calibri" panose="020F0502020204030204" pitchFamily="34" charset="0"/>
                        </a:rPr>
                        <a:t>(</a:t>
                      </a:r>
                      <a:r>
                        <a:rPr lang="tr-TR" sz="1100" b="0" spc="-100" dirty="0" smtClean="0">
                          <a:solidFill>
                            <a:schemeClr val="tx1"/>
                          </a:solidFill>
                          <a:effectLst>
                            <a:outerShdw blurRad="38100" dist="38100" dir="2700000" algn="tl">
                              <a:srgbClr val="000000">
                                <a:alpha val="43137"/>
                              </a:srgbClr>
                            </a:outerShdw>
                          </a:effectLst>
                        </a:rPr>
                        <a:t>milyon $)</a:t>
                      </a:r>
                      <a:endParaRPr lang="tr-TR" sz="1100" b="0" i="0" u="none" strike="noStrike" dirty="0">
                        <a:solidFill>
                          <a:srgbClr val="000000"/>
                        </a:solidFill>
                        <a:effectLst/>
                        <a:latin typeface="Calibri" panose="020F0502020204030204" pitchFamily="34" charset="0"/>
                      </a:endParaRP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rtl="0" fontAlgn="ctr"/>
                      <a:r>
                        <a:rPr lang="tr-TR" sz="1400" b="1" i="0" u="none" strike="noStrike" dirty="0">
                          <a:solidFill>
                            <a:srgbClr val="000000"/>
                          </a:solidFill>
                          <a:effectLst/>
                          <a:latin typeface="Calibri" panose="020F0502020204030204" pitchFamily="34" charset="0"/>
                        </a:rPr>
                        <a:t>PAY</a:t>
                      </a:r>
                    </a:p>
                  </a:txBody>
                  <a:tcPr marL="11465" marR="11465" marT="1146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8767212"/>
                  </a:ext>
                </a:extLst>
              </a:tr>
              <a:tr h="226963">
                <a:tc>
                  <a:txBody>
                    <a:bodyPr/>
                    <a:lstStyle/>
                    <a:p>
                      <a:pPr algn="ctr" rtl="0" fontAlgn="ctr"/>
                      <a:r>
                        <a:rPr lang="tr-TR" sz="1400" b="1" i="0" u="none" strike="noStrike">
                          <a:solidFill>
                            <a:srgbClr val="000000"/>
                          </a:solidFill>
                          <a:effectLst/>
                          <a:latin typeface="Calibri" panose="020F0502020204030204" pitchFamily="34" charset="0"/>
                        </a:rPr>
                        <a:t>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400" b="1" i="0" u="none" strike="noStrike" dirty="0" err="1">
                          <a:solidFill>
                            <a:srgbClr val="000000"/>
                          </a:solidFill>
                          <a:effectLst/>
                          <a:latin typeface="Calibri" panose="020F0502020204030204" pitchFamily="34" charset="0"/>
                        </a:rPr>
                        <a:t>Polipropilen</a:t>
                      </a:r>
                      <a:endParaRPr lang="tr-TR" sz="1400" b="1" i="0" u="none" strike="noStrike" dirty="0">
                        <a:solidFill>
                          <a:srgbClr val="000000"/>
                        </a:solidFill>
                        <a:effectLst/>
                        <a:latin typeface="Calibri" panose="020F0502020204030204" pitchFamily="34" charset="0"/>
                      </a:endParaRP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1.821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642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2.118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731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1.230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427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855448096"/>
                  </a:ext>
                </a:extLst>
              </a:tr>
              <a:tr h="218556">
                <a:tc>
                  <a:txBody>
                    <a:bodyPr/>
                    <a:lstStyle/>
                    <a:p>
                      <a:pPr algn="ctr" rtl="0" fontAlgn="ctr"/>
                      <a:r>
                        <a:rPr lang="tr-TR" sz="1400" b="1" i="0" u="none" strike="noStrike">
                          <a:solidFill>
                            <a:srgbClr val="000000"/>
                          </a:solidFill>
                          <a:effectLst/>
                          <a:latin typeface="Calibri" panose="020F0502020204030204" pitchFamily="34" charset="0"/>
                        </a:rPr>
                        <a:t>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400" b="1" i="0" u="none" strike="noStrike" dirty="0" err="1">
                          <a:solidFill>
                            <a:srgbClr val="000000"/>
                          </a:solidFill>
                          <a:effectLst/>
                          <a:latin typeface="Calibri" panose="020F0502020204030204" pitchFamily="34" charset="0"/>
                        </a:rPr>
                        <a:t>Akrilonitril</a:t>
                      </a:r>
                      <a:endParaRPr lang="tr-TR" sz="1400" b="1" i="0" u="none" strike="noStrike" dirty="0">
                        <a:solidFill>
                          <a:srgbClr val="000000"/>
                        </a:solidFill>
                        <a:effectLst/>
                        <a:latin typeface="Calibri" panose="020F0502020204030204" pitchFamily="34" charset="0"/>
                      </a:endParaRP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222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75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320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177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%55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189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145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%76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528354681"/>
                  </a:ext>
                </a:extLst>
              </a:tr>
              <a:tr h="218556">
                <a:tc>
                  <a:txBody>
                    <a:bodyPr/>
                    <a:lstStyle/>
                    <a:p>
                      <a:pPr algn="ctr" rtl="0" fontAlgn="ctr"/>
                      <a:r>
                        <a:rPr lang="tr-TR" sz="1400" b="1" i="0" u="none" strike="noStrike">
                          <a:solidFill>
                            <a:srgbClr val="000000"/>
                          </a:solidFill>
                          <a:effectLst/>
                          <a:latin typeface="Calibri" panose="020F0502020204030204" pitchFamily="34" charset="0"/>
                        </a:rPr>
                        <a:t>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400" b="1" i="0" u="none" strike="noStrike" dirty="0" err="1">
                          <a:solidFill>
                            <a:srgbClr val="000000"/>
                          </a:solidFill>
                          <a:effectLst/>
                          <a:latin typeface="Calibri" panose="020F0502020204030204" pitchFamily="34" charset="0"/>
                        </a:rPr>
                        <a:t>Polivinil</a:t>
                      </a:r>
                      <a:r>
                        <a:rPr lang="tr-TR" sz="1400" b="1" i="0" u="none" strike="noStrike" dirty="0">
                          <a:solidFill>
                            <a:srgbClr val="000000"/>
                          </a:solidFill>
                          <a:effectLst/>
                          <a:latin typeface="Calibri" panose="020F0502020204030204" pitchFamily="34" charset="0"/>
                        </a:rPr>
                        <a:t> klorür</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619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106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805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159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401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69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319957026"/>
                  </a:ext>
                </a:extLst>
              </a:tr>
              <a:tr h="428707">
                <a:tc>
                  <a:txBody>
                    <a:bodyPr/>
                    <a:lstStyle/>
                    <a:p>
                      <a:pPr algn="ctr" rtl="0" fontAlgn="ctr"/>
                      <a:r>
                        <a:rPr lang="tr-TR" sz="1400" b="1" i="0" u="none" strike="noStrike">
                          <a:solidFill>
                            <a:srgbClr val="000000"/>
                          </a:solidFill>
                          <a:effectLst/>
                          <a:latin typeface="Calibri" panose="020F0502020204030204" pitchFamily="34" charset="0"/>
                        </a:rPr>
                        <a:t>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400" b="1" i="0" u="none" strike="noStrike" dirty="0">
                          <a:solidFill>
                            <a:srgbClr val="000000"/>
                          </a:solidFill>
                          <a:effectLst/>
                          <a:latin typeface="Calibri" panose="020F0502020204030204" pitchFamily="34" charset="0"/>
                        </a:rPr>
                        <a:t>Karışım olmayan bağışıklık ürünleri (</a:t>
                      </a:r>
                      <a:r>
                        <a:rPr lang="tr-TR" sz="1400" b="1" i="0" u="none" strike="noStrike" dirty="0" err="1">
                          <a:solidFill>
                            <a:srgbClr val="000000"/>
                          </a:solidFill>
                          <a:effectLst/>
                          <a:latin typeface="Calibri" panose="020F0502020204030204" pitchFamily="34" charset="0"/>
                        </a:rPr>
                        <a:t>antiserum</a:t>
                      </a:r>
                      <a:r>
                        <a:rPr lang="tr-TR" sz="1400" b="1" i="0" u="none" strike="noStrike" dirty="0">
                          <a:solidFill>
                            <a:srgbClr val="000000"/>
                          </a:solidFill>
                          <a:effectLst/>
                          <a:latin typeface="Calibri" panose="020F0502020204030204" pitchFamily="34" charset="0"/>
                        </a:rPr>
                        <a:t>)</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157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157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%100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162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162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%100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637051305"/>
                  </a:ext>
                </a:extLst>
              </a:tr>
              <a:tr h="218556">
                <a:tc>
                  <a:txBody>
                    <a:bodyPr/>
                    <a:lstStyle/>
                    <a:p>
                      <a:pPr algn="ctr" rtl="0" fontAlgn="ctr"/>
                      <a:r>
                        <a:rPr lang="tr-TR" sz="1400" b="1" i="0" u="none" strike="noStrike">
                          <a:solidFill>
                            <a:srgbClr val="000000"/>
                          </a:solidFill>
                          <a:effectLst/>
                          <a:latin typeface="Calibri" panose="020F0502020204030204" pitchFamily="34" charset="0"/>
                        </a:rPr>
                        <a:t>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400" b="1" i="0" u="none" strike="noStrike">
                          <a:solidFill>
                            <a:srgbClr val="000000"/>
                          </a:solidFill>
                          <a:effectLst/>
                          <a:latin typeface="Calibri" panose="020F0502020204030204" pitchFamily="34" charset="0"/>
                        </a:rPr>
                        <a:t>Polietilen Tereftalat</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257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87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144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47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521791667"/>
                  </a:ext>
                </a:extLst>
              </a:tr>
              <a:tr h="428707">
                <a:tc>
                  <a:txBody>
                    <a:bodyPr/>
                    <a:lstStyle/>
                    <a:p>
                      <a:pPr algn="ctr" rtl="0" fontAlgn="ctr"/>
                      <a:r>
                        <a:rPr lang="tr-TR" sz="1400" b="1" i="0" u="none" strike="noStrike">
                          <a:solidFill>
                            <a:srgbClr val="000000"/>
                          </a:solidFill>
                          <a:effectLst/>
                          <a:latin typeface="Calibri" panose="020F0502020204030204" pitchFamily="34" charset="0"/>
                        </a:rPr>
                        <a:t>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400" b="1" i="0" u="none" strike="noStrike">
                          <a:solidFill>
                            <a:srgbClr val="000000"/>
                          </a:solidFill>
                          <a:effectLst/>
                          <a:latin typeface="Calibri" panose="020F0502020204030204" pitchFamily="34" charset="0"/>
                        </a:rPr>
                        <a:t>Lineer Alçak Yoğunluklu Polietilen</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440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63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%14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572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81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342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59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887240345"/>
                  </a:ext>
                </a:extLst>
              </a:tr>
              <a:tr h="218556">
                <a:tc>
                  <a:txBody>
                    <a:bodyPr/>
                    <a:lstStyle/>
                    <a:p>
                      <a:pPr algn="ctr" rtl="0" fontAlgn="ctr"/>
                      <a:r>
                        <a:rPr lang="tr-TR" sz="1400" b="1" i="0" u="none" strike="noStrike">
                          <a:solidFill>
                            <a:srgbClr val="000000"/>
                          </a:solidFill>
                          <a:effectLst/>
                          <a:latin typeface="Calibri" panose="020F0502020204030204" pitchFamily="34" charset="0"/>
                        </a:rPr>
                        <a:t>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400" b="1" i="0" u="none" strike="noStrike">
                          <a:solidFill>
                            <a:srgbClr val="000000"/>
                          </a:solidFill>
                          <a:effectLst/>
                          <a:latin typeface="Calibri" panose="020F0502020204030204" pitchFamily="34" charset="0"/>
                        </a:rPr>
                        <a:t>Alçak Yoğunluklu Polietilen</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540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90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504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78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230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40836735"/>
                  </a:ext>
                </a:extLst>
              </a:tr>
              <a:tr h="218556">
                <a:tc>
                  <a:txBody>
                    <a:bodyPr/>
                    <a:lstStyle/>
                    <a:p>
                      <a:pPr algn="ctr" rtl="0" fontAlgn="ctr"/>
                      <a:r>
                        <a:rPr lang="tr-TR" sz="1400" b="1" i="0" u="none" strike="noStrike">
                          <a:solidFill>
                            <a:srgbClr val="000000"/>
                          </a:solidFill>
                          <a:effectLst/>
                          <a:latin typeface="Calibri" panose="020F0502020204030204" pitchFamily="34" charset="0"/>
                        </a:rPr>
                        <a:t>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400" b="1" i="0" u="none" strike="noStrike">
                          <a:solidFill>
                            <a:srgbClr val="000000"/>
                          </a:solidFill>
                          <a:effectLst/>
                          <a:latin typeface="Calibri" panose="020F0502020204030204" pitchFamily="34" charset="0"/>
                        </a:rPr>
                        <a:t>Tabii Kauçuk</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160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44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242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77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135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66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%49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762517996"/>
                  </a:ext>
                </a:extLst>
              </a:tr>
              <a:tr h="428707">
                <a:tc>
                  <a:txBody>
                    <a:bodyPr/>
                    <a:lstStyle/>
                    <a:p>
                      <a:pPr algn="ctr" rtl="0" fontAlgn="ctr"/>
                      <a:r>
                        <a:rPr lang="tr-TR" sz="1400" b="1" i="0" u="none" strike="noStrike">
                          <a:solidFill>
                            <a:srgbClr val="000000"/>
                          </a:solidFill>
                          <a:effectLst/>
                          <a:latin typeface="Calibri" panose="020F0502020204030204" pitchFamily="34" charset="0"/>
                        </a:rPr>
                        <a:t>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400" b="1" i="0" u="none" strike="noStrike">
                          <a:solidFill>
                            <a:srgbClr val="000000"/>
                          </a:solidFill>
                          <a:effectLst/>
                          <a:latin typeface="Calibri" panose="020F0502020204030204" pitchFamily="34" charset="0"/>
                        </a:rPr>
                        <a:t>Diğer Plastikleriden filmler, şeritler</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525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74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551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69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%13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286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705385193"/>
                  </a:ext>
                </a:extLst>
              </a:tr>
              <a:tr h="218556">
                <a:tc>
                  <a:txBody>
                    <a:bodyPr/>
                    <a:lstStyle/>
                    <a:p>
                      <a:pPr algn="ctr" rtl="0" fontAlgn="ctr"/>
                      <a:r>
                        <a:rPr lang="tr-TR" sz="1400" b="1" i="0" u="none" strike="noStrike">
                          <a:solidFill>
                            <a:srgbClr val="000000"/>
                          </a:solidFill>
                          <a:effectLst/>
                          <a:latin typeface="Calibri" panose="020F0502020204030204" pitchFamily="34" charset="0"/>
                        </a:rPr>
                        <a:t>10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400" b="1" i="0" u="none" strike="noStrike">
                          <a:solidFill>
                            <a:srgbClr val="000000"/>
                          </a:solidFill>
                          <a:effectLst/>
                          <a:latin typeface="Calibri" panose="020F0502020204030204" pitchFamily="34" charset="0"/>
                        </a:rPr>
                        <a:t>Tereftalik Asit ve Tuzları</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331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94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335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64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%19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207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440826385"/>
                  </a:ext>
                </a:extLst>
              </a:tr>
              <a:tr h="218556">
                <a:tc>
                  <a:txBody>
                    <a:bodyPr/>
                    <a:lstStyle/>
                    <a:p>
                      <a:pPr algn="ctr" rtl="0" fontAlgn="ctr"/>
                      <a:r>
                        <a:rPr lang="tr-TR" sz="1400" b="1" i="0" u="none" strike="noStrike">
                          <a:solidFill>
                            <a:srgbClr val="000000"/>
                          </a:solidFill>
                          <a:effectLst/>
                          <a:latin typeface="Calibri" panose="020F0502020204030204" pitchFamily="34" charset="0"/>
                        </a:rPr>
                        <a:t>11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400" b="1" i="0" u="none" strike="noStrike" dirty="0" err="1">
                          <a:solidFill>
                            <a:srgbClr val="000000"/>
                          </a:solidFill>
                          <a:effectLst/>
                          <a:latin typeface="Calibri" panose="020F0502020204030204" pitchFamily="34" charset="0"/>
                        </a:rPr>
                        <a:t>Dioller</a:t>
                      </a:r>
                      <a:r>
                        <a:rPr lang="tr-TR" sz="1400" b="1" i="0" u="none" strike="noStrike" dirty="0">
                          <a:solidFill>
                            <a:srgbClr val="000000"/>
                          </a:solidFill>
                          <a:effectLst/>
                          <a:latin typeface="Calibri" panose="020F0502020204030204" pitchFamily="34" charset="0"/>
                        </a:rPr>
                        <a:t> Etilen Glikol</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240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51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284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63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149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464065511"/>
                  </a:ext>
                </a:extLst>
              </a:tr>
              <a:tr h="218556">
                <a:tc>
                  <a:txBody>
                    <a:bodyPr/>
                    <a:lstStyle/>
                    <a:p>
                      <a:pPr algn="ctr" rtl="0" fontAlgn="ctr"/>
                      <a:r>
                        <a:rPr lang="tr-TR" sz="1400" b="1" i="0" u="none" strike="noStrike">
                          <a:solidFill>
                            <a:srgbClr val="000000"/>
                          </a:solidFill>
                          <a:effectLst/>
                          <a:latin typeface="Calibri" panose="020F0502020204030204" pitchFamily="34" charset="0"/>
                        </a:rPr>
                        <a:t>12</a:t>
                      </a:r>
                    </a:p>
                  </a:txBody>
                  <a:tcPr marL="7645" marR="7645" marT="764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400" b="1" i="0" u="none" strike="noStrike">
                          <a:solidFill>
                            <a:srgbClr val="000000"/>
                          </a:solidFill>
                          <a:effectLst/>
                          <a:latin typeface="Calibri" panose="020F0502020204030204" pitchFamily="34" charset="0"/>
                        </a:rPr>
                        <a:t>Akrilik Polimerler</a:t>
                      </a:r>
                    </a:p>
                  </a:txBody>
                  <a:tcPr marL="7645" marR="7645" marT="764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268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47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323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59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184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821583056"/>
                  </a:ext>
                </a:extLst>
              </a:tr>
              <a:tr h="218556">
                <a:tc>
                  <a:txBody>
                    <a:bodyPr/>
                    <a:lstStyle/>
                    <a:p>
                      <a:pPr algn="ctr" rtl="0" fontAlgn="ctr"/>
                      <a:r>
                        <a:rPr lang="tr-TR" sz="1400" b="1" i="0" u="none" strike="noStrike">
                          <a:solidFill>
                            <a:srgbClr val="000000"/>
                          </a:solidFill>
                          <a:effectLst/>
                          <a:latin typeface="Calibri" panose="020F0502020204030204" pitchFamily="34" charset="0"/>
                        </a:rPr>
                        <a:t>13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400" b="1" i="0" u="none" strike="noStrike">
                          <a:solidFill>
                            <a:srgbClr val="000000"/>
                          </a:solidFill>
                          <a:effectLst/>
                          <a:latin typeface="Calibri" panose="020F0502020204030204" pitchFamily="34" charset="0"/>
                        </a:rPr>
                        <a:t>Yüksek Yoğunluklu Polietilen</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977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75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1.042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55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548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3627736694"/>
                  </a:ext>
                </a:extLst>
              </a:tr>
              <a:tr h="218556">
                <a:tc>
                  <a:txBody>
                    <a:bodyPr/>
                    <a:lstStyle/>
                    <a:p>
                      <a:pPr algn="ctr" rtl="0" fontAlgn="ctr"/>
                      <a:r>
                        <a:rPr lang="tr-TR" sz="1400" b="1" i="0" u="none" strike="noStrike">
                          <a:solidFill>
                            <a:srgbClr val="000000"/>
                          </a:solidFill>
                          <a:effectLst/>
                          <a:latin typeface="Calibri" panose="020F0502020204030204" pitchFamily="34" charset="0"/>
                        </a:rPr>
                        <a:t>14</a:t>
                      </a:r>
                    </a:p>
                  </a:txBody>
                  <a:tcPr marL="7645" marR="7645" marT="764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l" rtl="0" fontAlgn="ctr"/>
                      <a:r>
                        <a:rPr lang="tr-TR" sz="1400" b="1" i="0" u="none" strike="noStrike">
                          <a:solidFill>
                            <a:srgbClr val="000000"/>
                          </a:solidFill>
                          <a:effectLst/>
                          <a:latin typeface="Calibri" panose="020F0502020204030204" pitchFamily="34" charset="0"/>
                        </a:rPr>
                        <a:t>Karbon </a:t>
                      </a:r>
                    </a:p>
                  </a:txBody>
                  <a:tcPr marL="7645" marR="7645" marT="764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142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41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203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50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%25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130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dirty="0">
                          <a:solidFill>
                            <a:srgbClr val="000000"/>
                          </a:solidFill>
                          <a:effectLst/>
                          <a:latin typeface="Calibri" panose="020F0502020204030204" pitchFamily="34" charset="0"/>
                        </a:rPr>
                        <a:t>47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0" i="0" u="none" strike="noStrike">
                          <a:solidFill>
                            <a:srgbClr val="000000"/>
                          </a:solidFill>
                          <a:effectLst/>
                          <a:latin typeface="Calibri" panose="020F0502020204030204" pitchFamily="34" charset="0"/>
                        </a:rPr>
                        <a:t>%36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6853398"/>
                  </a:ext>
                </a:extLst>
              </a:tr>
              <a:tr h="218556">
                <a:tc>
                  <a:txBody>
                    <a:bodyPr/>
                    <a:lstStyle/>
                    <a:p>
                      <a:pPr algn="ctr" rtl="0" fontAlgn="ctr"/>
                      <a:r>
                        <a:rPr lang="tr-TR" sz="1400" b="1" i="0" u="none" strike="noStrike">
                          <a:solidFill>
                            <a:srgbClr val="000000"/>
                          </a:solidFill>
                          <a:effectLst/>
                          <a:latin typeface="Calibri" panose="020F0502020204030204" pitchFamily="34" charset="0"/>
                        </a:rPr>
                        <a:t>15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l" rtl="0" fontAlgn="ctr"/>
                      <a:r>
                        <a:rPr lang="tr-TR" sz="1400" b="1" i="0" u="none" strike="noStrike" dirty="0">
                          <a:solidFill>
                            <a:srgbClr val="000000"/>
                          </a:solidFill>
                          <a:effectLst/>
                          <a:latin typeface="Calibri" panose="020F0502020204030204" pitchFamily="34" charset="0"/>
                        </a:rPr>
                        <a:t>Para-</a:t>
                      </a:r>
                      <a:r>
                        <a:rPr lang="tr-TR" sz="1400" b="1" i="0" u="none" strike="noStrike" dirty="0" err="1">
                          <a:solidFill>
                            <a:srgbClr val="000000"/>
                          </a:solidFill>
                          <a:effectLst/>
                          <a:latin typeface="Calibri" panose="020F0502020204030204" pitchFamily="34" charset="0"/>
                        </a:rPr>
                        <a:t>ksilen</a:t>
                      </a:r>
                      <a:endParaRPr lang="tr-TR" sz="1400" b="1" i="0" u="none" strike="noStrike" dirty="0">
                        <a:solidFill>
                          <a:srgbClr val="000000"/>
                        </a:solidFill>
                        <a:effectLst/>
                        <a:latin typeface="Calibri" panose="020F0502020204030204" pitchFamily="34" charset="0"/>
                      </a:endParaRP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112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%29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121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45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54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dirty="0">
                          <a:solidFill>
                            <a:srgbClr val="000000"/>
                          </a:solidFill>
                          <a:effectLst/>
                          <a:latin typeface="Calibri" panose="020F0502020204030204" pitchFamily="34" charset="0"/>
                        </a:rPr>
                        <a:t>19</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0" i="0" u="none" strike="noStrike">
                          <a:solidFill>
                            <a:srgbClr val="000000"/>
                          </a:solidFill>
                          <a:effectLst/>
                          <a:latin typeface="Calibri" panose="020F0502020204030204" pitchFamily="34" charset="0"/>
                        </a:rPr>
                        <a:t>%35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1607177"/>
                  </a:ext>
                </a:extLst>
              </a:tr>
              <a:tr h="218556">
                <a:tc gridSpan="2">
                  <a:txBody>
                    <a:bodyPr/>
                    <a:lstStyle/>
                    <a:p>
                      <a:pPr algn="ctr" rtl="0" fontAlgn="ctr"/>
                      <a:r>
                        <a:rPr lang="tr-TR" sz="1400" b="1" i="0" u="none" strike="noStrike">
                          <a:solidFill>
                            <a:srgbClr val="000000"/>
                          </a:solidFill>
                          <a:effectLst/>
                          <a:latin typeface="Calibri" panose="020F0502020204030204" pitchFamily="34" charset="0"/>
                        </a:rPr>
                        <a:t>Liste Toplamı</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hMerge="1">
                  <a:txBody>
                    <a:bodyPr/>
                    <a:lstStyle/>
                    <a:p>
                      <a:endParaRPr lang="tr-TR"/>
                    </a:p>
                  </a:txBody>
                  <a:tcPr/>
                </a:tc>
                <a:tc>
                  <a:txBody>
                    <a:bodyPr/>
                    <a:lstStyle/>
                    <a:p>
                      <a:pPr algn="r" rtl="0" fontAlgn="ctr"/>
                      <a:r>
                        <a:rPr lang="tr-TR" sz="1400" b="1" i="0" u="none" strike="noStrike">
                          <a:solidFill>
                            <a:srgbClr val="0D0D0D"/>
                          </a:solidFill>
                          <a:effectLst/>
                          <a:latin typeface="Calibri" panose="020F0502020204030204" pitchFamily="34" charset="0"/>
                        </a:rPr>
                        <a:t>6.398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1" i="0" u="none" strike="noStrike">
                          <a:solidFill>
                            <a:srgbClr val="0D0D0D"/>
                          </a:solidFill>
                          <a:effectLst/>
                          <a:latin typeface="Calibri" panose="020F0502020204030204" pitchFamily="34" charset="0"/>
                        </a:rPr>
                        <a:t>1.436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1" i="0" u="none" strike="noStrike">
                          <a:solidFill>
                            <a:srgbClr val="000000"/>
                          </a:solidFill>
                          <a:effectLst/>
                          <a:latin typeface="Calibri" panose="020F0502020204030204" pitchFamily="34" charset="0"/>
                        </a:rPr>
                        <a:t>%22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1" i="0" u="none" strike="noStrike">
                          <a:solidFill>
                            <a:srgbClr val="0D0D0D"/>
                          </a:solidFill>
                          <a:effectLst/>
                          <a:latin typeface="Calibri" panose="020F0502020204030204" pitchFamily="34" charset="0"/>
                        </a:rPr>
                        <a:t>7.835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1" i="0" u="none" strike="noStrike">
                          <a:solidFill>
                            <a:srgbClr val="0D0D0D"/>
                          </a:solidFill>
                          <a:effectLst/>
                          <a:latin typeface="Calibri" panose="020F0502020204030204" pitchFamily="34" charset="0"/>
                        </a:rPr>
                        <a:t>1.953</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1" i="0" u="none" strike="noStrike">
                          <a:solidFill>
                            <a:srgbClr val="000000"/>
                          </a:solidFill>
                          <a:effectLst/>
                          <a:latin typeface="Calibri" panose="020F0502020204030204" pitchFamily="34" charset="0"/>
                        </a:rPr>
                        <a:t>%25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1" i="0" u="none" strike="noStrike">
                          <a:solidFill>
                            <a:srgbClr val="0D0D0D"/>
                          </a:solidFill>
                          <a:effectLst/>
                          <a:latin typeface="Calibri" panose="020F0502020204030204" pitchFamily="34" charset="0"/>
                        </a:rPr>
                        <a:t>4.391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1" i="0" u="none" strike="noStrike" dirty="0">
                          <a:solidFill>
                            <a:srgbClr val="0D0D0D"/>
                          </a:solidFill>
                          <a:effectLst/>
                          <a:latin typeface="Calibri" panose="020F0502020204030204" pitchFamily="34" charset="0"/>
                        </a:rPr>
                        <a:t>1.217</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rtl="0" fontAlgn="ctr"/>
                      <a:r>
                        <a:rPr lang="tr-TR" sz="1400" b="1" i="0" u="none" strike="noStrike" dirty="0">
                          <a:solidFill>
                            <a:srgbClr val="000000"/>
                          </a:solidFill>
                          <a:effectLst/>
                          <a:latin typeface="Calibri" panose="020F0502020204030204" pitchFamily="34" charset="0"/>
                        </a:rPr>
                        <a:t>%28</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099292531"/>
                  </a:ext>
                </a:extLst>
              </a:tr>
              <a:tr h="218556">
                <a:tc gridSpan="2">
                  <a:txBody>
                    <a:bodyPr/>
                    <a:lstStyle/>
                    <a:p>
                      <a:pPr algn="ctr" rtl="0" fontAlgn="ctr"/>
                      <a:r>
                        <a:rPr lang="tr-TR" sz="1400" b="1" i="0" u="none" strike="noStrike">
                          <a:solidFill>
                            <a:srgbClr val="000000"/>
                          </a:solidFill>
                          <a:effectLst/>
                          <a:latin typeface="Calibri" panose="020F0502020204030204" pitchFamily="34" charset="0"/>
                        </a:rPr>
                        <a:t>GENEL TOPLAM</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hMerge="1">
                  <a:txBody>
                    <a:bodyPr/>
                    <a:lstStyle/>
                    <a:p>
                      <a:endParaRPr lang="tr-TR"/>
                    </a:p>
                  </a:txBody>
                  <a:tcPr/>
                </a:tc>
                <a:tc>
                  <a:txBody>
                    <a:bodyPr/>
                    <a:lstStyle/>
                    <a:p>
                      <a:pPr algn="r" rtl="0" fontAlgn="ctr"/>
                      <a:r>
                        <a:rPr lang="tr-TR" sz="1400" b="1" i="0" u="none" strike="noStrike">
                          <a:solidFill>
                            <a:srgbClr val="000000"/>
                          </a:solidFill>
                          <a:effectLst/>
                          <a:latin typeface="Calibri" panose="020F0502020204030204" pitchFamily="34" charset="0"/>
                        </a:rPr>
                        <a:t>54.775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1" i="0" u="none" strike="noStrike">
                          <a:solidFill>
                            <a:srgbClr val="000000"/>
                          </a:solidFill>
                          <a:effectLst/>
                          <a:latin typeface="Calibri" panose="020F0502020204030204" pitchFamily="34" charset="0"/>
                        </a:rPr>
                        <a:t>3.101</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1" i="0" u="none" strike="noStrike">
                          <a:solidFill>
                            <a:srgbClr val="000000"/>
                          </a:solidFill>
                          <a:effectLst/>
                          <a:latin typeface="Calibri" panose="020F0502020204030204" pitchFamily="34" charset="0"/>
                        </a:rPr>
                        <a:t>%6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1" i="0" u="none" strike="noStrike">
                          <a:solidFill>
                            <a:srgbClr val="000000"/>
                          </a:solidFill>
                          <a:effectLst/>
                          <a:latin typeface="Calibri" panose="020F0502020204030204" pitchFamily="34" charset="0"/>
                        </a:rPr>
                        <a:t>67.546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1" i="0" u="none" strike="noStrike">
                          <a:solidFill>
                            <a:srgbClr val="000000"/>
                          </a:solidFill>
                          <a:effectLst/>
                          <a:latin typeface="Calibri" panose="020F0502020204030204" pitchFamily="34" charset="0"/>
                        </a:rPr>
                        <a:t>3.612</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1" i="0" u="none" strike="noStrike">
                          <a:solidFill>
                            <a:srgbClr val="000000"/>
                          </a:solidFill>
                          <a:effectLst/>
                          <a:latin typeface="Calibri" panose="020F0502020204030204" pitchFamily="34" charset="0"/>
                        </a:rPr>
                        <a:t>%5</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1" i="0" u="none" strike="noStrike">
                          <a:solidFill>
                            <a:srgbClr val="000000"/>
                          </a:solidFill>
                          <a:effectLst/>
                          <a:latin typeface="Calibri" panose="020F0502020204030204" pitchFamily="34" charset="0"/>
                        </a:rPr>
                        <a:t>38.004</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1" i="0" u="none" strike="noStrike">
                          <a:solidFill>
                            <a:srgbClr val="000000"/>
                          </a:solidFill>
                          <a:effectLst/>
                          <a:latin typeface="Calibri" panose="020F0502020204030204" pitchFamily="34" charset="0"/>
                        </a:rPr>
                        <a:t>2.310</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400" b="1" i="0" u="none" strike="noStrike" dirty="0">
                          <a:solidFill>
                            <a:srgbClr val="000000"/>
                          </a:solidFill>
                          <a:effectLst/>
                          <a:latin typeface="Calibri" panose="020F0502020204030204" pitchFamily="34" charset="0"/>
                        </a:rPr>
                        <a:t>%6</a:t>
                      </a:r>
                    </a:p>
                  </a:txBody>
                  <a:tcPr marL="7645" marR="7645" marT="76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312985815"/>
                  </a:ext>
                </a:extLst>
              </a:tr>
            </a:tbl>
          </a:graphicData>
        </a:graphic>
      </p:graphicFrame>
      <p:sp>
        <p:nvSpPr>
          <p:cNvPr id="7" name="Metin kutusu 6"/>
          <p:cNvSpPr txBox="1"/>
          <p:nvPr/>
        </p:nvSpPr>
        <p:spPr>
          <a:xfrm>
            <a:off x="816873" y="6108248"/>
            <a:ext cx="9414184" cy="307777"/>
          </a:xfrm>
          <a:prstGeom prst="rect">
            <a:avLst/>
          </a:prstGeom>
          <a:noFill/>
        </p:spPr>
        <p:txBody>
          <a:bodyPr wrap="square" rtlCol="0">
            <a:spAutoFit/>
          </a:bodyPr>
          <a:lstStyle/>
          <a:p>
            <a:r>
              <a:rPr lang="tr-TR" sz="1400" dirty="0">
                <a:solidFill>
                  <a:prstClr val="black"/>
                </a:solidFill>
              </a:rPr>
              <a:t>Tablo DİR kapsamı sektör ithalatının </a:t>
            </a:r>
            <a:r>
              <a:rPr lang="tr-TR" sz="1400" dirty="0" smtClean="0">
                <a:latin typeface="+mj-lt"/>
              </a:rPr>
              <a:t>%53 ünü oluşturmaktadır.</a:t>
            </a:r>
            <a:endParaRPr lang="tr-TR" sz="1400" dirty="0">
              <a:latin typeface="+mj-lt"/>
            </a:endParaRPr>
          </a:p>
        </p:txBody>
      </p:sp>
    </p:spTree>
    <p:extLst>
      <p:ext uri="{BB962C8B-B14F-4D97-AF65-F5344CB8AC3E}">
        <p14:creationId xmlns:p14="http://schemas.microsoft.com/office/powerpoint/2010/main" val="3587176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24</a:t>
            </a:fld>
            <a:endParaRPr lang="tr-TR" altLang="tr-TR"/>
          </a:p>
        </p:txBody>
      </p:sp>
      <p:sp>
        <p:nvSpPr>
          <p:cNvPr id="6" name="Başlık 2"/>
          <p:cNvSpPr txBox="1">
            <a:spLocks/>
          </p:cNvSpPr>
          <p:nvPr/>
        </p:nvSpPr>
        <p:spPr bwMode="auto">
          <a:xfrm>
            <a:off x="0" y="184150"/>
            <a:ext cx="12192000" cy="44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solidFill>
                  <a:prstClr val="white"/>
                </a:solidFill>
                <a:effectLst>
                  <a:outerShdw blurRad="38100" dist="38100" dir="2700000" algn="tl">
                    <a:srgbClr val="000000"/>
                  </a:outerShdw>
                </a:effectLst>
                <a:cs typeface="Arial" charset="0"/>
              </a:rPr>
              <a:t>DEĞERLENDİRME</a:t>
            </a:r>
            <a:endParaRPr lang="tr-TR" sz="2800" b="1" dirty="0" smtClean="0">
              <a:solidFill>
                <a:prstClr val="white"/>
              </a:solidFill>
              <a:effectLst>
                <a:outerShdw blurRad="38100" dist="38100" dir="2700000" algn="tl">
                  <a:srgbClr val="000000"/>
                </a:outerShdw>
              </a:effectLst>
              <a:cs typeface="Arial" charset="0"/>
            </a:endParaRPr>
          </a:p>
        </p:txBody>
      </p:sp>
      <p:graphicFrame>
        <p:nvGraphicFramePr>
          <p:cNvPr id="8" name="Tablo 7"/>
          <p:cNvGraphicFramePr>
            <a:graphicFrameLocks noGrp="1"/>
          </p:cNvGraphicFramePr>
          <p:nvPr>
            <p:extLst>
              <p:ext uri="{D42A27DB-BD31-4B8C-83A1-F6EECF244321}">
                <p14:modId xmlns:p14="http://schemas.microsoft.com/office/powerpoint/2010/main" val="474929491"/>
              </p:ext>
            </p:extLst>
          </p:nvPr>
        </p:nvGraphicFramePr>
        <p:xfrm>
          <a:off x="789140" y="1075824"/>
          <a:ext cx="10501160" cy="4790450"/>
        </p:xfrm>
        <a:graphic>
          <a:graphicData uri="http://schemas.openxmlformats.org/drawingml/2006/table">
            <a:tbl>
              <a:tblPr firstRow="1" bandRow="1"/>
              <a:tblGrid>
                <a:gridCol w="2889582">
                  <a:extLst>
                    <a:ext uri="{9D8B030D-6E8A-4147-A177-3AD203B41FA5}">
                      <a16:colId xmlns:a16="http://schemas.microsoft.com/office/drawing/2014/main" xmlns="" val="1943448234"/>
                    </a:ext>
                  </a:extLst>
                </a:gridCol>
                <a:gridCol w="1779558">
                  <a:extLst>
                    <a:ext uri="{9D8B030D-6E8A-4147-A177-3AD203B41FA5}">
                      <a16:colId xmlns:a16="http://schemas.microsoft.com/office/drawing/2014/main" xmlns="" val="3772674696"/>
                    </a:ext>
                  </a:extLst>
                </a:gridCol>
                <a:gridCol w="1726701">
                  <a:extLst>
                    <a:ext uri="{9D8B030D-6E8A-4147-A177-3AD203B41FA5}">
                      <a16:colId xmlns:a16="http://schemas.microsoft.com/office/drawing/2014/main" xmlns="" val="293543303"/>
                    </a:ext>
                  </a:extLst>
                </a:gridCol>
                <a:gridCol w="1074783">
                  <a:extLst>
                    <a:ext uri="{9D8B030D-6E8A-4147-A177-3AD203B41FA5}">
                      <a16:colId xmlns:a16="http://schemas.microsoft.com/office/drawing/2014/main" xmlns="" val="87333166"/>
                    </a:ext>
                  </a:extLst>
                </a:gridCol>
                <a:gridCol w="1515268">
                  <a:extLst>
                    <a:ext uri="{9D8B030D-6E8A-4147-A177-3AD203B41FA5}">
                      <a16:colId xmlns:a16="http://schemas.microsoft.com/office/drawing/2014/main" xmlns="" val="2341262066"/>
                    </a:ext>
                  </a:extLst>
                </a:gridCol>
                <a:gridCol w="1515268">
                  <a:extLst>
                    <a:ext uri="{9D8B030D-6E8A-4147-A177-3AD203B41FA5}">
                      <a16:colId xmlns:a16="http://schemas.microsoft.com/office/drawing/2014/main" xmlns="" val="1973821709"/>
                    </a:ext>
                  </a:extLst>
                </a:gridCol>
              </a:tblGrid>
              <a:tr h="497507">
                <a:tc>
                  <a:txBody>
                    <a:bodyPr/>
                    <a:lstStyle/>
                    <a:p>
                      <a:pPr algn="ctr" rtl="0" fontAlgn="ctr"/>
                      <a:r>
                        <a:rPr lang="tr-TR" sz="1400" b="1" i="0" u="none" strike="noStrike" dirty="0">
                          <a:solidFill>
                            <a:srgbClr val="FFFFFF"/>
                          </a:solidFill>
                          <a:effectLst/>
                          <a:latin typeface="+mn-lt"/>
                        </a:rPr>
                        <a:t>Madde Adı</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rtl="0" fontAlgn="ctr"/>
                      <a:r>
                        <a:rPr lang="tr-TR" sz="1400" b="1" i="0" u="none" strike="noStrike" dirty="0">
                          <a:solidFill>
                            <a:srgbClr val="FFFFFF"/>
                          </a:solidFill>
                          <a:effectLst/>
                          <a:latin typeface="+mn-lt"/>
                        </a:rPr>
                        <a:t>Üretimin Bulunmaması</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rtl="0" fontAlgn="ctr"/>
                      <a:r>
                        <a:rPr lang="tr-TR" sz="1400" b="1" i="0" u="none" strike="noStrike" dirty="0">
                          <a:solidFill>
                            <a:srgbClr val="FFFFFF"/>
                          </a:solidFill>
                          <a:effectLst/>
                          <a:latin typeface="+mn-lt"/>
                        </a:rPr>
                        <a:t>Üretimin Kısıtlı Olması</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rtl="0" fontAlgn="ctr"/>
                      <a:r>
                        <a:rPr lang="tr-TR" sz="1400" b="1" i="0" u="none" strike="noStrike" dirty="0">
                          <a:solidFill>
                            <a:srgbClr val="FFFFFF"/>
                          </a:solidFill>
                          <a:effectLst/>
                          <a:latin typeface="+mn-lt"/>
                        </a:rPr>
                        <a:t>Fiyat</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rtl="0" fontAlgn="ctr"/>
                      <a:r>
                        <a:rPr lang="tr-TR" sz="1400" b="1" i="0" u="none" strike="noStrike" dirty="0">
                          <a:solidFill>
                            <a:srgbClr val="FFFFFF"/>
                          </a:solidFill>
                          <a:effectLst/>
                          <a:latin typeface="+mn-lt"/>
                        </a:rPr>
                        <a:t>Kalite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rtl="0" fontAlgn="ctr"/>
                      <a:r>
                        <a:rPr lang="tr-TR" sz="1400" b="1" i="0" u="none" strike="noStrike" dirty="0" err="1">
                          <a:solidFill>
                            <a:srgbClr val="FFFFFF"/>
                          </a:solidFill>
                          <a:effectLst/>
                          <a:latin typeface="+mn-lt"/>
                        </a:rPr>
                        <a:t>Termin</a:t>
                      </a:r>
                      <a:endParaRPr lang="tr-TR" sz="1400" b="1" i="0" u="none" strike="noStrike" dirty="0">
                        <a:solidFill>
                          <a:srgbClr val="FFFFFF"/>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xmlns="" val="1570110870"/>
                  </a:ext>
                </a:extLst>
              </a:tr>
              <a:tr h="224529">
                <a:tc>
                  <a:txBody>
                    <a:bodyPr/>
                    <a:lstStyle/>
                    <a:p>
                      <a:pPr algn="l" rtl="0" fontAlgn="ctr"/>
                      <a:r>
                        <a:rPr lang="tr-TR" sz="1400" b="1" i="0" u="none" strike="noStrike" dirty="0" err="1">
                          <a:solidFill>
                            <a:srgbClr val="000000"/>
                          </a:solidFill>
                          <a:effectLst/>
                          <a:latin typeface="+mn-lt"/>
                        </a:rPr>
                        <a:t>Polipropilen</a:t>
                      </a:r>
                      <a:r>
                        <a:rPr lang="tr-TR" sz="1400" b="1" i="0" u="none" strike="noStrike" dirty="0">
                          <a:solidFill>
                            <a:srgbClr val="000000"/>
                          </a:solidFill>
                          <a:effectLst/>
                          <a:latin typeface="+mn-lt"/>
                        </a:rPr>
                        <a:t> (PP</a:t>
                      </a:r>
                      <a:r>
                        <a:rPr lang="tr-TR" sz="1400" b="1" i="0" u="none" strike="noStrike" dirty="0" smtClean="0">
                          <a:solidFill>
                            <a:srgbClr val="000000"/>
                          </a:solidFill>
                          <a:effectLst/>
                          <a:latin typeface="+mn-lt"/>
                        </a:rPr>
                        <a:t>)*</a:t>
                      </a:r>
                      <a:endParaRPr lang="tr-TR" sz="1400" b="1" i="0" u="none" strike="noStrike" dirty="0">
                        <a:solidFill>
                          <a:srgbClr val="000000"/>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917679118"/>
                  </a:ext>
                </a:extLst>
              </a:tr>
              <a:tr h="224529">
                <a:tc>
                  <a:txBody>
                    <a:bodyPr/>
                    <a:lstStyle/>
                    <a:p>
                      <a:pPr algn="l" rtl="0" fontAlgn="ctr"/>
                      <a:r>
                        <a:rPr lang="tr-TR" sz="1400" b="1" i="0" u="none" strike="noStrike" dirty="0" err="1" smtClean="0">
                          <a:solidFill>
                            <a:srgbClr val="000000"/>
                          </a:solidFill>
                          <a:effectLst/>
                          <a:latin typeface="+mn-lt"/>
                        </a:rPr>
                        <a:t>Akrilonitril</a:t>
                      </a:r>
                      <a:r>
                        <a:rPr lang="tr-TR" sz="1400" b="1" i="0" u="none" strike="noStrike" dirty="0" smtClean="0">
                          <a:solidFill>
                            <a:srgbClr val="000000"/>
                          </a:solidFill>
                          <a:effectLst/>
                          <a:latin typeface="+mn-lt"/>
                        </a:rPr>
                        <a:t>*</a:t>
                      </a:r>
                      <a:endParaRPr lang="tr-TR" sz="1400" b="1" i="0" u="none" strike="noStrike" dirty="0">
                        <a:solidFill>
                          <a:srgbClr val="000000"/>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732636658"/>
                  </a:ext>
                </a:extLst>
              </a:tr>
              <a:tr h="224529">
                <a:tc>
                  <a:txBody>
                    <a:bodyPr/>
                    <a:lstStyle/>
                    <a:p>
                      <a:pPr algn="l" rtl="0" fontAlgn="ctr"/>
                      <a:r>
                        <a:rPr lang="tr-TR" sz="1400" b="1" i="0" u="none" strike="noStrike" dirty="0" err="1">
                          <a:solidFill>
                            <a:srgbClr val="000000"/>
                          </a:solidFill>
                          <a:effectLst/>
                          <a:latin typeface="+mn-lt"/>
                        </a:rPr>
                        <a:t>Polivinil</a:t>
                      </a:r>
                      <a:r>
                        <a:rPr lang="tr-TR" sz="1400" b="1" i="0" u="none" strike="noStrike" dirty="0">
                          <a:solidFill>
                            <a:srgbClr val="000000"/>
                          </a:solidFill>
                          <a:effectLst/>
                          <a:latin typeface="+mn-lt"/>
                        </a:rPr>
                        <a:t> klorür (PVC</a:t>
                      </a:r>
                      <a:r>
                        <a:rPr lang="tr-TR" sz="1400" b="1" i="0" u="none" strike="noStrike" dirty="0" smtClean="0">
                          <a:solidFill>
                            <a:srgbClr val="000000"/>
                          </a:solidFill>
                          <a:effectLst/>
                          <a:latin typeface="+mn-lt"/>
                        </a:rPr>
                        <a:t>)*</a:t>
                      </a:r>
                      <a:endParaRPr lang="tr-TR" sz="1400" b="1" i="0" u="none" strike="noStrike" dirty="0">
                        <a:solidFill>
                          <a:srgbClr val="000000"/>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4262527157"/>
                  </a:ext>
                </a:extLst>
              </a:tr>
              <a:tr h="441189">
                <a:tc>
                  <a:txBody>
                    <a:bodyPr/>
                    <a:lstStyle/>
                    <a:p>
                      <a:pPr algn="l" rtl="0" fontAlgn="ctr"/>
                      <a:r>
                        <a:rPr lang="tr-TR" sz="1400" b="1" i="0" u="none" strike="noStrike" dirty="0">
                          <a:solidFill>
                            <a:srgbClr val="000000"/>
                          </a:solidFill>
                          <a:effectLst/>
                          <a:latin typeface="+mn-lt"/>
                        </a:rPr>
                        <a:t>Karışım olmayan bağışıklık ürünleri (</a:t>
                      </a:r>
                      <a:r>
                        <a:rPr lang="tr-TR" sz="1400" b="1" i="0" u="none" strike="noStrike" dirty="0" err="1">
                          <a:solidFill>
                            <a:srgbClr val="000000"/>
                          </a:solidFill>
                          <a:effectLst/>
                          <a:latin typeface="+mn-lt"/>
                        </a:rPr>
                        <a:t>antiserum</a:t>
                      </a:r>
                      <a:r>
                        <a:rPr lang="tr-TR" sz="1400" b="1" i="0" u="none" strike="noStrike" dirty="0">
                          <a:solidFill>
                            <a:srgbClr val="000000"/>
                          </a:solidFill>
                          <a:effectLst/>
                          <a:latin typeface="+mn-lt"/>
                        </a:rPr>
                        <a:t>)</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23188826"/>
                  </a:ext>
                </a:extLst>
              </a:tr>
              <a:tr h="224529">
                <a:tc>
                  <a:txBody>
                    <a:bodyPr/>
                    <a:lstStyle/>
                    <a:p>
                      <a:pPr algn="l" rtl="0" fontAlgn="ctr"/>
                      <a:r>
                        <a:rPr lang="tr-TR" sz="1400" b="1" i="0" u="none" strike="noStrike" dirty="0">
                          <a:solidFill>
                            <a:srgbClr val="000000"/>
                          </a:solidFill>
                          <a:effectLst/>
                          <a:latin typeface="+mn-lt"/>
                        </a:rPr>
                        <a:t>Polietilen </a:t>
                      </a:r>
                      <a:r>
                        <a:rPr lang="tr-TR" sz="1400" b="1" i="0" u="none" strike="noStrike" dirty="0" err="1">
                          <a:solidFill>
                            <a:srgbClr val="000000"/>
                          </a:solidFill>
                          <a:effectLst/>
                          <a:latin typeface="+mn-lt"/>
                        </a:rPr>
                        <a:t>Tereftalat</a:t>
                      </a:r>
                      <a:r>
                        <a:rPr lang="tr-TR" sz="1400" b="1" i="0" u="none" strike="noStrike" dirty="0">
                          <a:solidFill>
                            <a:srgbClr val="000000"/>
                          </a:solidFill>
                          <a:effectLst/>
                          <a:latin typeface="+mn-lt"/>
                        </a:rPr>
                        <a:t> (PET)</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17915181"/>
                  </a:ext>
                </a:extLst>
              </a:tr>
              <a:tr h="441189">
                <a:tc>
                  <a:txBody>
                    <a:bodyPr/>
                    <a:lstStyle/>
                    <a:p>
                      <a:pPr algn="l" rtl="0" fontAlgn="ctr"/>
                      <a:r>
                        <a:rPr lang="tr-TR" sz="1400" b="1" i="0" u="none" strike="noStrike" dirty="0">
                          <a:solidFill>
                            <a:srgbClr val="000000"/>
                          </a:solidFill>
                          <a:effectLst/>
                          <a:latin typeface="+mn-lt"/>
                        </a:rPr>
                        <a:t>Lineer Alçak Yoğunluklu Polietilen (LAYPE)</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939460672"/>
                  </a:ext>
                </a:extLst>
              </a:tr>
              <a:tr h="281548">
                <a:tc>
                  <a:txBody>
                    <a:bodyPr/>
                    <a:lstStyle/>
                    <a:p>
                      <a:pPr algn="l" rtl="0" fontAlgn="ctr"/>
                      <a:r>
                        <a:rPr lang="tr-TR" sz="1400" b="1" i="0" u="none" strike="noStrike" dirty="0">
                          <a:solidFill>
                            <a:srgbClr val="000000"/>
                          </a:solidFill>
                          <a:effectLst/>
                          <a:latin typeface="+mn-lt"/>
                        </a:rPr>
                        <a:t>Alçak Yoğunluklu Polietilen (AYPE</a:t>
                      </a:r>
                      <a:r>
                        <a:rPr lang="tr-TR" sz="1400" b="1" i="0" u="none" strike="noStrike" dirty="0" smtClean="0">
                          <a:solidFill>
                            <a:srgbClr val="000000"/>
                          </a:solidFill>
                          <a:effectLst/>
                          <a:latin typeface="+mn-lt"/>
                        </a:rPr>
                        <a:t>)*</a:t>
                      </a:r>
                      <a:endParaRPr lang="tr-TR" sz="1400" b="1" i="0" u="none" strike="noStrike" dirty="0">
                        <a:solidFill>
                          <a:srgbClr val="000000"/>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013301457"/>
                  </a:ext>
                </a:extLst>
              </a:tr>
              <a:tr h="224529">
                <a:tc>
                  <a:txBody>
                    <a:bodyPr/>
                    <a:lstStyle/>
                    <a:p>
                      <a:pPr algn="l" rtl="0" fontAlgn="ctr"/>
                      <a:r>
                        <a:rPr lang="tr-TR" sz="1400" b="1" i="0" u="none" strike="noStrike" dirty="0">
                          <a:solidFill>
                            <a:srgbClr val="000000"/>
                          </a:solidFill>
                          <a:effectLst/>
                          <a:latin typeface="+mn-lt"/>
                        </a:rPr>
                        <a:t>Tabii Kauçuk</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3905131748"/>
                  </a:ext>
                </a:extLst>
              </a:tr>
              <a:tr h="291736">
                <a:tc>
                  <a:txBody>
                    <a:bodyPr/>
                    <a:lstStyle/>
                    <a:p>
                      <a:pPr algn="l" rtl="0" fontAlgn="ctr"/>
                      <a:r>
                        <a:rPr lang="tr-TR" sz="1400" b="1" i="0" u="none" strike="noStrike" dirty="0">
                          <a:solidFill>
                            <a:srgbClr val="000000"/>
                          </a:solidFill>
                          <a:effectLst/>
                          <a:latin typeface="+mn-lt"/>
                        </a:rPr>
                        <a:t>Diğer </a:t>
                      </a:r>
                      <a:r>
                        <a:rPr lang="tr-TR" sz="1400" b="1" i="0" u="none" strike="noStrike" dirty="0" err="1">
                          <a:solidFill>
                            <a:srgbClr val="000000"/>
                          </a:solidFill>
                          <a:effectLst/>
                          <a:latin typeface="+mn-lt"/>
                        </a:rPr>
                        <a:t>Plastikleriden</a:t>
                      </a:r>
                      <a:r>
                        <a:rPr lang="tr-TR" sz="1400" b="1" i="0" u="none" strike="noStrike" dirty="0">
                          <a:solidFill>
                            <a:srgbClr val="000000"/>
                          </a:solidFill>
                          <a:effectLst/>
                          <a:latin typeface="+mn-lt"/>
                        </a:rPr>
                        <a:t> filmler, şeritler</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602264497"/>
                  </a:ext>
                </a:extLst>
              </a:tr>
              <a:tr h="224529">
                <a:tc>
                  <a:txBody>
                    <a:bodyPr/>
                    <a:lstStyle/>
                    <a:p>
                      <a:pPr algn="l" rtl="0" fontAlgn="ctr"/>
                      <a:r>
                        <a:rPr lang="tr-TR" sz="1400" b="1" i="0" u="none" strike="noStrike" dirty="0" err="1">
                          <a:solidFill>
                            <a:srgbClr val="000000"/>
                          </a:solidFill>
                          <a:effectLst/>
                          <a:latin typeface="+mn-lt"/>
                        </a:rPr>
                        <a:t>Tereftalik</a:t>
                      </a:r>
                      <a:r>
                        <a:rPr lang="tr-TR" sz="1400" b="1" i="0" u="none" strike="noStrike" dirty="0">
                          <a:solidFill>
                            <a:srgbClr val="000000"/>
                          </a:solidFill>
                          <a:effectLst/>
                          <a:latin typeface="+mn-lt"/>
                        </a:rPr>
                        <a:t> Asit ve </a:t>
                      </a:r>
                      <a:r>
                        <a:rPr lang="tr-TR" sz="1400" b="1" i="0" u="none" strike="noStrike" dirty="0" smtClean="0">
                          <a:solidFill>
                            <a:srgbClr val="000000"/>
                          </a:solidFill>
                          <a:effectLst/>
                          <a:latin typeface="+mn-lt"/>
                        </a:rPr>
                        <a:t>Tuzları*</a:t>
                      </a:r>
                      <a:endParaRPr lang="tr-TR" sz="1400" b="1" i="0" u="none" strike="noStrike" dirty="0">
                        <a:solidFill>
                          <a:srgbClr val="000000"/>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2871179297"/>
                  </a:ext>
                </a:extLst>
              </a:tr>
              <a:tr h="312120">
                <a:tc>
                  <a:txBody>
                    <a:bodyPr/>
                    <a:lstStyle/>
                    <a:p>
                      <a:pPr algn="l" rtl="0" fontAlgn="ctr"/>
                      <a:r>
                        <a:rPr lang="tr-TR" sz="1400" b="1" i="0" u="none" strike="noStrike" dirty="0" err="1">
                          <a:solidFill>
                            <a:srgbClr val="000000"/>
                          </a:solidFill>
                          <a:effectLst/>
                          <a:latin typeface="+mn-lt"/>
                        </a:rPr>
                        <a:t>Dioller</a:t>
                      </a:r>
                      <a:r>
                        <a:rPr lang="tr-TR" sz="1400" b="1" i="0" u="none" strike="noStrike" dirty="0">
                          <a:solidFill>
                            <a:srgbClr val="000000"/>
                          </a:solidFill>
                          <a:effectLst/>
                          <a:latin typeface="+mn-lt"/>
                        </a:rPr>
                        <a:t> Etilen </a:t>
                      </a:r>
                      <a:r>
                        <a:rPr lang="tr-TR" sz="1400" b="1" i="0" u="none" strike="noStrike" dirty="0" smtClean="0">
                          <a:solidFill>
                            <a:srgbClr val="000000"/>
                          </a:solidFill>
                          <a:effectLst/>
                          <a:latin typeface="+mn-lt"/>
                        </a:rPr>
                        <a:t>Glikol*</a:t>
                      </a:r>
                      <a:endParaRPr lang="tr-TR" sz="1400" b="1" i="0" u="none" strike="noStrike" dirty="0">
                        <a:solidFill>
                          <a:srgbClr val="000000"/>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3650048597"/>
                  </a:ext>
                </a:extLst>
              </a:tr>
              <a:tr h="224529">
                <a:tc>
                  <a:txBody>
                    <a:bodyPr/>
                    <a:lstStyle/>
                    <a:p>
                      <a:pPr algn="l" rtl="0" fontAlgn="ctr"/>
                      <a:r>
                        <a:rPr lang="tr-TR" sz="1400" b="1" i="0" u="none" strike="noStrike" dirty="0">
                          <a:solidFill>
                            <a:srgbClr val="000000"/>
                          </a:solidFill>
                          <a:effectLst/>
                          <a:latin typeface="+mn-lt"/>
                        </a:rPr>
                        <a:t>Akrilik Polimerler</a:t>
                      </a:r>
                    </a:p>
                  </a:txBody>
                  <a:tcPr marL="7750" marR="7750" marT="775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3108286040"/>
                  </a:ext>
                </a:extLst>
              </a:tr>
              <a:tr h="416809">
                <a:tc>
                  <a:txBody>
                    <a:bodyPr/>
                    <a:lstStyle/>
                    <a:p>
                      <a:pPr algn="l" rtl="0" fontAlgn="ctr"/>
                      <a:r>
                        <a:rPr lang="tr-TR" sz="1400" b="1" i="0" u="none" strike="noStrike" dirty="0">
                          <a:solidFill>
                            <a:srgbClr val="000000"/>
                          </a:solidFill>
                          <a:effectLst/>
                          <a:latin typeface="+mn-lt"/>
                        </a:rPr>
                        <a:t>Yüksek Yoğunluklu Polietilen (YYPE</a:t>
                      </a:r>
                      <a:r>
                        <a:rPr lang="tr-TR" sz="1400" b="1" i="0" u="none" strike="noStrike" dirty="0" smtClean="0">
                          <a:solidFill>
                            <a:srgbClr val="000000"/>
                          </a:solidFill>
                          <a:effectLst/>
                          <a:latin typeface="+mn-lt"/>
                        </a:rPr>
                        <a:t>)*</a:t>
                      </a:r>
                      <a:endParaRPr lang="tr-TR" sz="1400" b="1" i="0" u="none" strike="noStrike" dirty="0">
                        <a:solidFill>
                          <a:srgbClr val="000000"/>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432559251"/>
                  </a:ext>
                </a:extLst>
              </a:tr>
              <a:tr h="312120">
                <a:tc>
                  <a:txBody>
                    <a:bodyPr/>
                    <a:lstStyle/>
                    <a:p>
                      <a:pPr algn="l" rtl="0" fontAlgn="ctr"/>
                      <a:r>
                        <a:rPr lang="tr-TR" sz="1400" b="1" i="0" u="none" strike="noStrike" dirty="0">
                          <a:solidFill>
                            <a:srgbClr val="000000"/>
                          </a:solidFill>
                          <a:effectLst/>
                          <a:latin typeface="+mn-lt"/>
                        </a:rPr>
                        <a:t>Karbon </a:t>
                      </a:r>
                    </a:p>
                  </a:txBody>
                  <a:tcPr marL="7750" marR="7750" marT="775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ctr"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3320893736"/>
                  </a:ext>
                </a:extLst>
              </a:tr>
              <a:tr h="224529">
                <a:tc>
                  <a:txBody>
                    <a:bodyPr/>
                    <a:lstStyle/>
                    <a:p>
                      <a:pPr algn="l" rtl="0" fontAlgn="ctr"/>
                      <a:r>
                        <a:rPr lang="tr-TR" sz="1400" b="1" i="0" u="none" strike="noStrike" dirty="0">
                          <a:solidFill>
                            <a:srgbClr val="000000"/>
                          </a:solidFill>
                          <a:effectLst/>
                          <a:latin typeface="+mn-lt"/>
                        </a:rPr>
                        <a:t>Para-</a:t>
                      </a:r>
                      <a:r>
                        <a:rPr lang="tr-TR" sz="1400" b="1" i="0" u="none" strike="noStrike" dirty="0" err="1">
                          <a:solidFill>
                            <a:srgbClr val="000000"/>
                          </a:solidFill>
                          <a:effectLst/>
                          <a:latin typeface="+mn-lt"/>
                        </a:rPr>
                        <a:t>ksilen</a:t>
                      </a:r>
                      <a:endParaRPr lang="tr-TR" sz="1400" b="1" i="0" u="none" strike="noStrike" dirty="0">
                        <a:solidFill>
                          <a:srgbClr val="000000"/>
                        </a:solidFill>
                        <a:effectLst/>
                        <a:latin typeface="+mn-lt"/>
                      </a:endParaRP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a:solidFill>
                            <a:srgbClr val="000000"/>
                          </a:solidFill>
                          <a:effectLst/>
                          <a:latin typeface="+mn-lt"/>
                        </a:rPr>
                        <a:t> </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rtl="0" fontAlgn="ctr"/>
                      <a:r>
                        <a:rPr lang="tr-TR" sz="1400" b="0" i="0" u="none" strike="noStrike" dirty="0">
                          <a:solidFill>
                            <a:srgbClr val="000000"/>
                          </a:solidFill>
                          <a:effectLst/>
                          <a:latin typeface="+mn-lt"/>
                        </a:rPr>
                        <a:t>X</a:t>
                      </a:r>
                    </a:p>
                  </a:txBody>
                  <a:tcPr marL="7750" marR="7750" marT="77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174427811"/>
                  </a:ext>
                </a:extLst>
              </a:tr>
            </a:tbl>
          </a:graphicData>
        </a:graphic>
      </p:graphicFrame>
    </p:spTree>
    <p:extLst>
      <p:ext uri="{BB962C8B-B14F-4D97-AF65-F5344CB8AC3E}">
        <p14:creationId xmlns:p14="http://schemas.microsoft.com/office/powerpoint/2010/main" val="2346066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25</a:t>
            </a:fld>
            <a:endParaRPr lang="tr-TR" altLang="tr-TR"/>
          </a:p>
        </p:txBody>
      </p:sp>
      <p:sp>
        <p:nvSpPr>
          <p:cNvPr id="5" name="Başlık 2"/>
          <p:cNvSpPr txBox="1">
            <a:spLocks/>
          </p:cNvSpPr>
          <p:nvPr/>
        </p:nvSpPr>
        <p:spPr bwMode="auto">
          <a:xfrm>
            <a:off x="0" y="184150"/>
            <a:ext cx="12192000" cy="44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a:solidFill>
                  <a:prstClr val="white"/>
                </a:solidFill>
                <a:effectLst>
                  <a:outerShdw blurRad="38100" dist="38100" dir="2700000" algn="tl">
                    <a:srgbClr val="000000"/>
                  </a:outerShdw>
                </a:effectLst>
                <a:cs typeface="Arial" charset="0"/>
              </a:rPr>
              <a:t>KİMYA SEKTÖRÜNDE DİR KAPSAMINDA İTHAL EDİLEN TEMEL ÜRÜNLER</a:t>
            </a:r>
          </a:p>
        </p:txBody>
      </p:sp>
      <p:sp>
        <p:nvSpPr>
          <p:cNvPr id="7" name="Metin kutusu 6"/>
          <p:cNvSpPr txBox="1"/>
          <p:nvPr/>
        </p:nvSpPr>
        <p:spPr>
          <a:xfrm>
            <a:off x="1959101" y="923553"/>
            <a:ext cx="7899394" cy="461665"/>
          </a:xfrm>
          <a:prstGeom prst="rect">
            <a:avLst/>
          </a:prstGeom>
          <a:noFill/>
        </p:spPr>
        <p:txBody>
          <a:bodyPr wrap="square" rtlCol="0">
            <a:spAutoFit/>
          </a:bodyPr>
          <a:lstStyle/>
          <a:p>
            <a:pPr algn="ctr"/>
            <a:r>
              <a:rPr lang="tr-TR" sz="2400" b="1" dirty="0">
                <a:solidFill>
                  <a:srgbClr val="C00000"/>
                </a:solidFill>
                <a:latin typeface="Calibri" panose="020F0502020204030204" pitchFamily="34" charset="0"/>
              </a:rPr>
              <a:t>Tek Üreticisi PETKİM Olan </a:t>
            </a:r>
            <a:r>
              <a:rPr lang="tr-TR" sz="2400" b="1" dirty="0" smtClean="0">
                <a:solidFill>
                  <a:srgbClr val="C00000"/>
                </a:solidFill>
                <a:latin typeface="Calibri" panose="020F0502020204030204" pitchFamily="34" charset="0"/>
              </a:rPr>
              <a:t>Ürünler</a:t>
            </a:r>
            <a:endParaRPr lang="tr-TR" sz="2400" dirty="0">
              <a:solidFill>
                <a:srgbClr val="C00000"/>
              </a:solidFill>
            </a:endParaRPr>
          </a:p>
        </p:txBody>
      </p:sp>
      <p:graphicFrame>
        <p:nvGraphicFramePr>
          <p:cNvPr id="9" name="Tablo 8"/>
          <p:cNvGraphicFramePr>
            <a:graphicFrameLocks noGrp="1"/>
          </p:cNvGraphicFramePr>
          <p:nvPr>
            <p:extLst>
              <p:ext uri="{D42A27DB-BD31-4B8C-83A1-F6EECF244321}">
                <p14:modId xmlns:p14="http://schemas.microsoft.com/office/powerpoint/2010/main" val="3043215775"/>
              </p:ext>
            </p:extLst>
          </p:nvPr>
        </p:nvGraphicFramePr>
        <p:xfrm>
          <a:off x="1817574" y="1438899"/>
          <a:ext cx="8050228" cy="3281791"/>
        </p:xfrm>
        <a:graphic>
          <a:graphicData uri="http://schemas.openxmlformats.org/drawingml/2006/table">
            <a:tbl>
              <a:tblPr firstRow="1" bandRow="1"/>
              <a:tblGrid>
                <a:gridCol w="3596619">
                  <a:extLst>
                    <a:ext uri="{9D8B030D-6E8A-4147-A177-3AD203B41FA5}">
                      <a16:colId xmlns:a16="http://schemas.microsoft.com/office/drawing/2014/main" xmlns="" val="3961844477"/>
                    </a:ext>
                  </a:extLst>
                </a:gridCol>
                <a:gridCol w="1440471">
                  <a:extLst>
                    <a:ext uri="{9D8B030D-6E8A-4147-A177-3AD203B41FA5}">
                      <a16:colId xmlns:a16="http://schemas.microsoft.com/office/drawing/2014/main" xmlns="" val="970235540"/>
                    </a:ext>
                  </a:extLst>
                </a:gridCol>
                <a:gridCol w="1189756">
                  <a:extLst>
                    <a:ext uri="{9D8B030D-6E8A-4147-A177-3AD203B41FA5}">
                      <a16:colId xmlns:a16="http://schemas.microsoft.com/office/drawing/2014/main" xmlns="" val="2759968286"/>
                    </a:ext>
                  </a:extLst>
                </a:gridCol>
                <a:gridCol w="1823382">
                  <a:extLst>
                    <a:ext uri="{9D8B030D-6E8A-4147-A177-3AD203B41FA5}">
                      <a16:colId xmlns:a16="http://schemas.microsoft.com/office/drawing/2014/main" xmlns="" val="651919669"/>
                    </a:ext>
                  </a:extLst>
                </a:gridCol>
              </a:tblGrid>
              <a:tr h="771395">
                <a:tc>
                  <a:txBody>
                    <a:bodyPr/>
                    <a:lstStyle/>
                    <a:p>
                      <a:pPr algn="ctr" rtl="0" fontAlgn="ctr"/>
                      <a:r>
                        <a:rPr lang="tr-TR" sz="1500" b="1" i="0" u="none" strike="noStrike" dirty="0">
                          <a:solidFill>
                            <a:srgbClr val="FFFFFF"/>
                          </a:solidFill>
                          <a:effectLst/>
                          <a:latin typeface="+mn-lt"/>
                        </a:rPr>
                        <a:t>Madde Adı</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rtl="0" fontAlgn="ctr"/>
                      <a:r>
                        <a:rPr lang="tr-TR" sz="1500" b="1" i="0" u="none" strike="noStrike">
                          <a:solidFill>
                            <a:srgbClr val="FFFFFF"/>
                          </a:solidFill>
                          <a:effectLst/>
                          <a:latin typeface="+mn-lt"/>
                        </a:rPr>
                        <a:t>Yurt içi üretim (ton)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rtl="0" fontAlgn="ctr"/>
                      <a:r>
                        <a:rPr lang="tr-TR" sz="1500" b="1" i="0" u="none" strike="noStrike">
                          <a:solidFill>
                            <a:srgbClr val="FFFFFF"/>
                          </a:solidFill>
                          <a:effectLst/>
                          <a:latin typeface="+mn-lt"/>
                        </a:rPr>
                        <a:t>Yurt içi Talep (ton)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rtl="0" fontAlgn="ctr"/>
                      <a:r>
                        <a:rPr lang="tr-TR" sz="1500" b="1" i="0" u="none" strike="noStrike">
                          <a:solidFill>
                            <a:srgbClr val="FFFFFF"/>
                          </a:solidFill>
                          <a:effectLst/>
                          <a:latin typeface="+mn-lt"/>
                        </a:rPr>
                        <a:t>Üretimin Yurt içi Talebi Karşılama Oranı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xmlns="" val="4135414609"/>
                  </a:ext>
                </a:extLst>
              </a:tr>
              <a:tr h="358628">
                <a:tc>
                  <a:txBody>
                    <a:bodyPr/>
                    <a:lstStyle/>
                    <a:p>
                      <a:pPr algn="l" rtl="0" fontAlgn="ctr"/>
                      <a:r>
                        <a:rPr lang="tr-TR" sz="1500" b="1" i="0" u="none" strike="noStrike" dirty="0" err="1">
                          <a:solidFill>
                            <a:srgbClr val="000000"/>
                          </a:solidFill>
                          <a:effectLst/>
                          <a:latin typeface="+mn-lt"/>
                        </a:rPr>
                        <a:t>Polipropilen</a:t>
                      </a:r>
                      <a:r>
                        <a:rPr lang="tr-TR" sz="1500" b="1" i="0" u="none" strike="noStrike" dirty="0">
                          <a:solidFill>
                            <a:srgbClr val="000000"/>
                          </a:solidFill>
                          <a:effectLst/>
                          <a:latin typeface="+mn-lt"/>
                        </a:rPr>
                        <a:t> (PP)</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119.867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a:solidFill>
                            <a:srgbClr val="000000"/>
                          </a:solidFill>
                          <a:effectLst/>
                          <a:latin typeface="+mn-lt"/>
                        </a:rPr>
                        <a:t>1.734.500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%6,91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2893736870"/>
                  </a:ext>
                </a:extLst>
              </a:tr>
              <a:tr h="358628">
                <a:tc>
                  <a:txBody>
                    <a:bodyPr/>
                    <a:lstStyle/>
                    <a:p>
                      <a:pPr algn="l" rtl="0" fontAlgn="ctr"/>
                      <a:r>
                        <a:rPr lang="tr-TR" sz="1500" b="1" i="0" u="none" strike="noStrike" dirty="0" err="1">
                          <a:solidFill>
                            <a:srgbClr val="000000"/>
                          </a:solidFill>
                          <a:effectLst/>
                          <a:latin typeface="+mn-lt"/>
                        </a:rPr>
                        <a:t>Polivinil</a:t>
                      </a:r>
                      <a:r>
                        <a:rPr lang="tr-TR" sz="1500" b="1" i="0" u="none" strike="noStrike" dirty="0">
                          <a:solidFill>
                            <a:srgbClr val="000000"/>
                          </a:solidFill>
                          <a:effectLst/>
                          <a:latin typeface="+mn-lt"/>
                        </a:rPr>
                        <a:t> Klorür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dirty="0">
                          <a:solidFill>
                            <a:srgbClr val="000000"/>
                          </a:solidFill>
                          <a:effectLst/>
                          <a:latin typeface="+mn-lt"/>
                        </a:rPr>
                        <a:t>153.770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dirty="0">
                          <a:solidFill>
                            <a:srgbClr val="000000"/>
                          </a:solidFill>
                          <a:effectLst/>
                          <a:latin typeface="+mn-lt"/>
                        </a:rPr>
                        <a:t>872.793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dirty="0">
                          <a:solidFill>
                            <a:srgbClr val="000000"/>
                          </a:solidFill>
                          <a:effectLst/>
                          <a:latin typeface="+mn-lt"/>
                        </a:rPr>
                        <a:t>%17,62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876165088"/>
                  </a:ext>
                </a:extLst>
              </a:tr>
              <a:tr h="358628">
                <a:tc>
                  <a:txBody>
                    <a:bodyPr/>
                    <a:lstStyle/>
                    <a:p>
                      <a:pPr algn="l" rtl="0" fontAlgn="ctr"/>
                      <a:r>
                        <a:rPr lang="tr-TR" sz="1500" b="1" i="0" u="none" strike="noStrike">
                          <a:solidFill>
                            <a:srgbClr val="000000"/>
                          </a:solidFill>
                          <a:effectLst/>
                          <a:latin typeface="+mn-lt"/>
                        </a:rPr>
                        <a:t>Akrilonitril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101.949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388.308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%26,25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1131577947"/>
                  </a:ext>
                </a:extLst>
              </a:tr>
              <a:tr h="358628">
                <a:tc>
                  <a:txBody>
                    <a:bodyPr/>
                    <a:lstStyle/>
                    <a:p>
                      <a:pPr algn="l" rtl="0" fontAlgn="ctr"/>
                      <a:r>
                        <a:rPr lang="tr-TR" sz="1500" b="1" i="0" u="none" strike="noStrike">
                          <a:solidFill>
                            <a:srgbClr val="000000"/>
                          </a:solidFill>
                          <a:effectLst/>
                          <a:latin typeface="+mn-lt"/>
                        </a:rPr>
                        <a:t>Tereftalik Asit ve Tuzları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dirty="0">
                          <a:solidFill>
                            <a:srgbClr val="000000"/>
                          </a:solidFill>
                          <a:effectLst/>
                          <a:latin typeface="+mn-lt"/>
                        </a:rPr>
                        <a:t>75.040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dirty="0">
                          <a:solidFill>
                            <a:srgbClr val="000000"/>
                          </a:solidFill>
                          <a:effectLst/>
                          <a:latin typeface="+mn-lt"/>
                        </a:rPr>
                        <a:t>551.937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dirty="0">
                          <a:solidFill>
                            <a:srgbClr val="000000"/>
                          </a:solidFill>
                          <a:effectLst/>
                          <a:latin typeface="+mn-lt"/>
                        </a:rPr>
                        <a:t>%13,60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1682681396"/>
                  </a:ext>
                </a:extLst>
              </a:tr>
              <a:tr h="358628">
                <a:tc>
                  <a:txBody>
                    <a:bodyPr/>
                    <a:lstStyle/>
                    <a:p>
                      <a:pPr algn="l" rtl="0" fontAlgn="ctr"/>
                      <a:r>
                        <a:rPr lang="tr-TR" sz="1500" b="1" i="0" u="none" strike="noStrike">
                          <a:solidFill>
                            <a:srgbClr val="000000"/>
                          </a:solidFill>
                          <a:effectLst/>
                          <a:latin typeface="+mn-lt"/>
                        </a:rPr>
                        <a:t>Yüksek Yoğunluklu Polietilen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91.869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733.636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%12,52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990557667"/>
                  </a:ext>
                </a:extLst>
              </a:tr>
              <a:tr h="358628">
                <a:tc>
                  <a:txBody>
                    <a:bodyPr/>
                    <a:lstStyle/>
                    <a:p>
                      <a:pPr algn="l" rtl="0" fontAlgn="ctr"/>
                      <a:r>
                        <a:rPr lang="tr-TR" sz="1500" b="1" i="0" u="none" strike="noStrike">
                          <a:solidFill>
                            <a:srgbClr val="000000"/>
                          </a:solidFill>
                          <a:effectLst/>
                          <a:latin typeface="+mn-lt"/>
                        </a:rPr>
                        <a:t>Alçak Yoğunluklu Polietilen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a:solidFill>
                            <a:srgbClr val="000000"/>
                          </a:solidFill>
                          <a:effectLst/>
                          <a:latin typeface="+mn-lt"/>
                        </a:rPr>
                        <a:t>347.890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dirty="0">
                          <a:solidFill>
                            <a:srgbClr val="000000"/>
                          </a:solidFill>
                          <a:effectLst/>
                          <a:latin typeface="+mn-lt"/>
                        </a:rPr>
                        <a:t>546.759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tc>
                  <a:txBody>
                    <a:bodyPr/>
                    <a:lstStyle/>
                    <a:p>
                      <a:pPr algn="r" fontAlgn="ctr"/>
                      <a:r>
                        <a:rPr lang="tr-TR" sz="1500" b="0" i="0" u="none" strike="noStrike" dirty="0">
                          <a:solidFill>
                            <a:srgbClr val="000000"/>
                          </a:solidFill>
                          <a:effectLst/>
                          <a:latin typeface="+mn-lt"/>
                        </a:rPr>
                        <a:t>%63,63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xmlns="" val="545637650"/>
                  </a:ext>
                </a:extLst>
              </a:tr>
              <a:tr h="358628">
                <a:tc>
                  <a:txBody>
                    <a:bodyPr/>
                    <a:lstStyle/>
                    <a:p>
                      <a:pPr algn="l" rtl="0" fontAlgn="ctr"/>
                      <a:r>
                        <a:rPr lang="tr-TR" sz="1500" b="1" i="0" u="none" strike="noStrike" dirty="0" err="1">
                          <a:solidFill>
                            <a:srgbClr val="000000"/>
                          </a:solidFill>
                          <a:effectLst/>
                          <a:latin typeface="+mn-lt"/>
                        </a:rPr>
                        <a:t>Dioller</a:t>
                      </a:r>
                      <a:r>
                        <a:rPr lang="tr-TR" sz="1500" b="1" i="0" u="none" strike="noStrike" dirty="0">
                          <a:solidFill>
                            <a:srgbClr val="000000"/>
                          </a:solidFill>
                          <a:effectLst/>
                          <a:latin typeface="+mn-lt"/>
                        </a:rPr>
                        <a:t> Etilen Glikol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a:solidFill>
                            <a:srgbClr val="000000"/>
                          </a:solidFill>
                          <a:effectLst/>
                          <a:latin typeface="+mn-lt"/>
                        </a:rPr>
                        <a:t>96.077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354.040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r" rtl="0" fontAlgn="ctr"/>
                      <a:r>
                        <a:rPr lang="tr-TR" sz="1500" b="0" i="0" u="none" strike="noStrike" dirty="0">
                          <a:solidFill>
                            <a:srgbClr val="000000"/>
                          </a:solidFill>
                          <a:effectLst/>
                          <a:latin typeface="+mn-lt"/>
                        </a:rPr>
                        <a:t>%27,14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xmlns="" val="757202007"/>
                  </a:ext>
                </a:extLst>
              </a:tr>
            </a:tbl>
          </a:graphicData>
        </a:graphic>
      </p:graphicFrame>
      <p:sp>
        <p:nvSpPr>
          <p:cNvPr id="10" name="Metin kutusu 9"/>
          <p:cNvSpPr txBox="1"/>
          <p:nvPr/>
        </p:nvSpPr>
        <p:spPr>
          <a:xfrm>
            <a:off x="1686501" y="4860033"/>
            <a:ext cx="9990492" cy="1169551"/>
          </a:xfrm>
          <a:prstGeom prst="rect">
            <a:avLst/>
          </a:prstGeom>
          <a:noFill/>
        </p:spPr>
        <p:txBody>
          <a:bodyPr wrap="square" rtlCol="0">
            <a:spAutoFit/>
          </a:bodyPr>
          <a:lstStyle/>
          <a:p>
            <a:pPr marL="285750" lvl="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DİR kapsamında ithal edilen ürünlerden 4 tanesinin yurtiçi üretimi bulunmamakta olup, 7 tanesini yalnızca PETKİM üretmektedir. </a:t>
            </a:r>
          </a:p>
          <a:p>
            <a:pPr marL="285750" lvl="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Tek üretici PETKİM olan ürünlerde yurtiçi üretimin yurtiçi talebi karşılama oranı çok düşüktür.</a:t>
            </a:r>
          </a:p>
          <a:p>
            <a:pPr marL="285750" lvl="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PETKİM tarafından üretilen ürünler ihracatçıların üretimi için uygun kalitede olmayabiliyor.</a:t>
            </a:r>
          </a:p>
          <a:p>
            <a:pPr marL="285750" lvl="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PETKİM’in üretim hızının talebi zamanında karşılayamaması ithalatı zorunlu kılıyor. (</a:t>
            </a:r>
            <a:r>
              <a:rPr lang="tr-TR" sz="1400" dirty="0" err="1" smtClean="0">
                <a:latin typeface="Times New Roman" panose="02020603050405020304" pitchFamily="18" charset="0"/>
                <a:cs typeface="Times New Roman" panose="02020603050405020304" pitchFamily="18" charset="0"/>
              </a:rPr>
              <a:t>Termin</a:t>
            </a:r>
            <a:r>
              <a:rPr lang="tr-TR" sz="1400" dirty="0" smtClean="0">
                <a:latin typeface="Times New Roman" panose="02020603050405020304" pitchFamily="18" charset="0"/>
                <a:cs typeface="Times New Roman" panose="02020603050405020304" pitchFamily="18" charset="0"/>
              </a:rPr>
              <a:t>)</a:t>
            </a:r>
          </a:p>
          <a:p>
            <a:pPr marL="285750" lvl="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Ambalaj üreticilerince plastik filmlerde kalite, fiyat avantajı ve küresel tedarik stratejisi nedeni ile ithalat yapılıyor.</a:t>
            </a: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771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5B8DFC1-E9E4-47A3-A060-9BD660A81B53}" type="slidenum">
              <a:rPr lang="tr-TR" altLang="tr-TR" smtClean="0"/>
              <a:pPr>
                <a:defRPr/>
              </a:pPr>
              <a:t>26</a:t>
            </a:fld>
            <a:endParaRPr lang="tr-TR" altLang="tr-TR" dirty="0"/>
          </a:p>
        </p:txBody>
      </p:sp>
      <p:sp>
        <p:nvSpPr>
          <p:cNvPr id="3" name="İçerik Yer Tutucusu 4"/>
          <p:cNvSpPr txBox="1">
            <a:spLocks/>
          </p:cNvSpPr>
          <p:nvPr/>
        </p:nvSpPr>
        <p:spPr bwMode="auto">
          <a:xfrm>
            <a:off x="871059" y="1735438"/>
            <a:ext cx="10092530" cy="4937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2000" dirty="0" smtClean="0">
                <a:solidFill>
                  <a:srgbClr val="002060"/>
                </a:solidFill>
                <a:ea typeface="+mj-ea"/>
                <a:cs typeface="+mj-cs"/>
              </a:rPr>
              <a:t>Sarfiyat tablosunun kapasite </a:t>
            </a:r>
            <a:r>
              <a:rPr lang="tr-TR" altLang="tr-TR" sz="2000" dirty="0">
                <a:solidFill>
                  <a:srgbClr val="002060"/>
                </a:solidFill>
                <a:ea typeface="+mj-ea"/>
                <a:cs typeface="+mj-cs"/>
              </a:rPr>
              <a:t>r</a:t>
            </a:r>
            <a:r>
              <a:rPr lang="tr-TR" altLang="tr-TR" sz="2000" dirty="0" smtClean="0">
                <a:solidFill>
                  <a:srgbClr val="002060"/>
                </a:solidFill>
                <a:ea typeface="+mj-ea"/>
                <a:cs typeface="+mj-cs"/>
              </a:rPr>
              <a:t>aporuna </a:t>
            </a:r>
            <a:r>
              <a:rPr lang="tr-TR" altLang="tr-TR" sz="2000" dirty="0">
                <a:solidFill>
                  <a:srgbClr val="002060"/>
                </a:solidFill>
                <a:ea typeface="+mj-ea"/>
                <a:cs typeface="+mj-cs"/>
              </a:rPr>
              <a:t>u</a:t>
            </a:r>
            <a:r>
              <a:rPr lang="tr-TR" altLang="tr-TR" sz="2000" dirty="0" smtClean="0">
                <a:solidFill>
                  <a:srgbClr val="002060"/>
                </a:solidFill>
                <a:ea typeface="+mj-ea"/>
                <a:cs typeface="+mj-cs"/>
              </a:rPr>
              <a:t>yumluluk </a:t>
            </a:r>
            <a:r>
              <a:rPr lang="tr-TR" altLang="tr-TR" sz="2000" dirty="0">
                <a:solidFill>
                  <a:srgbClr val="002060"/>
                </a:solidFill>
                <a:ea typeface="+mj-ea"/>
                <a:cs typeface="+mj-cs"/>
              </a:rPr>
              <a:t>k</a:t>
            </a:r>
            <a:r>
              <a:rPr lang="tr-TR" altLang="tr-TR" sz="2000" dirty="0" smtClean="0">
                <a:solidFill>
                  <a:srgbClr val="002060"/>
                </a:solidFill>
                <a:ea typeface="+mj-ea"/>
                <a:cs typeface="+mj-cs"/>
              </a:rPr>
              <a:t>ontrolü</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2000" dirty="0" smtClean="0">
                <a:solidFill>
                  <a:srgbClr val="002060"/>
                </a:solidFill>
                <a:ea typeface="+mj-ea"/>
                <a:cs typeface="+mj-cs"/>
              </a:rPr>
              <a:t>İhracat aşamasında ithal edilen ürünlerin ihraç edilen ürünler bünyesinde kullanıldığının Gümrük İdareleri tarafından tespiti (numune alınması, test analiz yapılması)</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2000" dirty="0" smtClean="0">
                <a:solidFill>
                  <a:srgbClr val="002060"/>
                </a:solidFill>
                <a:ea typeface="+mj-ea"/>
                <a:cs typeface="+mj-cs"/>
              </a:rPr>
              <a:t>Ticaret ve/veya Sanayi Odaları mühendisleri tarafından firmaların üretimlerinin yerinde kontrolü</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2000" dirty="0" smtClean="0">
                <a:solidFill>
                  <a:srgbClr val="002060"/>
                </a:solidFill>
                <a:ea typeface="+mj-ea"/>
                <a:cs typeface="+mj-cs"/>
              </a:rPr>
              <a:t>Bakanlık Bölge Müdürlüğü/ Gümrük İdarelerince kapatma işlemleri esnasında yapılan incelemeler</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2000" dirty="0" smtClean="0">
                <a:solidFill>
                  <a:srgbClr val="002060"/>
                </a:solidFill>
                <a:ea typeface="+mj-ea"/>
                <a:cs typeface="+mj-cs"/>
              </a:rPr>
              <a:t>Bölge Müdürlüklerince firma faaliyetinin yerinde tespiti</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2000" dirty="0" smtClean="0">
                <a:solidFill>
                  <a:srgbClr val="002060"/>
                </a:solidFill>
              </a:rPr>
              <a:t>Belgelerin İhracat Genel Müdürlüğü tarafından yılda en az bir kez kontrolü</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2000" dirty="0" smtClean="0">
                <a:solidFill>
                  <a:srgbClr val="002060"/>
                </a:solidFill>
              </a:rPr>
              <a:t>Firmaların sonradan denetime tabi tutulması </a:t>
            </a:r>
          </a:p>
          <a:p>
            <a:pPr lvl="1" algn="just" defTabSz="342900" eaLnBrk="1" fontAlgn="auto" hangingPunct="1">
              <a:spcBef>
                <a:spcPts val="750"/>
              </a:spcBef>
              <a:spcAft>
                <a:spcPts val="0"/>
              </a:spcAft>
              <a:buClr>
                <a:srgbClr val="00ACC9"/>
              </a:buClr>
              <a:buSzPct val="80000"/>
            </a:pPr>
            <a:endParaRPr lang="tr-TR" altLang="tr-TR" sz="2000" dirty="0">
              <a:solidFill>
                <a:srgbClr val="002060"/>
              </a:solidFill>
            </a:endParaRPr>
          </a:p>
          <a:p>
            <a:pPr lvl="0" algn="just" defTabSz="342900" eaLnBrk="1" fontAlgn="auto" hangingPunct="1">
              <a:spcBef>
                <a:spcPts val="750"/>
              </a:spcBef>
              <a:spcAft>
                <a:spcPts val="0"/>
              </a:spcAft>
              <a:buClr>
                <a:srgbClr val="00ACC9"/>
              </a:buClr>
              <a:buSzPct val="80000"/>
            </a:pPr>
            <a:endParaRPr lang="tr-TR" altLang="tr-TR" sz="2400" dirty="0" smtClean="0">
              <a:solidFill>
                <a:srgbClr val="002060"/>
              </a:solidFill>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endParaRPr lang="tr-TR" altLang="tr-TR" sz="2000" dirty="0" smtClean="0">
              <a:solidFill>
                <a:srgbClr val="002060"/>
              </a:solidFill>
              <a:latin typeface="Century Gothic" panose="020F0302020204030204"/>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endParaRPr lang="tr-TR" altLang="tr-TR" sz="2000" dirty="0" smtClean="0">
              <a:solidFill>
                <a:srgbClr val="002060"/>
              </a:solidFill>
              <a:latin typeface="Century Gothic" panose="020F0302020204030204"/>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endParaRPr lang="tr-TR" altLang="tr-TR" sz="2000" dirty="0">
              <a:solidFill>
                <a:srgbClr val="002060"/>
              </a:solidFill>
              <a:latin typeface="Century Gothic" panose="020F0302020204030204"/>
              <a:ea typeface="+mj-ea"/>
              <a:cs typeface="+mj-cs"/>
            </a:endParaRPr>
          </a:p>
          <a:p>
            <a:pPr lvl="0" algn="just" defTabSz="342900" eaLnBrk="1" fontAlgn="auto" hangingPunct="1">
              <a:spcBef>
                <a:spcPts val="750"/>
              </a:spcBef>
              <a:spcAft>
                <a:spcPts val="0"/>
              </a:spcAft>
              <a:buClr>
                <a:srgbClr val="00ACC9"/>
              </a:buClr>
              <a:buSzPct val="80000"/>
            </a:pPr>
            <a:endParaRPr lang="tr-TR" altLang="tr-TR" sz="2000" dirty="0">
              <a:solidFill>
                <a:srgbClr val="002060"/>
              </a:solidFill>
              <a:latin typeface="Century Gothic" panose="020F0302020204030204"/>
              <a:ea typeface="+mj-ea"/>
              <a:cs typeface="+mj-cs"/>
            </a:endParaRPr>
          </a:p>
          <a:p>
            <a:pPr lvl="0" algn="just" defTabSz="342900" eaLnBrk="1" fontAlgn="auto" hangingPunct="1">
              <a:spcBef>
                <a:spcPts val="750"/>
              </a:spcBef>
              <a:spcAft>
                <a:spcPts val="0"/>
              </a:spcAft>
              <a:buClr>
                <a:srgbClr val="00ACC9"/>
              </a:buClr>
              <a:buSzPct val="80000"/>
            </a:pPr>
            <a:endParaRPr lang="tr-TR" altLang="tr-TR" sz="2000" dirty="0">
              <a:solidFill>
                <a:srgbClr val="002060"/>
              </a:solidFill>
              <a:latin typeface="Century Gothic" panose="020F0302020204030204"/>
              <a:ea typeface="+mj-ea"/>
              <a:cs typeface="+mj-cs"/>
            </a:endParaRPr>
          </a:p>
          <a:p>
            <a:endParaRPr lang="tr-TR" dirty="0"/>
          </a:p>
        </p:txBody>
      </p:sp>
      <p:sp>
        <p:nvSpPr>
          <p:cNvPr id="4" name="Unvan 3"/>
          <p:cNvSpPr txBox="1">
            <a:spLocks/>
          </p:cNvSpPr>
          <p:nvPr/>
        </p:nvSpPr>
        <p:spPr bwMode="auto">
          <a:xfrm>
            <a:off x="0" y="222851"/>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r>
              <a:rPr lang="tr-TR" sz="2400" b="1" dirty="0" smtClean="0">
                <a:solidFill>
                  <a:schemeClr val="bg1"/>
                </a:solidFill>
                <a:effectLst>
                  <a:outerShdw blurRad="38100" dist="38100" dir="2700000" algn="tl">
                    <a:srgbClr val="000000">
                      <a:alpha val="43137"/>
                    </a:srgbClr>
                  </a:outerShdw>
                </a:effectLst>
              </a:rPr>
              <a:t>DİR KONTROL MEKANİZMALARI</a:t>
            </a:r>
            <a:endParaRPr lang="tr-TR"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5586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5B8DFC1-E9E4-47A3-A060-9BD660A81B53}" type="slidenum">
              <a:rPr lang="tr-TR" altLang="tr-TR" smtClean="0"/>
              <a:pPr>
                <a:defRPr/>
              </a:pPr>
              <a:t>27</a:t>
            </a:fld>
            <a:endParaRPr lang="tr-TR" altLang="tr-TR" dirty="0"/>
          </a:p>
        </p:txBody>
      </p:sp>
      <p:sp>
        <p:nvSpPr>
          <p:cNvPr id="4" name="Unvan 3"/>
          <p:cNvSpPr txBox="1">
            <a:spLocks/>
          </p:cNvSpPr>
          <p:nvPr/>
        </p:nvSpPr>
        <p:spPr bwMode="auto">
          <a:xfrm>
            <a:off x="0" y="222851"/>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r>
              <a:rPr lang="tr-TR" sz="2400" b="1" dirty="0">
                <a:solidFill>
                  <a:schemeClr val="bg1"/>
                </a:solidFill>
                <a:effectLst>
                  <a:outerShdw blurRad="38100" dist="38100" dir="2700000" algn="tl">
                    <a:srgbClr val="000000">
                      <a:alpha val="43137"/>
                    </a:srgbClr>
                  </a:outerShdw>
                </a:effectLst>
              </a:rPr>
              <a:t>DİR MÜEYYİDELERİ</a:t>
            </a:r>
          </a:p>
        </p:txBody>
      </p:sp>
      <p:sp>
        <p:nvSpPr>
          <p:cNvPr id="5" name="İçerik Yer Tutucusu 4"/>
          <p:cNvSpPr txBox="1">
            <a:spLocks/>
          </p:cNvSpPr>
          <p:nvPr/>
        </p:nvSpPr>
        <p:spPr bwMode="auto">
          <a:xfrm>
            <a:off x="1321704" y="994989"/>
            <a:ext cx="10092530" cy="4937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smtClean="0">
                <a:solidFill>
                  <a:srgbClr val="002060"/>
                </a:solidFill>
                <a:ea typeface="+mj-ea"/>
                <a:cs typeface="+mj-cs"/>
              </a:rPr>
              <a:t> Firmalar Dahilde İşleme Rejimi Kapsamında gerçekleştirdikleri ihlallerin ağırlığıyla orantılı olarak 4458 sayılı Gümrük Kanunu ve 2005/8391 sayılı DİR Kararı’na göre müeyyidelere tabi olmaktadır. </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1600" dirty="0" smtClean="0">
                <a:solidFill>
                  <a:srgbClr val="002060"/>
                </a:solidFill>
                <a:ea typeface="+mj-ea"/>
                <a:cs typeface="+mj-cs"/>
              </a:rPr>
              <a:t>Özel </a:t>
            </a:r>
            <a:r>
              <a:rPr lang="tr-TR" altLang="tr-TR" sz="1600" dirty="0">
                <a:solidFill>
                  <a:srgbClr val="002060"/>
                </a:solidFill>
                <a:ea typeface="+mj-ea"/>
                <a:cs typeface="+mj-cs"/>
              </a:rPr>
              <a:t>şart </a:t>
            </a:r>
            <a:r>
              <a:rPr lang="tr-TR" altLang="tr-TR" sz="1600" dirty="0" smtClean="0">
                <a:solidFill>
                  <a:srgbClr val="002060"/>
                </a:solidFill>
                <a:ea typeface="+mj-ea"/>
                <a:cs typeface="+mj-cs"/>
              </a:rPr>
              <a:t>ihlali ve </a:t>
            </a:r>
            <a:r>
              <a:rPr lang="tr-TR" altLang="tr-TR" sz="1600" dirty="0">
                <a:solidFill>
                  <a:srgbClr val="002060"/>
                </a:solidFill>
                <a:ea typeface="+mj-ea"/>
                <a:cs typeface="+mj-cs"/>
              </a:rPr>
              <a:t>DKO </a:t>
            </a:r>
            <a:r>
              <a:rPr lang="tr-TR" altLang="tr-TR" sz="1600" dirty="0" smtClean="0">
                <a:solidFill>
                  <a:srgbClr val="002060"/>
                </a:solidFill>
                <a:ea typeface="+mj-ea"/>
                <a:cs typeface="+mj-cs"/>
              </a:rPr>
              <a:t>aşımı halinde, firma indirimli teminattan yararlandırılmaz. </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1600" dirty="0" smtClean="0">
                <a:solidFill>
                  <a:srgbClr val="002060"/>
                </a:solidFill>
                <a:ea typeface="+mj-ea"/>
                <a:cs typeface="+mj-cs"/>
              </a:rPr>
              <a:t>Beyannamenin gerçeği yansıtmaması durumunda ihracat beyannamesi belge kapsamından çıkartılır ve bu beyanname kapsamı ihracata tekabül eden ithalata ilişkin vergi alınır.</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1600" dirty="0">
                <a:solidFill>
                  <a:srgbClr val="002060"/>
                </a:solidFill>
                <a:ea typeface="+mj-ea"/>
                <a:cs typeface="+mj-cs"/>
              </a:rPr>
              <a:t>İhraç edilen ürün bünyesinde taahhüt edilenden daha az ithal ürün kullanılması nedeniyle gerçeği yansıtmadığı tespit edilen gümrük beyannamesi kapsamında ihracı gerçekleşmediği tespit edilen ithal eşyasına ilişkin alınmayan </a:t>
            </a:r>
            <a:r>
              <a:rPr lang="tr-TR" altLang="tr-TR" sz="1600" dirty="0" smtClean="0">
                <a:solidFill>
                  <a:srgbClr val="002060"/>
                </a:solidFill>
                <a:ea typeface="+mj-ea"/>
                <a:cs typeface="+mj-cs"/>
              </a:rPr>
              <a:t>vergi alınır.</a:t>
            </a:r>
          </a:p>
          <a:p>
            <a:pPr marL="714375" lvl="1" indent="-257175" algn="just" defTabSz="342900" eaLnBrk="1" fontAlgn="auto" hangingPunct="1">
              <a:spcBef>
                <a:spcPts val="750"/>
              </a:spcBef>
              <a:spcAft>
                <a:spcPts val="0"/>
              </a:spcAft>
              <a:buClr>
                <a:srgbClr val="00ACC9"/>
              </a:buClr>
              <a:buSzPct val="80000"/>
              <a:buFont typeface="Wingdings 3" charset="2"/>
              <a:buChar char=""/>
            </a:pPr>
            <a:r>
              <a:rPr lang="tr-TR" altLang="tr-TR" sz="1600" dirty="0" smtClean="0">
                <a:solidFill>
                  <a:srgbClr val="002060"/>
                </a:solidFill>
                <a:ea typeface="+mj-ea"/>
                <a:cs typeface="+mj-cs"/>
              </a:rPr>
              <a:t>DİR belgesi/izninin düzenlenmesine dayanak teşkil eden sahte veya tahrifat yapılmış bilgi belge kullanılmış olması halinde </a:t>
            </a:r>
            <a:r>
              <a:rPr lang="tr-TR" altLang="tr-TR" sz="1600" b="1" dirty="0" smtClean="0">
                <a:solidFill>
                  <a:srgbClr val="002060"/>
                </a:solidFill>
                <a:ea typeface="+mj-ea"/>
                <a:cs typeface="+mj-cs"/>
              </a:rPr>
              <a:t>belge/izin iptal edilir </a:t>
            </a:r>
            <a:r>
              <a:rPr lang="tr-TR" altLang="tr-TR" sz="1600" dirty="0" smtClean="0">
                <a:solidFill>
                  <a:srgbClr val="002060"/>
                </a:solidFill>
                <a:ea typeface="+mj-ea"/>
                <a:cs typeface="+mj-cs"/>
              </a:rPr>
              <a:t>ve belge/izin kapsamı ithalatın tamamının ithalata ilişkin vergi alınır. </a:t>
            </a:r>
          </a:p>
          <a:p>
            <a:pPr marL="257175"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smtClean="0">
                <a:solidFill>
                  <a:srgbClr val="002060"/>
                </a:solidFill>
                <a:ea typeface="+mj-ea"/>
                <a:cs typeface="+mj-cs"/>
              </a:rPr>
              <a:t>Ayrıca, yukarıda sayılan müeyyidelere </a:t>
            </a:r>
            <a:r>
              <a:rPr lang="tr-TR" altLang="tr-TR" sz="2400" dirty="0">
                <a:solidFill>
                  <a:srgbClr val="002060"/>
                </a:solidFill>
                <a:ea typeface="+mj-ea"/>
                <a:cs typeface="+mj-cs"/>
              </a:rPr>
              <a:t>ilave olarak, </a:t>
            </a:r>
            <a:r>
              <a:rPr lang="tr-TR" altLang="tr-TR" sz="2400" dirty="0" smtClean="0">
                <a:solidFill>
                  <a:srgbClr val="002060"/>
                </a:solidFill>
                <a:ea typeface="+mj-ea"/>
                <a:cs typeface="+mj-cs"/>
              </a:rPr>
              <a:t>süresi içerisinde ihraç edilmeyen ithal eşyası firmanın stoklarında bulunuyor ise </a:t>
            </a:r>
            <a:r>
              <a:rPr lang="tr-TR" altLang="tr-TR" sz="2400" b="1" dirty="0" smtClean="0">
                <a:solidFill>
                  <a:srgbClr val="002060"/>
                </a:solidFill>
                <a:ea typeface="+mj-ea"/>
                <a:cs typeface="+mj-cs"/>
              </a:rPr>
              <a:t>gümrük </a:t>
            </a:r>
            <a:r>
              <a:rPr lang="tr-TR" altLang="tr-TR" sz="2400" b="1" dirty="0">
                <a:solidFill>
                  <a:srgbClr val="002060"/>
                </a:solidFill>
                <a:ea typeface="+mj-ea"/>
                <a:cs typeface="+mj-cs"/>
              </a:rPr>
              <a:t>vergilerinin </a:t>
            </a:r>
            <a:r>
              <a:rPr lang="tr-TR" altLang="tr-TR" sz="2400" dirty="0">
                <a:solidFill>
                  <a:srgbClr val="002060"/>
                </a:solidFill>
                <a:ea typeface="+mj-ea"/>
                <a:cs typeface="+mj-cs"/>
              </a:rPr>
              <a:t>iki </a:t>
            </a:r>
            <a:r>
              <a:rPr lang="tr-TR" altLang="tr-TR" sz="2400" dirty="0" smtClean="0">
                <a:solidFill>
                  <a:srgbClr val="002060"/>
                </a:solidFill>
                <a:ea typeface="+mj-ea"/>
                <a:cs typeface="+mj-cs"/>
              </a:rPr>
              <a:t>katı tutarında, eğer ürün firma stoklarında bulunmuyor ise eşyanın </a:t>
            </a:r>
            <a:r>
              <a:rPr lang="tr-TR" altLang="tr-TR" sz="2400" b="1" dirty="0" smtClean="0">
                <a:solidFill>
                  <a:srgbClr val="002060"/>
                </a:solidFill>
                <a:ea typeface="+mj-ea"/>
                <a:cs typeface="+mj-cs"/>
              </a:rPr>
              <a:t>gümrüklenmiş değerinin </a:t>
            </a:r>
            <a:r>
              <a:rPr lang="tr-TR" altLang="tr-TR" sz="2400" dirty="0" smtClean="0">
                <a:solidFill>
                  <a:srgbClr val="002060"/>
                </a:solidFill>
                <a:ea typeface="+mj-ea"/>
                <a:cs typeface="+mj-cs"/>
              </a:rPr>
              <a:t>iki katı tutarında ceza uygulanır.</a:t>
            </a:r>
            <a:endParaRPr lang="tr-TR" altLang="tr-TR" sz="2400" dirty="0">
              <a:solidFill>
                <a:srgbClr val="002060"/>
              </a:solidFill>
              <a:ea typeface="+mj-ea"/>
              <a:cs typeface="+mj-cs"/>
            </a:endParaRPr>
          </a:p>
          <a:p>
            <a:pPr marL="714375" lvl="1" indent="-257175" algn="just" defTabSz="342900" eaLnBrk="1" fontAlgn="auto" hangingPunct="1">
              <a:spcBef>
                <a:spcPts val="750"/>
              </a:spcBef>
              <a:spcAft>
                <a:spcPts val="0"/>
              </a:spcAft>
              <a:buClr>
                <a:srgbClr val="00ACC9"/>
              </a:buClr>
              <a:buSzPct val="80000"/>
              <a:buFont typeface="Wingdings 3" charset="2"/>
              <a:buChar char=""/>
            </a:pPr>
            <a:endParaRPr lang="tr-TR" altLang="tr-TR" sz="2000" dirty="0" smtClean="0">
              <a:solidFill>
                <a:srgbClr val="002060"/>
              </a:solidFill>
              <a:ea typeface="+mj-ea"/>
              <a:cs typeface="+mj-cs"/>
            </a:endParaRPr>
          </a:p>
          <a:p>
            <a:endParaRPr lang="tr-TR" dirty="0"/>
          </a:p>
        </p:txBody>
      </p:sp>
    </p:spTree>
    <p:extLst>
      <p:ext uri="{BB962C8B-B14F-4D97-AF65-F5344CB8AC3E}">
        <p14:creationId xmlns:p14="http://schemas.microsoft.com/office/powerpoint/2010/main" val="20258454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5B8DFC1-E9E4-47A3-A060-9BD660A81B53}" type="slidenum">
              <a:rPr lang="tr-TR" altLang="tr-TR" smtClean="0"/>
              <a:pPr>
                <a:defRPr/>
              </a:pPr>
              <a:t>28</a:t>
            </a:fld>
            <a:endParaRPr lang="tr-TR" altLang="tr-TR" dirty="0"/>
          </a:p>
        </p:txBody>
      </p:sp>
      <p:sp>
        <p:nvSpPr>
          <p:cNvPr id="4" name="Unvan 3"/>
          <p:cNvSpPr txBox="1">
            <a:spLocks/>
          </p:cNvSpPr>
          <p:nvPr/>
        </p:nvSpPr>
        <p:spPr bwMode="auto">
          <a:xfrm>
            <a:off x="0" y="222851"/>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endParaRPr lang="tr-TR" sz="2400" b="1" dirty="0">
              <a:solidFill>
                <a:schemeClr val="bg1"/>
              </a:solidFill>
              <a:effectLst>
                <a:outerShdw blurRad="38100" dist="38100" dir="2700000" algn="tl">
                  <a:srgbClr val="000000">
                    <a:alpha val="43137"/>
                  </a:srgbClr>
                </a:outerShdw>
              </a:effectLst>
            </a:endParaRPr>
          </a:p>
        </p:txBody>
      </p:sp>
      <p:sp>
        <p:nvSpPr>
          <p:cNvPr id="5" name="İçerik Yer Tutucusu 4"/>
          <p:cNvSpPr txBox="1">
            <a:spLocks/>
          </p:cNvSpPr>
          <p:nvPr/>
        </p:nvSpPr>
        <p:spPr bwMode="auto">
          <a:xfrm>
            <a:off x="1321704" y="994989"/>
            <a:ext cx="10092530" cy="4937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just" defTabSz="342900" eaLnBrk="1" fontAlgn="auto" hangingPunct="1">
              <a:spcBef>
                <a:spcPts val="750"/>
              </a:spcBef>
              <a:spcAft>
                <a:spcPts val="0"/>
              </a:spcAft>
              <a:buClr>
                <a:srgbClr val="00ACC9"/>
              </a:buClr>
              <a:buSzPct val="80000"/>
            </a:pPr>
            <a:endParaRPr lang="tr-TR" altLang="tr-TR" sz="2400" dirty="0" smtClean="0">
              <a:solidFill>
                <a:srgbClr val="002060"/>
              </a:solidFill>
              <a:ea typeface="+mj-ea"/>
              <a:cs typeface="+mj-cs"/>
            </a:endParaRPr>
          </a:p>
          <a:p>
            <a:pPr lvl="0" algn="just" defTabSz="342900" eaLnBrk="1" fontAlgn="auto" hangingPunct="1">
              <a:spcBef>
                <a:spcPts val="750"/>
              </a:spcBef>
              <a:spcAft>
                <a:spcPts val="0"/>
              </a:spcAft>
              <a:buClr>
                <a:srgbClr val="00ACC9"/>
              </a:buClr>
              <a:buSzPct val="80000"/>
            </a:pPr>
            <a:endParaRPr lang="tr-TR" altLang="tr-TR" sz="2400" dirty="0">
              <a:solidFill>
                <a:srgbClr val="002060"/>
              </a:solidFill>
              <a:ea typeface="+mj-ea"/>
              <a:cs typeface="+mj-cs"/>
            </a:endParaRPr>
          </a:p>
          <a:p>
            <a:pPr lvl="0" algn="just" defTabSz="342900" eaLnBrk="1" fontAlgn="auto" hangingPunct="1">
              <a:spcBef>
                <a:spcPts val="750"/>
              </a:spcBef>
              <a:spcAft>
                <a:spcPts val="0"/>
              </a:spcAft>
              <a:buClr>
                <a:srgbClr val="00ACC9"/>
              </a:buClr>
              <a:buSzPct val="80000"/>
            </a:pPr>
            <a:endParaRPr lang="tr-TR" altLang="tr-TR" sz="2400" dirty="0" smtClean="0">
              <a:solidFill>
                <a:srgbClr val="002060"/>
              </a:solidFill>
              <a:ea typeface="+mj-ea"/>
              <a:cs typeface="+mj-cs"/>
            </a:endParaRPr>
          </a:p>
          <a:p>
            <a:pPr lvl="0" defTabSz="342900" eaLnBrk="1" fontAlgn="auto" hangingPunct="1">
              <a:spcBef>
                <a:spcPts val="750"/>
              </a:spcBef>
              <a:spcAft>
                <a:spcPts val="0"/>
              </a:spcAft>
              <a:buClr>
                <a:srgbClr val="00ACC9"/>
              </a:buClr>
              <a:buSzPct val="80000"/>
            </a:pPr>
            <a:r>
              <a:rPr lang="tr-TR" altLang="tr-TR" sz="4400" dirty="0" smtClean="0">
                <a:solidFill>
                  <a:srgbClr val="002060"/>
                </a:solidFill>
                <a:ea typeface="+mj-ea"/>
                <a:cs typeface="+mj-cs"/>
              </a:rPr>
              <a:t>HARİÇTE İŞLEME REJİMİ</a:t>
            </a:r>
          </a:p>
          <a:p>
            <a:endParaRPr lang="tr-TR" sz="4400" dirty="0"/>
          </a:p>
        </p:txBody>
      </p:sp>
    </p:spTree>
    <p:extLst>
      <p:ext uri="{BB962C8B-B14F-4D97-AF65-F5344CB8AC3E}">
        <p14:creationId xmlns:p14="http://schemas.microsoft.com/office/powerpoint/2010/main" val="24708329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5B8DFC1-E9E4-47A3-A060-9BD660A81B53}" type="slidenum">
              <a:rPr lang="tr-TR" altLang="tr-TR" smtClean="0"/>
              <a:pPr>
                <a:defRPr/>
              </a:pPr>
              <a:t>29</a:t>
            </a:fld>
            <a:endParaRPr lang="tr-TR" altLang="tr-TR" dirty="0"/>
          </a:p>
        </p:txBody>
      </p:sp>
      <p:sp>
        <p:nvSpPr>
          <p:cNvPr id="4" name="Unvan 3"/>
          <p:cNvSpPr txBox="1">
            <a:spLocks/>
          </p:cNvSpPr>
          <p:nvPr/>
        </p:nvSpPr>
        <p:spPr bwMode="auto">
          <a:xfrm>
            <a:off x="0" y="222851"/>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r>
              <a:rPr lang="tr-TR" sz="2400" b="1" dirty="0" smtClean="0">
                <a:solidFill>
                  <a:schemeClr val="bg1"/>
                </a:solidFill>
                <a:effectLst>
                  <a:outerShdw blurRad="38100" dist="38100" dir="2700000" algn="tl">
                    <a:srgbClr val="000000">
                      <a:alpha val="43137"/>
                    </a:srgbClr>
                  </a:outerShdw>
                </a:effectLst>
              </a:rPr>
              <a:t>HARİÇTE İŞLEME REJİMİ NEDİR?</a:t>
            </a:r>
            <a:endParaRPr lang="tr-TR" sz="2400" b="1" dirty="0">
              <a:solidFill>
                <a:schemeClr val="bg1"/>
              </a:solidFill>
              <a:effectLst>
                <a:outerShdw blurRad="38100" dist="38100" dir="2700000" algn="tl">
                  <a:srgbClr val="000000">
                    <a:alpha val="43137"/>
                  </a:srgbClr>
                </a:outerShdw>
              </a:effectLst>
            </a:endParaRPr>
          </a:p>
        </p:txBody>
      </p:sp>
      <p:sp>
        <p:nvSpPr>
          <p:cNvPr id="5" name="İçerik Yer Tutucusu 4"/>
          <p:cNvSpPr txBox="1">
            <a:spLocks/>
          </p:cNvSpPr>
          <p:nvPr/>
        </p:nvSpPr>
        <p:spPr bwMode="auto">
          <a:xfrm>
            <a:off x="1321704" y="994989"/>
            <a:ext cx="10092530" cy="4937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tr-TR" altLang="tr-TR" dirty="0" smtClean="0">
              <a:solidFill>
                <a:srgbClr val="002060"/>
              </a:solidFill>
            </a:endParaRPr>
          </a:p>
          <a:p>
            <a:pPr algn="just"/>
            <a:r>
              <a:rPr lang="tr-TR" altLang="tr-TR" sz="2800" dirty="0" smtClean="0">
                <a:solidFill>
                  <a:srgbClr val="002060"/>
                </a:solidFill>
              </a:rPr>
              <a:t>Hariçte </a:t>
            </a:r>
            <a:r>
              <a:rPr lang="tr-TR" altLang="tr-TR" sz="2800" dirty="0">
                <a:solidFill>
                  <a:srgbClr val="002060"/>
                </a:solidFill>
              </a:rPr>
              <a:t>işleme faaliyeti, serbest dolaşımdaki eşyanın daha ileri bir safhada işlenmek, tamir edilmek veya yenilenmek üzere geçici olarak Türkiye Gümrük Bölgesi dışına veya serbest bölgelere ihraç edilmesi ve bu işleme faaliyetleri sonucunda elde edilen ürünlerin tam veya kısmi muafiyet uygulanarak serbest dolaşıma girmesidir.</a:t>
            </a:r>
          </a:p>
        </p:txBody>
      </p:sp>
    </p:spTree>
    <p:extLst>
      <p:ext uri="{BB962C8B-B14F-4D97-AF65-F5344CB8AC3E}">
        <p14:creationId xmlns:p14="http://schemas.microsoft.com/office/powerpoint/2010/main" val="3010530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522413" y="858838"/>
            <a:ext cx="9144001" cy="4921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tr-TR">
              <a:solidFill>
                <a:prstClr val="white"/>
              </a:solidFill>
              <a:latin typeface="Calibri"/>
            </a:endParaRPr>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3</a:t>
            </a:fld>
            <a:endParaRPr lang="tr-TR" altLang="tr-TR"/>
          </a:p>
        </p:txBody>
      </p:sp>
      <p:sp>
        <p:nvSpPr>
          <p:cNvPr id="2" name="Başlık 1"/>
          <p:cNvSpPr>
            <a:spLocks noGrp="1"/>
          </p:cNvSpPr>
          <p:nvPr>
            <p:ph type="ctrTitle" idx="4294967295"/>
          </p:nvPr>
        </p:nvSpPr>
        <p:spPr>
          <a:xfrm>
            <a:off x="0" y="2130425"/>
            <a:ext cx="10363200" cy="1470025"/>
          </a:xfrm>
        </p:spPr>
        <p:txBody>
          <a:bodyPr rtlCol="0">
            <a:normAutofit/>
          </a:bodyPr>
          <a:lstStyle/>
          <a:p>
            <a:pPr eaLnBrk="1" fontAlgn="auto" hangingPunct="1">
              <a:spcAft>
                <a:spcPts val="0"/>
              </a:spcAft>
              <a:defRPr/>
            </a:pPr>
            <a:r>
              <a:rPr lang="tr-TR" sz="1200" b="1" dirty="0" smtClean="0">
                <a:solidFill>
                  <a:schemeClr val="bg1"/>
                </a:solidFill>
                <a:latin typeface="Tahoma" pitchFamily="34" charset="0"/>
                <a:ea typeface="Tahoma" pitchFamily="34" charset="0"/>
                <a:cs typeface="Tahoma" pitchFamily="34" charset="0"/>
              </a:rPr>
              <a:t>İHRACAT GENEL MÜDÜRLÜĞÜ</a:t>
            </a:r>
            <a:endParaRPr lang="tr-TR" sz="1200" b="1" dirty="0">
              <a:solidFill>
                <a:schemeClr val="bg1"/>
              </a:solidFill>
              <a:latin typeface="Tahoma" pitchFamily="34" charset="0"/>
              <a:ea typeface="Tahoma" pitchFamily="34" charset="0"/>
              <a:cs typeface="Tahoma" pitchFamily="34" charset="0"/>
            </a:endParaRPr>
          </a:p>
        </p:txBody>
      </p:sp>
      <p:sp>
        <p:nvSpPr>
          <p:cNvPr id="9" name="Unvan 1"/>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solidFill>
                  <a:schemeClr val="bg1"/>
                </a:solidFill>
                <a:effectLst>
                  <a:outerShdw blurRad="38100" dist="38100" dir="2700000" algn="tl">
                    <a:srgbClr val="000000">
                      <a:alpha val="43137"/>
                    </a:srgbClr>
                  </a:outerShdw>
                </a:effectLst>
              </a:rPr>
              <a:t>DİR’İN AMAÇLARI VE KULLANIM GEREKÇELERİ</a:t>
            </a:r>
            <a:endParaRPr lang="tr-TR" sz="2400" b="1" dirty="0">
              <a:solidFill>
                <a:schemeClr val="bg1"/>
              </a:solidFill>
              <a:effectLst>
                <a:outerShdw blurRad="38100" dist="38100" dir="2700000" algn="tl">
                  <a:srgbClr val="000000">
                    <a:alpha val="43137"/>
                  </a:srgbClr>
                </a:outerShdw>
              </a:effectLst>
            </a:endParaRPr>
          </a:p>
        </p:txBody>
      </p:sp>
      <p:graphicFrame>
        <p:nvGraphicFramePr>
          <p:cNvPr id="10" name="İçerik Yer Tutucusu 3"/>
          <p:cNvGraphicFramePr>
            <a:graphicFrameLocks/>
          </p:cNvGraphicFramePr>
          <p:nvPr>
            <p:extLst>
              <p:ext uri="{D42A27DB-BD31-4B8C-83A1-F6EECF244321}">
                <p14:modId xmlns:p14="http://schemas.microsoft.com/office/powerpoint/2010/main" val="2128701683"/>
              </p:ext>
            </p:extLst>
          </p:nvPr>
        </p:nvGraphicFramePr>
        <p:xfrm>
          <a:off x="1913259" y="827066"/>
          <a:ext cx="7774214" cy="4785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Metin kutusu 10"/>
          <p:cNvSpPr txBox="1"/>
          <p:nvPr/>
        </p:nvSpPr>
        <p:spPr>
          <a:xfrm>
            <a:off x="1755228" y="2424886"/>
            <a:ext cx="7732664" cy="3447098"/>
          </a:xfrm>
          <a:prstGeom prst="rect">
            <a:avLst/>
          </a:prstGeom>
          <a:noFill/>
        </p:spPr>
        <p:txBody>
          <a:bodyPr wrap="square" rtlCol="0">
            <a:spAutoFit/>
          </a:bodyPr>
          <a:lstStyle/>
          <a:p>
            <a:pPr>
              <a:defRPr/>
            </a:pPr>
            <a:r>
              <a:rPr lang="tr-TR" altLang="tr-TR" sz="2000" b="1" dirty="0" smtClean="0">
                <a:solidFill>
                  <a:schemeClr val="tx2">
                    <a:lumMod val="50000"/>
                  </a:schemeClr>
                </a:solidFill>
                <a:cs typeface="Times New Roman" panose="02020603050405020304" pitchFamily="18" charset="0"/>
              </a:rPr>
              <a:t>AMAÇLAR</a:t>
            </a:r>
            <a:endParaRPr lang="tr-TR" altLang="tr-TR" sz="2000" dirty="0" smtClean="0">
              <a:solidFill>
                <a:schemeClr val="tx2">
                  <a:lumMod val="50000"/>
                </a:schemeClr>
              </a:solidFill>
              <a:cs typeface="Times New Roman" panose="02020603050405020304" pitchFamily="18" charset="0"/>
            </a:endParaRPr>
          </a:p>
          <a:p>
            <a:pPr algn="just">
              <a:buFont typeface="Arial" pitchFamily="34" charset="0"/>
              <a:buChar char="•"/>
              <a:defRPr/>
            </a:pPr>
            <a:r>
              <a:rPr lang="tr-TR" altLang="tr-TR" sz="2000" dirty="0" smtClean="0">
                <a:solidFill>
                  <a:schemeClr val="tx2">
                    <a:lumMod val="50000"/>
                  </a:schemeClr>
                </a:solidFill>
                <a:cs typeface="Times New Roman" panose="02020603050405020304" pitchFamily="18" charset="0"/>
              </a:rPr>
              <a:t>İhracatçılarımıza </a:t>
            </a:r>
            <a:r>
              <a:rPr lang="tr-TR" altLang="tr-TR" sz="2000" dirty="0">
                <a:solidFill>
                  <a:schemeClr val="tx2">
                    <a:lumMod val="50000"/>
                  </a:schemeClr>
                </a:solidFill>
                <a:cs typeface="Times New Roman" panose="02020603050405020304" pitchFamily="18" charset="0"/>
              </a:rPr>
              <a:t>dünya piyasalarında rekabet gücü kazandırmak</a:t>
            </a:r>
          </a:p>
          <a:p>
            <a:pPr algn="just">
              <a:buFont typeface="Arial" pitchFamily="34" charset="0"/>
              <a:buChar char="•"/>
              <a:defRPr/>
            </a:pPr>
            <a:r>
              <a:rPr lang="tr-TR" altLang="tr-TR" sz="2000" dirty="0">
                <a:solidFill>
                  <a:schemeClr val="tx2">
                    <a:lumMod val="50000"/>
                  </a:schemeClr>
                </a:solidFill>
                <a:cs typeface="Times New Roman" panose="02020603050405020304" pitchFamily="18" charset="0"/>
              </a:rPr>
              <a:t>İhraç pazarlarımızı geliştirmek</a:t>
            </a:r>
          </a:p>
          <a:p>
            <a:pPr algn="just">
              <a:buFont typeface="Arial" pitchFamily="34" charset="0"/>
              <a:buChar char="•"/>
              <a:defRPr/>
            </a:pPr>
            <a:r>
              <a:rPr lang="tr-TR" altLang="tr-TR" sz="2000" dirty="0">
                <a:solidFill>
                  <a:schemeClr val="tx2">
                    <a:lumMod val="50000"/>
                  </a:schemeClr>
                </a:solidFill>
                <a:cs typeface="Times New Roman" panose="02020603050405020304" pitchFamily="18" charset="0"/>
              </a:rPr>
              <a:t>İhraç ürünlerimizi çeşitlendirmek</a:t>
            </a:r>
          </a:p>
          <a:p>
            <a:pPr>
              <a:buFont typeface="Arial" pitchFamily="34" charset="0"/>
              <a:buChar char="•"/>
              <a:defRPr/>
            </a:pPr>
            <a:r>
              <a:rPr lang="tr-TR" altLang="tr-TR" sz="2000" dirty="0">
                <a:solidFill>
                  <a:schemeClr val="tx2">
                    <a:lumMod val="50000"/>
                  </a:schemeClr>
                </a:solidFill>
                <a:cs typeface="Times New Roman" panose="02020603050405020304" pitchFamily="18" charset="0"/>
              </a:rPr>
              <a:t>Sürdürülebilir ihracat artışı </a:t>
            </a:r>
            <a:r>
              <a:rPr lang="tr-TR" altLang="tr-TR" sz="2000" dirty="0" smtClean="0">
                <a:solidFill>
                  <a:schemeClr val="tx2">
                    <a:lumMod val="50000"/>
                  </a:schemeClr>
                </a:solidFill>
                <a:cs typeface="Times New Roman" panose="02020603050405020304" pitchFamily="18" charset="0"/>
              </a:rPr>
              <a:t>sağlamak</a:t>
            </a:r>
          </a:p>
          <a:p>
            <a:pPr>
              <a:buFont typeface="Arial" pitchFamily="34" charset="0"/>
              <a:buChar char="•"/>
              <a:defRPr/>
            </a:pPr>
            <a:endParaRPr lang="tr-TR" altLang="tr-TR" sz="2000" dirty="0">
              <a:solidFill>
                <a:schemeClr val="tx2">
                  <a:lumMod val="50000"/>
                </a:schemeClr>
              </a:solidFill>
              <a:cs typeface="Times New Roman" panose="02020603050405020304" pitchFamily="18" charset="0"/>
            </a:endParaRPr>
          </a:p>
          <a:p>
            <a:pPr algn="just">
              <a:defRPr/>
            </a:pPr>
            <a:r>
              <a:rPr lang="tr-TR" altLang="tr-TR" sz="2000" b="1" dirty="0" smtClean="0">
                <a:solidFill>
                  <a:schemeClr val="tx2">
                    <a:lumMod val="50000"/>
                  </a:schemeClr>
                </a:solidFill>
                <a:cs typeface="Times New Roman" panose="02020603050405020304" pitchFamily="18" charset="0"/>
              </a:rPr>
              <a:t>KULLANIM GEREKÇELERİ</a:t>
            </a:r>
          </a:p>
          <a:p>
            <a:pPr algn="just">
              <a:buFont typeface="Arial" pitchFamily="34" charset="0"/>
              <a:buChar char="•"/>
              <a:defRPr/>
            </a:pPr>
            <a:r>
              <a:rPr lang="tr-TR" sz="2000" dirty="0" smtClean="0">
                <a:solidFill>
                  <a:schemeClr val="tx2">
                    <a:lumMod val="50000"/>
                  </a:schemeClr>
                </a:solidFill>
                <a:cs typeface="Times New Roman" panose="02020603050405020304" pitchFamily="18" charset="0"/>
              </a:rPr>
              <a:t>Hammadde  </a:t>
            </a:r>
            <a:r>
              <a:rPr lang="tr-TR" sz="2000" dirty="0">
                <a:solidFill>
                  <a:schemeClr val="tx2">
                    <a:lumMod val="50000"/>
                  </a:schemeClr>
                </a:solidFill>
                <a:cs typeface="Times New Roman" panose="02020603050405020304" pitchFamily="18" charset="0"/>
              </a:rPr>
              <a:t>ve </a:t>
            </a:r>
            <a:r>
              <a:rPr lang="tr-TR" sz="2000" dirty="0" smtClean="0">
                <a:solidFill>
                  <a:schemeClr val="tx2">
                    <a:lumMod val="50000"/>
                  </a:schemeClr>
                </a:solidFill>
                <a:cs typeface="Times New Roman" panose="02020603050405020304" pitchFamily="18" charset="0"/>
              </a:rPr>
              <a:t>doğal kaynakların </a:t>
            </a:r>
            <a:r>
              <a:rPr lang="tr-TR" sz="2000" dirty="0">
                <a:solidFill>
                  <a:schemeClr val="tx2">
                    <a:lumMod val="50000"/>
                  </a:schemeClr>
                </a:solidFill>
                <a:cs typeface="Times New Roman" panose="02020603050405020304" pitchFamily="18" charset="0"/>
              </a:rPr>
              <a:t>yetersizliği</a:t>
            </a:r>
          </a:p>
          <a:p>
            <a:pPr algn="just">
              <a:buFont typeface="Arial" pitchFamily="34" charset="0"/>
              <a:buChar char="•"/>
              <a:defRPr/>
            </a:pPr>
            <a:r>
              <a:rPr lang="tr-TR" sz="2000" dirty="0">
                <a:solidFill>
                  <a:schemeClr val="tx2">
                    <a:lumMod val="50000"/>
                  </a:schemeClr>
                </a:solidFill>
                <a:cs typeface="Times New Roman" panose="02020603050405020304" pitchFamily="18" charset="0"/>
              </a:rPr>
              <a:t>Üretimde kalite </a:t>
            </a:r>
            <a:r>
              <a:rPr lang="tr-TR" sz="2000" dirty="0" smtClean="0">
                <a:solidFill>
                  <a:schemeClr val="tx2">
                    <a:lumMod val="50000"/>
                  </a:schemeClr>
                </a:solidFill>
                <a:cs typeface="Times New Roman" panose="02020603050405020304" pitchFamily="18" charset="0"/>
              </a:rPr>
              <a:t>ve fiyat sorunu /finansman yetersizliği</a:t>
            </a:r>
            <a:endParaRPr lang="tr-TR" sz="2000" dirty="0">
              <a:solidFill>
                <a:schemeClr val="tx2">
                  <a:lumMod val="50000"/>
                </a:schemeClr>
              </a:solidFill>
              <a:cs typeface="Times New Roman" panose="02020603050405020304" pitchFamily="18" charset="0"/>
            </a:endParaRPr>
          </a:p>
          <a:p>
            <a:pPr algn="just">
              <a:buFont typeface="Arial" pitchFamily="34" charset="0"/>
              <a:buChar char="•"/>
              <a:defRPr/>
            </a:pPr>
            <a:r>
              <a:rPr lang="tr-TR" sz="2000" dirty="0">
                <a:solidFill>
                  <a:schemeClr val="tx2">
                    <a:lumMod val="50000"/>
                  </a:schemeClr>
                </a:solidFill>
                <a:cs typeface="Times New Roman" panose="02020603050405020304" pitchFamily="18" charset="0"/>
              </a:rPr>
              <a:t>Maliyet yüksekliği</a:t>
            </a:r>
          </a:p>
          <a:p>
            <a:pPr algn="just">
              <a:buFont typeface="Arial" pitchFamily="34" charset="0"/>
              <a:buChar char="•"/>
              <a:defRPr/>
            </a:pPr>
            <a:r>
              <a:rPr lang="tr-TR" sz="2000" dirty="0" err="1" smtClean="0">
                <a:solidFill>
                  <a:schemeClr val="tx2">
                    <a:lumMod val="50000"/>
                  </a:schemeClr>
                </a:solidFill>
                <a:cs typeface="Times New Roman" panose="02020603050405020304" pitchFamily="18" charset="0"/>
              </a:rPr>
              <a:t>Termin</a:t>
            </a:r>
            <a:r>
              <a:rPr lang="tr-TR" sz="2000" dirty="0" smtClean="0">
                <a:solidFill>
                  <a:schemeClr val="tx2">
                    <a:lumMod val="50000"/>
                  </a:schemeClr>
                </a:solidFill>
                <a:cs typeface="Times New Roman" panose="02020603050405020304" pitchFamily="18" charset="0"/>
              </a:rPr>
              <a:t> Süresinin Uzunluğu</a:t>
            </a:r>
            <a:endParaRPr lang="tr-TR" sz="2000" dirty="0">
              <a:solidFill>
                <a:schemeClr val="tx2">
                  <a:lumMod val="50000"/>
                </a:schemeClr>
              </a:solidFill>
              <a:cs typeface="Times New Roman" panose="02020603050405020304" pitchFamily="18" charset="0"/>
            </a:endParaRPr>
          </a:p>
        </p:txBody>
      </p:sp>
    </p:spTree>
    <p:extLst>
      <p:ext uri="{BB962C8B-B14F-4D97-AF65-F5344CB8AC3E}">
        <p14:creationId xmlns:p14="http://schemas.microsoft.com/office/powerpoint/2010/main" val="23594724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5B8DFC1-E9E4-47A3-A060-9BD660A81B53}" type="slidenum">
              <a:rPr lang="tr-TR" altLang="tr-TR" smtClean="0"/>
              <a:pPr>
                <a:defRPr/>
              </a:pPr>
              <a:t>30</a:t>
            </a:fld>
            <a:endParaRPr lang="tr-TR" altLang="tr-TR" dirty="0"/>
          </a:p>
        </p:txBody>
      </p:sp>
      <p:sp>
        <p:nvSpPr>
          <p:cNvPr id="4" name="Unvan 3"/>
          <p:cNvSpPr txBox="1">
            <a:spLocks/>
          </p:cNvSpPr>
          <p:nvPr/>
        </p:nvSpPr>
        <p:spPr bwMode="auto">
          <a:xfrm>
            <a:off x="0" y="222851"/>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r>
              <a:rPr lang="tr-TR" sz="2400" b="1" dirty="0" smtClean="0">
                <a:solidFill>
                  <a:schemeClr val="bg1"/>
                </a:solidFill>
                <a:effectLst>
                  <a:outerShdw blurRad="38100" dist="38100" dir="2700000" algn="tl">
                    <a:srgbClr val="000000">
                      <a:alpha val="43137"/>
                    </a:srgbClr>
                  </a:outerShdw>
                </a:effectLst>
              </a:rPr>
              <a:t>HİR İŞLEYİŞ SÜRECİ</a:t>
            </a:r>
            <a:endParaRPr lang="tr-TR" sz="2400" b="1" dirty="0">
              <a:solidFill>
                <a:schemeClr val="bg1"/>
              </a:solidFill>
              <a:effectLst>
                <a:outerShdw blurRad="38100" dist="38100" dir="2700000" algn="tl">
                  <a:srgbClr val="000000">
                    <a:alpha val="43137"/>
                  </a:srgbClr>
                </a:outerShdw>
              </a:effectLst>
            </a:endParaRPr>
          </a:p>
        </p:txBody>
      </p:sp>
      <p:sp>
        <p:nvSpPr>
          <p:cNvPr id="5" name="İçerik Yer Tutucusu 4"/>
          <p:cNvSpPr txBox="1">
            <a:spLocks/>
          </p:cNvSpPr>
          <p:nvPr/>
        </p:nvSpPr>
        <p:spPr bwMode="auto">
          <a:xfrm>
            <a:off x="1321704" y="994989"/>
            <a:ext cx="10092530" cy="4937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just" defTabSz="342900" eaLnBrk="1" fontAlgn="auto" hangingPunct="1">
              <a:spcBef>
                <a:spcPts val="750"/>
              </a:spcBef>
              <a:spcAft>
                <a:spcPts val="0"/>
              </a:spcAft>
              <a:buClr>
                <a:srgbClr val="00ACC9"/>
              </a:buClr>
              <a:buSzPct val="80000"/>
            </a:pPr>
            <a:endParaRPr lang="tr-TR" dirty="0"/>
          </a:p>
        </p:txBody>
      </p:sp>
      <p:sp>
        <p:nvSpPr>
          <p:cNvPr id="23" name="AutoShape 3"/>
          <p:cNvSpPr>
            <a:spLocks noChangeArrowheads="1"/>
          </p:cNvSpPr>
          <p:nvPr/>
        </p:nvSpPr>
        <p:spPr bwMode="auto">
          <a:xfrm>
            <a:off x="3799647" y="2950493"/>
            <a:ext cx="1440000" cy="255389"/>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spAutoFit/>
          </a:bodyPr>
          <a:lstStyle/>
          <a:p>
            <a:pPr algn="ctr" fontAlgn="base">
              <a:spcBef>
                <a:spcPct val="0"/>
              </a:spcBef>
              <a:spcAft>
                <a:spcPct val="0"/>
              </a:spcAft>
            </a:pPr>
            <a:r>
              <a:rPr lang="tr-TR" altLang="tr-TR" sz="1500" b="1" dirty="0">
                <a:solidFill>
                  <a:srgbClr val="FFFFFF"/>
                </a:solidFill>
                <a:latin typeface="Arial" panose="020B0604020202020204" pitchFamily="34" charset="0"/>
                <a:cs typeface="Arial" panose="020B0604020202020204" pitchFamily="34" charset="0"/>
              </a:rPr>
              <a:t>İhracat</a:t>
            </a:r>
          </a:p>
        </p:txBody>
      </p:sp>
      <p:sp>
        <p:nvSpPr>
          <p:cNvPr id="24" name="AutoShape 5"/>
          <p:cNvSpPr>
            <a:spLocks noChangeArrowheads="1"/>
          </p:cNvSpPr>
          <p:nvPr/>
        </p:nvSpPr>
        <p:spPr bwMode="auto">
          <a:xfrm>
            <a:off x="1930332" y="2822798"/>
            <a:ext cx="1440000" cy="510778"/>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spAutoFit/>
          </a:bodyPr>
          <a:lstStyle/>
          <a:p>
            <a:pPr algn="ctr" fontAlgn="base">
              <a:spcBef>
                <a:spcPct val="0"/>
              </a:spcBef>
              <a:spcAft>
                <a:spcPct val="0"/>
              </a:spcAft>
            </a:pPr>
            <a:r>
              <a:rPr lang="tr-TR" altLang="tr-TR" sz="1500" b="1" dirty="0">
                <a:solidFill>
                  <a:srgbClr val="FFFFFF"/>
                </a:solidFill>
                <a:latin typeface="Arial" panose="020B0604020202020204" pitchFamily="34" charset="0"/>
                <a:cs typeface="Arial" panose="020B0604020202020204" pitchFamily="34" charset="0"/>
              </a:rPr>
              <a:t>Belge</a:t>
            </a:r>
          </a:p>
          <a:p>
            <a:pPr algn="ctr" fontAlgn="base">
              <a:spcBef>
                <a:spcPct val="0"/>
              </a:spcBef>
              <a:spcAft>
                <a:spcPct val="0"/>
              </a:spcAft>
            </a:pPr>
            <a:r>
              <a:rPr lang="tr-TR" altLang="tr-TR" sz="1500" b="1" dirty="0">
                <a:solidFill>
                  <a:srgbClr val="FFFFFF"/>
                </a:solidFill>
                <a:latin typeface="Arial" panose="020B0604020202020204" pitchFamily="34" charset="0"/>
                <a:cs typeface="Arial" panose="020B0604020202020204" pitchFamily="34" charset="0"/>
              </a:rPr>
              <a:t>Başlangıcı</a:t>
            </a:r>
          </a:p>
        </p:txBody>
      </p:sp>
      <p:grpSp>
        <p:nvGrpSpPr>
          <p:cNvPr id="25" name="Group 7"/>
          <p:cNvGrpSpPr>
            <a:grpSpLocks/>
          </p:cNvGrpSpPr>
          <p:nvPr/>
        </p:nvGrpSpPr>
        <p:grpSpPr bwMode="auto">
          <a:xfrm>
            <a:off x="7378749" y="2436852"/>
            <a:ext cx="930275" cy="1403350"/>
            <a:chOff x="2971" y="2875"/>
            <a:chExt cx="866" cy="1294"/>
          </a:xfrm>
        </p:grpSpPr>
        <p:graphicFrame>
          <p:nvGraphicFramePr>
            <p:cNvPr id="26" name="Object 8"/>
            <p:cNvGraphicFramePr>
              <a:graphicFrameLocks noChangeAspect="1"/>
            </p:cNvGraphicFramePr>
            <p:nvPr>
              <p:extLst/>
            </p:nvPr>
          </p:nvGraphicFramePr>
          <p:xfrm>
            <a:off x="2971" y="2875"/>
            <a:ext cx="866" cy="1294"/>
          </p:xfrm>
          <a:graphic>
            <a:graphicData uri="http://schemas.openxmlformats.org/presentationml/2006/ole">
              <mc:AlternateContent xmlns:mc="http://schemas.openxmlformats.org/markup-compatibility/2006">
                <mc:Choice xmlns:v="urn:schemas-microsoft-com:vml" Requires="v">
                  <p:oleObj spid="_x0000_s1033" name="Klip" r:id="rId3" imgW="3032125" imgH="4533900" progId="MS_ClipArt_Gallery.2">
                    <p:embed/>
                  </p:oleObj>
                </mc:Choice>
                <mc:Fallback>
                  <p:oleObj name="Klip" r:id="rId3" imgW="3032125" imgH="453390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 y="2875"/>
                          <a:ext cx="866" cy="12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WordArt 9"/>
            <p:cNvSpPr>
              <a:spLocks noChangeArrowheads="1" noChangeShapeType="1" noTextEdit="1"/>
            </p:cNvSpPr>
            <p:nvPr/>
          </p:nvSpPr>
          <p:spPr bwMode="auto">
            <a:xfrm rot="20286345">
              <a:off x="2991" y="3287"/>
              <a:ext cx="499" cy="454"/>
            </a:xfrm>
            <a:prstGeom prst="rect">
              <a:avLst/>
            </a:prstGeom>
          </p:spPr>
          <p:txBody>
            <a:bodyPr wrap="none" fromWordArt="1">
              <a:prstTxWarp prst="textSlantUp">
                <a:avLst>
                  <a:gd name="adj" fmla="val 55556"/>
                </a:avLst>
              </a:prstTxWarp>
            </a:bodyPr>
            <a:lstStyle/>
            <a:p>
              <a:pPr algn="ctr" fontAlgn="base">
                <a:spcBef>
                  <a:spcPct val="0"/>
                </a:spcBef>
                <a:spcAft>
                  <a:spcPct val="0"/>
                </a:spcAft>
              </a:pPr>
              <a:r>
                <a:rPr lang="tr-TR" sz="3600" kern="10" dirty="0">
                  <a:ln w="9525">
                    <a:solidFill>
                      <a:srgbClr val="000000"/>
                    </a:solidFill>
                    <a:round/>
                    <a:headEnd/>
                    <a:tailEnd/>
                  </a:ln>
                  <a:solidFill>
                    <a:srgbClr val="FFFFFF"/>
                  </a:solidFill>
                  <a:latin typeface="Arial Black"/>
                  <a:cs typeface="Arial" charset="0"/>
                </a:rPr>
                <a:t>GÜMRÜK</a:t>
              </a:r>
            </a:p>
          </p:txBody>
        </p:sp>
      </p:grpSp>
      <p:sp>
        <p:nvSpPr>
          <p:cNvPr id="28" name="AutoShape 10"/>
          <p:cNvSpPr>
            <a:spLocks noChangeArrowheads="1"/>
          </p:cNvSpPr>
          <p:nvPr/>
        </p:nvSpPr>
        <p:spPr bwMode="auto">
          <a:xfrm>
            <a:off x="5668963" y="2950493"/>
            <a:ext cx="1440000" cy="255389"/>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spAutoFit/>
          </a:bodyPr>
          <a:lstStyle/>
          <a:p>
            <a:pPr algn="ctr" fontAlgn="base">
              <a:spcBef>
                <a:spcPct val="0"/>
              </a:spcBef>
              <a:spcAft>
                <a:spcPct val="0"/>
              </a:spcAft>
            </a:pPr>
            <a:r>
              <a:rPr lang="tr-TR" altLang="tr-TR" sz="1500" b="1" dirty="0">
                <a:solidFill>
                  <a:srgbClr val="FFFFFF"/>
                </a:solidFill>
                <a:latin typeface="Arial" panose="020B0604020202020204" pitchFamily="34" charset="0"/>
                <a:cs typeface="Arial" panose="020B0604020202020204" pitchFamily="34" charset="0"/>
              </a:rPr>
              <a:t>Üretim</a:t>
            </a:r>
          </a:p>
        </p:txBody>
      </p:sp>
      <p:sp>
        <p:nvSpPr>
          <p:cNvPr id="29" name="AutoShape 12"/>
          <p:cNvSpPr>
            <a:spLocks noChangeArrowheads="1"/>
          </p:cNvSpPr>
          <p:nvPr/>
        </p:nvSpPr>
        <p:spPr bwMode="auto">
          <a:xfrm>
            <a:off x="8616440" y="2950493"/>
            <a:ext cx="1440000" cy="255389"/>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spAutoFit/>
          </a:bodyPr>
          <a:lstStyle/>
          <a:p>
            <a:pPr algn="ctr" fontAlgn="base">
              <a:spcBef>
                <a:spcPct val="0"/>
              </a:spcBef>
              <a:spcAft>
                <a:spcPct val="0"/>
              </a:spcAft>
            </a:pPr>
            <a:r>
              <a:rPr lang="tr-TR" altLang="tr-TR" sz="1500" b="1" dirty="0">
                <a:solidFill>
                  <a:srgbClr val="FFFFFF"/>
                </a:solidFill>
                <a:latin typeface="Arial" panose="020B0604020202020204" pitchFamily="34" charset="0"/>
                <a:cs typeface="Arial" panose="020B0604020202020204" pitchFamily="34" charset="0"/>
              </a:rPr>
              <a:t>İthalat</a:t>
            </a:r>
          </a:p>
        </p:txBody>
      </p:sp>
      <p:sp>
        <p:nvSpPr>
          <p:cNvPr id="30" name="AutoShape 14"/>
          <p:cNvSpPr>
            <a:spLocks noChangeArrowheads="1"/>
          </p:cNvSpPr>
          <p:nvPr/>
        </p:nvSpPr>
        <p:spPr bwMode="auto">
          <a:xfrm>
            <a:off x="8616440" y="3694658"/>
            <a:ext cx="1440000" cy="540000"/>
          </a:xfrm>
          <a:prstGeom prst="roundRect">
            <a:avLst>
              <a:gd name="adj" fmla="val 16667"/>
            </a:avLst>
          </a:prstGeom>
          <a:solidFill>
            <a:srgbClr val="00B0F0"/>
          </a:solidFill>
          <a:ln>
            <a:solidFill>
              <a:srgbClr val="0070C0"/>
            </a:solidFill>
            <a:headEnd/>
            <a:tailEnd/>
          </a:ln>
        </p:spPr>
        <p:style>
          <a:lnRef idx="2">
            <a:schemeClr val="accent2">
              <a:shade val="50000"/>
            </a:schemeClr>
          </a:lnRef>
          <a:fillRef idx="1">
            <a:schemeClr val="accent2"/>
          </a:fillRef>
          <a:effectRef idx="0">
            <a:schemeClr val="accent2"/>
          </a:effectRef>
          <a:fontRef idx="minor">
            <a:schemeClr val="lt1"/>
          </a:fontRef>
        </p:style>
        <p:txBody>
          <a:bodyPr lIns="0" tIns="0" rIns="0" bIns="0" anchor="ctr">
            <a:noAutofit/>
          </a:bodyPr>
          <a:lstStyle/>
          <a:p>
            <a:pPr algn="ctr" fontAlgn="base">
              <a:spcBef>
                <a:spcPct val="0"/>
              </a:spcBef>
              <a:spcAft>
                <a:spcPct val="0"/>
              </a:spcAft>
            </a:pPr>
            <a:r>
              <a:rPr lang="tr-TR" altLang="tr-TR" sz="1500" b="1" dirty="0">
                <a:solidFill>
                  <a:srgbClr val="FFFFFF"/>
                </a:solidFill>
                <a:latin typeface="Arial" panose="020B0604020202020204" pitchFamily="34" charset="0"/>
                <a:cs typeface="Arial" panose="020B0604020202020204" pitchFamily="34" charset="0"/>
              </a:rPr>
              <a:t>Belge Kapatma</a:t>
            </a:r>
          </a:p>
        </p:txBody>
      </p:sp>
      <p:sp>
        <p:nvSpPr>
          <p:cNvPr id="31" name="AutoShape 16"/>
          <p:cNvSpPr>
            <a:spLocks noChangeArrowheads="1"/>
          </p:cNvSpPr>
          <p:nvPr/>
        </p:nvSpPr>
        <p:spPr bwMode="auto">
          <a:xfrm>
            <a:off x="8616440" y="4678454"/>
            <a:ext cx="1440000" cy="442674"/>
          </a:xfrm>
          <a:prstGeom prst="roundRect">
            <a:avLst>
              <a:gd name="adj" fmla="val 16667"/>
            </a:avLst>
          </a:prstGeom>
          <a:solidFill>
            <a:srgbClr val="0070C0"/>
          </a:solidFill>
          <a:ln w="9525" algn="ctr">
            <a:solidFill>
              <a:srgbClr val="002060"/>
            </a:solidFill>
            <a:round/>
            <a:headEnd/>
            <a:tailEnd/>
          </a:ln>
          <a:effectLst/>
        </p:spPr>
        <p:txBody>
          <a:bodyPr lIns="0" tIns="0" rIns="0" bIns="0" anchor="ctr">
            <a:spAutoFit/>
          </a:bodyPr>
          <a:lstStyle/>
          <a:p>
            <a:pPr algn="ctr" fontAlgn="base">
              <a:spcBef>
                <a:spcPct val="0"/>
              </a:spcBef>
              <a:spcAft>
                <a:spcPct val="0"/>
              </a:spcAft>
            </a:pPr>
            <a:r>
              <a:rPr lang="tr-TR" altLang="tr-TR" sz="1300" b="1" dirty="0">
                <a:solidFill>
                  <a:srgbClr val="FFFFFF"/>
                </a:solidFill>
                <a:latin typeface="Arial" panose="020B0604020202020204" pitchFamily="34" charset="0"/>
                <a:cs typeface="Arial" panose="020B0604020202020204" pitchFamily="34" charset="0"/>
              </a:rPr>
              <a:t>Varsa Teminat</a:t>
            </a:r>
          </a:p>
          <a:p>
            <a:pPr algn="ctr" fontAlgn="base">
              <a:spcBef>
                <a:spcPct val="0"/>
              </a:spcBef>
              <a:spcAft>
                <a:spcPct val="0"/>
              </a:spcAft>
            </a:pPr>
            <a:r>
              <a:rPr lang="tr-TR" altLang="tr-TR" sz="1300" b="1" dirty="0">
                <a:solidFill>
                  <a:srgbClr val="FFFFFF"/>
                </a:solidFill>
                <a:latin typeface="Arial" panose="020B0604020202020204" pitchFamily="34" charset="0"/>
                <a:cs typeface="Arial" panose="020B0604020202020204" pitchFamily="34" charset="0"/>
              </a:rPr>
              <a:t>İade</a:t>
            </a:r>
          </a:p>
        </p:txBody>
      </p:sp>
      <p:sp>
        <p:nvSpPr>
          <p:cNvPr id="32" name="AutoShape 20"/>
          <p:cNvSpPr>
            <a:spLocks noChangeArrowheads="1"/>
          </p:cNvSpPr>
          <p:nvPr/>
        </p:nvSpPr>
        <p:spPr bwMode="auto">
          <a:xfrm>
            <a:off x="2855640" y="2120166"/>
            <a:ext cx="1440000" cy="444738"/>
          </a:xfrm>
          <a:prstGeom prst="roundRect">
            <a:avLst>
              <a:gd name="adj" fmla="val 16667"/>
            </a:avLst>
          </a:prstGeom>
          <a:solidFill>
            <a:srgbClr val="0070C0"/>
          </a:solidFill>
          <a:ln w="9525">
            <a:solidFill>
              <a:srgbClr val="002060"/>
            </a:solidFill>
            <a:round/>
            <a:headEnd/>
            <a:tailEnd/>
          </a:ln>
          <a:effectLst/>
        </p:spPr>
        <p:txBody>
          <a:bodyPr lIns="0" tIns="0" rIns="0" bIns="0" anchor="ctr">
            <a:noAutofit/>
          </a:bodyPr>
          <a:lstStyle/>
          <a:p>
            <a:pPr algn="ctr" fontAlgn="base">
              <a:spcBef>
                <a:spcPct val="0"/>
              </a:spcBef>
              <a:spcAft>
                <a:spcPct val="0"/>
              </a:spcAft>
            </a:pPr>
            <a:r>
              <a:rPr lang="tr-TR" altLang="tr-TR" sz="1500" b="1" dirty="0">
                <a:solidFill>
                  <a:srgbClr val="FFFFFF"/>
                </a:solidFill>
                <a:latin typeface="Arial" panose="020B0604020202020204" pitchFamily="34" charset="0"/>
                <a:cs typeface="Arial" panose="020B0604020202020204" pitchFamily="34" charset="0"/>
              </a:rPr>
              <a:t>Varsa Teminat</a:t>
            </a:r>
          </a:p>
        </p:txBody>
      </p:sp>
      <p:sp>
        <p:nvSpPr>
          <p:cNvPr id="33" name="AutoShape 22"/>
          <p:cNvSpPr>
            <a:spLocks noChangeArrowheads="1"/>
          </p:cNvSpPr>
          <p:nvPr/>
        </p:nvSpPr>
        <p:spPr bwMode="auto">
          <a:xfrm rot="16200000">
            <a:off x="7617279" y="2257361"/>
            <a:ext cx="662296" cy="276999"/>
          </a:xfrm>
          <a:prstGeom prst="curvedLeftArrow">
            <a:avLst>
              <a:gd name="adj1" fmla="val 45697"/>
              <a:gd name="adj2" fmla="val 128188"/>
              <a:gd name="adj3" fmla="val 40505"/>
            </a:avLst>
          </a:prstGeom>
          <a:solidFill>
            <a:srgbClr val="0070C0"/>
          </a:solidFill>
          <a:ln w="9525">
            <a:solidFill>
              <a:srgbClr val="002060"/>
            </a:solidFill>
            <a:miter lim="800000"/>
            <a:headEnd/>
            <a:tailEnd/>
          </a:ln>
          <a:effectLst/>
        </p:spPr>
        <p:txBody>
          <a:bodyPr wrap="square" lIns="0" tIns="0" rIns="0" bIns="0" anchor="ctr">
            <a:spAutoFit/>
          </a:bodyPr>
          <a:lstStyle/>
          <a:p>
            <a:pPr fontAlgn="base">
              <a:spcBef>
                <a:spcPct val="0"/>
              </a:spcBef>
              <a:spcAft>
                <a:spcPct val="0"/>
              </a:spcAft>
            </a:pPr>
            <a:endParaRPr lang="tr-TR" altLang="tr-TR">
              <a:solidFill>
                <a:srgbClr val="FFFFFF"/>
              </a:solidFill>
              <a:latin typeface="Arial" panose="020B0604020202020204" pitchFamily="34" charset="0"/>
              <a:cs typeface="Arial" panose="020B0604020202020204" pitchFamily="34" charset="0"/>
            </a:endParaRPr>
          </a:p>
        </p:txBody>
      </p:sp>
      <p:sp>
        <p:nvSpPr>
          <p:cNvPr id="34" name="AutoShape 23"/>
          <p:cNvSpPr>
            <a:spLocks noChangeArrowheads="1"/>
          </p:cNvSpPr>
          <p:nvPr/>
        </p:nvSpPr>
        <p:spPr bwMode="auto">
          <a:xfrm>
            <a:off x="7096841" y="1853854"/>
            <a:ext cx="1440000" cy="406167"/>
          </a:xfrm>
          <a:prstGeom prst="roundRect">
            <a:avLst>
              <a:gd name="adj" fmla="val 16667"/>
            </a:avLst>
          </a:prstGeom>
          <a:solidFill>
            <a:srgbClr val="0070C0"/>
          </a:solidFill>
          <a:ln w="9525">
            <a:solidFill>
              <a:srgbClr val="002060"/>
            </a:solidFill>
            <a:round/>
            <a:headEnd/>
            <a:tailEnd/>
          </a:ln>
          <a:effectLst/>
        </p:spPr>
        <p:txBody>
          <a:bodyPr lIns="0" tIns="0" rIns="0" bIns="0" anchor="ctr">
            <a:normAutofit lnSpcReduction="10000"/>
          </a:bodyPr>
          <a:lstStyle/>
          <a:p>
            <a:pPr algn="ctr" fontAlgn="base">
              <a:spcBef>
                <a:spcPct val="0"/>
              </a:spcBef>
              <a:spcAft>
                <a:spcPct val="0"/>
              </a:spcAft>
            </a:pPr>
            <a:r>
              <a:rPr lang="tr-TR" altLang="tr-TR" sz="1300" b="1" dirty="0">
                <a:solidFill>
                  <a:srgbClr val="FFFFFF"/>
                </a:solidFill>
                <a:latin typeface="Arial" panose="020B0604020202020204" pitchFamily="34" charset="0"/>
                <a:cs typeface="Arial" panose="020B0604020202020204" pitchFamily="34" charset="0"/>
              </a:rPr>
              <a:t>Kısmi veya Tam</a:t>
            </a:r>
          </a:p>
          <a:p>
            <a:pPr algn="ctr" fontAlgn="base">
              <a:spcBef>
                <a:spcPct val="0"/>
              </a:spcBef>
              <a:spcAft>
                <a:spcPct val="0"/>
              </a:spcAft>
            </a:pPr>
            <a:r>
              <a:rPr lang="tr-TR" altLang="tr-TR" sz="1300" b="1" dirty="0">
                <a:solidFill>
                  <a:srgbClr val="FFFFFF"/>
                </a:solidFill>
                <a:latin typeface="Arial" panose="020B0604020202020204" pitchFamily="34" charset="0"/>
                <a:cs typeface="Arial" panose="020B0604020202020204" pitchFamily="34" charset="0"/>
              </a:rPr>
              <a:t>Muafiyet</a:t>
            </a:r>
          </a:p>
        </p:txBody>
      </p:sp>
      <p:sp>
        <p:nvSpPr>
          <p:cNvPr id="35" name="AutoShape 24"/>
          <p:cNvSpPr>
            <a:spLocks noChangeArrowheads="1"/>
          </p:cNvSpPr>
          <p:nvPr/>
        </p:nvSpPr>
        <p:spPr bwMode="auto">
          <a:xfrm>
            <a:off x="5668963" y="3743320"/>
            <a:ext cx="1440000" cy="442674"/>
          </a:xfrm>
          <a:prstGeom prst="roundRect">
            <a:avLst>
              <a:gd name="adj" fmla="val 16667"/>
            </a:avLst>
          </a:prstGeom>
          <a:solidFill>
            <a:srgbClr val="0070C0"/>
          </a:solidFill>
          <a:ln w="9525">
            <a:solidFill>
              <a:srgbClr val="002060"/>
            </a:solidFill>
            <a:round/>
            <a:headEnd/>
            <a:tailEnd/>
          </a:ln>
          <a:effectLst/>
        </p:spPr>
        <p:txBody>
          <a:bodyPr lIns="0" tIns="0" rIns="0" bIns="0" anchor="ctr">
            <a:spAutoFit/>
          </a:bodyPr>
          <a:lstStyle/>
          <a:p>
            <a:pPr algn="ctr" fontAlgn="base">
              <a:spcBef>
                <a:spcPct val="0"/>
              </a:spcBef>
              <a:spcAft>
                <a:spcPct val="0"/>
              </a:spcAft>
            </a:pPr>
            <a:r>
              <a:rPr lang="tr-TR" altLang="tr-TR" sz="1300" b="1" dirty="0">
                <a:solidFill>
                  <a:srgbClr val="FFFFFF"/>
                </a:solidFill>
                <a:latin typeface="Arial" panose="020B0604020202020204" pitchFamily="34" charset="0"/>
                <a:cs typeface="Arial" panose="020B0604020202020204" pitchFamily="34" charset="0"/>
              </a:rPr>
              <a:t>Yurt Dışı /</a:t>
            </a:r>
          </a:p>
          <a:p>
            <a:pPr algn="ctr" fontAlgn="base">
              <a:spcBef>
                <a:spcPct val="0"/>
              </a:spcBef>
              <a:spcAft>
                <a:spcPct val="0"/>
              </a:spcAft>
            </a:pPr>
            <a:r>
              <a:rPr lang="tr-TR" altLang="tr-TR" sz="1300" b="1" dirty="0">
                <a:solidFill>
                  <a:srgbClr val="FFFFFF"/>
                </a:solidFill>
                <a:latin typeface="Arial" panose="020B0604020202020204" pitchFamily="34" charset="0"/>
                <a:cs typeface="Arial" panose="020B0604020202020204" pitchFamily="34" charset="0"/>
              </a:rPr>
              <a:t>Serbest Bölge</a:t>
            </a:r>
          </a:p>
        </p:txBody>
      </p:sp>
      <p:cxnSp>
        <p:nvCxnSpPr>
          <p:cNvPr id="36" name="Düz Ok Bağlayıcısı 35"/>
          <p:cNvCxnSpPr>
            <a:stCxn id="24" idx="3"/>
            <a:endCxn id="23" idx="1"/>
          </p:cNvCxnSpPr>
          <p:nvPr/>
        </p:nvCxnSpPr>
        <p:spPr>
          <a:xfrm>
            <a:off x="3370333" y="3078187"/>
            <a:ext cx="429315"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Düz Ok Bağlayıcısı 36"/>
          <p:cNvCxnSpPr>
            <a:stCxn id="23" idx="3"/>
            <a:endCxn id="28" idx="1"/>
          </p:cNvCxnSpPr>
          <p:nvPr/>
        </p:nvCxnSpPr>
        <p:spPr>
          <a:xfrm>
            <a:off x="5239647" y="3078187"/>
            <a:ext cx="429316"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Düz Ok Bağlayıcısı 37"/>
          <p:cNvCxnSpPr>
            <a:stCxn id="29" idx="2"/>
            <a:endCxn id="30" idx="0"/>
          </p:cNvCxnSpPr>
          <p:nvPr/>
        </p:nvCxnSpPr>
        <p:spPr>
          <a:xfrm>
            <a:off x="9336440" y="3205882"/>
            <a:ext cx="0" cy="488777"/>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Düz Ok Bağlayıcısı 38"/>
          <p:cNvCxnSpPr>
            <a:stCxn id="30" idx="2"/>
            <a:endCxn id="31" idx="0"/>
          </p:cNvCxnSpPr>
          <p:nvPr/>
        </p:nvCxnSpPr>
        <p:spPr>
          <a:xfrm>
            <a:off x="9336440" y="4234658"/>
            <a:ext cx="0" cy="443796"/>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Düz Bağlayıcı 39"/>
          <p:cNvCxnSpPr>
            <a:stCxn id="28" idx="2"/>
            <a:endCxn id="35" idx="0"/>
          </p:cNvCxnSpPr>
          <p:nvPr/>
        </p:nvCxnSpPr>
        <p:spPr>
          <a:xfrm>
            <a:off x="6388963" y="3205882"/>
            <a:ext cx="0" cy="537439"/>
          </a:xfrm>
          <a:prstGeom prst="line">
            <a:avLst/>
          </a:prstGeom>
          <a:ln w="38100">
            <a:solidFill>
              <a:srgbClr val="0070C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71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downRight)">
                                      <p:cBhvr>
                                        <p:cTn id="7" dur="500"/>
                                        <p:tgtEl>
                                          <p:spTgt spid="24"/>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strips(downRight)">
                                      <p:cBhvr>
                                        <p:cTn id="11" dur="500"/>
                                        <p:tgtEl>
                                          <p:spTgt spid="3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left)">
                                      <p:cBhvr>
                                        <p:cTn id="15" dur="500"/>
                                        <p:tgtEl>
                                          <p:spTgt spid="36"/>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strips(downRight)">
                                      <p:cBhvr>
                                        <p:cTn id="19" dur="500"/>
                                        <p:tgtEl>
                                          <p:spTgt spid="23"/>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left)">
                                      <p:cBhvr>
                                        <p:cTn id="23" dur="500"/>
                                        <p:tgtEl>
                                          <p:spTgt spid="37"/>
                                        </p:tgtEl>
                                      </p:cBhvr>
                                    </p:animEffect>
                                  </p:childTnLst>
                                </p:cTn>
                              </p:par>
                            </p:childTnLst>
                          </p:cTn>
                        </p:par>
                        <p:par>
                          <p:cTn id="24" fill="hold">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strips(downRight)">
                                      <p:cBhvr>
                                        <p:cTn id="27" dur="500"/>
                                        <p:tgtEl>
                                          <p:spTgt spid="28"/>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up)">
                                      <p:cBhvr>
                                        <p:cTn id="31" dur="500"/>
                                        <p:tgtEl>
                                          <p:spTgt spid="40"/>
                                        </p:tgtEl>
                                      </p:cBhvr>
                                    </p:animEffect>
                                  </p:childTnLst>
                                </p:cTn>
                              </p:par>
                            </p:childTnLst>
                          </p:cTn>
                        </p:par>
                        <p:par>
                          <p:cTn id="32" fill="hold">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strips(downRight)">
                                      <p:cBhvr>
                                        <p:cTn id="35" dur="500"/>
                                        <p:tgtEl>
                                          <p:spTgt spid="35"/>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strips(downRight)">
                                      <p:cBhvr>
                                        <p:cTn id="40" dur="500"/>
                                        <p:tgtEl>
                                          <p:spTgt spid="25"/>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childTnLst>
                          </p:cTn>
                        </p:par>
                        <p:par>
                          <p:cTn id="45" fill="hold">
                            <p:stCondLst>
                              <p:cond delay="1000"/>
                            </p:stCondLst>
                            <p:childTnLst>
                              <p:par>
                                <p:cTn id="46" presetID="22" presetClass="entr" presetSubtype="8"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left)">
                                      <p:cBhvr>
                                        <p:cTn id="48" dur="500"/>
                                        <p:tgtEl>
                                          <p:spTgt spid="34"/>
                                        </p:tgtEl>
                                      </p:cBhvr>
                                    </p:animEffect>
                                  </p:childTnLst>
                                </p:cTn>
                              </p:par>
                            </p:childTnLst>
                          </p:cTn>
                        </p:par>
                        <p:par>
                          <p:cTn id="49" fill="hold">
                            <p:stCondLst>
                              <p:cond delay="1500"/>
                            </p:stCondLst>
                            <p:childTnLst>
                              <p:par>
                                <p:cTn id="50" presetID="18" presetClass="entr" presetSubtype="6"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strips(downRight)">
                                      <p:cBhvr>
                                        <p:cTn id="52" dur="500"/>
                                        <p:tgtEl>
                                          <p:spTgt spid="29"/>
                                        </p:tgtEl>
                                      </p:cBhvr>
                                    </p:animEffect>
                                  </p:childTnLst>
                                </p:cTn>
                              </p:par>
                            </p:childTnLst>
                          </p:cTn>
                        </p:par>
                        <p:par>
                          <p:cTn id="53" fill="hold">
                            <p:stCondLst>
                              <p:cond delay="2000"/>
                            </p:stCondLst>
                            <p:childTnLst>
                              <p:par>
                                <p:cTn id="54" presetID="22" presetClass="entr" presetSubtype="1" fill="hold" nodeType="after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wipe(up)">
                                      <p:cBhvr>
                                        <p:cTn id="56" dur="500"/>
                                        <p:tgtEl>
                                          <p:spTgt spid="38"/>
                                        </p:tgtEl>
                                      </p:cBhvr>
                                    </p:animEffect>
                                  </p:childTnLst>
                                </p:cTn>
                              </p:par>
                            </p:childTnLst>
                          </p:cTn>
                        </p:par>
                        <p:par>
                          <p:cTn id="57" fill="hold">
                            <p:stCondLst>
                              <p:cond delay="2500"/>
                            </p:stCondLst>
                            <p:childTnLst>
                              <p:par>
                                <p:cTn id="58" presetID="18" presetClass="entr" presetSubtype="6" fill="hold" grpId="0" nodeType="after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strips(downRight)">
                                      <p:cBhvr>
                                        <p:cTn id="60" dur="500"/>
                                        <p:tgtEl>
                                          <p:spTgt spid="30"/>
                                        </p:tgtEl>
                                      </p:cBhvr>
                                    </p:animEffect>
                                  </p:childTnLst>
                                </p:cTn>
                              </p:par>
                            </p:childTnLst>
                          </p:cTn>
                        </p:par>
                        <p:par>
                          <p:cTn id="61" fill="hold">
                            <p:stCondLst>
                              <p:cond delay="3000"/>
                            </p:stCondLst>
                            <p:childTnLst>
                              <p:par>
                                <p:cTn id="62" presetID="22" presetClass="entr" presetSubtype="1" fill="hold" nodeType="after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wipe(up)">
                                      <p:cBhvr>
                                        <p:cTn id="64" dur="500"/>
                                        <p:tgtEl>
                                          <p:spTgt spid="39"/>
                                        </p:tgtEl>
                                      </p:cBhvr>
                                    </p:animEffect>
                                  </p:childTnLst>
                                </p:cTn>
                              </p:par>
                            </p:childTnLst>
                          </p:cTn>
                        </p:par>
                        <p:par>
                          <p:cTn id="65" fill="hold">
                            <p:stCondLst>
                              <p:cond delay="3500"/>
                            </p:stCondLst>
                            <p:childTnLst>
                              <p:par>
                                <p:cTn id="66" presetID="18" presetClass="entr" presetSubtype="6"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strips(downRight)">
                                      <p:cBhvr>
                                        <p:cTn id="6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4</a:t>
            </a:fld>
            <a:endParaRPr lang="tr-TR" altLang="tr-TR"/>
          </a:p>
        </p:txBody>
      </p:sp>
      <p:sp>
        <p:nvSpPr>
          <p:cNvPr id="7" name="Unvan 3"/>
          <p:cNvSpPr txBox="1">
            <a:spLocks/>
          </p:cNvSpPr>
          <p:nvPr/>
        </p:nvSpPr>
        <p:spPr bwMode="auto">
          <a:xfrm>
            <a:off x="0" y="195146"/>
            <a:ext cx="12191999"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altLang="tr-TR" sz="2400" b="1" dirty="0" smtClean="0">
                <a:solidFill>
                  <a:schemeClr val="bg1"/>
                </a:solidFill>
              </a:rPr>
              <a:t>DİR İŞLEYİŞ SÜRECİ</a:t>
            </a:r>
            <a:endParaRPr lang="tr-TR" sz="2400" b="1" dirty="0">
              <a:solidFill>
                <a:schemeClr val="bg1"/>
              </a:solidFill>
              <a:effectLst>
                <a:outerShdw blurRad="38100" dist="38100" dir="2700000" algn="tl">
                  <a:srgbClr val="000000">
                    <a:alpha val="43137"/>
                  </a:srgbClr>
                </a:outerShdw>
              </a:effectLst>
            </a:endParaRPr>
          </a:p>
        </p:txBody>
      </p:sp>
      <p:pic>
        <p:nvPicPr>
          <p:cNvPr id="12" name="Resim 11"/>
          <p:cNvPicPr>
            <a:picLocks noChangeAspect="1"/>
          </p:cNvPicPr>
          <p:nvPr/>
        </p:nvPicPr>
        <p:blipFill>
          <a:blip r:embed="rId3"/>
          <a:stretch>
            <a:fillRect/>
          </a:stretch>
        </p:blipFill>
        <p:spPr>
          <a:xfrm>
            <a:off x="1321702" y="1488423"/>
            <a:ext cx="9903345" cy="4502473"/>
          </a:xfrm>
          <a:prstGeom prst="rect">
            <a:avLst/>
          </a:prstGeom>
        </p:spPr>
      </p:pic>
    </p:spTree>
    <p:extLst>
      <p:ext uri="{BB962C8B-B14F-4D97-AF65-F5344CB8AC3E}">
        <p14:creationId xmlns:p14="http://schemas.microsoft.com/office/powerpoint/2010/main" val="2098682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3"/>
          <p:cNvSpPr txBox="1">
            <a:spLocks/>
          </p:cNvSpPr>
          <p:nvPr/>
        </p:nvSpPr>
        <p:spPr bwMode="auto">
          <a:xfrm>
            <a:off x="0" y="195146"/>
            <a:ext cx="12191999"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800" b="1" dirty="0" smtClean="0">
                <a:effectLst>
                  <a:outerShdw blurRad="38100" dist="38100" dir="2700000" algn="tl">
                    <a:srgbClr val="000000">
                      <a:alpha val="43137"/>
                    </a:srgbClr>
                  </a:outerShdw>
                </a:effectLst>
              </a:rPr>
              <a:t>  </a:t>
            </a:r>
            <a:r>
              <a:rPr lang="tr-TR" sz="2400" b="1" dirty="0" smtClean="0">
                <a:solidFill>
                  <a:schemeClr val="bg1"/>
                </a:solidFill>
                <a:effectLst>
                  <a:outerShdw blurRad="38100" dist="38100" dir="2700000" algn="tl">
                    <a:srgbClr val="000000">
                      <a:alpha val="43137"/>
                    </a:srgbClr>
                  </a:outerShdw>
                </a:effectLst>
              </a:rPr>
              <a:t>DİR MEVZUATI</a:t>
            </a:r>
            <a:endParaRPr lang="tr-TR" sz="2400" b="1" dirty="0">
              <a:solidFill>
                <a:schemeClr val="bg1"/>
              </a:solidFill>
              <a:effectLst>
                <a:outerShdw blurRad="38100" dist="38100" dir="2700000" algn="tl">
                  <a:srgbClr val="000000">
                    <a:alpha val="43137"/>
                  </a:srgbClr>
                </a:outerShdw>
              </a:effectLst>
            </a:endParaRPr>
          </a:p>
        </p:txBody>
      </p:sp>
      <p:sp>
        <p:nvSpPr>
          <p:cNvPr id="8" name="İçerik Yer Tutucusu 4"/>
          <p:cNvSpPr txBox="1">
            <a:spLocks/>
          </p:cNvSpPr>
          <p:nvPr/>
        </p:nvSpPr>
        <p:spPr bwMode="auto">
          <a:xfrm>
            <a:off x="1917370" y="994990"/>
            <a:ext cx="7674795"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dirty="0" smtClean="0"/>
              <a:t> </a:t>
            </a:r>
          </a:p>
          <a:p>
            <a:pPr marL="257175" lvl="0" indent="-257175" algn="just" defTabSz="342900" eaLnBrk="1" fontAlgn="auto" hangingPunct="1">
              <a:lnSpc>
                <a:spcPct val="120000"/>
              </a:lnSpc>
              <a:spcBef>
                <a:spcPts val="750"/>
              </a:spcBef>
              <a:spcAft>
                <a:spcPts val="0"/>
              </a:spcAft>
              <a:buClr>
                <a:srgbClr val="00ACC9"/>
              </a:buClr>
              <a:buSzPct val="80000"/>
              <a:buFont typeface="Wingdings 3" charset="2"/>
              <a:buChar char=""/>
            </a:pPr>
            <a:r>
              <a:rPr lang="tr-TR" altLang="tr-TR" sz="2000" dirty="0" smtClean="0">
                <a:solidFill>
                  <a:srgbClr val="002060"/>
                </a:solidFill>
                <a:ea typeface="+mj-ea"/>
                <a:cs typeface="+mj-cs"/>
              </a:rPr>
              <a:t>4458 Sayılı Gümrük Kanunu</a:t>
            </a:r>
          </a:p>
          <a:p>
            <a:pPr marL="257175" indent="-257175" algn="just" defTabSz="342900" eaLnBrk="1" fontAlgn="auto" hangingPunct="1">
              <a:lnSpc>
                <a:spcPct val="120000"/>
              </a:lnSpc>
              <a:spcBef>
                <a:spcPts val="750"/>
              </a:spcBef>
              <a:spcAft>
                <a:spcPts val="0"/>
              </a:spcAft>
              <a:buClr>
                <a:srgbClr val="00ACC9"/>
              </a:buClr>
              <a:buSzPct val="80000"/>
              <a:buFont typeface="Wingdings 3" charset="2"/>
              <a:buChar char=""/>
            </a:pPr>
            <a:r>
              <a:rPr lang="tr-TR" altLang="tr-TR" sz="2000" dirty="0">
                <a:solidFill>
                  <a:srgbClr val="002060"/>
                </a:solidFill>
              </a:rPr>
              <a:t>2005/8391 Sayılı  Dahilde İşleme Rejimi </a:t>
            </a:r>
            <a:r>
              <a:rPr lang="tr-TR" altLang="tr-TR" sz="2000" dirty="0" smtClean="0">
                <a:solidFill>
                  <a:srgbClr val="002060"/>
                </a:solidFill>
              </a:rPr>
              <a:t>Kararı</a:t>
            </a:r>
            <a:endParaRPr lang="tr-TR" altLang="tr-TR" sz="2000" dirty="0">
              <a:solidFill>
                <a:srgbClr val="002060"/>
              </a:solidFill>
              <a:ea typeface="+mj-ea"/>
              <a:cs typeface="+mj-cs"/>
            </a:endParaRPr>
          </a:p>
          <a:p>
            <a:pPr marL="257175" lvl="0" indent="-257175" algn="just" defTabSz="342900" eaLnBrk="1" fontAlgn="auto" hangingPunct="1">
              <a:lnSpc>
                <a:spcPct val="120000"/>
              </a:lnSpc>
              <a:spcBef>
                <a:spcPts val="750"/>
              </a:spcBef>
              <a:spcAft>
                <a:spcPts val="0"/>
              </a:spcAft>
              <a:buClr>
                <a:srgbClr val="00ACC9"/>
              </a:buClr>
              <a:buSzPct val="80000"/>
              <a:buFont typeface="Wingdings 3" charset="2"/>
              <a:buChar char=""/>
            </a:pPr>
            <a:r>
              <a:rPr lang="tr-TR" altLang="tr-TR" sz="2000" dirty="0">
                <a:solidFill>
                  <a:srgbClr val="002060"/>
                </a:solidFill>
                <a:ea typeface="+mj-ea"/>
                <a:cs typeface="+mj-cs"/>
              </a:rPr>
              <a:t>İhracat 2006/12 Sayılı Dahilde İşleme Rejimi Tebliği</a:t>
            </a:r>
          </a:p>
          <a:p>
            <a:pPr marL="257175" lvl="0" indent="-257175" algn="just" defTabSz="342900" eaLnBrk="1" fontAlgn="auto" hangingPunct="1">
              <a:lnSpc>
                <a:spcPct val="120000"/>
              </a:lnSpc>
              <a:spcBef>
                <a:spcPts val="750"/>
              </a:spcBef>
              <a:spcAft>
                <a:spcPts val="0"/>
              </a:spcAft>
              <a:buClr>
                <a:srgbClr val="00ACC9"/>
              </a:buClr>
              <a:buSzPct val="80000"/>
              <a:buFont typeface="Wingdings 3" charset="2"/>
              <a:buChar char=""/>
            </a:pPr>
            <a:r>
              <a:rPr lang="tr-TR" altLang="tr-TR" sz="2000" dirty="0">
                <a:solidFill>
                  <a:srgbClr val="002060"/>
                </a:solidFill>
                <a:ea typeface="+mj-ea"/>
                <a:cs typeface="+mj-cs"/>
              </a:rPr>
              <a:t>İhracat 2005/2 Sayılı İhracat Sayılan Satış ve Teslimler Hakkında Tebliğ</a:t>
            </a:r>
          </a:p>
          <a:p>
            <a:pPr marL="257175" lvl="0" indent="-257175" algn="just" defTabSz="342900" eaLnBrk="1" fontAlgn="auto" hangingPunct="1">
              <a:lnSpc>
                <a:spcPct val="120000"/>
              </a:lnSpc>
              <a:spcBef>
                <a:spcPts val="750"/>
              </a:spcBef>
              <a:spcAft>
                <a:spcPts val="0"/>
              </a:spcAft>
              <a:buClr>
                <a:srgbClr val="00ACC9"/>
              </a:buClr>
              <a:buSzPct val="80000"/>
              <a:buFont typeface="Wingdings 3" charset="2"/>
              <a:buChar char=""/>
            </a:pPr>
            <a:r>
              <a:rPr lang="tr-TR" altLang="tr-TR" sz="2000" dirty="0">
                <a:solidFill>
                  <a:srgbClr val="002060"/>
                </a:solidFill>
                <a:ea typeface="+mj-ea"/>
                <a:cs typeface="+mj-cs"/>
              </a:rPr>
              <a:t>İhracat 2007/2 Sayılı Dahilde İşleme Rejimine İlişkin İşlemlerin Bilgisayar Veri İşleme Tekniği Yoluyla Yapılmasına Dair Tebliğ</a:t>
            </a:r>
          </a:p>
          <a:p>
            <a:pPr marL="257175" lvl="0" indent="-257175" algn="just" defTabSz="342900" eaLnBrk="1" fontAlgn="auto" hangingPunct="1">
              <a:lnSpc>
                <a:spcPct val="120000"/>
              </a:lnSpc>
              <a:spcBef>
                <a:spcPts val="750"/>
              </a:spcBef>
              <a:spcAft>
                <a:spcPts val="0"/>
              </a:spcAft>
              <a:buClr>
                <a:srgbClr val="00ACC9"/>
              </a:buClr>
              <a:buSzPct val="80000"/>
              <a:buFont typeface="Wingdings 3" charset="2"/>
              <a:buChar char=""/>
            </a:pPr>
            <a:r>
              <a:rPr lang="tr-TR" altLang="tr-TR" sz="2000" dirty="0" smtClean="0">
                <a:solidFill>
                  <a:srgbClr val="002060"/>
                </a:solidFill>
                <a:ea typeface="+mj-ea"/>
                <a:cs typeface="+mj-cs"/>
              </a:rPr>
              <a:t>Muhtelif Genelgeler</a:t>
            </a:r>
            <a:endParaRPr lang="tr-TR" altLang="tr-TR" sz="2000" b="1" dirty="0">
              <a:solidFill>
                <a:srgbClr val="002060"/>
              </a:solidFill>
              <a:ea typeface="+mj-ea"/>
              <a:cs typeface="+mj-cs"/>
            </a:endParaRPr>
          </a:p>
          <a:p>
            <a:endParaRPr lang="tr-TR" dirty="0"/>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5</a:t>
            </a:fld>
            <a:endParaRPr lang="tr-TR" altLang="tr-TR"/>
          </a:p>
        </p:txBody>
      </p:sp>
    </p:spTree>
    <p:extLst>
      <p:ext uri="{BB962C8B-B14F-4D97-AF65-F5344CB8AC3E}">
        <p14:creationId xmlns:p14="http://schemas.microsoft.com/office/powerpoint/2010/main" val="1218080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6</a:t>
            </a:fld>
            <a:endParaRPr lang="tr-TR" altLang="tr-TR"/>
          </a:p>
        </p:txBody>
      </p:sp>
      <p:sp>
        <p:nvSpPr>
          <p:cNvPr id="6" name="İçerik Yer Tutucusu 4"/>
          <p:cNvSpPr txBox="1">
            <a:spLocks/>
          </p:cNvSpPr>
          <p:nvPr/>
        </p:nvSpPr>
        <p:spPr bwMode="auto">
          <a:xfrm>
            <a:off x="706765" y="1283688"/>
            <a:ext cx="3684644" cy="453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defTabSz="342900" eaLnBrk="1" fontAlgn="auto" hangingPunct="1">
              <a:spcBef>
                <a:spcPts val="750"/>
              </a:spcBef>
              <a:spcAft>
                <a:spcPts val="0"/>
              </a:spcAft>
              <a:buClr>
                <a:srgbClr val="00ACC9"/>
              </a:buClr>
              <a:buSzPct val="80000"/>
            </a:pPr>
            <a:r>
              <a:rPr lang="tr-TR" altLang="tr-TR" sz="1800" b="1" dirty="0" smtClean="0">
                <a:solidFill>
                  <a:srgbClr val="002060"/>
                </a:solidFill>
                <a:latin typeface="Century Gothic" panose="020F0302020204030204"/>
                <a:ea typeface="+mj-ea"/>
                <a:cs typeface="+mj-cs"/>
              </a:rPr>
              <a:t>1-)ŞARTLI MUAFİYET SİSTEMİ</a:t>
            </a:r>
          </a:p>
          <a:p>
            <a:pPr algn="just" defTabSz="342900" eaLnBrk="1" fontAlgn="auto" hangingPunct="1">
              <a:spcBef>
                <a:spcPts val="750"/>
              </a:spcBef>
              <a:spcAft>
                <a:spcPts val="0"/>
              </a:spcAft>
              <a:buClr>
                <a:srgbClr val="00ACC9"/>
              </a:buClr>
              <a:buSzPct val="80000"/>
            </a:pPr>
            <a:endParaRPr lang="tr-TR" altLang="tr-TR" sz="1800" dirty="0" smtClean="0">
              <a:solidFill>
                <a:srgbClr val="002060"/>
              </a:solidFill>
              <a:latin typeface="Century Gothic" panose="020F0302020204030204"/>
            </a:endParaRPr>
          </a:p>
          <a:p>
            <a:pPr algn="just" defTabSz="342900" eaLnBrk="1" fontAlgn="auto" hangingPunct="1">
              <a:spcBef>
                <a:spcPts val="750"/>
              </a:spcBef>
              <a:spcAft>
                <a:spcPts val="0"/>
              </a:spcAft>
              <a:buClr>
                <a:srgbClr val="00ACC9"/>
              </a:buClr>
              <a:buSzPct val="80000"/>
            </a:pPr>
            <a:r>
              <a:rPr lang="tr-TR" altLang="tr-TR" sz="1800" dirty="0" smtClean="0">
                <a:solidFill>
                  <a:srgbClr val="002060"/>
                </a:solidFill>
                <a:latin typeface="Century Gothic" panose="020F0302020204030204"/>
              </a:rPr>
              <a:t>İhraç edilecek eşyanın üretiminde kullanılan hammadde, yardımcı madde, ambalaj ve işletme malzemelerinin ithalatı sırasında doğan </a:t>
            </a:r>
            <a:r>
              <a:rPr lang="tr-TR" altLang="tr-TR" sz="1800" b="1" dirty="0" smtClean="0">
                <a:solidFill>
                  <a:srgbClr val="002060"/>
                </a:solidFill>
                <a:latin typeface="Century Gothic" panose="020F0302020204030204"/>
              </a:rPr>
              <a:t>vergilerin teminata bağlanarak ve ticaret politikası önlemlerine tabi tutulmaksızın</a:t>
            </a:r>
            <a:r>
              <a:rPr lang="tr-TR" altLang="tr-TR" sz="1800" dirty="0" smtClean="0">
                <a:solidFill>
                  <a:srgbClr val="002060"/>
                </a:solidFill>
                <a:latin typeface="Century Gothic" panose="020F0302020204030204"/>
              </a:rPr>
              <a:t> ithal edilmesi ve üretim sonucunda elde edilen eşyanın ihraç edilmesini müteakip alınan teminatın iade edilmesidir.</a:t>
            </a:r>
          </a:p>
          <a:p>
            <a:pPr marL="457200" lvl="0" indent="-457200" algn="just" defTabSz="342900" eaLnBrk="1" fontAlgn="auto" hangingPunct="1">
              <a:spcBef>
                <a:spcPts val="750"/>
              </a:spcBef>
              <a:spcAft>
                <a:spcPts val="0"/>
              </a:spcAft>
              <a:buClr>
                <a:srgbClr val="00ACC9"/>
              </a:buClr>
              <a:buSzPct val="80000"/>
              <a:buAutoNum type="arabicParenR"/>
            </a:pPr>
            <a:endParaRPr lang="tr-TR" altLang="tr-TR" sz="1800" dirty="0">
              <a:solidFill>
                <a:srgbClr val="002060"/>
              </a:solidFill>
              <a:latin typeface="Century Gothic" panose="020F0302020204030204"/>
              <a:ea typeface="+mj-ea"/>
              <a:cs typeface="+mj-cs"/>
            </a:endParaRPr>
          </a:p>
          <a:p>
            <a:pPr lvl="0" algn="l" defTabSz="342900" eaLnBrk="1" fontAlgn="auto" hangingPunct="1">
              <a:spcBef>
                <a:spcPts val="750"/>
              </a:spcBef>
              <a:spcAft>
                <a:spcPts val="0"/>
              </a:spcAft>
              <a:buClr>
                <a:srgbClr val="00ACC9"/>
              </a:buClr>
              <a:buSzPct val="80000"/>
            </a:pPr>
            <a:endParaRPr lang="tr-TR" altLang="tr-TR" sz="1800" dirty="0">
              <a:solidFill>
                <a:srgbClr val="002060"/>
              </a:solidFill>
              <a:latin typeface="Century Gothic" panose="020F0302020204030204"/>
              <a:ea typeface="+mj-ea"/>
              <a:cs typeface="+mj-cs"/>
            </a:endParaRPr>
          </a:p>
        </p:txBody>
      </p:sp>
      <p:sp>
        <p:nvSpPr>
          <p:cNvPr id="9" name="İçerik Yer Tutucusu 4"/>
          <p:cNvSpPr txBox="1">
            <a:spLocks/>
          </p:cNvSpPr>
          <p:nvPr/>
        </p:nvSpPr>
        <p:spPr bwMode="auto">
          <a:xfrm>
            <a:off x="6606245" y="1308058"/>
            <a:ext cx="3684644" cy="453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defTabSz="342900" eaLnBrk="1" fontAlgn="auto" hangingPunct="1">
              <a:spcBef>
                <a:spcPts val="750"/>
              </a:spcBef>
              <a:spcAft>
                <a:spcPts val="0"/>
              </a:spcAft>
              <a:buClr>
                <a:srgbClr val="00ACC9"/>
              </a:buClr>
              <a:buSzPct val="80000"/>
            </a:pPr>
            <a:r>
              <a:rPr lang="tr-TR" altLang="tr-TR" sz="1800" b="1" dirty="0" smtClean="0">
                <a:solidFill>
                  <a:srgbClr val="002060"/>
                </a:solidFill>
                <a:latin typeface="Century Gothic" panose="020F0302020204030204"/>
                <a:ea typeface="+mj-ea"/>
                <a:cs typeface="+mj-cs"/>
              </a:rPr>
              <a:t>2-) GERİ ÖDEME SİSTEMİ</a:t>
            </a:r>
          </a:p>
          <a:p>
            <a:pPr lvl="0" algn="l" defTabSz="342900" eaLnBrk="1" fontAlgn="auto" hangingPunct="1">
              <a:spcBef>
                <a:spcPts val="750"/>
              </a:spcBef>
              <a:spcAft>
                <a:spcPts val="0"/>
              </a:spcAft>
              <a:buClr>
                <a:srgbClr val="00ACC9"/>
              </a:buClr>
              <a:buSzPct val="80000"/>
            </a:pPr>
            <a:endParaRPr lang="tr-TR" altLang="tr-TR" sz="1800" b="1" dirty="0">
              <a:solidFill>
                <a:srgbClr val="002060"/>
              </a:solidFill>
              <a:latin typeface="Century Gothic" panose="020F0302020204030204"/>
              <a:ea typeface="+mj-ea"/>
              <a:cs typeface="+mj-cs"/>
            </a:endParaRPr>
          </a:p>
          <a:p>
            <a:pPr algn="l" defTabSz="342900" eaLnBrk="1" fontAlgn="auto" hangingPunct="1">
              <a:spcBef>
                <a:spcPts val="750"/>
              </a:spcBef>
              <a:spcAft>
                <a:spcPts val="0"/>
              </a:spcAft>
              <a:buClr>
                <a:srgbClr val="00ACC9"/>
              </a:buClr>
              <a:buSzPct val="80000"/>
            </a:pPr>
            <a:r>
              <a:rPr lang="tr-TR" altLang="tr-TR" sz="1800" dirty="0">
                <a:solidFill>
                  <a:srgbClr val="002060"/>
                </a:solidFill>
                <a:latin typeface="Century Gothic" panose="020F0302020204030204"/>
              </a:rPr>
              <a:t>İthalat sırasında gümrük vergisi, fon, KDV gibi yükümlülüklerin ödenmesi, ihracatı müteakip ödenen meblağın geri alınmasıdır.</a:t>
            </a:r>
          </a:p>
          <a:p>
            <a:pPr lvl="0" algn="l" defTabSz="342900" eaLnBrk="1" fontAlgn="auto" hangingPunct="1">
              <a:spcBef>
                <a:spcPts val="750"/>
              </a:spcBef>
              <a:spcAft>
                <a:spcPts val="0"/>
              </a:spcAft>
              <a:buClr>
                <a:srgbClr val="00ACC9"/>
              </a:buClr>
              <a:buSzPct val="80000"/>
            </a:pPr>
            <a:endParaRPr lang="tr-TR" altLang="tr-TR" sz="1800" b="1" dirty="0" smtClean="0">
              <a:solidFill>
                <a:srgbClr val="002060"/>
              </a:solidFill>
              <a:latin typeface="Century Gothic" panose="020F0302020204030204"/>
              <a:ea typeface="+mj-ea"/>
              <a:cs typeface="+mj-cs"/>
            </a:endParaRPr>
          </a:p>
        </p:txBody>
      </p:sp>
      <p:sp>
        <p:nvSpPr>
          <p:cNvPr id="10"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r>
              <a:rPr lang="tr-TR" sz="2400" b="1" dirty="0" smtClean="0">
                <a:solidFill>
                  <a:schemeClr val="bg1"/>
                </a:solidFill>
                <a:effectLst>
                  <a:outerShdw blurRad="38100" dist="38100" dir="2700000" algn="tl">
                    <a:srgbClr val="000000">
                      <a:alpha val="43137"/>
                    </a:srgbClr>
                  </a:outerShdw>
                </a:effectLst>
              </a:rPr>
              <a:t>DAHİLDE İŞLEME UYGULAMALARI</a:t>
            </a:r>
            <a:endParaRPr lang="tr-TR"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02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p:cNvSpPr>
            <a:spLocks noGrp="1"/>
          </p:cNvSpPr>
          <p:nvPr>
            <p:ph type="sldNum" sz="quarter" idx="12"/>
          </p:nvPr>
        </p:nvSpPr>
        <p:spPr/>
        <p:txBody>
          <a:bodyPr/>
          <a:lstStyle/>
          <a:p>
            <a:pPr>
              <a:defRPr/>
            </a:pPr>
            <a:fld id="{E5B8DFC1-E9E4-47A3-A060-9BD660A81B53}" type="slidenum">
              <a:rPr lang="tr-TR" altLang="tr-TR" smtClean="0"/>
              <a:pPr>
                <a:defRPr/>
              </a:pPr>
              <a:t>7</a:t>
            </a:fld>
            <a:endParaRPr lang="tr-TR" altLang="tr-TR"/>
          </a:p>
        </p:txBody>
      </p:sp>
      <p:sp>
        <p:nvSpPr>
          <p:cNvPr id="2" name="Başlık 1"/>
          <p:cNvSpPr>
            <a:spLocks noGrp="1"/>
          </p:cNvSpPr>
          <p:nvPr>
            <p:ph type="ctrTitle" idx="4294967295"/>
          </p:nvPr>
        </p:nvSpPr>
        <p:spPr>
          <a:xfrm>
            <a:off x="0" y="6645275"/>
            <a:ext cx="2041525" cy="93663"/>
          </a:xfrm>
        </p:spPr>
        <p:txBody>
          <a:bodyPr rtlCol="0">
            <a:normAutofit fontScale="90000"/>
          </a:bodyPr>
          <a:lstStyle/>
          <a:p>
            <a:pPr eaLnBrk="1" fontAlgn="auto" hangingPunct="1">
              <a:spcAft>
                <a:spcPts val="0"/>
              </a:spcAft>
              <a:defRPr/>
            </a:pPr>
            <a:r>
              <a:rPr lang="tr-TR" sz="1200" b="1" dirty="0">
                <a:solidFill>
                  <a:schemeClr val="bg1"/>
                </a:solidFill>
                <a:latin typeface="Tahoma" pitchFamily="34" charset="0"/>
                <a:ea typeface="Tahoma" pitchFamily="34" charset="0"/>
                <a:cs typeface="Tahoma" pitchFamily="34" charset="0"/>
              </a:rPr>
              <a:t>www.ekonomi.gov.tr</a:t>
            </a:r>
          </a:p>
        </p:txBody>
      </p:sp>
      <p:sp>
        <p:nvSpPr>
          <p:cNvPr id="12" name="Başlık 4"/>
          <p:cNvSpPr txBox="1">
            <a:spLocks/>
          </p:cNvSpPr>
          <p:nvPr/>
        </p:nvSpPr>
        <p:spPr>
          <a:xfrm>
            <a:off x="3094038" y="187325"/>
            <a:ext cx="6335712" cy="476250"/>
          </a:xfrm>
          <a:prstGeom prst="rect">
            <a:avLst/>
          </a:prstGeom>
        </p:spPr>
        <p:txBody>
          <a:bodyP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tr-TR" sz="4000" b="1" i="0" u="none" strike="noStrike" kern="1200" cap="none" spc="-100" normalizeH="0" baseline="0" noProof="0" dirty="0">
              <a:ln>
                <a:noFill/>
              </a:ln>
              <a:solidFill>
                <a:prstClr val="white"/>
              </a:solidFill>
              <a:effectLst>
                <a:outerShdw blurRad="38100" dist="38100" dir="2700000" algn="tl">
                  <a:srgbClr val="000000">
                    <a:alpha val="43137"/>
                  </a:srgbClr>
                </a:outerShdw>
              </a:effectLst>
              <a:uLnTx/>
              <a:uFillTx/>
              <a:latin typeface="Calibri"/>
              <a:ea typeface="+mj-ea"/>
              <a:cs typeface="+mj-cs"/>
            </a:endParaRPr>
          </a:p>
        </p:txBody>
      </p:sp>
      <p:pic>
        <p:nvPicPr>
          <p:cNvPr id="6" name="Resim 5"/>
          <p:cNvPicPr>
            <a:picLocks noChangeAspect="1"/>
          </p:cNvPicPr>
          <p:nvPr/>
        </p:nvPicPr>
        <p:blipFill>
          <a:blip r:embed="rId3"/>
          <a:stretch>
            <a:fillRect/>
          </a:stretch>
        </p:blipFill>
        <p:spPr>
          <a:xfrm>
            <a:off x="1119352" y="1137047"/>
            <a:ext cx="10463047" cy="4972388"/>
          </a:xfrm>
          <a:prstGeom prst="rect">
            <a:avLst/>
          </a:prstGeom>
        </p:spPr>
      </p:pic>
      <p:sp>
        <p:nvSpPr>
          <p:cNvPr id="3" name="Dikdörtgen 2"/>
          <p:cNvSpPr/>
          <p:nvPr/>
        </p:nvSpPr>
        <p:spPr>
          <a:xfrm>
            <a:off x="0" y="208993"/>
            <a:ext cx="12191999" cy="461665"/>
          </a:xfrm>
          <a:prstGeom prst="rect">
            <a:avLst/>
          </a:prstGeom>
        </p:spPr>
        <p:txBody>
          <a:bodyPr wrap="square">
            <a:spAutoFit/>
          </a:bodyPr>
          <a:lstStyle/>
          <a:p>
            <a:pPr algn="ctr"/>
            <a:r>
              <a:rPr lang="tr-TR" sz="2400" b="1" dirty="0" smtClean="0">
                <a:solidFill>
                  <a:prstClr val="white"/>
                </a:solidFill>
                <a:effectLst>
                  <a:outerShdw blurRad="38100" dist="38100" dir="2700000" algn="tl">
                    <a:srgbClr val="000000">
                      <a:alpha val="43137"/>
                    </a:srgbClr>
                  </a:outerShdw>
                </a:effectLst>
              </a:rPr>
              <a:t>BELGE BAŞVURUSU I</a:t>
            </a:r>
            <a:endParaRPr lang="tr-TR" sz="2400" dirty="0"/>
          </a:p>
        </p:txBody>
      </p:sp>
    </p:spTree>
    <p:extLst>
      <p:ext uri="{BB962C8B-B14F-4D97-AF65-F5344CB8AC3E}">
        <p14:creationId xmlns:p14="http://schemas.microsoft.com/office/powerpoint/2010/main" val="406966796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r>
              <a:rPr lang="tr-TR" sz="2400" b="1" dirty="0" smtClean="0">
                <a:solidFill>
                  <a:schemeClr val="bg1"/>
                </a:solidFill>
                <a:effectLst>
                  <a:outerShdw blurRad="38100" dist="38100" dir="2700000" algn="tl">
                    <a:srgbClr val="000000">
                      <a:alpha val="43137"/>
                    </a:srgbClr>
                  </a:outerShdw>
                </a:effectLst>
              </a:rPr>
              <a:t>DİİB MÜRACAATI DEĞERLENDİRME KRİTERLERİ</a:t>
            </a:r>
            <a:endParaRPr lang="tr-TR" sz="2400" b="1" dirty="0">
              <a:solidFill>
                <a:schemeClr val="bg1"/>
              </a:solidFill>
              <a:effectLst>
                <a:outerShdw blurRad="38100" dist="38100" dir="2700000" algn="tl">
                  <a:srgbClr val="000000">
                    <a:alpha val="43137"/>
                  </a:srgbClr>
                </a:outerShdw>
              </a:effectLst>
            </a:endParaRPr>
          </a:p>
        </p:txBody>
      </p:sp>
      <p:sp>
        <p:nvSpPr>
          <p:cNvPr id="8" name="İçerik Yer Tutucusu 4"/>
          <p:cNvSpPr txBox="1">
            <a:spLocks/>
          </p:cNvSpPr>
          <p:nvPr/>
        </p:nvSpPr>
        <p:spPr bwMode="auto">
          <a:xfrm>
            <a:off x="1917370" y="994990"/>
            <a:ext cx="7674795" cy="4598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dirty="0" smtClean="0"/>
              <a:t> </a:t>
            </a:r>
          </a:p>
          <a:p>
            <a:pPr marL="257175" lvl="0" indent="-257175" algn="just" defTabSz="342900" eaLnBrk="1" fontAlgn="auto" hangingPunct="1">
              <a:lnSpc>
                <a:spcPct val="120000"/>
              </a:lnSpc>
              <a:spcBef>
                <a:spcPts val="750"/>
              </a:spcBef>
              <a:spcAft>
                <a:spcPts val="0"/>
              </a:spcAft>
              <a:buClr>
                <a:srgbClr val="00ACC9"/>
              </a:buClr>
              <a:buSzPct val="80000"/>
              <a:buFont typeface="Wingdings 3" charset="2"/>
              <a:buChar char=""/>
            </a:pPr>
            <a:endParaRPr lang="tr-TR" altLang="tr-TR" sz="1300" b="1" dirty="0">
              <a:solidFill>
                <a:srgbClr val="002060"/>
              </a:solidFill>
              <a:latin typeface="Century Gothic" panose="020F0302020204030204"/>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a:solidFill>
                  <a:srgbClr val="002060"/>
                </a:solidFill>
                <a:ea typeface="+mj-ea"/>
                <a:cs typeface="+mj-cs"/>
              </a:rPr>
              <a:t>İthal eşyasının ihraç edilecek ürünün üretiminde kullanıldığının tespitinin mümkün </a:t>
            </a:r>
            <a:r>
              <a:rPr lang="tr-TR" altLang="tr-TR" sz="2400" dirty="0" smtClean="0">
                <a:solidFill>
                  <a:srgbClr val="002060"/>
                </a:solidFill>
                <a:ea typeface="+mj-ea"/>
                <a:cs typeface="+mj-cs"/>
              </a:rPr>
              <a:t>olması</a:t>
            </a:r>
            <a:endParaRPr lang="tr-TR" altLang="tr-TR" sz="2400" dirty="0">
              <a:solidFill>
                <a:srgbClr val="002060"/>
              </a:solidFill>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a:solidFill>
                  <a:srgbClr val="002060"/>
                </a:solidFill>
                <a:ea typeface="+mj-ea"/>
                <a:cs typeface="+mj-cs"/>
              </a:rPr>
              <a:t>Ülkemizde yerleşik üreticilerin temel ekonomik çıkarlarının olumsuz </a:t>
            </a:r>
            <a:r>
              <a:rPr lang="tr-TR" altLang="tr-TR" sz="2400" dirty="0" smtClean="0">
                <a:solidFill>
                  <a:srgbClr val="002060"/>
                </a:solidFill>
                <a:ea typeface="+mj-ea"/>
                <a:cs typeface="+mj-cs"/>
              </a:rPr>
              <a:t>etkilenmemesi</a:t>
            </a:r>
            <a:endParaRPr lang="tr-TR" altLang="tr-TR" sz="2400" dirty="0">
              <a:solidFill>
                <a:srgbClr val="002060"/>
              </a:solidFill>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a:solidFill>
                  <a:srgbClr val="002060"/>
                </a:solidFill>
                <a:ea typeface="+mj-ea"/>
                <a:cs typeface="+mj-cs"/>
              </a:rPr>
              <a:t>Faaliyetin katma </a:t>
            </a:r>
            <a:r>
              <a:rPr lang="tr-TR" altLang="tr-TR" sz="2400" dirty="0" smtClean="0">
                <a:solidFill>
                  <a:srgbClr val="002060"/>
                </a:solidFill>
                <a:ea typeface="+mj-ea"/>
                <a:cs typeface="+mj-cs"/>
              </a:rPr>
              <a:t>değer </a:t>
            </a:r>
            <a:r>
              <a:rPr lang="tr-TR" altLang="tr-TR" sz="2400" dirty="0">
                <a:solidFill>
                  <a:srgbClr val="002060"/>
                </a:solidFill>
                <a:ea typeface="+mj-ea"/>
                <a:cs typeface="+mj-cs"/>
              </a:rPr>
              <a:t>yaratan, kapasite kullanımını artıran, rekabet gücü sağlayan nitelikte </a:t>
            </a:r>
            <a:r>
              <a:rPr lang="tr-TR" altLang="tr-TR" sz="2400" dirty="0" smtClean="0">
                <a:solidFill>
                  <a:srgbClr val="002060"/>
                </a:solidFill>
                <a:ea typeface="+mj-ea"/>
                <a:cs typeface="+mj-cs"/>
              </a:rPr>
              <a:t>olması</a:t>
            </a:r>
            <a:endParaRPr lang="tr-TR" altLang="tr-TR" sz="2400" dirty="0">
              <a:solidFill>
                <a:srgbClr val="002060"/>
              </a:solidFill>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a:solidFill>
                  <a:srgbClr val="002060"/>
                </a:solidFill>
                <a:ea typeface="+mj-ea"/>
                <a:cs typeface="+mj-cs"/>
              </a:rPr>
              <a:t>Firmaların performansları</a:t>
            </a:r>
          </a:p>
          <a:p>
            <a:endParaRPr lang="tr-TR" dirty="0"/>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8</a:t>
            </a:fld>
            <a:endParaRPr lang="tr-TR" altLang="tr-TR"/>
          </a:p>
        </p:txBody>
      </p:sp>
    </p:spTree>
    <p:extLst>
      <p:ext uri="{BB962C8B-B14F-4D97-AF65-F5344CB8AC3E}">
        <p14:creationId xmlns:p14="http://schemas.microsoft.com/office/powerpoint/2010/main" val="1955976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3"/>
          <p:cNvSpPr txBox="1">
            <a:spLocks/>
          </p:cNvSpPr>
          <p:nvPr/>
        </p:nvSpPr>
        <p:spPr bwMode="auto">
          <a:xfrm>
            <a:off x="0" y="273770"/>
            <a:ext cx="12192000" cy="49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tr-TR" sz="2400" b="1" dirty="0" smtClean="0">
                <a:effectLst>
                  <a:outerShdw blurRad="38100" dist="38100" dir="2700000" algn="tl">
                    <a:srgbClr val="000000">
                      <a:alpha val="43137"/>
                    </a:srgbClr>
                  </a:outerShdw>
                </a:effectLst>
              </a:rPr>
              <a:t>  </a:t>
            </a:r>
            <a:r>
              <a:rPr lang="tr-TR" sz="2400" b="1" dirty="0" smtClean="0">
                <a:solidFill>
                  <a:schemeClr val="bg1"/>
                </a:solidFill>
                <a:effectLst>
                  <a:outerShdw blurRad="38100" dist="38100" dir="2700000" algn="tl">
                    <a:srgbClr val="000000">
                      <a:alpha val="43137"/>
                    </a:srgbClr>
                  </a:outerShdw>
                </a:effectLst>
              </a:rPr>
              <a:t>DAHİLDE İŞLEME İZNİ/İZİN BELGESİ</a:t>
            </a:r>
            <a:endParaRPr lang="tr-TR" sz="2400" b="1" dirty="0">
              <a:solidFill>
                <a:schemeClr val="bg1"/>
              </a:solidFill>
              <a:effectLst>
                <a:outerShdw blurRad="38100" dist="38100" dir="2700000" algn="tl">
                  <a:srgbClr val="000000">
                    <a:alpha val="43137"/>
                  </a:srgbClr>
                </a:outerShdw>
              </a:effectLst>
            </a:endParaRPr>
          </a:p>
        </p:txBody>
      </p:sp>
      <p:sp>
        <p:nvSpPr>
          <p:cNvPr id="8" name="İçerik Yer Tutucusu 4"/>
          <p:cNvSpPr txBox="1">
            <a:spLocks/>
          </p:cNvSpPr>
          <p:nvPr/>
        </p:nvSpPr>
        <p:spPr bwMode="auto">
          <a:xfrm>
            <a:off x="1917370" y="994990"/>
            <a:ext cx="7674795" cy="450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tr-TR" dirty="0" smtClean="0"/>
              <a:t> </a:t>
            </a:r>
          </a:p>
          <a:p>
            <a:pPr marL="257175" lvl="0" indent="-257175" algn="just" defTabSz="342900" eaLnBrk="1" fontAlgn="auto" hangingPunct="1">
              <a:lnSpc>
                <a:spcPct val="120000"/>
              </a:lnSpc>
              <a:spcBef>
                <a:spcPts val="750"/>
              </a:spcBef>
              <a:spcAft>
                <a:spcPts val="0"/>
              </a:spcAft>
              <a:buClr>
                <a:srgbClr val="00ACC9"/>
              </a:buClr>
              <a:buSzPct val="80000"/>
              <a:buFont typeface="Wingdings 3" charset="2"/>
              <a:buChar char=""/>
            </a:pPr>
            <a:endParaRPr lang="tr-TR" altLang="tr-TR" sz="1300" b="1" dirty="0">
              <a:solidFill>
                <a:srgbClr val="002060"/>
              </a:solidFill>
              <a:latin typeface="Century Gothic" panose="020F0302020204030204"/>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a:solidFill>
                  <a:srgbClr val="002060"/>
                </a:solidFill>
                <a:ea typeface="+mj-ea"/>
                <a:cs typeface="+mj-cs"/>
              </a:rPr>
              <a:t>Eşyanın; tamir edilmesi, boyanması, yenilenmesi, monte edilmesi, birleştirilmesi, ambalajlanması, bedelsiz ithalatı vb. işlemler için  </a:t>
            </a:r>
            <a:r>
              <a:rPr lang="tr-TR" altLang="tr-TR" sz="2400" dirty="0" smtClean="0">
                <a:solidFill>
                  <a:srgbClr val="002060"/>
                </a:solidFill>
                <a:ea typeface="+mj-ea"/>
                <a:cs typeface="+mj-cs"/>
              </a:rPr>
              <a:t>Gümrük </a:t>
            </a:r>
            <a:r>
              <a:rPr lang="tr-TR" altLang="tr-TR" sz="2400" dirty="0">
                <a:solidFill>
                  <a:srgbClr val="002060"/>
                </a:solidFill>
                <a:ea typeface="+mj-ea"/>
                <a:cs typeface="+mj-cs"/>
              </a:rPr>
              <a:t>İ</a:t>
            </a:r>
            <a:r>
              <a:rPr lang="tr-TR" altLang="tr-TR" sz="2400" dirty="0" smtClean="0">
                <a:solidFill>
                  <a:srgbClr val="002060"/>
                </a:solidFill>
                <a:ea typeface="+mj-ea"/>
                <a:cs typeface="+mj-cs"/>
              </a:rPr>
              <a:t>darelerince </a:t>
            </a:r>
            <a:r>
              <a:rPr lang="tr-TR" altLang="tr-TR" sz="2400" dirty="0">
                <a:solidFill>
                  <a:srgbClr val="002060"/>
                </a:solidFill>
                <a:ea typeface="+mj-ea"/>
                <a:cs typeface="+mj-cs"/>
              </a:rPr>
              <a:t>Dahilde İşleme İzni (Dİİ) verilir.</a:t>
            </a:r>
          </a:p>
          <a:p>
            <a:pPr lvl="0" algn="just" defTabSz="342900" eaLnBrk="1" fontAlgn="auto" hangingPunct="1">
              <a:spcBef>
                <a:spcPts val="750"/>
              </a:spcBef>
              <a:spcAft>
                <a:spcPts val="0"/>
              </a:spcAft>
              <a:buClr>
                <a:srgbClr val="00ACC9"/>
              </a:buClr>
              <a:buSzPct val="80000"/>
            </a:pPr>
            <a:endParaRPr lang="tr-TR" altLang="tr-TR" sz="2400" dirty="0">
              <a:solidFill>
                <a:srgbClr val="002060"/>
              </a:solidFill>
              <a:ea typeface="+mj-ea"/>
              <a:cs typeface="+mj-cs"/>
            </a:endParaRPr>
          </a:p>
          <a:p>
            <a:pPr marL="257175" lvl="0" indent="-257175" algn="just" defTabSz="342900" eaLnBrk="1" fontAlgn="auto" hangingPunct="1">
              <a:spcBef>
                <a:spcPts val="750"/>
              </a:spcBef>
              <a:spcAft>
                <a:spcPts val="0"/>
              </a:spcAft>
              <a:buClr>
                <a:srgbClr val="00ACC9"/>
              </a:buClr>
              <a:buSzPct val="80000"/>
              <a:buFont typeface="Wingdings 3" charset="2"/>
              <a:buChar char=""/>
            </a:pPr>
            <a:r>
              <a:rPr lang="tr-TR" altLang="tr-TR" sz="2400" dirty="0">
                <a:solidFill>
                  <a:srgbClr val="002060"/>
                </a:solidFill>
                <a:ea typeface="+mj-ea"/>
                <a:cs typeface="+mj-cs"/>
              </a:rPr>
              <a:t>Yukarıda sayılan işlemler dışında daha nitelikli işçilik gerektiren ve katma değer yaratan işlemler için </a:t>
            </a:r>
            <a:r>
              <a:rPr lang="tr-TR" altLang="tr-TR" sz="2400" dirty="0" smtClean="0">
                <a:solidFill>
                  <a:srgbClr val="002060"/>
                </a:solidFill>
                <a:ea typeface="+mj-ea"/>
                <a:cs typeface="+mj-cs"/>
              </a:rPr>
              <a:t>İhracat Genel Müdürlüğü </a:t>
            </a:r>
            <a:r>
              <a:rPr lang="tr-TR" altLang="tr-TR" sz="2400" dirty="0">
                <a:solidFill>
                  <a:srgbClr val="002060"/>
                </a:solidFill>
                <a:ea typeface="+mj-ea"/>
                <a:cs typeface="+mj-cs"/>
              </a:rPr>
              <a:t>tarafından Dahilde İşleme İzin Belgesi (DİİB) düzenlenir.</a:t>
            </a:r>
          </a:p>
          <a:p>
            <a:endParaRPr lang="tr-TR" dirty="0"/>
          </a:p>
        </p:txBody>
      </p:sp>
      <p:sp>
        <p:nvSpPr>
          <p:cNvPr id="3" name="Slayt Numarası Yer Tutucusu 2"/>
          <p:cNvSpPr>
            <a:spLocks noGrp="1"/>
          </p:cNvSpPr>
          <p:nvPr>
            <p:ph type="sldNum" sz="quarter" idx="12"/>
          </p:nvPr>
        </p:nvSpPr>
        <p:spPr/>
        <p:txBody>
          <a:bodyPr/>
          <a:lstStyle/>
          <a:p>
            <a:pPr>
              <a:defRPr/>
            </a:pPr>
            <a:fld id="{E5B8DFC1-E9E4-47A3-A060-9BD660A81B53}" type="slidenum">
              <a:rPr lang="tr-TR" altLang="tr-TR" smtClean="0"/>
              <a:pPr>
                <a:defRPr/>
              </a:pPr>
              <a:t>9</a:t>
            </a:fld>
            <a:endParaRPr lang="tr-TR" altLang="tr-TR"/>
          </a:p>
        </p:txBody>
      </p:sp>
    </p:spTree>
    <p:extLst>
      <p:ext uri="{BB962C8B-B14F-4D97-AF65-F5344CB8AC3E}">
        <p14:creationId xmlns:p14="http://schemas.microsoft.com/office/powerpoint/2010/main" val="1565313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4172</Words>
  <Application>Microsoft Office PowerPoint</Application>
  <PresentationFormat>Özel</PresentationFormat>
  <Paragraphs>1473</Paragraphs>
  <Slides>30</Slides>
  <Notes>25</Notes>
  <HiddenSlides>0</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30</vt:i4>
      </vt:variant>
    </vt:vector>
  </HeadingPairs>
  <TitlesOfParts>
    <vt:vector size="33" baseType="lpstr">
      <vt:lpstr>1_Ofis Teması</vt:lpstr>
      <vt:lpstr>Özel Tasarım</vt:lpstr>
      <vt:lpstr>Klip</vt:lpstr>
      <vt:lpstr>İHRACAT GENEL MÜDÜRLÜĞÜ</vt:lpstr>
      <vt:lpstr>İHRACAT GENEL MÜDÜRLÜĞÜ</vt:lpstr>
      <vt:lpstr>İHRACAT GENEL MÜDÜRLÜĞÜ</vt:lpstr>
      <vt:lpstr>PowerPoint Sunusu</vt:lpstr>
      <vt:lpstr>PowerPoint Sunusu</vt:lpstr>
      <vt:lpstr>PowerPoint Sunusu</vt:lpstr>
      <vt:lpstr>www.ekonomi.gov.tr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FNSS Savunma Sistemleri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www.ekonomi.gov.tr</dc:title>
  <dc:creator>Üstün ALAN</dc:creator>
  <cp:lastModifiedBy>IPEK METINTURK</cp:lastModifiedBy>
  <cp:revision>180</cp:revision>
  <cp:lastPrinted>2018-08-06T13:04:21Z</cp:lastPrinted>
  <dcterms:created xsi:type="dcterms:W3CDTF">2018-07-11T13:31:34Z</dcterms:created>
  <dcterms:modified xsi:type="dcterms:W3CDTF">2020-02-13T07:36:37Z</dcterms:modified>
</cp:coreProperties>
</file>