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106" r:id="rId1"/>
  </p:sldMasterIdLst>
  <p:notesMasterIdLst>
    <p:notesMasterId r:id="rId21"/>
  </p:notesMasterIdLst>
  <p:handoutMasterIdLst>
    <p:handoutMasterId r:id="rId22"/>
  </p:handoutMasterIdLst>
  <p:sldIdLst>
    <p:sldId id="449" r:id="rId2"/>
    <p:sldId id="411" r:id="rId3"/>
    <p:sldId id="421" r:id="rId4"/>
    <p:sldId id="422" r:id="rId5"/>
    <p:sldId id="425" r:id="rId6"/>
    <p:sldId id="426" r:id="rId7"/>
    <p:sldId id="427" r:id="rId8"/>
    <p:sldId id="423" r:id="rId9"/>
    <p:sldId id="428" r:id="rId10"/>
    <p:sldId id="430" r:id="rId11"/>
    <p:sldId id="429" r:id="rId12"/>
    <p:sldId id="431" r:id="rId13"/>
    <p:sldId id="435" r:id="rId14"/>
    <p:sldId id="433" r:id="rId15"/>
    <p:sldId id="436" r:id="rId16"/>
    <p:sldId id="437" r:id="rId17"/>
    <p:sldId id="448" r:id="rId18"/>
    <p:sldId id="442" r:id="rId19"/>
    <p:sldId id="446" r:id="rId20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63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yyup YILDIRIM" initials="EY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3431"/>
    <a:srgbClr val="A8A9AD"/>
    <a:srgbClr val="EBE9EC"/>
    <a:srgbClr val="E6E2E3"/>
    <a:srgbClr val="EAE8EB"/>
    <a:srgbClr val="E4E2E3"/>
    <a:srgbClr val="F0EBEF"/>
    <a:srgbClr val="EEE9EF"/>
    <a:srgbClr val="EDECF1"/>
    <a:srgbClr val="905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6" autoAdjust="0"/>
    <p:restoredTop sz="89432" autoAdjust="0"/>
  </p:normalViewPr>
  <p:slideViewPr>
    <p:cSldViewPr snapToGrid="0">
      <p:cViewPr varScale="1">
        <p:scale>
          <a:sx n="66" d="100"/>
          <a:sy n="66" d="100"/>
        </p:scale>
        <p:origin x="-1650" y="-96"/>
      </p:cViewPr>
      <p:guideLst>
        <p:guide orient="horz" pos="2160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16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597" y="3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5011F-3BFF-45AB-8FE7-8087F70DD681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3" y="6456382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597" y="6456382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31DBB-9793-47D8-B4C5-11D010659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243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2230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23700" y="1"/>
            <a:ext cx="4302230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4626E-278F-444E-B322-42F6308A124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2824" y="3271383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4" y="6456616"/>
            <a:ext cx="4302230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23700" y="6456616"/>
            <a:ext cx="4302230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D6C48-BAD2-4F4A-BE5A-34934244D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71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1</a:t>
            </a:fld>
            <a:endParaRPr lang="tr-T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71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10</a:t>
            </a:fld>
            <a:endParaRPr lang="tr-TR" altLang="en-US">
              <a:solidFill>
                <a:prstClr val="black"/>
              </a:solidFill>
            </a:endParaRPr>
          </a:p>
        </p:txBody>
      </p:sp>
      <p:sp>
        <p:nvSpPr>
          <p:cNvPr id="2" name="Not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0117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11</a:t>
            </a:fld>
            <a:endParaRPr lang="tr-TR" altLang="en-US">
              <a:solidFill>
                <a:prstClr val="black"/>
              </a:solidFill>
            </a:endParaRPr>
          </a:p>
        </p:txBody>
      </p:sp>
      <p:sp>
        <p:nvSpPr>
          <p:cNvPr id="2" name="Not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465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12</a:t>
            </a:fld>
            <a:endParaRPr lang="tr-TR" altLang="en-US">
              <a:solidFill>
                <a:prstClr val="black"/>
              </a:solidFill>
            </a:endParaRPr>
          </a:p>
        </p:txBody>
      </p:sp>
      <p:sp>
        <p:nvSpPr>
          <p:cNvPr id="2" name="Not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7301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13</a:t>
            </a:fld>
            <a:endParaRPr lang="tr-TR" altLang="en-US">
              <a:solidFill>
                <a:prstClr val="black"/>
              </a:solidFill>
            </a:endParaRPr>
          </a:p>
        </p:txBody>
      </p:sp>
      <p:sp>
        <p:nvSpPr>
          <p:cNvPr id="2" name="Not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3654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14</a:t>
            </a:fld>
            <a:endParaRPr lang="tr-TR" altLang="en-US">
              <a:solidFill>
                <a:prstClr val="black"/>
              </a:solidFill>
            </a:endParaRPr>
          </a:p>
        </p:txBody>
      </p:sp>
      <p:sp>
        <p:nvSpPr>
          <p:cNvPr id="2" name="Not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3468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15</a:t>
            </a:fld>
            <a:endParaRPr lang="tr-TR" altLang="en-US">
              <a:solidFill>
                <a:prstClr val="black"/>
              </a:solidFill>
            </a:endParaRPr>
          </a:p>
        </p:txBody>
      </p:sp>
      <p:sp>
        <p:nvSpPr>
          <p:cNvPr id="2" name="Not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7755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16</a:t>
            </a:fld>
            <a:endParaRPr lang="tr-TR" altLang="en-US">
              <a:solidFill>
                <a:prstClr val="black"/>
              </a:solidFill>
            </a:endParaRPr>
          </a:p>
        </p:txBody>
      </p:sp>
      <p:sp>
        <p:nvSpPr>
          <p:cNvPr id="2" name="Not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8498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92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23B5C6-AE1C-4D42-B13A-BDADD5281E4F}" type="slidenum">
              <a:rPr kumimoji="0" lang="tr-T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r-TR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23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92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23B5C6-AE1C-4D42-B13A-BDADD5281E4F}" type="slidenum">
              <a:rPr kumimoji="0" lang="tr-T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tr-TR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005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92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23B5C6-AE1C-4D42-B13A-BDADD5281E4F}" type="slidenum">
              <a:rPr kumimoji="0" lang="tr-T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tr-TR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55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2</a:t>
            </a:fld>
            <a:endParaRPr lang="tr-T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86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3</a:t>
            </a:fld>
            <a:endParaRPr lang="tr-T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37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4</a:t>
            </a:fld>
            <a:endParaRPr lang="tr-T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30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5</a:t>
            </a:fld>
            <a:endParaRPr lang="tr-T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10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6</a:t>
            </a:fld>
            <a:endParaRPr lang="tr-T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90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7</a:t>
            </a:fld>
            <a:endParaRPr lang="tr-T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59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8</a:t>
            </a:fld>
            <a:endParaRPr lang="tr-TR" altLang="en-US">
              <a:solidFill>
                <a:prstClr val="black"/>
              </a:solidFill>
            </a:endParaRPr>
          </a:p>
        </p:txBody>
      </p:sp>
      <p:sp>
        <p:nvSpPr>
          <p:cNvPr id="2" name="Not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048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435350" y="849313"/>
            <a:ext cx="3057525" cy="2293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4EE15D0-DF44-4694-9EC5-FA405FB1424B}" type="slidenum">
              <a:rPr lang="tr-TR" altLang="en-US" smtClean="0">
                <a:solidFill>
                  <a:prstClr val="black"/>
                </a:solidFill>
              </a:rPr>
              <a:pPr/>
              <a:t>9</a:t>
            </a:fld>
            <a:endParaRPr lang="tr-TR" altLang="en-US">
              <a:solidFill>
                <a:prstClr val="black"/>
              </a:solidFill>
            </a:endParaRPr>
          </a:p>
        </p:txBody>
      </p:sp>
      <p:sp>
        <p:nvSpPr>
          <p:cNvPr id="2" name="Not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144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EE2F7-0441-4F99-9533-3F2F9CFE0FC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49A6-149E-4ADC-A5FB-EBD03F80CB2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81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4BDF0-B5E0-4D9A-AD3D-58786944780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6862F-128F-40CD-B718-076C71F146B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4430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9BA2-4205-4198-BE89-481D0D42131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A9D3-B679-4387-9C41-9655C349E3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55694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B09B-D477-4E96-80BE-C4FD9B694C03}" type="datetime1">
              <a:rPr lang="tr-TR" smtClean="0"/>
              <a:t>13.02.2020</a:t>
            </a:fld>
            <a:endParaRPr lang="en-US" dirty="0"/>
          </a:p>
        </p:txBody>
      </p:sp>
      <p:sp>
        <p:nvSpPr>
          <p:cNvPr id="9" name="Unvan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086599" y="64928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926E5-C343-4FE5-B585-4AC04A3292A2}" type="slidenum">
              <a:rPr lang="tr-TR" smtClean="0"/>
              <a:pPr/>
              <a:t>‹#›</a:t>
            </a:fld>
            <a:r>
              <a:rPr lang="tr-TR" dirty="0"/>
              <a:t>  /   47</a:t>
            </a:r>
          </a:p>
        </p:txBody>
      </p:sp>
    </p:spTree>
    <p:extLst>
      <p:ext uri="{BB962C8B-B14F-4D97-AF65-F5344CB8AC3E}">
        <p14:creationId xmlns:p14="http://schemas.microsoft.com/office/powerpoint/2010/main" val="174134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FC48B-95C3-43CF-B635-4D8C323E47C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44C09-BE63-40F4-A6F3-94F51D7083D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3719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89AB2-8D51-4952-B6AB-F6893B664A7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34C0-E06B-40C9-A0F4-EEE5DFCD518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455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74653-32D5-4DB9-9BA4-85411E6307A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8CFCE-7641-4D75-A813-BC343D6FAA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3677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64F1-8C80-4403-8659-44CEA2C8F37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4DC2A-BD2B-494C-A2CE-180F098BCC0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5385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C12E-214D-43E4-A3F3-D8D266F87F9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E3289-98D0-4334-8FC1-6CD38EADF9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5450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DB7B-E68F-4FC9-8575-1A38573ECDC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DD8DC-5316-4606-B9A1-840814D8091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7513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1069A-F213-40EE-AC88-3444CDCC386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20540-E97A-4DFF-A8D1-E7BB80035C7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88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629D-71B8-407B-8D75-F89198E7334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FD0BA-AAA9-449C-BE18-6E92047FF6B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7680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685800">
              <a:defRPr/>
            </a:pPr>
            <a:fld id="{FD9B7EE6-6A2A-43BF-8696-29CF19F4D87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13.02.2020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685800"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6ADA9A6C-9C3A-4362-A48B-9F30B0BA22C5}" type="slidenum">
              <a:rPr lang="tr-TR" altLang="tr-TR" smtClean="0">
                <a:cs typeface="Arial" panose="020B0604020202020204" pitchFamily="34" charset="0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5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07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50056" y="1716757"/>
            <a:ext cx="8243888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(Gövde)"/>
                <a:cs typeface="Arial" panose="020B0604020202020204" pitchFamily="34" charset="0"/>
              </a:rPr>
              <a:t>FUAR KATILIM DESTEKLERİ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(Gövde)"/>
              <a:cs typeface="Arial" panose="020B0604020202020204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(Gövde)"/>
              <a:cs typeface="Arial" panose="020B0604020202020204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(Gövde)"/>
              <a:cs typeface="Arial" panose="020B0604020202020204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(Gövde)"/>
                <a:cs typeface="Arial" panose="020B0604020202020204" pitchFamily="34" charset="0"/>
              </a:rPr>
              <a:t>T.C. TİCARET BAKANLIĞI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(Gövde)"/>
                <a:cs typeface="Arial" panose="020B0604020202020204" pitchFamily="34" charset="0"/>
              </a:rPr>
              <a:t>İHRACAT GENEL </a:t>
            </a:r>
            <a:r>
              <a:rPr lang="tr-T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(Gövde)"/>
                <a:cs typeface="Arial" panose="020B0604020202020204" pitchFamily="34" charset="0"/>
              </a:rPr>
              <a:t>MÜDÜRLÜĞÜ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4000" b="1" dirty="0">
              <a:solidFill>
                <a:srgbClr val="D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(Gövde)"/>
              <a:cs typeface="Arial" panose="020B0604020202020204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4000" b="1" dirty="0">
              <a:solidFill>
                <a:srgbClr val="D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(Gövde)"/>
              <a:cs typeface="Arial" panose="020B0604020202020204" pitchFamily="34" charset="0"/>
            </a:endParaRPr>
          </a:p>
        </p:txBody>
      </p:sp>
      <p:pic>
        <p:nvPicPr>
          <p:cNvPr id="9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71" y="123126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312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85916" y="943586"/>
            <a:ext cx="77406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800" b="1" dirty="0" smtClean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PRESTİJLİ FUAR DESTEĞİ</a:t>
            </a:r>
            <a:endParaRPr lang="tr-TR" altLang="tr-TR" sz="28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130300" y="1533130"/>
            <a:ext cx="7562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Katılımcı bir takvim yılı içinde en fazla 2 (iki) defaya mahsus olmak üzere Bakanlıkça 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belirlenen </a:t>
            </a:r>
            <a:r>
              <a:rPr lang="tr-TR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fuarlar için prestijli fuar katılımı desteğinden yararlanabilir.</a:t>
            </a:r>
            <a:endParaRPr lang="tr-T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297784" y="2921592"/>
            <a:ext cx="63380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Prestijli fuarlar belirlenirken bakılan başlıca unsurlar;</a:t>
            </a:r>
            <a:endParaRPr lang="tr-TR" sz="10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0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Fuara katılan firma sayısı</a:t>
            </a:r>
            <a:endParaRPr lang="tr-TR" sz="10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Profesyonel ziyaretçi sayısı</a:t>
            </a:r>
            <a:endParaRPr lang="tr-TR" sz="10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Fuarın kaç yıldır düzenlendiği</a:t>
            </a:r>
            <a:endParaRPr lang="tr-TR" sz="10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Sektöründe önde gelen bir fuar olup olmadığı</a:t>
            </a:r>
            <a:endParaRPr lang="tr-TR" sz="10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Aynı ülkede aynı sektörde başka bir fuarın prestijli fuarlar listesinde yer alıp almaması</a:t>
            </a:r>
            <a:endParaRPr lang="tr-TR" sz="10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Aynı dönemde aynı coğrafyada başka bir fuarın prestijli fuarlar listesinde yer alıp almaması</a:t>
            </a:r>
            <a:endParaRPr lang="tr-TR" sz="10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Fuarın denetiminin olup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olmadığı,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vb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…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600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85916" y="943586"/>
            <a:ext cx="77406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  <a:cs typeface="Times New Roman" panose="02020603050405020304" pitchFamily="18" charset="0"/>
              </a:rPr>
              <a:t>YETKİLİ YURT DIŞI FUAR ORGANİZATÖRLERİ</a:t>
            </a:r>
            <a:endParaRPr lang="tr-TR" altLang="tr-T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46963"/>
              </p:ext>
            </p:extLst>
          </p:nvPr>
        </p:nvGraphicFramePr>
        <p:xfrm>
          <a:off x="635266" y="1498155"/>
          <a:ext cx="3283590" cy="4394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39">
                  <a:extLst>
                    <a:ext uri="{9D8B030D-6E8A-4147-A177-3AD203B41FA5}">
                      <a16:colId xmlns="" xmlns:a16="http://schemas.microsoft.com/office/drawing/2014/main" val="580289234"/>
                    </a:ext>
                  </a:extLst>
                </a:gridCol>
                <a:gridCol w="2965751">
                  <a:extLst>
                    <a:ext uri="{9D8B030D-6E8A-4147-A177-3AD203B41FA5}">
                      <a16:colId xmlns="" xmlns:a16="http://schemas.microsoft.com/office/drawing/2014/main" val="3099636124"/>
                    </a:ext>
                  </a:extLst>
                </a:gridCol>
              </a:tblGrid>
              <a:tr h="500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1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AKDENİZ İHRACATÇI BİRLİKLERİ GENEL SEKRETERLİĞİ 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4867752"/>
                  </a:ext>
                </a:extLst>
              </a:tr>
              <a:tr h="500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>
                          <a:effectLst/>
                        </a:rPr>
                        <a:t>2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EGE İHRACATÇI BİRLİKLERİ GENEL SEKRETERLİĞİ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8148212"/>
                  </a:ext>
                </a:extLst>
              </a:tr>
              <a:tr h="500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>
                          <a:effectLst/>
                        </a:rPr>
                        <a:t>3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İSTANBUL İHRACATÇI BİRLİKLERİ GENEL SEKRETERLİĞİ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52154010"/>
                  </a:ext>
                </a:extLst>
              </a:tr>
              <a:tr h="500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>
                          <a:effectLst/>
                        </a:rPr>
                        <a:t>4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İSTANBUL MADEN VE METALLER İHRACATÇI BİRLİKLERİ GENEL SEKRETERLİĞİ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0613925"/>
                  </a:ext>
                </a:extLst>
              </a:tr>
              <a:tr h="749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>
                          <a:effectLst/>
                        </a:rPr>
                        <a:t>5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İSTANBUL TEKSTİL VE KONFEKSİYON İHRACATÇI BİRLİKLERİ GENEL SEKRETERLİĞİ  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93517858"/>
                  </a:ext>
                </a:extLst>
              </a:tr>
              <a:tr h="50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>
                          <a:effectLst/>
                        </a:rPr>
                        <a:t>6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ORTA ANADOLU İHRACATÇI BİRLİKLERİ GENEL SEKRETERLİĞİ  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2591547"/>
                  </a:ext>
                </a:extLst>
              </a:tr>
              <a:tr h="500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>
                          <a:effectLst/>
                        </a:rPr>
                        <a:t>7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ULUDAĞ İHRACATÇI BİRLİKLERİ GENEL SEKRETERLİĞİ 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3489960"/>
                  </a:ext>
                </a:extLst>
              </a:tr>
              <a:tr h="443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>
                          <a:effectLst/>
                        </a:rPr>
                        <a:t>8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İSTANBUL TİCARET ODASI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1767966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49320"/>
              </p:ext>
            </p:extLst>
          </p:nvPr>
        </p:nvGraphicFramePr>
        <p:xfrm>
          <a:off x="4679990" y="1475135"/>
          <a:ext cx="3780790" cy="4885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68">
                  <a:extLst>
                    <a:ext uri="{9D8B030D-6E8A-4147-A177-3AD203B41FA5}">
                      <a16:colId xmlns="" xmlns:a16="http://schemas.microsoft.com/office/drawing/2014/main" val="3849161917"/>
                    </a:ext>
                  </a:extLst>
                </a:gridCol>
                <a:gridCol w="3419022">
                  <a:extLst>
                    <a:ext uri="{9D8B030D-6E8A-4147-A177-3AD203B41FA5}">
                      <a16:colId xmlns="" xmlns:a16="http://schemas.microsoft.com/office/drawing/2014/main" val="3527704102"/>
                    </a:ext>
                  </a:extLst>
                </a:gridCol>
              </a:tblGrid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9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EXPOTİM ULUSLARARASI FUAR ORG. A.Ş.       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4278789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10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>
                          <a:effectLst/>
                        </a:rPr>
                        <a:t>GLOBRAND ULUSLARARASI FUARCILIK VE ORGANİZASYON A.Ş.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32320334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11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LADİN FUAR VE KONGRE ORGANİZASYON HİZMETLERİ A.Ş.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596590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12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MERİDYEN ULUSLARARASI FUARCILIK SAN. VE TİC. LTD. ŞTİ.        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2921239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13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MERKÜR ULUSLARARASI FUARCILIK LTD.ŞTİ. 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5158547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14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>
                          <a:effectLst/>
                        </a:rPr>
                        <a:t>SELTEN ULUSLARARASI FUAR VE AKSESUARLARI TİC. LTD. ŞTİ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9997308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15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SENEXPO ULUSLARARASI FUARCILIK A.Ş.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1720886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16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>
                          <a:effectLst/>
                        </a:rPr>
                        <a:t>SO FUAR LTD. ŞTİ.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9484051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17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TG EKSPO ULUSLARARASI FUARCILIK A.Ş.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547541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18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TROY FUAR HİZMETLERİ TİC. LTD. ŞTİ.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76550190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19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TÜRKEL FUARCILIK A.Ş.          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2761286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20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>
                          <a:effectLst/>
                        </a:rPr>
                        <a:t>TÜYAP TÜM FUARCILIK YAPIM A.Ş.</a:t>
                      </a:r>
                      <a:endParaRPr lang="tr-T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98619364"/>
                  </a:ext>
                </a:extLst>
              </a:tr>
              <a:tr h="319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21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b="1" dirty="0">
                          <a:effectLst/>
                        </a:rPr>
                        <a:t>UBM ROTAFORTE ULUSLARARASI FUARCILIK A.Ş.                      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6851283"/>
                  </a:ext>
                </a:extLst>
              </a:tr>
            </a:tbl>
          </a:graphicData>
        </a:graphic>
      </p:graphicFrame>
      <p:pic>
        <p:nvPicPr>
          <p:cNvPr id="11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53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1130300" y="945764"/>
            <a:ext cx="5378098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Organizatör Tanıtım Desteği</a:t>
            </a:r>
            <a:endParaRPr lang="tr-TR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26" name="Tablo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2639"/>
              </p:ext>
            </p:extLst>
          </p:nvPr>
        </p:nvGraphicFramePr>
        <p:xfrm>
          <a:off x="646767" y="1600200"/>
          <a:ext cx="7921625" cy="4764089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322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893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322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Defile</a:t>
                      </a:r>
                    </a:p>
                  </a:txBody>
                  <a:tcPr marL="91449" marR="91449"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Reklam panoları, afiş, katalog, broşür/kitapçık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9" marR="91449" marT="45711" marB="4571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22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Seminer, basın toplantısı ve duyuru</a:t>
                      </a:r>
                    </a:p>
                  </a:txBody>
                  <a:tcPr marL="91449" marR="91449"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Elektronik ortamda tanıtım/</a:t>
                      </a:r>
                      <a:r>
                        <a:rPr kumimoji="0" lang="tr-TR" alt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videowall</a:t>
                      </a: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, multivizyon gösterileri</a:t>
                      </a:r>
                    </a:p>
                  </a:txBody>
                  <a:tcPr marL="91449" marR="91449" marT="45711" marB="4571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87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Kitle iletişim araçlarında yayınlanacak reklam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9" marR="91449"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25 m</a:t>
                      </a:r>
                      <a:r>
                        <a:rPr kumimoji="0" lang="en-US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²</a:t>
                      </a: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’</a:t>
                      </a:r>
                      <a:r>
                        <a:rPr kumimoji="0" lang="tr-TR" alt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yi</a:t>
                      </a: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geçmemek üzere </a:t>
                      </a:r>
                      <a:r>
                        <a:rPr kumimoji="0" lang="tr-TR" alt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info</a:t>
                      </a: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alt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stand</a:t>
                      </a:r>
                      <a:endParaRPr kumimoji="0" lang="tr-TR" alt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9" marR="91449" marT="45711" marB="4571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109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Katılımcılara kiralanan toplam fuar alanının %15’ini geçmemek üzere gösteri/etkinlik/trend alanı</a:t>
                      </a:r>
                    </a:p>
                  </a:txBody>
                  <a:tcPr marL="91449" marR="91449"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“Türkiye Markası Standı”</a:t>
                      </a:r>
                      <a:endParaRPr kumimoji="0" lang="tr-TR" alt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49" marR="91449" marT="45711" marB="4571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42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grpSp>
        <p:nvGrpSpPr>
          <p:cNvPr id="14" name="Grup 13"/>
          <p:cNvGrpSpPr/>
          <p:nvPr/>
        </p:nvGrpSpPr>
        <p:grpSpPr>
          <a:xfrm>
            <a:off x="601320" y="1661467"/>
            <a:ext cx="5601923" cy="1674386"/>
            <a:chOff x="957952" y="17932"/>
            <a:chExt cx="5601923" cy="167438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Sağ Ok 22"/>
            <p:cNvSpPr/>
            <p:nvPr/>
          </p:nvSpPr>
          <p:spPr>
            <a:xfrm>
              <a:off x="969827" y="17932"/>
              <a:ext cx="5590048" cy="1674386"/>
            </a:xfrm>
            <a:prstGeom prst="rightArrow">
              <a:avLst>
                <a:gd name="adj1" fmla="val 75000"/>
                <a:gd name="adj2" fmla="val 5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Sağ Ok 4"/>
            <p:cNvSpPr txBox="1"/>
            <p:nvPr/>
          </p:nvSpPr>
          <p:spPr>
            <a:xfrm>
              <a:off x="957952" y="310355"/>
              <a:ext cx="4962153" cy="125579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000" tIns="11430" rIns="11430" bIns="11430" numCol="1" spcCol="1270" anchor="t" anchorCtr="0">
              <a:noAutofit/>
            </a:bodyPr>
            <a:lstStyle/>
            <a:p>
              <a:r>
                <a:rPr lang="tr-TR" sz="2600" b="1" dirty="0">
                  <a:solidFill>
                    <a:schemeClr val="tx2">
                      <a:lumMod val="75000"/>
                    </a:schemeClr>
                  </a:solidFill>
                </a:rPr>
                <a:t>Milli Katılımlarda</a:t>
              </a:r>
              <a:r>
                <a:rPr lang="tr-TR" sz="2600" dirty="0">
                  <a:solidFill>
                    <a:schemeClr val="tx2">
                      <a:lumMod val="75000"/>
                    </a:schemeClr>
                  </a:solidFill>
                </a:rPr>
                <a:t>                      Bakanlıkça Belirlenen İhracatçı Birliği</a:t>
              </a:r>
            </a:p>
          </p:txBody>
        </p:sp>
      </p:grpSp>
      <p:grpSp>
        <p:nvGrpSpPr>
          <p:cNvPr id="15" name="Grup 14"/>
          <p:cNvGrpSpPr/>
          <p:nvPr/>
        </p:nvGrpSpPr>
        <p:grpSpPr>
          <a:xfrm>
            <a:off x="613195" y="3503292"/>
            <a:ext cx="5590048" cy="1674386"/>
            <a:chOff x="969827" y="1859757"/>
            <a:chExt cx="5590048" cy="167438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" name="Sağ Ok 18"/>
            <p:cNvSpPr/>
            <p:nvPr/>
          </p:nvSpPr>
          <p:spPr>
            <a:xfrm>
              <a:off x="969827" y="1859757"/>
              <a:ext cx="5590048" cy="1674386"/>
            </a:xfrm>
            <a:prstGeom prst="rightArrow">
              <a:avLst>
                <a:gd name="adj1" fmla="val 75000"/>
                <a:gd name="adj2" fmla="val 5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Sağ Ok 6"/>
            <p:cNvSpPr txBox="1"/>
            <p:nvPr/>
          </p:nvSpPr>
          <p:spPr>
            <a:xfrm>
              <a:off x="969827" y="2247183"/>
              <a:ext cx="4962153" cy="125579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000" tIns="11430" rIns="11430" bIns="11430" numCol="1" spcCol="1270" anchor="t" anchorCtr="0">
              <a:noAutofit/>
            </a:bodyPr>
            <a:lstStyle/>
            <a:p>
              <a:r>
                <a:rPr lang="tr-TR" sz="2600" b="1" dirty="0">
                  <a:solidFill>
                    <a:schemeClr val="tx2">
                      <a:lumMod val="75000"/>
                    </a:schemeClr>
                  </a:solidFill>
                </a:rPr>
                <a:t>Bireysel Katılımlarda</a:t>
              </a:r>
              <a:r>
                <a:rPr lang="tr-TR" sz="2600" dirty="0">
                  <a:solidFill>
                    <a:schemeClr val="tx2">
                      <a:lumMod val="75000"/>
                    </a:schemeClr>
                  </a:solidFill>
                </a:rPr>
                <a:t>                   Bağlı Olunan İhracatçı Birliği</a:t>
              </a:r>
            </a:p>
          </p:txBody>
        </p:sp>
      </p:grpSp>
      <p:sp>
        <p:nvSpPr>
          <p:cNvPr id="8" name="Dikdörtgen 7"/>
          <p:cNvSpPr/>
          <p:nvPr/>
        </p:nvSpPr>
        <p:spPr>
          <a:xfrm>
            <a:off x="639948" y="5734596"/>
            <a:ext cx="8231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Destek başvurusu fuardan önce veya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en geç fuardan itibaren 3 ay içerisinde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yapılmalıdır.				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1130300" y="936967"/>
            <a:ext cx="63749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Başvurularında Merci;</a:t>
            </a:r>
          </a:p>
        </p:txBody>
      </p:sp>
      <p:grpSp>
        <p:nvGrpSpPr>
          <p:cNvPr id="25" name="Grup 24"/>
          <p:cNvGrpSpPr/>
          <p:nvPr/>
        </p:nvGrpSpPr>
        <p:grpSpPr>
          <a:xfrm>
            <a:off x="6163239" y="1805049"/>
            <a:ext cx="2137614" cy="3372630"/>
            <a:chOff x="2076225" y="1793095"/>
            <a:chExt cx="3032873" cy="1963354"/>
          </a:xfrm>
        </p:grpSpPr>
        <p:sp>
          <p:nvSpPr>
            <p:cNvPr id="26" name="Dikdörtgen 25"/>
            <p:cNvSpPr/>
            <p:nvPr/>
          </p:nvSpPr>
          <p:spPr>
            <a:xfrm>
              <a:off x="2076225" y="2368610"/>
              <a:ext cx="2707712" cy="71556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Metin kutusu 26"/>
            <p:cNvSpPr txBox="1"/>
            <p:nvPr/>
          </p:nvSpPr>
          <p:spPr>
            <a:xfrm>
              <a:off x="2401386" y="1793095"/>
              <a:ext cx="2707712" cy="19633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İHRACATÇI BİRLİKLERİ</a:t>
              </a:r>
              <a:endParaRPr lang="tr-TR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</p:grpSp>
      <p:pic>
        <p:nvPicPr>
          <p:cNvPr id="28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551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464250" y="1230963"/>
            <a:ext cx="84066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Başvuru Şekli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Firmanın KEP </a:t>
            </a:r>
            <a:endParaRPr lang="tr-T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</a:rPr>
              <a:t>adresinden</a:t>
            </a:r>
            <a:endParaRPr lang="tr-TR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										</a:t>
            </a:r>
          </a:p>
          <a:p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 İhracatçı Birliğinin KEP            											adresine </a:t>
            </a:r>
          </a:p>
          <a:p>
            <a:endParaRPr lang="tr-TR" dirty="0"/>
          </a:p>
          <a:p>
            <a:pPr algn="just"/>
            <a:r>
              <a:rPr lang="tr-TR" sz="2000" b="1" dirty="0" smtClean="0">
                <a:solidFill>
                  <a:schemeClr val="tx2">
                    <a:lumMod val="75000"/>
                  </a:schemeClr>
                </a:solidFill>
              </a:rPr>
              <a:t>Başvurunun </a:t>
            </a:r>
            <a:r>
              <a:rPr lang="tr-TR" sz="2000" b="1" dirty="0">
                <a:solidFill>
                  <a:schemeClr val="tx2">
                    <a:lumMod val="75000"/>
                  </a:schemeClr>
                </a:solidFill>
              </a:rPr>
              <a:t>imza sirküleri ile birlikte sunulması ve başvuruda yer alan belgelerden her birinin katılımcıyı temsil ve ilzama yetkili kişi/kişiler tarafından 5070 sayılı “Elektronik İmza Kanunu” standartlarına uygun nitelikli elektronik sertifika kullanılarak oluşturulan elektronik imza ile imzalanması ve elektronik imzalı dokümanların dosya uzantılarının </a:t>
            </a:r>
            <a:r>
              <a:rPr lang="tr-TR" sz="2000" b="1" dirty="0" smtClean="0">
                <a:solidFill>
                  <a:schemeClr val="tx2">
                    <a:lumMod val="75000"/>
                  </a:schemeClr>
                </a:solidFill>
              </a:rPr>
              <a:t>İncelemeci Birlik tarafından doğrulanabilir </a:t>
            </a:r>
            <a:r>
              <a:rPr lang="tr-TR" sz="2000" b="1" dirty="0">
                <a:solidFill>
                  <a:schemeClr val="tx2">
                    <a:lumMod val="75000"/>
                  </a:schemeClr>
                </a:solidFill>
              </a:rPr>
              <a:t>olması </a:t>
            </a:r>
            <a:r>
              <a:rPr lang="tr-TR" sz="2000" b="1" dirty="0" smtClean="0">
                <a:solidFill>
                  <a:schemeClr val="tx2">
                    <a:lumMod val="75000"/>
                  </a:schemeClr>
                </a:solidFill>
              </a:rPr>
              <a:t>gerekir.</a:t>
            </a:r>
            <a:endParaRPr lang="tr-TR" sz="2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tr-TR" dirty="0"/>
          </a:p>
        </p:txBody>
      </p:sp>
      <p:cxnSp>
        <p:nvCxnSpPr>
          <p:cNvPr id="18" name="Dirsek Bağlayıcısı 17"/>
          <p:cNvCxnSpPr/>
          <p:nvPr/>
        </p:nvCxnSpPr>
        <p:spPr>
          <a:xfrm>
            <a:off x="2446317" y="2950693"/>
            <a:ext cx="2968830" cy="581891"/>
          </a:xfrm>
          <a:prstGeom prst="bentConnector3">
            <a:avLst/>
          </a:prstGeom>
          <a:ln w="63500">
            <a:solidFill>
              <a:srgbClr val="C00000"/>
            </a:solidFill>
            <a:tailEnd type="triangle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69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85653" y="1385342"/>
            <a:ext cx="727957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Başvuru İçin Gerekli Belgeler</a:t>
            </a:r>
          </a:p>
          <a:p>
            <a:endParaRPr lang="tr-TR" sz="2400" b="1" dirty="0" smtClean="0"/>
          </a:p>
          <a:p>
            <a:pPr algn="just"/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Milli Katılımlarda;</a:t>
            </a:r>
          </a:p>
          <a:p>
            <a:pPr algn="just"/>
            <a:endParaRPr lang="tr-T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Katılımcının banka hesap bilgilerini de içerir katılımcıyı </a:t>
            </a:r>
          </a:p>
          <a:p>
            <a:pPr algn="just"/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temsil ve ilzama yetkili kişiler tarafından imzalanmış taahhütname</a:t>
            </a:r>
          </a:p>
          <a:p>
            <a:pPr algn="just"/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2. Katılımcının Kayıtlı Elektronik Posta (KEP) adresini de içerir katılımcıyı temsil ve ilzama yetkili kişiler tarafından imzalanmış beyanname </a:t>
            </a:r>
          </a:p>
          <a:p>
            <a:pPr algn="just"/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3. Katılımcıya ait imza sirküleri aslı veya örneği</a:t>
            </a:r>
          </a:p>
          <a:p>
            <a:pPr algn="just"/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4. Kapasite Raporu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  <p:pic>
        <p:nvPicPr>
          <p:cNvPr id="9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88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536448" y="1286796"/>
            <a:ext cx="833450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Başvuru İçin Gerekli Belgeler</a:t>
            </a:r>
          </a:p>
          <a:p>
            <a:endParaRPr lang="tr-TR" sz="2400" b="1" dirty="0" smtClean="0"/>
          </a:p>
          <a:p>
            <a:pPr algn="just"/>
            <a:r>
              <a:rPr lang="tr-TR" sz="2800" b="1" dirty="0" smtClean="0">
                <a:solidFill>
                  <a:schemeClr val="tx2">
                    <a:lumMod val="75000"/>
                  </a:schemeClr>
                </a:solidFill>
              </a:rPr>
              <a:t>Bireysel Katılımlarda;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tr-TR" sz="2200" dirty="0" smtClean="0">
                <a:solidFill>
                  <a:schemeClr val="tx2">
                    <a:lumMod val="75000"/>
                  </a:schemeClr>
                </a:solidFill>
              </a:rPr>
              <a:t>Katılımcının banka hesap bilgilerini de içerir katılımcıyı </a:t>
            </a:r>
          </a:p>
          <a:p>
            <a:pPr algn="just"/>
            <a:r>
              <a:rPr lang="tr-TR" sz="2200" dirty="0" smtClean="0">
                <a:solidFill>
                  <a:schemeClr val="tx2">
                    <a:lumMod val="75000"/>
                  </a:schemeClr>
                </a:solidFill>
              </a:rPr>
              <a:t>temsil ve ilzama yetkili kişiler tarafından imzalanmış taahhütname </a:t>
            </a:r>
          </a:p>
          <a:p>
            <a:pPr algn="just"/>
            <a:r>
              <a:rPr lang="tr-TR" sz="2200" dirty="0" smtClean="0">
                <a:solidFill>
                  <a:schemeClr val="tx2">
                    <a:lumMod val="75000"/>
                  </a:schemeClr>
                </a:solidFill>
              </a:rPr>
              <a:t>2. Katılımcının Kayıtlı Elektronik Posta (KEP) adresini de içerir katılımcıyı temsil ve ilzama yetkili kişiler tarafından imzalanmış beyanname </a:t>
            </a:r>
            <a:endParaRPr lang="tr-TR" sz="2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tr-TR" sz="2200" dirty="0" smtClean="0">
                <a:solidFill>
                  <a:schemeClr val="tx2">
                    <a:lumMod val="75000"/>
                  </a:schemeClr>
                </a:solidFill>
              </a:rPr>
              <a:t>3. Katılımcıya ait imza sirküleri aslı veya örneği,</a:t>
            </a:r>
          </a:p>
          <a:p>
            <a:pPr algn="just"/>
            <a:r>
              <a:rPr lang="tr-TR" sz="2200" dirty="0" smtClean="0">
                <a:solidFill>
                  <a:schemeClr val="tx2">
                    <a:lumMod val="75000"/>
                  </a:schemeClr>
                </a:solidFill>
              </a:rPr>
              <a:t>4. Kapasite Raporu</a:t>
            </a:r>
          </a:p>
          <a:p>
            <a:pPr algn="just"/>
            <a:r>
              <a:rPr lang="tr-TR" sz="2200" dirty="0" smtClean="0">
                <a:solidFill>
                  <a:schemeClr val="tx2">
                    <a:lumMod val="75000"/>
                  </a:schemeClr>
                </a:solidFill>
              </a:rPr>
              <a:t>5. </a:t>
            </a:r>
            <a:r>
              <a:rPr lang="tr-TR" sz="2200" b="1" dirty="0">
                <a:solidFill>
                  <a:schemeClr val="tx2">
                    <a:lumMod val="75000"/>
                  </a:schemeClr>
                </a:solidFill>
              </a:rPr>
              <a:t>Katılımcının fuara katıldığını ve metrekare bilgisini tevsik edici belgenin aslı veya örneği (fatura, sözleşme, ödeme belgesi, katalog, pasaport, ulaşıma ilişkin bilet veya biniş kartı, konaklama belgesi gibi)</a:t>
            </a:r>
            <a:endParaRPr lang="tr-TR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  <p:pic>
        <p:nvPicPr>
          <p:cNvPr id="9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29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"/>
            <a:ext cx="9144000" cy="838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3200" b="1" dirty="0">
                <a:solidFill>
                  <a:prstClr val="white"/>
                </a:solidFill>
                <a:latin typeface="Calibri"/>
              </a:rPr>
              <a:t>   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" y="862331"/>
            <a:ext cx="9144000" cy="4571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1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334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  <p:sp>
        <p:nvSpPr>
          <p:cNvPr id="12" name="Dikdörtgen 5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Slayt Numarası Yer Tutucusu 3"/>
          <p:cNvSpPr txBox="1">
            <a:spLocks/>
          </p:cNvSpPr>
          <p:nvPr/>
        </p:nvSpPr>
        <p:spPr>
          <a:xfrm>
            <a:off x="7823200" y="6516951"/>
            <a:ext cx="132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 altLang="tr-TR" b="1" dirty="0">
              <a:solidFill>
                <a:schemeClr val="bg1"/>
              </a:solidFill>
            </a:endParaRPr>
          </a:p>
        </p:txBody>
      </p:sp>
      <p:sp>
        <p:nvSpPr>
          <p:cNvPr id="14" name="Başlık 1"/>
          <p:cNvSpPr txBox="1">
            <a:spLocks/>
          </p:cNvSpPr>
          <p:nvPr/>
        </p:nvSpPr>
        <p:spPr bwMode="auto">
          <a:xfrm>
            <a:off x="3266758" y="6567006"/>
            <a:ext cx="2610484" cy="29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400" b="1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İHRACAT GENEL MÜDÜRLÜĞÜ</a:t>
            </a:r>
            <a:endParaRPr lang="tr-TR" sz="1400" b="1" dirty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196935" y="2576945"/>
            <a:ext cx="47501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(Gövde)"/>
                <a:cs typeface="Arial" panose="020B0604020202020204" pitchFamily="34" charset="0"/>
              </a:rPr>
              <a:t>YURT İÇİ FUAR DESTEĞİ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(Gövde)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"/>
            <a:ext cx="9144000" cy="838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3200" b="1" dirty="0">
                <a:solidFill>
                  <a:prstClr val="white"/>
                </a:solidFill>
                <a:latin typeface="Calibri"/>
              </a:rPr>
              <a:t>    YURT İÇİ FUAR DESTEKLERİ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" y="862331"/>
            <a:ext cx="9144000" cy="4571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31005"/>
              </p:ext>
            </p:extLst>
          </p:nvPr>
        </p:nvGraphicFramePr>
        <p:xfrm>
          <a:off x="4073236" y="1409147"/>
          <a:ext cx="4892633" cy="4647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278">
                  <a:extLst>
                    <a:ext uri="{9D8B030D-6E8A-4147-A177-3AD203B41FA5}">
                      <a16:colId xmlns="" xmlns:a16="http://schemas.microsoft.com/office/drawing/2014/main" val="3279717277"/>
                    </a:ext>
                  </a:extLst>
                </a:gridCol>
                <a:gridCol w="795647">
                  <a:extLst>
                    <a:ext uri="{9D8B030D-6E8A-4147-A177-3AD203B41FA5}">
                      <a16:colId xmlns="" xmlns:a16="http://schemas.microsoft.com/office/drawing/2014/main" val="697480303"/>
                    </a:ext>
                  </a:extLst>
                </a:gridCol>
                <a:gridCol w="783771">
                  <a:extLst>
                    <a:ext uri="{9D8B030D-6E8A-4147-A177-3AD203B41FA5}">
                      <a16:colId xmlns="" xmlns:a16="http://schemas.microsoft.com/office/drawing/2014/main" val="4121847518"/>
                    </a:ext>
                  </a:extLst>
                </a:gridCol>
                <a:gridCol w="1225837">
                  <a:extLst>
                    <a:ext uri="{9D8B030D-6E8A-4147-A177-3AD203B41FA5}">
                      <a16:colId xmlns="" xmlns:a16="http://schemas.microsoft.com/office/drawing/2014/main" val="3141825091"/>
                    </a:ext>
                  </a:extLst>
                </a:gridCol>
                <a:gridCol w="1066100">
                  <a:extLst>
                    <a:ext uri="{9D8B030D-6E8A-4147-A177-3AD203B41FA5}">
                      <a16:colId xmlns="" xmlns:a16="http://schemas.microsoft.com/office/drawing/2014/main" val="1720580552"/>
                    </a:ext>
                  </a:extLst>
                </a:gridCol>
              </a:tblGrid>
              <a:tr h="749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Destek Kalemi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Destek Oranı %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Destek Limiti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Süre/Adet Sınırı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Faydalanıcı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2374752"/>
                  </a:ext>
                </a:extLst>
              </a:tr>
              <a:tr h="149744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Tanıtım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Yurt dışında 666.000 </a:t>
                      </a:r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Türk </a:t>
                      </a:r>
                      <a:r>
                        <a:rPr lang="tr-T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Lirası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Aynı yurt içi fuar en fazla 10 defa faydalandırılır.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Organizatör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603199"/>
                  </a:ext>
                </a:extLst>
              </a:tr>
              <a:tr h="14974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Yurt içinde 222.000 </a:t>
                      </a:r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Türk Lirası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9676154"/>
                  </a:ext>
                </a:extLst>
              </a:tr>
              <a:tr h="903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Yer Kirası ve </a:t>
                      </a:r>
                      <a:r>
                        <a:rPr lang="tr-TR" sz="16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Stand</a:t>
                      </a:r>
                      <a:r>
                        <a:rPr lang="tr-TR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Masrafları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38.000 </a:t>
                      </a:r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Türk Lirası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Katılımcı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1506880"/>
                  </a:ext>
                </a:extLst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249382" y="1369565"/>
            <a:ext cx="3735596" cy="473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ct val="15000"/>
              </a:spcBef>
              <a:defRPr/>
            </a:pPr>
            <a:r>
              <a:rPr lang="tr-TR" altLang="tr-TR" b="1" dirty="0">
                <a:solidFill>
                  <a:srgbClr val="C00000"/>
                </a:solidFill>
                <a:latin typeface="Calibri"/>
                <a:cs typeface="Arial" charset="0"/>
              </a:rPr>
              <a:t> </a:t>
            </a:r>
            <a:endParaRPr lang="tr-TR" altLang="tr-TR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latin typeface="Calibri"/>
                <a:cs typeface="Arial" charset="0"/>
              </a:rPr>
              <a:t>Bakanlığımızca belirlenen sektörel nitelikli uluslararası yurt içi fuarların dış tanıtımının sağlanması ve uluslararası düzeyde katılımın artırılması amacıyla organizatörlerin yapacakları harcamalar ile katılımcıların yapacakları harcamalar desteklenmektedir.</a:t>
            </a:r>
          </a:p>
          <a:p>
            <a:pPr algn="just">
              <a:lnSpc>
                <a:spcPct val="80000"/>
              </a:lnSpc>
              <a:spcBef>
                <a:spcPct val="15000"/>
              </a:spcBef>
              <a:defRPr/>
            </a:pPr>
            <a:endParaRPr lang="tr-TR" altLang="tr-TR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latin typeface="Calibri"/>
                <a:cs typeface="Arial" charset="0"/>
              </a:rPr>
              <a:t>Organizatörlere verilen tanıtım desteği ağırlıklı olarak yurt dışında yapılan tanıtım faaliyetlerine yönelik verilmekte olup, yurt içinde yapılan tanıtım faaliyetleri de destek kapsamına alınmaktadır.</a:t>
            </a:r>
          </a:p>
          <a:p>
            <a:pPr algn="just">
              <a:lnSpc>
                <a:spcPct val="80000"/>
              </a:lnSpc>
              <a:spcBef>
                <a:spcPct val="15000"/>
              </a:spcBef>
              <a:defRPr/>
            </a:pPr>
            <a:endParaRPr lang="tr-TR" altLang="tr-TR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latin typeface="Calibri"/>
                <a:cs typeface="Arial" charset="0"/>
              </a:rPr>
              <a:t>Katılımcılara ise yer kirası ve </a:t>
            </a:r>
            <a:r>
              <a:rPr lang="tr-TR" altLang="tr-TR" dirty="0" err="1">
                <a:solidFill>
                  <a:prstClr val="black"/>
                </a:solidFill>
                <a:latin typeface="Calibri"/>
                <a:cs typeface="Arial" charset="0"/>
              </a:rPr>
              <a:t>stand</a:t>
            </a:r>
            <a:r>
              <a:rPr lang="tr-TR" altLang="tr-TR" dirty="0">
                <a:solidFill>
                  <a:prstClr val="black"/>
                </a:solidFill>
                <a:latin typeface="Calibri"/>
                <a:cs typeface="Arial" charset="0"/>
              </a:rPr>
              <a:t> masraflarına yönelik destek verilmektedir.</a:t>
            </a:r>
          </a:p>
        </p:txBody>
      </p:sp>
      <p:pic>
        <p:nvPicPr>
          <p:cNvPr id="11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334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  <p:sp>
        <p:nvSpPr>
          <p:cNvPr id="12" name="Dikdörtgen 5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Slayt Numarası Yer Tutucusu 3"/>
          <p:cNvSpPr txBox="1">
            <a:spLocks/>
          </p:cNvSpPr>
          <p:nvPr/>
        </p:nvSpPr>
        <p:spPr>
          <a:xfrm>
            <a:off x="7823200" y="6516951"/>
            <a:ext cx="132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 altLang="tr-TR" b="1" dirty="0">
              <a:solidFill>
                <a:schemeClr val="bg1"/>
              </a:solidFill>
            </a:endParaRPr>
          </a:p>
        </p:txBody>
      </p:sp>
      <p:sp>
        <p:nvSpPr>
          <p:cNvPr id="14" name="Başlık 1"/>
          <p:cNvSpPr txBox="1">
            <a:spLocks/>
          </p:cNvSpPr>
          <p:nvPr/>
        </p:nvSpPr>
        <p:spPr bwMode="auto">
          <a:xfrm>
            <a:off x="3266758" y="6567006"/>
            <a:ext cx="2610484" cy="29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400" b="1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İHRACAT GENEL MÜDÜRLÜĞÜ</a:t>
            </a:r>
            <a:endParaRPr lang="tr-TR" sz="1400" b="1" dirty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5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"/>
            <a:ext cx="9144000" cy="838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3200" b="1" dirty="0">
                <a:solidFill>
                  <a:prstClr val="white"/>
                </a:solidFill>
                <a:latin typeface="Calibri"/>
              </a:rPr>
              <a:t>    YURT İÇİ FUAR DESTEKLERİ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" y="862331"/>
            <a:ext cx="9144000" cy="4571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1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334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  <p:sp>
        <p:nvSpPr>
          <p:cNvPr id="12" name="Dikdörtgen 5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Slayt Numarası Yer Tutucusu 3"/>
          <p:cNvSpPr txBox="1">
            <a:spLocks/>
          </p:cNvSpPr>
          <p:nvPr/>
        </p:nvSpPr>
        <p:spPr>
          <a:xfrm>
            <a:off x="7823200" y="6516951"/>
            <a:ext cx="132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 altLang="tr-TR" b="1" dirty="0">
              <a:solidFill>
                <a:schemeClr val="bg1"/>
              </a:solidFill>
            </a:endParaRPr>
          </a:p>
        </p:txBody>
      </p:sp>
      <p:sp>
        <p:nvSpPr>
          <p:cNvPr id="14" name="Başlık 1"/>
          <p:cNvSpPr txBox="1">
            <a:spLocks/>
          </p:cNvSpPr>
          <p:nvPr/>
        </p:nvSpPr>
        <p:spPr bwMode="auto">
          <a:xfrm>
            <a:off x="3266758" y="6567006"/>
            <a:ext cx="2610484" cy="29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400" b="1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İHRACAT GENEL MÜDÜRLÜĞÜ</a:t>
            </a:r>
            <a:endParaRPr lang="tr-TR" sz="1400" b="1" dirty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76960" y="1427255"/>
            <a:ext cx="8110847" cy="456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ct val="15000"/>
              </a:spcBef>
              <a:defRPr/>
            </a:pPr>
            <a:r>
              <a:rPr lang="tr-TR" altLang="tr-TR" sz="2000" b="1" dirty="0">
                <a:solidFill>
                  <a:srgbClr val="C00000"/>
                </a:solidFill>
                <a:cs typeface="Arial" charset="0"/>
              </a:rPr>
              <a:t> Desteklenecek Fuarların Tespiti</a:t>
            </a:r>
          </a:p>
          <a:p>
            <a:pPr algn="just">
              <a:lnSpc>
                <a:spcPct val="80000"/>
              </a:lnSpc>
              <a:spcBef>
                <a:spcPct val="15000"/>
              </a:spcBef>
              <a:defRPr/>
            </a:pPr>
            <a:endParaRPr lang="tr-TR" altLang="tr-TR" dirty="0">
              <a:solidFill>
                <a:prstClr val="black"/>
              </a:solidFill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cs typeface="Arial" charset="0"/>
              </a:rPr>
              <a:t>Yurt içi fuarın destek kapsamına alınabilmesi için en son düzenlenen yurt içi fuarda veya son düzenlenen üç fuardan en az ikisinde;</a:t>
            </a:r>
          </a:p>
          <a:p>
            <a:pPr algn="just">
              <a:lnSpc>
                <a:spcPct val="80000"/>
              </a:lnSpc>
              <a:spcBef>
                <a:spcPct val="15000"/>
              </a:spcBef>
              <a:defRPr/>
            </a:pPr>
            <a:endParaRPr lang="tr-TR" altLang="tr-TR" dirty="0">
              <a:solidFill>
                <a:prstClr val="black"/>
              </a:solidFill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cs typeface="Arial" charset="0"/>
              </a:rPr>
              <a:t>Yabancı ziyaretçi sayısının en az 1.500 olması,</a:t>
            </a:r>
          </a:p>
          <a:p>
            <a:pPr algn="just">
              <a:lnSpc>
                <a:spcPct val="80000"/>
              </a:lnSpc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cs typeface="Arial" charset="0"/>
              </a:rPr>
              <a:t>Yabancı ziyaretçi sayısının toplam ziyaretçi sayısına oranının  % 5’in üzerinde olması,</a:t>
            </a:r>
          </a:p>
          <a:p>
            <a:pPr algn="just">
              <a:lnSpc>
                <a:spcPct val="80000"/>
              </a:lnSpc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cs typeface="Arial" charset="0"/>
              </a:rPr>
              <a:t>Toplam katılımcı sayısının en az 300 olması,</a:t>
            </a:r>
          </a:p>
          <a:p>
            <a:pPr algn="just">
              <a:lnSpc>
                <a:spcPct val="80000"/>
              </a:lnSpc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cs typeface="Arial" charset="0"/>
              </a:rPr>
              <a:t>Yabancı katılımcı sayısının toplam katılımcı sayısına oranının % 5’in üzerinde olması,</a:t>
            </a:r>
          </a:p>
          <a:p>
            <a:pPr algn="just">
              <a:lnSpc>
                <a:spcPct val="80000"/>
              </a:lnSpc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cs typeface="Arial" charset="0"/>
              </a:rPr>
              <a:t>Katılımcılara tahsis edilen </a:t>
            </a:r>
            <a:r>
              <a:rPr lang="tr-TR" altLang="tr-TR" dirty="0" err="1">
                <a:solidFill>
                  <a:prstClr val="black"/>
                </a:solidFill>
                <a:cs typeface="Arial" charset="0"/>
              </a:rPr>
              <a:t>stand</a:t>
            </a:r>
            <a:r>
              <a:rPr lang="tr-TR" altLang="tr-TR" dirty="0">
                <a:solidFill>
                  <a:prstClr val="black"/>
                </a:solidFill>
                <a:cs typeface="Arial" charset="0"/>
              </a:rPr>
              <a:t> alanının en az 10.000 metrekare olması,</a:t>
            </a:r>
          </a:p>
          <a:p>
            <a:pPr algn="just">
              <a:lnSpc>
                <a:spcPct val="80000"/>
              </a:lnSpc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cs typeface="Arial" charset="0"/>
              </a:rPr>
              <a:t>Yabancı katılımcılara tahsis edilen toplam </a:t>
            </a:r>
            <a:r>
              <a:rPr lang="tr-TR" altLang="tr-TR" dirty="0" err="1">
                <a:solidFill>
                  <a:prstClr val="black"/>
                </a:solidFill>
                <a:cs typeface="Arial" charset="0"/>
              </a:rPr>
              <a:t>stand</a:t>
            </a:r>
            <a:r>
              <a:rPr lang="tr-TR" altLang="tr-TR" dirty="0">
                <a:solidFill>
                  <a:prstClr val="black"/>
                </a:solidFill>
                <a:cs typeface="Arial" charset="0"/>
              </a:rPr>
              <a:t> alanının en az 300 metrekare olması gerekmektedir.</a:t>
            </a:r>
          </a:p>
          <a:p>
            <a:pPr algn="just">
              <a:lnSpc>
                <a:spcPct val="80000"/>
              </a:lnSpc>
              <a:spcBef>
                <a:spcPct val="15000"/>
              </a:spcBef>
              <a:defRPr/>
            </a:pPr>
            <a:endParaRPr lang="tr-TR" altLang="tr-TR" dirty="0">
              <a:solidFill>
                <a:prstClr val="black"/>
              </a:solidFill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tr-TR" altLang="tr-TR" dirty="0">
                <a:solidFill>
                  <a:prstClr val="black"/>
                </a:solidFill>
                <a:cs typeface="Arial" charset="0"/>
              </a:rPr>
              <a:t>Ancak bir takvim yılında, destek kapsamına alınmış yurtiçi fuarlar arasında belirli bir konuda fuar bulunmaması halinde, yukarıda değinilen altı şarttan en az dördünü taşıması koşuluyla, o konudaki fuarlar arasından dış ticaret politikaları, ihracat stratejileri ve ekonomik öncelikler doğrultusunda Bakanlığımızca belirlenen yurt içi fuarlar da destek kapsamına alınabilmektedir.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80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96199" y="2453558"/>
            <a:ext cx="824388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(Gövde)"/>
                <a:cs typeface="Arial" panose="020B0604020202020204" pitchFamily="34" charset="0"/>
              </a:rPr>
              <a:t>YURT DIŞI FUAR DESTEĞİ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(Gövde)"/>
              <a:cs typeface="Arial" panose="020B0604020202020204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4000" b="1" dirty="0">
              <a:solidFill>
                <a:srgbClr val="D6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(Gövde)"/>
              <a:cs typeface="Arial" panose="020B0604020202020204" pitchFamily="34" charset="0"/>
            </a:endParaRPr>
          </a:p>
        </p:txBody>
      </p:sp>
      <p:pic>
        <p:nvPicPr>
          <p:cNvPr id="8" name="Picture 2" descr="http://www.turkeydiscoverthepotential.com/Content/img/downloads/logo/Turkey_DTP_logoclaim_TG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790" y="869772"/>
            <a:ext cx="658297" cy="58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71" y="123126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4367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6225" y="1098345"/>
            <a:ext cx="51879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altLang="tr-TR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2017/4 </a:t>
            </a:r>
            <a:r>
              <a:rPr lang="tr-TR" altLang="tr-TR" sz="2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sayılı </a:t>
            </a:r>
            <a:r>
              <a:rPr lang="tr-TR" altLang="tr-TR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Yurtdışında</a:t>
            </a:r>
          </a:p>
          <a:p>
            <a:pPr algn="just"/>
            <a:r>
              <a:rPr lang="tr-TR" altLang="tr-TR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Gerçekleştirilen </a:t>
            </a:r>
            <a:r>
              <a:rPr lang="tr-TR" altLang="tr-TR" sz="2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Fuar Katılımlarının   </a:t>
            </a:r>
            <a:r>
              <a:rPr lang="tr-TR" altLang="tr-TR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Desteklenmesine İlişkin Karar</a:t>
            </a:r>
            <a:endParaRPr lang="tr-TR" altLang="tr-TR" sz="24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/>
            <a:r>
              <a:rPr lang="tr-TR" altLang="tr-TR" sz="2400" b="1" dirty="0">
                <a:latin typeface="Calibri" pitchFamily="34" charset="0"/>
                <a:cs typeface="Arial" pitchFamily="34" charset="0"/>
              </a:rPr>
              <a:t>	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37900" y="3164325"/>
            <a:ext cx="27559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tr-TR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AMAÇ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37900" y="1567113"/>
            <a:ext cx="26193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tr-TR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MEVZUAT</a:t>
            </a:r>
            <a:endParaRPr lang="tr-TR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628775" y="2768850"/>
            <a:ext cx="5105400" cy="1570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Y</a:t>
            </a:r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urt 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dışı fuarlara </a:t>
            </a:r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iştiraklerin 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ve sektörel nitelikteki uluslararası fuarlara bireysel </a:t>
            </a:r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katılımların 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özendirilmesi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37900" y="5192713"/>
            <a:ext cx="27559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tr-TR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KAPSAM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764477" y="4627721"/>
            <a:ext cx="4969698" cy="17851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Şirketler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(Türk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Ticaret Kanunu hükümleri çerçevesinde kurulmuş, ihracatçı birliğine üye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şirket)</a:t>
            </a:r>
          </a:p>
          <a:p>
            <a:pPr algn="just">
              <a:defRPr/>
            </a:pPr>
            <a:endParaRPr lang="tr-TR" sz="8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Üretici/imalatçı Organizasyonları</a:t>
            </a:r>
          </a:p>
          <a:p>
            <a:pPr algn="just">
              <a:defRPr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(Tanıtım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grupları, federasyon, birlik,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dernek)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Köşeli Çift Ayraç 1"/>
          <p:cNvSpPr/>
          <p:nvPr/>
        </p:nvSpPr>
        <p:spPr>
          <a:xfrm>
            <a:off x="2481942" y="1257551"/>
            <a:ext cx="908583" cy="981867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stA="49000" endPos="65000" dist="50800" dir="5400000" sy="-100000" algn="bl" rotWithShape="0"/>
              </a:effectLst>
            </a:endParaRPr>
          </a:p>
        </p:txBody>
      </p:sp>
      <p:sp>
        <p:nvSpPr>
          <p:cNvPr id="18" name="Köşeli Çift Ayraç 17"/>
          <p:cNvSpPr/>
          <p:nvPr/>
        </p:nvSpPr>
        <p:spPr>
          <a:xfrm>
            <a:off x="2457530" y="4869112"/>
            <a:ext cx="908583" cy="981867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stA="49000" endPos="65000" dist="50800" dir="5400000" sy="-100000" algn="bl" rotWithShape="0"/>
              </a:effectLst>
            </a:endParaRPr>
          </a:p>
        </p:txBody>
      </p:sp>
      <p:sp>
        <p:nvSpPr>
          <p:cNvPr id="19" name="Köşeli Çift Ayraç 18"/>
          <p:cNvSpPr/>
          <p:nvPr/>
        </p:nvSpPr>
        <p:spPr>
          <a:xfrm>
            <a:off x="2469406" y="2942680"/>
            <a:ext cx="908583" cy="981867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stA="49000" endPos="65000" dist="50800" dir="5400000" sy="-100000" algn="bl" rotWithShape="0"/>
              </a:effectLst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22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86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53567" y="1200653"/>
            <a:ext cx="825104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Desteğe Esas Tutar:</a:t>
            </a:r>
            <a:r>
              <a:rPr lang="tr-T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Bakanlık tarafından </a:t>
            </a:r>
            <a:r>
              <a:rPr lang="tr-TR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belirlenerek Bakanlık resmi web sayfasında ilan edilen; yer kirası, nakliye, ulaşım ve standa ilişkin giderlere karşılık olarak katılımcıya metrekare bazında ödenecek bedel</a:t>
            </a:r>
            <a:endParaRPr lang="tr-T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38573" y="3947988"/>
            <a:ext cx="53660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altLang="tr-TR" sz="2400" b="1" dirty="0">
                <a:solidFill>
                  <a:schemeClr val="tx2">
                    <a:lumMod val="75000"/>
                  </a:schemeClr>
                </a:solidFill>
              </a:rPr>
              <a:t>Yurt dışı fuar organizasyonlarında;  </a:t>
            </a:r>
            <a:r>
              <a:rPr lang="tr-TR" altLang="tr-TR" sz="2400" b="1" dirty="0">
                <a:solidFill>
                  <a:srgbClr val="C00000"/>
                </a:solidFill>
              </a:rPr>
              <a:t>fuar bazında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tr-TR" altLang="tr-TR" sz="2400" b="1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altLang="tr-TR" sz="2400" b="1" dirty="0">
                <a:solidFill>
                  <a:schemeClr val="tx2">
                    <a:lumMod val="75000"/>
                  </a:schemeClr>
                </a:solidFill>
              </a:rPr>
              <a:t>Bireysel katılımı desteklenen fuarlarda; </a:t>
            </a:r>
            <a:r>
              <a:rPr lang="tr-TR" altLang="tr-TR" sz="2400" b="1" dirty="0">
                <a:solidFill>
                  <a:srgbClr val="C00000"/>
                </a:solidFill>
              </a:rPr>
              <a:t>fuar ve/veya ülke ve/veya sektör bazında </a:t>
            </a:r>
            <a:r>
              <a:rPr lang="tr-TR" altLang="tr-TR" sz="2400" b="1" dirty="0">
                <a:solidFill>
                  <a:schemeClr val="tx2">
                    <a:lumMod val="75000"/>
                  </a:schemeClr>
                </a:solidFill>
              </a:rPr>
              <a:t>belirlenir.</a:t>
            </a:r>
          </a:p>
        </p:txBody>
      </p:sp>
      <p:pic>
        <p:nvPicPr>
          <p:cNvPr id="10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6456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0" name="_s69645"/>
          <p:cNvSpPr>
            <a:spLocks noChangeArrowheads="1"/>
          </p:cNvSpPr>
          <p:nvPr/>
        </p:nvSpPr>
        <p:spPr bwMode="auto">
          <a:xfrm>
            <a:off x="899592" y="3138697"/>
            <a:ext cx="3312368" cy="194421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>
              <a:defRPr/>
            </a:pPr>
            <a:endParaRPr lang="tr-TR" sz="14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tr-TR" sz="1400" dirty="0">
                <a:latin typeface="+mn-lt"/>
              </a:rPr>
              <a:t> 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BİREYSEL KATILIM</a:t>
            </a:r>
          </a:p>
          <a:p>
            <a:pPr>
              <a:defRPr/>
            </a:pPr>
            <a:endParaRPr lang="tr-TR" sz="1400" dirty="0">
              <a:latin typeface="Times New Roman" pitchFamily="18" charset="0"/>
            </a:endParaRPr>
          </a:p>
        </p:txBody>
      </p:sp>
      <p:sp>
        <p:nvSpPr>
          <p:cNvPr id="11" name="_s69645"/>
          <p:cNvSpPr>
            <a:spLocks noChangeArrowheads="1"/>
          </p:cNvSpPr>
          <p:nvPr/>
        </p:nvSpPr>
        <p:spPr bwMode="auto">
          <a:xfrm>
            <a:off x="4932040" y="3138697"/>
            <a:ext cx="3312368" cy="1944216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>
              <a:defRPr/>
            </a:pPr>
            <a:endParaRPr lang="tr-TR" sz="14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tr-TR" sz="1400" dirty="0">
                <a:solidFill>
                  <a:schemeClr val="tx2"/>
                </a:solidFill>
                <a:latin typeface="+mn-lt"/>
              </a:rPr>
              <a:t> 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YURT DIŞI FUAR </a:t>
            </a:r>
          </a:p>
          <a:p>
            <a:pPr algn="ctr">
              <a:defRPr/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ORGANİZASYONU</a:t>
            </a:r>
          </a:p>
          <a:p>
            <a:pPr>
              <a:defRPr/>
            </a:pPr>
            <a:endParaRPr lang="tr-TR" sz="1400" dirty="0">
              <a:latin typeface="Times New Roman" pitchFamily="18" charset="0"/>
            </a:endParaRPr>
          </a:p>
        </p:txBody>
      </p:sp>
      <p:sp>
        <p:nvSpPr>
          <p:cNvPr id="13" name="Sağ Köşeli Ayraç 12"/>
          <p:cNvSpPr/>
          <p:nvPr/>
        </p:nvSpPr>
        <p:spPr>
          <a:xfrm rot="5400000" flipH="1">
            <a:off x="4464844" y="870184"/>
            <a:ext cx="358775" cy="4176713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14" name="Düz Bağlayıcı 13"/>
          <p:cNvCxnSpPr>
            <a:stCxn id="13" idx="2"/>
          </p:cNvCxnSpPr>
          <p:nvPr/>
        </p:nvCxnSpPr>
        <p:spPr>
          <a:xfrm flipV="1">
            <a:off x="4643438" y="2202891"/>
            <a:ext cx="0" cy="576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_s69645"/>
          <p:cNvSpPr>
            <a:spLocks noChangeArrowheads="1"/>
          </p:cNvSpPr>
          <p:nvPr/>
        </p:nvSpPr>
        <p:spPr bwMode="auto">
          <a:xfrm>
            <a:off x="1475656" y="1554521"/>
            <a:ext cx="6264696" cy="648072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>
              <a:defRPr/>
            </a:pPr>
            <a:endParaRPr lang="tr-TR" sz="14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tr-TR" sz="1400" dirty="0">
                <a:latin typeface="+mn-lt"/>
              </a:rPr>
              <a:t> </a:t>
            </a:r>
            <a:endParaRPr lang="tr-TR" sz="1400" dirty="0">
              <a:latin typeface="Times New Roman" pitchFamily="18" charset="0"/>
            </a:endParaRPr>
          </a:p>
        </p:txBody>
      </p:sp>
      <p:sp>
        <p:nvSpPr>
          <p:cNvPr id="23" name="Başlık 1"/>
          <p:cNvSpPr txBox="1">
            <a:spLocks/>
          </p:cNvSpPr>
          <p:nvPr/>
        </p:nvSpPr>
        <p:spPr bwMode="auto">
          <a:xfrm>
            <a:off x="1258888" y="1444066"/>
            <a:ext cx="6697662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tr-TR" altLang="tr-TR" sz="2400" b="1" kern="0" dirty="0" smtClean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YURT DIŞI FUARLARA KATILIM TÜRLERİ</a:t>
            </a:r>
            <a:endParaRPr lang="tr-TR" sz="2400" b="1" kern="0" dirty="0">
              <a:solidFill>
                <a:srgbClr val="B010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6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8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Yuvarlatılmış Dikdörtgen 2"/>
          <p:cNvSpPr/>
          <p:nvPr/>
        </p:nvSpPr>
        <p:spPr>
          <a:xfrm>
            <a:off x="702787" y="1558767"/>
            <a:ext cx="7612083" cy="34438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0000"/>
              </a:lnSpc>
              <a:defRPr/>
            </a:pPr>
            <a:r>
              <a:rPr lang="tr-TR" altLang="tr-TR" sz="3200" b="1" dirty="0">
                <a:solidFill>
                  <a:srgbClr val="B010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Bireysel Katılım: </a:t>
            </a:r>
          </a:p>
          <a:p>
            <a:pPr algn="just">
              <a:lnSpc>
                <a:spcPct val="110000"/>
              </a:lnSpc>
              <a:defRPr/>
            </a:pPr>
            <a:r>
              <a:rPr lang="tr-TR" altLang="tr-TR" sz="3200" b="1" dirty="0">
                <a:solidFill>
                  <a:schemeClr val="tx2">
                    <a:lumMod val="75000"/>
                  </a:schemeClr>
                </a:solidFill>
              </a:rPr>
              <a:t>Bakanlık tarafından ilan edilen ve yurt dışında düzenlenen </a:t>
            </a:r>
            <a:r>
              <a:rPr lang="tr-TR" altLang="tr-TR" sz="3200" b="1" dirty="0" err="1">
                <a:solidFill>
                  <a:schemeClr val="tx2">
                    <a:lumMod val="75000"/>
                  </a:schemeClr>
                </a:solidFill>
              </a:rPr>
              <a:t>sektörel</a:t>
            </a:r>
            <a:r>
              <a:rPr lang="tr-TR" altLang="tr-TR" sz="3200" b="1" dirty="0">
                <a:solidFill>
                  <a:schemeClr val="tx2">
                    <a:lumMod val="75000"/>
                  </a:schemeClr>
                </a:solidFill>
              </a:rPr>
              <a:t> nitelikteki uluslararası fuarlara firmaların doğrudan katılımlarıdır.</a:t>
            </a:r>
          </a:p>
        </p:txBody>
      </p:sp>
      <p:pic>
        <p:nvPicPr>
          <p:cNvPr id="9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99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9892" y="1370699"/>
            <a:ext cx="8019210" cy="11160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970653" y="1600144"/>
            <a:ext cx="7370956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Milli Katılım: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Türk firmalarının, yurt dışındaki bir fuara görevlendirilen organizatör ile yaptığı toplu katılımlı fuarlardır.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89892" y="2682077"/>
            <a:ext cx="8019210" cy="11160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75243" y="2879909"/>
            <a:ext cx="758889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Türk İhraç Ürünleri Fuarı: 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Görevlendirilen organizatörlerce Türk ihraç ürünlerinin</a:t>
            </a:r>
            <a:r>
              <a:rPr lang="en-US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tanıtımı amacıyla düzenlenen yurt dışı fuarlardır</a:t>
            </a:r>
            <a:r>
              <a:rPr lang="tr-TR" sz="2200" dirty="0" smtClean="0">
                <a:latin typeface="+mj-lt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83827" y="4005395"/>
            <a:ext cx="8019210" cy="11160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97327" y="5307112"/>
            <a:ext cx="8019210" cy="11160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  <a:p>
            <a:pPr>
              <a:defRPr/>
            </a:pPr>
            <a:endParaRPr lang="tr-TR" sz="2000" b="1" dirty="0">
              <a:solidFill>
                <a:schemeClr val="tx2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975244" y="4144864"/>
            <a:ext cx="7616283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Sektörel Türk İhraç Ürünleri Fuarı: 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Görevlendirilen   organizatörlerce Türk ihraç ürünlerinin</a:t>
            </a:r>
            <a:r>
              <a:rPr lang="en-US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tanıtımı amacıyla düzenlenen sektörel yurt dışı fuarlardır.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970652" y="5583766"/>
            <a:ext cx="7593485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Yabancı Firma Katılımlı Sektörel Fuar: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Görevli organizatörlerce </a:t>
            </a:r>
            <a:r>
              <a:rPr lang="tr-TR" sz="2200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sektörel</a:t>
            </a:r>
            <a:r>
              <a:rPr lang="tr-TR" sz="2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yurt dışı fuarlardır.</a:t>
            </a:r>
            <a:endParaRPr lang="en-US" sz="2200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2165048" y="884459"/>
            <a:ext cx="4742486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B134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Yurt Dışı Fuar Organizasyonları</a:t>
            </a:r>
            <a:endParaRPr lang="tr-TR" sz="2800" dirty="0" smtClean="0">
              <a:solidFill>
                <a:srgbClr val="B134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9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582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880885"/>
              </p:ext>
            </p:extLst>
          </p:nvPr>
        </p:nvGraphicFramePr>
        <p:xfrm>
          <a:off x="180995" y="1166243"/>
          <a:ext cx="8758260" cy="500527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441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13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28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060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38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426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u="none" strike="noStrike" dirty="0">
                          <a:effectLst/>
                        </a:rPr>
                        <a:t>DESTEK KAPSAMI</a:t>
                      </a:r>
                      <a:endParaRPr lang="tr-TR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u="none" strike="noStrike" dirty="0">
                          <a:effectLst/>
                        </a:rPr>
                        <a:t>DESTEK ORANI </a:t>
                      </a:r>
                      <a:r>
                        <a:rPr lang="tr-TR" sz="1100" b="1" u="none" strike="noStrike" dirty="0">
                          <a:effectLst/>
                        </a:rPr>
                        <a:t>(%)</a:t>
                      </a:r>
                      <a:endParaRPr lang="tr-TR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u="none" strike="noStrike" dirty="0">
                          <a:effectLst/>
                        </a:rPr>
                        <a:t>DESTEK LİMİTİ</a:t>
                      </a:r>
                      <a:endParaRPr lang="tr-TR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u="none" strike="noStrike" dirty="0">
                          <a:effectLst/>
                        </a:rPr>
                        <a:t>FAYDALANICI</a:t>
                      </a:r>
                      <a:endParaRPr lang="tr-TR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3287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tr-TR" sz="1500" u="none" strike="noStrike" dirty="0">
                          <a:effectLst/>
                        </a:rPr>
                        <a:t>Yurt Dışı Fuar Katılımı Kapsamında Yer Kirası, </a:t>
                      </a:r>
                      <a:r>
                        <a:rPr lang="tr-TR" sz="1500" u="none" strike="noStrike" dirty="0" err="1">
                          <a:effectLst/>
                        </a:rPr>
                        <a:t>Stand</a:t>
                      </a:r>
                      <a:r>
                        <a:rPr lang="tr-TR" sz="1500" u="none" strike="noStrike" dirty="0">
                          <a:effectLst/>
                        </a:rPr>
                        <a:t>, Nakliye, Ulaşım  Giderleri</a:t>
                      </a:r>
                      <a:endParaRPr lang="tr-TR" sz="1500" b="1" i="0" u="none" strike="noStrike" dirty="0">
                        <a:solidFill>
                          <a:srgbClr val="EEECE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13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tr-TR" sz="1400" u="none" strike="noStrike" kern="1200" dirty="0" smtClean="0">
                          <a:effectLst/>
                        </a:rPr>
                        <a:t>Metrekare başına belirlenen tutarın, </a:t>
                      </a:r>
                    </a:p>
                    <a:p>
                      <a:pPr marL="0" lvl="0" algn="ctr" defTabSz="914400" rtl="0" eaLnBrk="1" fontAlgn="ctr" latinLnBrk="0" hangingPunct="1"/>
                      <a:r>
                        <a:rPr lang="tr-TR" sz="1400" u="none" strike="noStrike" kern="1200" dirty="0" smtClean="0">
                          <a:effectLst/>
                        </a:rPr>
                        <a:t> </a:t>
                      </a:r>
                      <a:r>
                        <a:rPr lang="tr-TR" altLang="tr-TR" sz="1400" u="none" strike="noStrike" kern="1200" dirty="0" smtClean="0">
                          <a:effectLst/>
                        </a:rPr>
                        <a:t>Hedef</a:t>
                      </a:r>
                      <a:r>
                        <a:rPr lang="tr-TR" altLang="tr-TR" sz="1400" u="none" strike="noStrike" kern="1200" baseline="0" dirty="0" smtClean="0">
                          <a:effectLst/>
                        </a:rPr>
                        <a:t> Ülkeler için </a:t>
                      </a:r>
                      <a:r>
                        <a:rPr lang="tr-TR" altLang="tr-TR" sz="1400" u="none" strike="noStrike" kern="1200" dirty="0" smtClean="0">
                          <a:effectLst/>
                        </a:rPr>
                        <a:t>% 70’i </a:t>
                      </a:r>
                    </a:p>
                    <a:p>
                      <a:pPr marL="0" lvl="0" algn="ctr" defTabSz="914400" rtl="0" eaLnBrk="1" fontAlgn="ctr" latinLnBrk="0" hangingPunct="1"/>
                      <a:r>
                        <a:rPr lang="tr-TR" altLang="tr-TR" sz="1400" u="none" strike="noStrike" kern="1200" dirty="0" smtClean="0">
                          <a:effectLst/>
                        </a:rPr>
                        <a:t>Diğer Ülkeler için % 50’si </a:t>
                      </a:r>
                    </a:p>
                    <a:p>
                      <a:pPr algn="ctr" rtl="0" fontAlgn="ctr"/>
                      <a:endParaRPr lang="tr-TR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13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>
                          <a:effectLst/>
                        </a:rPr>
                        <a:t>Genel </a:t>
                      </a:r>
                      <a:r>
                        <a:rPr lang="tr-TR" sz="1300" u="none" strike="noStrike" dirty="0" smtClean="0">
                          <a:effectLst/>
                        </a:rPr>
                        <a:t>Ticaret Fuarları (Milli Katılım) </a:t>
                      </a:r>
                      <a:endParaRPr lang="tr-TR" sz="13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 smtClean="0">
                          <a:effectLst/>
                        </a:rPr>
                        <a:t>71.000 </a:t>
                      </a:r>
                      <a:r>
                        <a:rPr lang="tr-TR" sz="1300" u="none" strike="noStrike" dirty="0">
                          <a:effectLst/>
                        </a:rPr>
                        <a:t>TL</a:t>
                      </a:r>
                      <a:endParaRPr lang="tr-TR" sz="13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>
                          <a:effectLst/>
                        </a:rPr>
                        <a:t>Şirketler, Üretici/İmalatçı Organizasyonları, İhracatçı Birlikleri</a:t>
                      </a:r>
                      <a:endParaRPr lang="tr-TR" sz="13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79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 err="1">
                          <a:effectLst/>
                        </a:rPr>
                        <a:t>Sektörel</a:t>
                      </a:r>
                      <a:r>
                        <a:rPr lang="tr-TR" sz="1300" u="none" strike="noStrike" dirty="0">
                          <a:effectLst/>
                        </a:rPr>
                        <a:t> </a:t>
                      </a:r>
                      <a:r>
                        <a:rPr lang="tr-TR" sz="1300" u="none" strike="noStrike" dirty="0" smtClean="0">
                          <a:effectLst/>
                        </a:rPr>
                        <a:t>Fuarlar</a:t>
                      </a:r>
                    </a:p>
                    <a:p>
                      <a:pPr algn="ctr" rtl="0" fontAlgn="ctr"/>
                      <a:r>
                        <a:rPr lang="tr-TR" sz="1300" u="none" strike="noStrike" dirty="0" smtClean="0">
                          <a:effectLst/>
                        </a:rPr>
                        <a:t> (Milli</a:t>
                      </a:r>
                      <a:r>
                        <a:rPr lang="tr-TR" sz="1300" u="none" strike="noStrike" baseline="0" dirty="0" smtClean="0">
                          <a:effectLst/>
                        </a:rPr>
                        <a:t> / Bireysel Katılım)</a:t>
                      </a:r>
                      <a:endParaRPr lang="tr-TR" sz="13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 smtClean="0">
                          <a:effectLst/>
                        </a:rPr>
                        <a:t>107.000 </a:t>
                      </a:r>
                      <a:r>
                        <a:rPr lang="tr-TR" sz="1300" u="none" strike="noStrike" dirty="0">
                          <a:effectLst/>
                        </a:rPr>
                        <a:t>TL</a:t>
                      </a:r>
                      <a:endParaRPr lang="tr-TR" sz="13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407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>
                          <a:effectLst/>
                        </a:rPr>
                        <a:t>Prestijli </a:t>
                      </a:r>
                      <a:r>
                        <a:rPr lang="tr-TR" sz="1300" u="none" strike="noStrike" dirty="0" smtClean="0">
                          <a:effectLst/>
                        </a:rPr>
                        <a:t>Fuarlar</a:t>
                      </a:r>
                    </a:p>
                    <a:p>
                      <a:pPr algn="ctr" rtl="0" fontAlgn="ctr"/>
                      <a:r>
                        <a:rPr lang="tr-TR" sz="1300" u="none" strike="noStrike" dirty="0" smtClean="0">
                          <a:effectLst/>
                        </a:rPr>
                        <a:t> (Milli / Bireysel Katılım)</a:t>
                      </a:r>
                      <a:endParaRPr lang="tr-TR" sz="13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 smtClean="0">
                          <a:effectLst/>
                        </a:rPr>
                        <a:t>360.000 </a:t>
                      </a:r>
                      <a:r>
                        <a:rPr lang="tr-TR" sz="1300" u="none" strike="noStrike" dirty="0">
                          <a:effectLst/>
                        </a:rPr>
                        <a:t>TL</a:t>
                      </a:r>
                      <a:endParaRPr lang="tr-TR" sz="13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971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tr-TR" sz="1500" u="none" strike="noStrike" dirty="0">
                          <a:effectLst/>
                        </a:rPr>
                        <a:t>Türk ihraç ürünlerinin, sektör/sektörlerin ve/veya katılımcıların ve/veya yurt dışı fuar organizasyonunun tanıtımı amacıyla yapılan faaliyetler</a:t>
                      </a:r>
                      <a:endParaRPr lang="tr-TR" sz="1500" b="1" i="0" u="none" strike="noStrike" dirty="0">
                        <a:solidFill>
                          <a:srgbClr val="EEECE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13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75%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213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>
                          <a:effectLst/>
                        </a:rPr>
                        <a:t>Genel </a:t>
                      </a:r>
                      <a:r>
                        <a:rPr lang="tr-TR" sz="1300" u="none" strike="noStrike" dirty="0" smtClean="0">
                          <a:effectLst/>
                        </a:rPr>
                        <a:t>Ticaret Fuarı </a:t>
                      </a:r>
                      <a:endParaRPr lang="tr-TR" sz="13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 smtClean="0">
                          <a:effectLst/>
                        </a:rPr>
                        <a:t>460.000 TL</a:t>
                      </a:r>
                      <a:endParaRPr lang="tr-TR" sz="13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>
                          <a:effectLst/>
                        </a:rPr>
                        <a:t>Yetkilendirilmiş Yurt Dışı Fuar Organizatörleri</a:t>
                      </a:r>
                      <a:endParaRPr lang="tr-TR" sz="13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691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 err="1">
                          <a:effectLst/>
                        </a:rPr>
                        <a:t>Sektörel</a:t>
                      </a:r>
                      <a:r>
                        <a:rPr lang="tr-TR" sz="1300" u="none" strike="noStrike" dirty="0">
                          <a:effectLst/>
                        </a:rPr>
                        <a:t> </a:t>
                      </a:r>
                      <a:r>
                        <a:rPr lang="tr-TR" sz="1300" u="none" strike="noStrike" dirty="0" smtClean="0">
                          <a:effectLst/>
                        </a:rPr>
                        <a:t>Fuarlar</a:t>
                      </a:r>
                      <a:endParaRPr lang="tr-TR" sz="13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 smtClean="0">
                          <a:effectLst/>
                        </a:rPr>
                        <a:t>721.000 </a:t>
                      </a:r>
                      <a:r>
                        <a:rPr lang="tr-TR" sz="1300" u="none" strike="noStrike" dirty="0">
                          <a:effectLst/>
                        </a:rPr>
                        <a:t>TL + </a:t>
                      </a:r>
                      <a:r>
                        <a:rPr lang="tr-TR" sz="1300" u="none" strike="noStrike" dirty="0" smtClean="0">
                          <a:effectLst/>
                        </a:rPr>
                        <a:t>(460.000 </a:t>
                      </a:r>
                      <a:r>
                        <a:rPr lang="tr-TR" sz="1300" u="none" strike="noStrike" dirty="0">
                          <a:effectLst/>
                        </a:rPr>
                        <a:t>TL İlave Tanıtım Desteği)</a:t>
                      </a:r>
                      <a:br>
                        <a:rPr lang="tr-TR" sz="1300" u="none" strike="noStrike" dirty="0">
                          <a:effectLst/>
                        </a:rPr>
                      </a:br>
                      <a:endParaRPr lang="tr-TR" sz="13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4" marR="9024" marT="902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Dikdörtgen 12"/>
          <p:cNvSpPr/>
          <p:nvPr/>
        </p:nvSpPr>
        <p:spPr>
          <a:xfrm>
            <a:off x="192870" y="6190583"/>
            <a:ext cx="87582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59410" algn="l"/>
              </a:tabLst>
            </a:pPr>
            <a:r>
              <a:rPr lang="tr-TR" sz="1400" i="1" dirty="0" smtClean="0">
                <a:ea typeface="Times New Roman" panose="02020603050405020304" pitchFamily="18" charset="0"/>
              </a:rPr>
              <a:t>Destek </a:t>
            </a:r>
            <a:r>
              <a:rPr lang="tr-TR" sz="1400" i="1" dirty="0">
                <a:ea typeface="Times New Roman" panose="02020603050405020304" pitchFamily="18" charset="0"/>
              </a:rPr>
              <a:t>üst limitleri her takvim yılı başında (TÜFE + Yİ-ÜFE)/2 oranında </a:t>
            </a:r>
            <a:r>
              <a:rPr lang="tr-TR" sz="1400" i="1" dirty="0" smtClean="0">
                <a:ea typeface="Times New Roman" panose="02020603050405020304" pitchFamily="18" charset="0"/>
              </a:rPr>
              <a:t>güncellenmektedir</a:t>
            </a:r>
            <a:r>
              <a:rPr lang="tr-TR" sz="1400" i="1" dirty="0">
                <a:ea typeface="Times New Roman" panose="02020603050405020304" pitchFamily="18" charset="0"/>
              </a:rPr>
              <a:t>.</a:t>
            </a:r>
            <a:endParaRPr lang="tr-TR" sz="1400" i="1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11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05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57388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644128"/>
            <a:ext cx="9144000" cy="559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6557962"/>
            <a:ext cx="9144000" cy="300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tr-TR" sz="1350">
              <a:solidFill>
                <a:prstClr val="white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30300" y="-22373"/>
            <a:ext cx="77406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FUAR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DESTEĞİ</a:t>
            </a:r>
          </a:p>
        </p:txBody>
      </p:sp>
      <p:sp>
        <p:nvSpPr>
          <p:cNvPr id="21" name="Altbilgi Yer Tutucusu 2"/>
          <p:cNvSpPr txBox="1">
            <a:spLocks/>
          </p:cNvSpPr>
          <p:nvPr/>
        </p:nvSpPr>
        <p:spPr>
          <a:xfrm>
            <a:off x="107950" y="6524625"/>
            <a:ext cx="8064500" cy="304800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tr-TR" dirty="0" smtClean="0">
                <a:solidFill>
                  <a:schemeClr val="bg1"/>
                </a:solidFill>
              </a:rPr>
              <a:t>İhracat Genel Müdürlüğü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22" name="Tablo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558923"/>
              </p:ext>
            </p:extLst>
          </p:nvPr>
        </p:nvGraphicFramePr>
        <p:xfrm>
          <a:off x="391886" y="1376666"/>
          <a:ext cx="8479064" cy="5021749"/>
        </p:xfrm>
        <a:graphic>
          <a:graphicData uri="http://schemas.openxmlformats.org/drawingml/2006/table">
            <a:tbl>
              <a:tblPr/>
              <a:tblGrid>
                <a:gridCol w="492483">
                  <a:extLst>
                    <a:ext uri="{9D8B030D-6E8A-4147-A177-3AD203B41FA5}">
                      <a16:colId xmlns="" xmlns:a16="http://schemas.microsoft.com/office/drawing/2014/main" val="4107236691"/>
                    </a:ext>
                  </a:extLst>
                </a:gridCol>
                <a:gridCol w="3297025">
                  <a:extLst>
                    <a:ext uri="{9D8B030D-6E8A-4147-A177-3AD203B41FA5}">
                      <a16:colId xmlns="" xmlns:a16="http://schemas.microsoft.com/office/drawing/2014/main" val="1781326566"/>
                    </a:ext>
                  </a:extLst>
                </a:gridCol>
                <a:gridCol w="655310">
                  <a:extLst>
                    <a:ext uri="{9D8B030D-6E8A-4147-A177-3AD203B41FA5}">
                      <a16:colId xmlns="" xmlns:a16="http://schemas.microsoft.com/office/drawing/2014/main" val="1703309668"/>
                    </a:ext>
                  </a:extLst>
                </a:gridCol>
                <a:gridCol w="511960">
                  <a:extLst>
                    <a:ext uri="{9D8B030D-6E8A-4147-A177-3AD203B41FA5}">
                      <a16:colId xmlns="" xmlns:a16="http://schemas.microsoft.com/office/drawing/2014/main" val="3851620128"/>
                    </a:ext>
                  </a:extLst>
                </a:gridCol>
                <a:gridCol w="3522286">
                  <a:extLst>
                    <a:ext uri="{9D8B030D-6E8A-4147-A177-3AD203B41FA5}">
                      <a16:colId xmlns="" xmlns:a16="http://schemas.microsoft.com/office/drawing/2014/main" val="104848445"/>
                    </a:ext>
                  </a:extLst>
                </a:gridCol>
              </a:tblGrid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ABD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Japonya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4535673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Avustralya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Kamerun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57292526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Azerbaycan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Katar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5738487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Bosna Hersek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Kenya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77848175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Brezilya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Kolombiya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02491925"/>
                  </a:ext>
                </a:extLst>
              </a:tr>
              <a:tr h="354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Cezayir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Kuveyt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274717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ÇHC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Malezya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6574896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Endonezya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Özbekistan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7590770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Filistin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Pakistan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01793550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Güney </a:t>
                      </a:r>
                      <a:r>
                        <a:rPr lang="tr-T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Afrika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Rusya Federasyonu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06426902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Hırvatistan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Senegal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66881608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Hindistan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Sırbistan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81295424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İngiltere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Umman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40822265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İran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Ürdün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40109086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İspanya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Venezuela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5311404"/>
                  </a:ext>
                </a:extLst>
              </a:tr>
              <a:tr h="311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  <a:endParaRPr lang="tr-T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Güney</a:t>
                      </a:r>
                      <a:r>
                        <a:rPr lang="tr-TR" sz="18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Kore(2019 Yılı İçin)</a:t>
                      </a:r>
                      <a:endParaRPr lang="tr-T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  <a:endParaRPr lang="tr-T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Meksika</a:t>
                      </a:r>
                      <a:r>
                        <a:rPr lang="tr-TR" sz="18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(2019 Yılı İçin)</a:t>
                      </a:r>
                      <a:endParaRPr lang="tr-TR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76252749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785916" y="943586"/>
            <a:ext cx="7740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  <a:cs typeface="Times New Roman" panose="02020603050405020304" pitchFamily="18" charset="0"/>
              </a:rPr>
              <a:t>2018-2019 YILLARI İÇİN FUARCILIK AÇISINDAN BELİRLENEN 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  <a:cs typeface="Times New Roman" panose="02020603050405020304" pitchFamily="18" charset="0"/>
              </a:rPr>
              <a:t>32* 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  <a:cs typeface="Times New Roman" panose="02020603050405020304" pitchFamily="18" charset="0"/>
              </a:rPr>
              <a:t>HEDEF ÜLKE</a:t>
            </a:r>
            <a:r>
              <a:rPr lang="tr-TR" alt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7" y="200252"/>
            <a:ext cx="1153921" cy="1153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50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34770</TotalTime>
  <Words>1268</Words>
  <Application>Microsoft Office PowerPoint</Application>
  <PresentationFormat>Ekran Gösterisi (4:3)</PresentationFormat>
  <Paragraphs>315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Ekonomi Bakanlığı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Eyyup YILDIRIM</dc:creator>
  <cp:lastModifiedBy>IPEK METINTURK</cp:lastModifiedBy>
  <cp:revision>892</cp:revision>
  <cp:lastPrinted>2018-07-13T16:44:27Z</cp:lastPrinted>
  <dcterms:created xsi:type="dcterms:W3CDTF">2015-05-14T14:48:47Z</dcterms:created>
  <dcterms:modified xsi:type="dcterms:W3CDTF">2020-02-13T07:40:02Z</dcterms:modified>
</cp:coreProperties>
</file>