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36"/>
  </p:notesMasterIdLst>
  <p:handoutMasterIdLst>
    <p:handoutMasterId r:id="rId37"/>
  </p:handoutMasterIdLst>
  <p:sldIdLst>
    <p:sldId id="1489" r:id="rId2"/>
    <p:sldId id="1580" r:id="rId3"/>
    <p:sldId id="1442" r:id="rId4"/>
    <p:sldId id="1427" r:id="rId5"/>
    <p:sldId id="1490" r:id="rId6"/>
    <p:sldId id="1498" r:id="rId7"/>
    <p:sldId id="1491" r:id="rId8"/>
    <p:sldId id="1492" r:id="rId9"/>
    <p:sldId id="1493" r:id="rId10"/>
    <p:sldId id="1494" r:id="rId11"/>
    <p:sldId id="1495" r:id="rId12"/>
    <p:sldId id="1496" r:id="rId13"/>
    <p:sldId id="1497" r:id="rId14"/>
    <p:sldId id="1499" r:id="rId15"/>
    <p:sldId id="1428" r:id="rId16"/>
    <p:sldId id="1468" r:id="rId17"/>
    <p:sldId id="1444" r:id="rId18"/>
    <p:sldId id="1508" r:id="rId19"/>
    <p:sldId id="1509" r:id="rId20"/>
    <p:sldId id="1603" r:id="rId21"/>
    <p:sldId id="1604" r:id="rId22"/>
    <p:sldId id="1605" r:id="rId23"/>
    <p:sldId id="1543" r:id="rId24"/>
    <p:sldId id="1544" r:id="rId25"/>
    <p:sldId id="1602" r:id="rId26"/>
    <p:sldId id="1545" r:id="rId27"/>
    <p:sldId id="1546" r:id="rId28"/>
    <p:sldId id="1547" r:id="rId29"/>
    <p:sldId id="1548" r:id="rId30"/>
    <p:sldId id="1601" r:id="rId31"/>
    <p:sldId id="1549" r:id="rId32"/>
    <p:sldId id="1550" r:id="rId33"/>
    <p:sldId id="1551" r:id="rId34"/>
    <p:sldId id="1553" r:id="rId35"/>
  </p:sldIdLst>
  <p:sldSz cx="9144000" cy="6858000" type="screen4x3"/>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3399"/>
    <a:srgbClr val="666699"/>
    <a:srgbClr val="B0102B"/>
    <a:srgbClr val="A03078"/>
    <a:srgbClr val="00FFFF"/>
    <a:srgbClr val="16EE59"/>
    <a:srgbClr val="1506D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6" autoAdjust="0"/>
    <p:restoredTop sz="96049" autoAdjust="0"/>
  </p:normalViewPr>
  <p:slideViewPr>
    <p:cSldViewPr snapToGrid="0" snapToObjects="1">
      <p:cViewPr varScale="1">
        <p:scale>
          <a:sx n="71" d="100"/>
          <a:sy n="71"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844"/>
    </p:cViewPr>
  </p:sorterViewPr>
  <p:notesViewPr>
    <p:cSldViewPr snapToGrid="0" snapToObjects="1">
      <p:cViewPr varScale="1">
        <p:scale>
          <a:sx n="68" d="100"/>
          <a:sy n="68" d="100"/>
        </p:scale>
        <p:origin x="277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088C1-6315-4AF3-9DD4-F85E8092BED8}"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tr-TR"/>
        </a:p>
      </dgm:t>
    </dgm:pt>
    <dgm:pt modelId="{8422124D-B89B-4B19-A867-BD0366E10404}">
      <dgm:prSet custT="1"/>
      <dgm:spPr>
        <a:solidFill>
          <a:srgbClr val="C00000"/>
        </a:solidFill>
      </dgm:spPr>
      <dgm:t>
        <a:bodyPr/>
        <a:lstStyle/>
        <a:p>
          <a:pPr rtl="0"/>
          <a:r>
            <a:rPr lang="tr-TR" sz="1400" b="1" dirty="0" smtClean="0"/>
            <a:t>Yurt Dışı Pazarlama Faaliyeti ve/veya Alım Heyeti</a:t>
          </a:r>
          <a:endParaRPr lang="tr-TR" sz="1400" b="1" dirty="0"/>
        </a:p>
      </dgm:t>
    </dgm:pt>
    <dgm:pt modelId="{3A0D592D-7EE7-4E71-AC33-272BD11F44F3}" type="parTrans" cxnId="{9CB09C65-6B01-462D-86D6-8F3148B0F029}">
      <dgm:prSet/>
      <dgm:spPr/>
      <dgm:t>
        <a:bodyPr/>
        <a:lstStyle/>
        <a:p>
          <a:endParaRPr lang="tr-TR"/>
        </a:p>
      </dgm:t>
    </dgm:pt>
    <dgm:pt modelId="{F67D4925-D549-4EE3-8943-B1FB256840CE}" type="sibTrans" cxnId="{9CB09C65-6B01-462D-86D6-8F3148B0F029}">
      <dgm:prSet/>
      <dgm:spPr/>
      <dgm:t>
        <a:bodyPr/>
        <a:lstStyle/>
        <a:p>
          <a:endParaRPr lang="tr-TR"/>
        </a:p>
      </dgm:t>
    </dgm:pt>
    <dgm:pt modelId="{75CC44AE-4B6D-4AB0-9051-648C5787E39D}">
      <dgm:prSet custT="1"/>
      <dgm:spPr>
        <a:solidFill>
          <a:srgbClr val="C00000"/>
        </a:solidFill>
      </dgm:spPr>
      <dgm:t>
        <a:bodyPr/>
        <a:lstStyle/>
        <a:p>
          <a:pPr rtl="0"/>
          <a:r>
            <a:rPr lang="tr-TR" sz="2000" b="1" dirty="0" smtClean="0"/>
            <a:t>Bireysel Danışmanlık</a:t>
          </a:r>
          <a:endParaRPr lang="tr-TR" sz="2000" b="1" dirty="0"/>
        </a:p>
      </dgm:t>
    </dgm:pt>
    <dgm:pt modelId="{EDA830A3-5728-4CED-AA89-A2EED3000937}" type="parTrans" cxnId="{0CE4F0C6-8E3F-4AC0-BEF3-7942B8932B1E}">
      <dgm:prSet/>
      <dgm:spPr/>
      <dgm:t>
        <a:bodyPr/>
        <a:lstStyle/>
        <a:p>
          <a:endParaRPr lang="tr-TR"/>
        </a:p>
      </dgm:t>
    </dgm:pt>
    <dgm:pt modelId="{B0F82EE8-9E54-46AC-82AD-74613F8B06F2}" type="sibTrans" cxnId="{0CE4F0C6-8E3F-4AC0-BEF3-7942B8932B1E}">
      <dgm:prSet/>
      <dgm:spPr/>
      <dgm:t>
        <a:bodyPr/>
        <a:lstStyle/>
        <a:p>
          <a:endParaRPr lang="tr-TR"/>
        </a:p>
      </dgm:t>
    </dgm:pt>
    <dgm:pt modelId="{E59CCEE4-E140-4864-967E-E20BB83EDB6A}">
      <dgm:prSet custT="1"/>
      <dgm:spPr>
        <a:solidFill>
          <a:srgbClr val="C00000"/>
        </a:solidFill>
      </dgm:spPr>
      <dgm:t>
        <a:bodyPr/>
        <a:lstStyle/>
        <a:p>
          <a:pPr rtl="0"/>
          <a:r>
            <a:rPr lang="tr-TR" sz="1800" b="1" dirty="0" smtClean="0"/>
            <a:t>İşbirliği Kuruluşu Proje Sunumu</a:t>
          </a:r>
          <a:endParaRPr lang="tr-TR" sz="1800" b="1" dirty="0"/>
        </a:p>
      </dgm:t>
    </dgm:pt>
    <dgm:pt modelId="{66B93E60-3584-483D-AADD-A3B081CC1627}" type="parTrans" cxnId="{EC65FFD8-C752-4807-9556-29B88EFE4520}">
      <dgm:prSet/>
      <dgm:spPr/>
      <dgm:t>
        <a:bodyPr/>
        <a:lstStyle/>
        <a:p>
          <a:endParaRPr lang="tr-TR"/>
        </a:p>
      </dgm:t>
    </dgm:pt>
    <dgm:pt modelId="{181766F7-D029-43A8-ABE6-D84A9635EF31}" type="sibTrans" cxnId="{EC65FFD8-C752-4807-9556-29B88EFE4520}">
      <dgm:prSet/>
      <dgm:spPr/>
      <dgm:t>
        <a:bodyPr/>
        <a:lstStyle/>
        <a:p>
          <a:endParaRPr lang="tr-TR"/>
        </a:p>
      </dgm:t>
    </dgm:pt>
    <dgm:pt modelId="{F865481B-67AD-4E9B-A4A5-470488BA6033}">
      <dgm:prSet custT="1"/>
      <dgm:spPr>
        <a:solidFill>
          <a:srgbClr val="C00000"/>
        </a:solidFill>
      </dgm:spPr>
      <dgm:t>
        <a:bodyPr/>
        <a:lstStyle/>
        <a:p>
          <a:pPr rtl="0"/>
          <a:r>
            <a:rPr lang="tr-TR" sz="1800" b="1" dirty="0" smtClean="0"/>
            <a:t>İhtiyaç Analizi ve İstihdam</a:t>
          </a:r>
          <a:endParaRPr lang="tr-TR" sz="1800" b="1" dirty="0"/>
        </a:p>
      </dgm:t>
    </dgm:pt>
    <dgm:pt modelId="{A3570C1D-8378-44F7-B275-7E35D46C964F}" type="parTrans" cxnId="{04501BAF-F477-4441-8CF3-D4AFC4153A10}">
      <dgm:prSet/>
      <dgm:spPr/>
      <dgm:t>
        <a:bodyPr/>
        <a:lstStyle/>
        <a:p>
          <a:endParaRPr lang="tr-TR"/>
        </a:p>
      </dgm:t>
    </dgm:pt>
    <dgm:pt modelId="{861619C5-40B3-4845-A34D-1208C0364D15}" type="sibTrans" cxnId="{04501BAF-F477-4441-8CF3-D4AFC4153A10}">
      <dgm:prSet/>
      <dgm:spPr/>
      <dgm:t>
        <a:bodyPr/>
        <a:lstStyle/>
        <a:p>
          <a:endParaRPr lang="tr-TR"/>
        </a:p>
      </dgm:t>
    </dgm:pt>
    <dgm:pt modelId="{943EDF46-F2D8-472A-9459-D1AA7BE041D4}">
      <dgm:prSet custT="1"/>
      <dgm:spPr>
        <a:solidFill>
          <a:srgbClr val="C00000"/>
        </a:solidFill>
      </dgm:spPr>
      <dgm:t>
        <a:bodyPr/>
        <a:lstStyle/>
        <a:p>
          <a:pPr rtl="0"/>
          <a:r>
            <a:rPr lang="tr-TR" sz="1400" b="1" dirty="0" smtClean="0"/>
            <a:t>Eğitim/ Danışmanlık / Küme Tanıtım Faaliyeti</a:t>
          </a:r>
          <a:endParaRPr lang="tr-TR" sz="1400" b="1" dirty="0"/>
        </a:p>
      </dgm:t>
    </dgm:pt>
    <dgm:pt modelId="{EC517AAC-815C-4120-86EE-EC9AFEDCE740}" type="parTrans" cxnId="{9BB5D373-BAC1-4276-A729-369E962D312D}">
      <dgm:prSet/>
      <dgm:spPr/>
      <dgm:t>
        <a:bodyPr/>
        <a:lstStyle/>
        <a:p>
          <a:endParaRPr lang="tr-TR"/>
        </a:p>
      </dgm:t>
    </dgm:pt>
    <dgm:pt modelId="{3C7F9D07-8391-4EF5-A579-C77E4CCE20C0}" type="sibTrans" cxnId="{9BB5D373-BAC1-4276-A729-369E962D312D}">
      <dgm:prSet/>
      <dgm:spPr/>
      <dgm:t>
        <a:bodyPr/>
        <a:lstStyle/>
        <a:p>
          <a:endParaRPr lang="tr-TR"/>
        </a:p>
      </dgm:t>
    </dgm:pt>
    <dgm:pt modelId="{33ECF3A0-F4F0-44E4-9796-4C632AA57843}" type="pres">
      <dgm:prSet presAssocID="{CFF088C1-6315-4AF3-9DD4-F85E8092BED8}" presName="rootnode" presStyleCnt="0">
        <dgm:presLayoutVars>
          <dgm:chMax/>
          <dgm:chPref/>
          <dgm:dir/>
          <dgm:animLvl val="lvl"/>
        </dgm:presLayoutVars>
      </dgm:prSet>
      <dgm:spPr/>
      <dgm:t>
        <a:bodyPr/>
        <a:lstStyle/>
        <a:p>
          <a:endParaRPr lang="tr-TR"/>
        </a:p>
      </dgm:t>
    </dgm:pt>
    <dgm:pt modelId="{1503613A-2D7D-4B6C-B594-513654175386}" type="pres">
      <dgm:prSet presAssocID="{E59CCEE4-E140-4864-967E-E20BB83EDB6A}" presName="composite" presStyleCnt="0"/>
      <dgm:spPr/>
    </dgm:pt>
    <dgm:pt modelId="{FAAC15F9-3537-4F55-9E49-6C91951C02E0}" type="pres">
      <dgm:prSet presAssocID="{E59CCEE4-E140-4864-967E-E20BB83EDB6A}" presName="bentUpArrow1" presStyleLbl="alignImgPlace1" presStyleIdx="0" presStyleCnt="4"/>
      <dgm:spPr/>
    </dgm:pt>
    <dgm:pt modelId="{A78EC976-1E2F-4DB5-9A8C-CCE2F1E75BA2}" type="pres">
      <dgm:prSet presAssocID="{E59CCEE4-E140-4864-967E-E20BB83EDB6A}" presName="ParentText" presStyleLbl="node1" presStyleIdx="0" presStyleCnt="5" custScaleX="140414">
        <dgm:presLayoutVars>
          <dgm:chMax val="1"/>
          <dgm:chPref val="1"/>
          <dgm:bulletEnabled val="1"/>
        </dgm:presLayoutVars>
      </dgm:prSet>
      <dgm:spPr/>
      <dgm:t>
        <a:bodyPr/>
        <a:lstStyle/>
        <a:p>
          <a:endParaRPr lang="tr-TR"/>
        </a:p>
      </dgm:t>
    </dgm:pt>
    <dgm:pt modelId="{C5E27124-CAC5-4B1A-A027-67BD1FE731B6}" type="pres">
      <dgm:prSet presAssocID="{E59CCEE4-E140-4864-967E-E20BB83EDB6A}" presName="ChildText" presStyleLbl="revTx" presStyleIdx="0" presStyleCnt="4">
        <dgm:presLayoutVars>
          <dgm:chMax val="0"/>
          <dgm:chPref val="0"/>
          <dgm:bulletEnabled val="1"/>
        </dgm:presLayoutVars>
      </dgm:prSet>
      <dgm:spPr/>
      <dgm:t>
        <a:bodyPr/>
        <a:lstStyle/>
        <a:p>
          <a:endParaRPr lang="tr-TR"/>
        </a:p>
      </dgm:t>
    </dgm:pt>
    <dgm:pt modelId="{02E13555-99E0-4F5B-9246-4BAD922C856A}" type="pres">
      <dgm:prSet presAssocID="{181766F7-D029-43A8-ABE6-D84A9635EF31}" presName="sibTrans" presStyleCnt="0"/>
      <dgm:spPr/>
    </dgm:pt>
    <dgm:pt modelId="{B02B781C-6C08-4F6C-899F-42E083D0D42E}" type="pres">
      <dgm:prSet presAssocID="{F865481B-67AD-4E9B-A4A5-470488BA6033}" presName="composite" presStyleCnt="0"/>
      <dgm:spPr/>
    </dgm:pt>
    <dgm:pt modelId="{1E8CFA32-3D34-4666-9A09-A50580A834F7}" type="pres">
      <dgm:prSet presAssocID="{F865481B-67AD-4E9B-A4A5-470488BA6033}" presName="bentUpArrow1" presStyleLbl="alignImgPlace1" presStyleIdx="1" presStyleCnt="4"/>
      <dgm:spPr/>
    </dgm:pt>
    <dgm:pt modelId="{CC3B7792-E3D2-4FA3-AFCA-0C873DF7C054}" type="pres">
      <dgm:prSet presAssocID="{F865481B-67AD-4E9B-A4A5-470488BA6033}" presName="ParentText" presStyleLbl="node1" presStyleIdx="1" presStyleCnt="5" custScaleX="140414">
        <dgm:presLayoutVars>
          <dgm:chMax val="1"/>
          <dgm:chPref val="1"/>
          <dgm:bulletEnabled val="1"/>
        </dgm:presLayoutVars>
      </dgm:prSet>
      <dgm:spPr/>
      <dgm:t>
        <a:bodyPr/>
        <a:lstStyle/>
        <a:p>
          <a:endParaRPr lang="tr-TR"/>
        </a:p>
      </dgm:t>
    </dgm:pt>
    <dgm:pt modelId="{3726F947-206D-46E5-BCBD-F06A97043AC4}" type="pres">
      <dgm:prSet presAssocID="{F865481B-67AD-4E9B-A4A5-470488BA6033}" presName="ChildText" presStyleLbl="revTx" presStyleIdx="1" presStyleCnt="4">
        <dgm:presLayoutVars>
          <dgm:chMax val="0"/>
          <dgm:chPref val="0"/>
          <dgm:bulletEnabled val="1"/>
        </dgm:presLayoutVars>
      </dgm:prSet>
      <dgm:spPr/>
    </dgm:pt>
    <dgm:pt modelId="{40FC0371-882A-403B-9A42-2A34305DF659}" type="pres">
      <dgm:prSet presAssocID="{861619C5-40B3-4845-A34D-1208C0364D15}" presName="sibTrans" presStyleCnt="0"/>
      <dgm:spPr/>
    </dgm:pt>
    <dgm:pt modelId="{64D45ADF-781C-4CFD-8AC8-33826374840D}" type="pres">
      <dgm:prSet presAssocID="{943EDF46-F2D8-472A-9459-D1AA7BE041D4}" presName="composite" presStyleCnt="0"/>
      <dgm:spPr/>
    </dgm:pt>
    <dgm:pt modelId="{80F6D84C-9969-4BFE-A5CE-CFE43273D58E}" type="pres">
      <dgm:prSet presAssocID="{943EDF46-F2D8-472A-9459-D1AA7BE041D4}" presName="bentUpArrow1" presStyleLbl="alignImgPlace1" presStyleIdx="2" presStyleCnt="4"/>
      <dgm:spPr/>
    </dgm:pt>
    <dgm:pt modelId="{30512A2D-55E0-40B7-9B96-E22EF5C3ED3E}" type="pres">
      <dgm:prSet presAssocID="{943EDF46-F2D8-472A-9459-D1AA7BE041D4}" presName="ParentText" presStyleLbl="node1" presStyleIdx="2" presStyleCnt="5" custScaleX="140414">
        <dgm:presLayoutVars>
          <dgm:chMax val="1"/>
          <dgm:chPref val="1"/>
          <dgm:bulletEnabled val="1"/>
        </dgm:presLayoutVars>
      </dgm:prSet>
      <dgm:spPr/>
      <dgm:t>
        <a:bodyPr/>
        <a:lstStyle/>
        <a:p>
          <a:endParaRPr lang="tr-TR"/>
        </a:p>
      </dgm:t>
    </dgm:pt>
    <dgm:pt modelId="{084BCD93-031C-4A49-8D0A-F55DE5E70093}" type="pres">
      <dgm:prSet presAssocID="{943EDF46-F2D8-472A-9459-D1AA7BE041D4}" presName="ChildText" presStyleLbl="revTx" presStyleIdx="2" presStyleCnt="4">
        <dgm:presLayoutVars>
          <dgm:chMax val="0"/>
          <dgm:chPref val="0"/>
          <dgm:bulletEnabled val="1"/>
        </dgm:presLayoutVars>
      </dgm:prSet>
      <dgm:spPr/>
    </dgm:pt>
    <dgm:pt modelId="{67E23794-7BB4-45EB-97AF-4B96647D66A9}" type="pres">
      <dgm:prSet presAssocID="{3C7F9D07-8391-4EF5-A579-C77E4CCE20C0}" presName="sibTrans" presStyleCnt="0"/>
      <dgm:spPr/>
    </dgm:pt>
    <dgm:pt modelId="{FC962FD2-D095-4D38-8270-1EF6F0C69A3B}" type="pres">
      <dgm:prSet presAssocID="{8422124D-B89B-4B19-A867-BD0366E10404}" presName="composite" presStyleCnt="0"/>
      <dgm:spPr/>
    </dgm:pt>
    <dgm:pt modelId="{1767B39D-5219-4587-AD19-ABF42DCBEB34}" type="pres">
      <dgm:prSet presAssocID="{8422124D-B89B-4B19-A867-BD0366E10404}" presName="bentUpArrow1" presStyleLbl="alignImgPlace1" presStyleIdx="3" presStyleCnt="4"/>
      <dgm:spPr/>
    </dgm:pt>
    <dgm:pt modelId="{7984626A-E1ED-4C8B-B60E-5DBE8A9A26D5}" type="pres">
      <dgm:prSet presAssocID="{8422124D-B89B-4B19-A867-BD0366E10404}" presName="ParentText" presStyleLbl="node1" presStyleIdx="3" presStyleCnt="5" custScaleX="140414">
        <dgm:presLayoutVars>
          <dgm:chMax val="1"/>
          <dgm:chPref val="1"/>
          <dgm:bulletEnabled val="1"/>
        </dgm:presLayoutVars>
      </dgm:prSet>
      <dgm:spPr/>
      <dgm:t>
        <a:bodyPr/>
        <a:lstStyle/>
        <a:p>
          <a:endParaRPr lang="tr-TR"/>
        </a:p>
      </dgm:t>
    </dgm:pt>
    <dgm:pt modelId="{582094C8-C879-48EF-9DEB-4FFB86F18858}" type="pres">
      <dgm:prSet presAssocID="{8422124D-B89B-4B19-A867-BD0366E10404}" presName="ChildText" presStyleLbl="revTx" presStyleIdx="3" presStyleCnt="4">
        <dgm:presLayoutVars>
          <dgm:chMax val="0"/>
          <dgm:chPref val="0"/>
          <dgm:bulletEnabled val="1"/>
        </dgm:presLayoutVars>
      </dgm:prSet>
      <dgm:spPr/>
    </dgm:pt>
    <dgm:pt modelId="{7FA5A0D3-F38A-40B6-AA8E-56136A504D34}" type="pres">
      <dgm:prSet presAssocID="{F67D4925-D549-4EE3-8943-B1FB256840CE}" presName="sibTrans" presStyleCnt="0"/>
      <dgm:spPr/>
    </dgm:pt>
    <dgm:pt modelId="{55FB5DB8-7F86-4E7C-A4B0-70AE514B5131}" type="pres">
      <dgm:prSet presAssocID="{75CC44AE-4B6D-4AB0-9051-648C5787E39D}" presName="composite" presStyleCnt="0"/>
      <dgm:spPr/>
    </dgm:pt>
    <dgm:pt modelId="{D973D372-ACD3-42E6-A29F-868F91A8AAF8}" type="pres">
      <dgm:prSet presAssocID="{75CC44AE-4B6D-4AB0-9051-648C5787E39D}" presName="ParentText" presStyleLbl="node1" presStyleIdx="4" presStyleCnt="5" custScaleX="140414">
        <dgm:presLayoutVars>
          <dgm:chMax val="1"/>
          <dgm:chPref val="1"/>
          <dgm:bulletEnabled val="1"/>
        </dgm:presLayoutVars>
      </dgm:prSet>
      <dgm:spPr/>
      <dgm:t>
        <a:bodyPr/>
        <a:lstStyle/>
        <a:p>
          <a:endParaRPr lang="tr-TR"/>
        </a:p>
      </dgm:t>
    </dgm:pt>
  </dgm:ptLst>
  <dgm:cxnLst>
    <dgm:cxn modelId="{502CD243-49B0-41BD-8705-2F4164F624E2}" type="presOf" srcId="{943EDF46-F2D8-472A-9459-D1AA7BE041D4}" destId="{30512A2D-55E0-40B7-9B96-E22EF5C3ED3E}" srcOrd="0" destOrd="0" presId="urn:microsoft.com/office/officeart/2005/8/layout/StepDownProcess"/>
    <dgm:cxn modelId="{3BFE508A-AD13-4BB3-A7A0-DC1869F888EE}" type="presOf" srcId="{F865481B-67AD-4E9B-A4A5-470488BA6033}" destId="{CC3B7792-E3D2-4FA3-AFCA-0C873DF7C054}" srcOrd="0" destOrd="0" presId="urn:microsoft.com/office/officeart/2005/8/layout/StepDownProcess"/>
    <dgm:cxn modelId="{437C932A-77DA-4DC9-A494-3D552F6F2C7E}" type="presOf" srcId="{CFF088C1-6315-4AF3-9DD4-F85E8092BED8}" destId="{33ECF3A0-F4F0-44E4-9796-4C632AA57843}" srcOrd="0" destOrd="0" presId="urn:microsoft.com/office/officeart/2005/8/layout/StepDownProcess"/>
    <dgm:cxn modelId="{0CE4F0C6-8E3F-4AC0-BEF3-7942B8932B1E}" srcId="{CFF088C1-6315-4AF3-9DD4-F85E8092BED8}" destId="{75CC44AE-4B6D-4AB0-9051-648C5787E39D}" srcOrd="4" destOrd="0" parTransId="{EDA830A3-5728-4CED-AA89-A2EED3000937}" sibTransId="{B0F82EE8-9E54-46AC-82AD-74613F8B06F2}"/>
    <dgm:cxn modelId="{9CB09C65-6B01-462D-86D6-8F3148B0F029}" srcId="{CFF088C1-6315-4AF3-9DD4-F85E8092BED8}" destId="{8422124D-B89B-4B19-A867-BD0366E10404}" srcOrd="3" destOrd="0" parTransId="{3A0D592D-7EE7-4E71-AC33-272BD11F44F3}" sibTransId="{F67D4925-D549-4EE3-8943-B1FB256840CE}"/>
    <dgm:cxn modelId="{71078E14-F271-47BB-921D-190AD2CC4523}" type="presOf" srcId="{8422124D-B89B-4B19-A867-BD0366E10404}" destId="{7984626A-E1ED-4C8B-B60E-5DBE8A9A26D5}" srcOrd="0" destOrd="0" presId="urn:microsoft.com/office/officeart/2005/8/layout/StepDownProcess"/>
    <dgm:cxn modelId="{04501BAF-F477-4441-8CF3-D4AFC4153A10}" srcId="{CFF088C1-6315-4AF3-9DD4-F85E8092BED8}" destId="{F865481B-67AD-4E9B-A4A5-470488BA6033}" srcOrd="1" destOrd="0" parTransId="{A3570C1D-8378-44F7-B275-7E35D46C964F}" sibTransId="{861619C5-40B3-4845-A34D-1208C0364D15}"/>
    <dgm:cxn modelId="{FDA71EC2-F026-4453-8E67-0EF190BEB9FB}" type="presOf" srcId="{E59CCEE4-E140-4864-967E-E20BB83EDB6A}" destId="{A78EC976-1E2F-4DB5-9A8C-CCE2F1E75BA2}" srcOrd="0" destOrd="0" presId="urn:microsoft.com/office/officeart/2005/8/layout/StepDownProcess"/>
    <dgm:cxn modelId="{EC65FFD8-C752-4807-9556-29B88EFE4520}" srcId="{CFF088C1-6315-4AF3-9DD4-F85E8092BED8}" destId="{E59CCEE4-E140-4864-967E-E20BB83EDB6A}" srcOrd="0" destOrd="0" parTransId="{66B93E60-3584-483D-AADD-A3B081CC1627}" sibTransId="{181766F7-D029-43A8-ABE6-D84A9635EF31}"/>
    <dgm:cxn modelId="{9BB5D373-BAC1-4276-A729-369E962D312D}" srcId="{CFF088C1-6315-4AF3-9DD4-F85E8092BED8}" destId="{943EDF46-F2D8-472A-9459-D1AA7BE041D4}" srcOrd="2" destOrd="0" parTransId="{EC517AAC-815C-4120-86EE-EC9AFEDCE740}" sibTransId="{3C7F9D07-8391-4EF5-A579-C77E4CCE20C0}"/>
    <dgm:cxn modelId="{1DB90915-7BC7-465E-8115-3F871E13C125}" type="presOf" srcId="{75CC44AE-4B6D-4AB0-9051-648C5787E39D}" destId="{D973D372-ACD3-42E6-A29F-868F91A8AAF8}" srcOrd="0" destOrd="0" presId="urn:microsoft.com/office/officeart/2005/8/layout/StepDownProcess"/>
    <dgm:cxn modelId="{AFDA1F89-A9F8-46E5-AF76-23EE3C875F89}" type="presParOf" srcId="{33ECF3A0-F4F0-44E4-9796-4C632AA57843}" destId="{1503613A-2D7D-4B6C-B594-513654175386}" srcOrd="0" destOrd="0" presId="urn:microsoft.com/office/officeart/2005/8/layout/StepDownProcess"/>
    <dgm:cxn modelId="{2AB2670E-A898-47A9-BDDE-05D40B020EFB}" type="presParOf" srcId="{1503613A-2D7D-4B6C-B594-513654175386}" destId="{FAAC15F9-3537-4F55-9E49-6C91951C02E0}" srcOrd="0" destOrd="0" presId="urn:microsoft.com/office/officeart/2005/8/layout/StepDownProcess"/>
    <dgm:cxn modelId="{1FDD4753-DDA3-4470-A5E7-DE2399EB5D46}" type="presParOf" srcId="{1503613A-2D7D-4B6C-B594-513654175386}" destId="{A78EC976-1E2F-4DB5-9A8C-CCE2F1E75BA2}" srcOrd="1" destOrd="0" presId="urn:microsoft.com/office/officeart/2005/8/layout/StepDownProcess"/>
    <dgm:cxn modelId="{4971FF90-AFE0-4A34-B8DA-410010C7FD47}" type="presParOf" srcId="{1503613A-2D7D-4B6C-B594-513654175386}" destId="{C5E27124-CAC5-4B1A-A027-67BD1FE731B6}" srcOrd="2" destOrd="0" presId="urn:microsoft.com/office/officeart/2005/8/layout/StepDownProcess"/>
    <dgm:cxn modelId="{7449B10F-53E8-4778-9CBD-44C314BC02AB}" type="presParOf" srcId="{33ECF3A0-F4F0-44E4-9796-4C632AA57843}" destId="{02E13555-99E0-4F5B-9246-4BAD922C856A}" srcOrd="1" destOrd="0" presId="urn:microsoft.com/office/officeart/2005/8/layout/StepDownProcess"/>
    <dgm:cxn modelId="{DF31910F-240D-4449-91C4-0759599A62C6}" type="presParOf" srcId="{33ECF3A0-F4F0-44E4-9796-4C632AA57843}" destId="{B02B781C-6C08-4F6C-899F-42E083D0D42E}" srcOrd="2" destOrd="0" presId="urn:microsoft.com/office/officeart/2005/8/layout/StepDownProcess"/>
    <dgm:cxn modelId="{EFF7F711-9D2A-4537-8015-4582D2CD3FE4}" type="presParOf" srcId="{B02B781C-6C08-4F6C-899F-42E083D0D42E}" destId="{1E8CFA32-3D34-4666-9A09-A50580A834F7}" srcOrd="0" destOrd="0" presId="urn:microsoft.com/office/officeart/2005/8/layout/StepDownProcess"/>
    <dgm:cxn modelId="{CB1B7672-2FC1-46ED-B244-523B68982F1A}" type="presParOf" srcId="{B02B781C-6C08-4F6C-899F-42E083D0D42E}" destId="{CC3B7792-E3D2-4FA3-AFCA-0C873DF7C054}" srcOrd="1" destOrd="0" presId="urn:microsoft.com/office/officeart/2005/8/layout/StepDownProcess"/>
    <dgm:cxn modelId="{037BD91C-18E1-468F-BB36-24298EC62AE5}" type="presParOf" srcId="{B02B781C-6C08-4F6C-899F-42E083D0D42E}" destId="{3726F947-206D-46E5-BCBD-F06A97043AC4}" srcOrd="2" destOrd="0" presId="urn:microsoft.com/office/officeart/2005/8/layout/StepDownProcess"/>
    <dgm:cxn modelId="{9354C48A-D3DE-4B9B-AA82-7C395090C8C8}" type="presParOf" srcId="{33ECF3A0-F4F0-44E4-9796-4C632AA57843}" destId="{40FC0371-882A-403B-9A42-2A34305DF659}" srcOrd="3" destOrd="0" presId="urn:microsoft.com/office/officeart/2005/8/layout/StepDownProcess"/>
    <dgm:cxn modelId="{02EA5F02-05A4-4B4B-BCCB-0BC5B3A7D866}" type="presParOf" srcId="{33ECF3A0-F4F0-44E4-9796-4C632AA57843}" destId="{64D45ADF-781C-4CFD-8AC8-33826374840D}" srcOrd="4" destOrd="0" presId="urn:microsoft.com/office/officeart/2005/8/layout/StepDownProcess"/>
    <dgm:cxn modelId="{D309B74F-9086-462F-BEED-8BD7285BCE68}" type="presParOf" srcId="{64D45ADF-781C-4CFD-8AC8-33826374840D}" destId="{80F6D84C-9969-4BFE-A5CE-CFE43273D58E}" srcOrd="0" destOrd="0" presId="urn:microsoft.com/office/officeart/2005/8/layout/StepDownProcess"/>
    <dgm:cxn modelId="{C93AE319-2A39-45DB-ACBD-925039C3C058}" type="presParOf" srcId="{64D45ADF-781C-4CFD-8AC8-33826374840D}" destId="{30512A2D-55E0-40B7-9B96-E22EF5C3ED3E}" srcOrd="1" destOrd="0" presId="urn:microsoft.com/office/officeart/2005/8/layout/StepDownProcess"/>
    <dgm:cxn modelId="{6DD673B5-DA4C-4BAD-84EA-037478E9E481}" type="presParOf" srcId="{64D45ADF-781C-4CFD-8AC8-33826374840D}" destId="{084BCD93-031C-4A49-8D0A-F55DE5E70093}" srcOrd="2" destOrd="0" presId="urn:microsoft.com/office/officeart/2005/8/layout/StepDownProcess"/>
    <dgm:cxn modelId="{29C75B9C-587D-496F-9860-3A1CC0425CA3}" type="presParOf" srcId="{33ECF3A0-F4F0-44E4-9796-4C632AA57843}" destId="{67E23794-7BB4-45EB-97AF-4B96647D66A9}" srcOrd="5" destOrd="0" presId="urn:microsoft.com/office/officeart/2005/8/layout/StepDownProcess"/>
    <dgm:cxn modelId="{50422D7D-A305-40FC-81D3-D648ABB36B6C}" type="presParOf" srcId="{33ECF3A0-F4F0-44E4-9796-4C632AA57843}" destId="{FC962FD2-D095-4D38-8270-1EF6F0C69A3B}" srcOrd="6" destOrd="0" presId="urn:microsoft.com/office/officeart/2005/8/layout/StepDownProcess"/>
    <dgm:cxn modelId="{729EBDBA-DD5B-4BBB-9866-1CC00111A19F}" type="presParOf" srcId="{FC962FD2-D095-4D38-8270-1EF6F0C69A3B}" destId="{1767B39D-5219-4587-AD19-ABF42DCBEB34}" srcOrd="0" destOrd="0" presId="urn:microsoft.com/office/officeart/2005/8/layout/StepDownProcess"/>
    <dgm:cxn modelId="{AFCA21C1-A6E0-492F-81A3-66C4E92237E5}" type="presParOf" srcId="{FC962FD2-D095-4D38-8270-1EF6F0C69A3B}" destId="{7984626A-E1ED-4C8B-B60E-5DBE8A9A26D5}" srcOrd="1" destOrd="0" presId="urn:microsoft.com/office/officeart/2005/8/layout/StepDownProcess"/>
    <dgm:cxn modelId="{9B0D68BD-1E86-41CC-965A-41EC6FCB5F7F}" type="presParOf" srcId="{FC962FD2-D095-4D38-8270-1EF6F0C69A3B}" destId="{582094C8-C879-48EF-9DEB-4FFB86F18858}" srcOrd="2" destOrd="0" presId="urn:microsoft.com/office/officeart/2005/8/layout/StepDownProcess"/>
    <dgm:cxn modelId="{5137C6C1-AADB-49B9-9E19-176918DCF3D1}" type="presParOf" srcId="{33ECF3A0-F4F0-44E4-9796-4C632AA57843}" destId="{7FA5A0D3-F38A-40B6-AA8E-56136A504D34}" srcOrd="7" destOrd="0" presId="urn:microsoft.com/office/officeart/2005/8/layout/StepDownProcess"/>
    <dgm:cxn modelId="{843ADE5E-61BC-4ADA-8115-93A232ACA2E1}" type="presParOf" srcId="{33ECF3A0-F4F0-44E4-9796-4C632AA57843}" destId="{55FB5DB8-7F86-4E7C-A4B0-70AE514B5131}" srcOrd="8" destOrd="0" presId="urn:microsoft.com/office/officeart/2005/8/layout/StepDownProcess"/>
    <dgm:cxn modelId="{ECD8418A-1160-482B-8F36-A0CF139282A7}" type="presParOf" srcId="{55FB5DB8-7F86-4E7C-A4B0-70AE514B5131}" destId="{D973D372-ACD3-42E6-A29F-868F91A8AAF8}"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0DBBC1-D6DC-46A4-B906-51E3C3381F90}"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tr-TR"/>
        </a:p>
      </dgm:t>
    </dgm:pt>
    <dgm:pt modelId="{33292CF4-810B-4D36-B4DC-E99173BDF89E}">
      <dgm:prSet/>
      <dgm:spPr>
        <a:solidFill>
          <a:schemeClr val="tx2">
            <a:lumMod val="20000"/>
            <a:lumOff val="80000"/>
          </a:schemeClr>
        </a:solidFill>
      </dgm:spPr>
      <dgm:t>
        <a:bodyPr/>
        <a:lstStyle/>
        <a:p>
          <a:pPr rtl="0"/>
          <a:r>
            <a:rPr lang="tr-TR" b="1" dirty="0" smtClean="0"/>
            <a:t>ISO Serisi Belgeleri (OHSAS Belgesi Hariç)</a:t>
          </a:r>
          <a:endParaRPr lang="tr-TR" b="1" dirty="0"/>
        </a:p>
      </dgm:t>
    </dgm:pt>
    <dgm:pt modelId="{894D9A14-1435-4043-96E5-4E389066AE6D}" type="parTrans" cxnId="{46968683-70EE-4C1C-ACD5-0728E08E210E}">
      <dgm:prSet/>
      <dgm:spPr/>
      <dgm:t>
        <a:bodyPr/>
        <a:lstStyle/>
        <a:p>
          <a:endParaRPr lang="tr-TR"/>
        </a:p>
      </dgm:t>
    </dgm:pt>
    <dgm:pt modelId="{23888D07-14B3-4338-9578-8F1DE196BB92}" type="sibTrans" cxnId="{46968683-70EE-4C1C-ACD5-0728E08E210E}">
      <dgm:prSet/>
      <dgm:spPr/>
      <dgm:t>
        <a:bodyPr/>
        <a:lstStyle/>
        <a:p>
          <a:endParaRPr lang="tr-TR"/>
        </a:p>
      </dgm:t>
    </dgm:pt>
    <dgm:pt modelId="{CDE1F9B1-4F73-4FFD-8FF3-8753F3B0B907}">
      <dgm:prSet/>
      <dgm:spPr>
        <a:solidFill>
          <a:schemeClr val="tx2">
            <a:lumMod val="20000"/>
            <a:lumOff val="80000"/>
          </a:schemeClr>
        </a:solidFill>
      </dgm:spPr>
      <dgm:t>
        <a:bodyPr/>
        <a:lstStyle/>
        <a:p>
          <a:pPr rtl="0"/>
          <a:r>
            <a:rPr lang="tr-TR" b="1" dirty="0" smtClean="0"/>
            <a:t>CE İşareti</a:t>
          </a:r>
          <a:endParaRPr lang="tr-TR" b="1" dirty="0"/>
        </a:p>
      </dgm:t>
    </dgm:pt>
    <dgm:pt modelId="{DBDDAFC7-C2D3-487F-AADC-D431C4ACD454}" type="parTrans" cxnId="{1A01EB86-1F2E-47C0-8B71-E62DF4BC3F8D}">
      <dgm:prSet/>
      <dgm:spPr/>
      <dgm:t>
        <a:bodyPr/>
        <a:lstStyle/>
        <a:p>
          <a:endParaRPr lang="tr-TR"/>
        </a:p>
      </dgm:t>
    </dgm:pt>
    <dgm:pt modelId="{D305DAF1-D909-4EE1-B3B4-F15C1F6A3213}" type="sibTrans" cxnId="{1A01EB86-1F2E-47C0-8B71-E62DF4BC3F8D}">
      <dgm:prSet/>
      <dgm:spPr/>
      <dgm:t>
        <a:bodyPr/>
        <a:lstStyle/>
        <a:p>
          <a:endParaRPr lang="tr-TR"/>
        </a:p>
      </dgm:t>
    </dgm:pt>
    <dgm:pt modelId="{A4E78BE5-C98B-4A41-830C-E26965660C68}">
      <dgm:prSet/>
      <dgm:spPr>
        <a:solidFill>
          <a:schemeClr val="tx2">
            <a:lumMod val="20000"/>
            <a:lumOff val="80000"/>
          </a:schemeClr>
        </a:solidFill>
      </dgm:spPr>
      <dgm:t>
        <a:bodyPr/>
        <a:lstStyle/>
        <a:p>
          <a:pPr rtl="0"/>
          <a:r>
            <a:rPr lang="tr-TR" b="1" dirty="0" smtClean="0"/>
            <a:t>HACCP sertifikası</a:t>
          </a:r>
          <a:endParaRPr lang="tr-TR" b="1" dirty="0"/>
        </a:p>
      </dgm:t>
    </dgm:pt>
    <dgm:pt modelId="{BB28401B-EAD1-4F59-A2EE-15F8118188C3}" type="parTrans" cxnId="{B7E6BC7F-1789-4F28-AA1F-BF689B7A00A6}">
      <dgm:prSet/>
      <dgm:spPr/>
      <dgm:t>
        <a:bodyPr/>
        <a:lstStyle/>
        <a:p>
          <a:endParaRPr lang="tr-TR"/>
        </a:p>
      </dgm:t>
    </dgm:pt>
    <dgm:pt modelId="{646ABC2E-9531-4DFC-BD34-A47B879530DD}" type="sibTrans" cxnId="{B7E6BC7F-1789-4F28-AA1F-BF689B7A00A6}">
      <dgm:prSet/>
      <dgm:spPr/>
      <dgm:t>
        <a:bodyPr/>
        <a:lstStyle/>
        <a:p>
          <a:endParaRPr lang="tr-TR"/>
        </a:p>
      </dgm:t>
    </dgm:pt>
    <dgm:pt modelId="{A683752C-DB7C-45B7-8220-467B0C872B4F}">
      <dgm:prSet/>
      <dgm:spPr>
        <a:solidFill>
          <a:schemeClr val="tx2">
            <a:lumMod val="20000"/>
            <a:lumOff val="80000"/>
          </a:schemeClr>
        </a:solidFill>
      </dgm:spPr>
      <dgm:t>
        <a:bodyPr/>
        <a:lstStyle/>
        <a:p>
          <a:pPr rtl="0"/>
          <a:r>
            <a:rPr lang="tr-TR" b="1" dirty="0" smtClean="0"/>
            <a:t>GLOBAL GAP Belgesi</a:t>
          </a:r>
          <a:endParaRPr lang="tr-TR" b="1" dirty="0"/>
        </a:p>
      </dgm:t>
    </dgm:pt>
    <dgm:pt modelId="{3C74B8FF-F6B3-4FFC-B237-86A7AD924721}" type="parTrans" cxnId="{F4A92FB7-2DFB-462D-A6EA-9835DD28C7B4}">
      <dgm:prSet/>
      <dgm:spPr/>
      <dgm:t>
        <a:bodyPr/>
        <a:lstStyle/>
        <a:p>
          <a:endParaRPr lang="tr-TR"/>
        </a:p>
      </dgm:t>
    </dgm:pt>
    <dgm:pt modelId="{C88AF1BC-DC0D-4B8D-95FC-DCCDA64F1C9D}" type="sibTrans" cxnId="{F4A92FB7-2DFB-462D-A6EA-9835DD28C7B4}">
      <dgm:prSet/>
      <dgm:spPr/>
      <dgm:t>
        <a:bodyPr/>
        <a:lstStyle/>
        <a:p>
          <a:endParaRPr lang="tr-TR"/>
        </a:p>
      </dgm:t>
    </dgm:pt>
    <dgm:pt modelId="{051BF98B-2CD9-4359-ACC0-4239F2666B3B}">
      <dgm:prSet/>
      <dgm:spPr>
        <a:solidFill>
          <a:schemeClr val="tx2">
            <a:lumMod val="20000"/>
            <a:lumOff val="80000"/>
          </a:schemeClr>
        </a:solidFill>
      </dgm:spPr>
      <dgm:t>
        <a:bodyPr/>
        <a:lstStyle/>
        <a:p>
          <a:pPr rtl="0"/>
          <a:r>
            <a:rPr lang="tr-TR" b="1" dirty="0" smtClean="0"/>
            <a:t>OEKOTEX sertifikası</a:t>
          </a:r>
          <a:endParaRPr lang="tr-TR" b="1" dirty="0"/>
        </a:p>
      </dgm:t>
    </dgm:pt>
    <dgm:pt modelId="{E2E25BC4-DB91-4B63-A281-41023710AD72}" type="parTrans" cxnId="{855674F4-CB18-4F04-B254-9938E82001B1}">
      <dgm:prSet/>
      <dgm:spPr/>
      <dgm:t>
        <a:bodyPr/>
        <a:lstStyle/>
        <a:p>
          <a:endParaRPr lang="tr-TR"/>
        </a:p>
      </dgm:t>
    </dgm:pt>
    <dgm:pt modelId="{159F173E-3B93-43AF-956B-EAE0538F95F9}" type="sibTrans" cxnId="{855674F4-CB18-4F04-B254-9938E82001B1}">
      <dgm:prSet/>
      <dgm:spPr/>
      <dgm:t>
        <a:bodyPr/>
        <a:lstStyle/>
        <a:p>
          <a:endParaRPr lang="tr-TR"/>
        </a:p>
      </dgm:t>
    </dgm:pt>
    <dgm:pt modelId="{5B85E118-7B14-4A51-85E6-479128D4F889}">
      <dgm:prSet/>
      <dgm:spPr>
        <a:solidFill>
          <a:schemeClr val="tx2">
            <a:lumMod val="20000"/>
            <a:lumOff val="80000"/>
          </a:schemeClr>
        </a:solidFill>
      </dgm:spPr>
      <dgm:t>
        <a:bodyPr/>
        <a:lstStyle/>
        <a:p>
          <a:pPr rtl="0"/>
          <a:r>
            <a:rPr lang="tr-TR" b="1" dirty="0" smtClean="0"/>
            <a:t>Tarım Ürünlerine İlişkin Analiz Belgeleri</a:t>
          </a:r>
          <a:endParaRPr lang="tr-TR" b="1" dirty="0"/>
        </a:p>
      </dgm:t>
    </dgm:pt>
    <dgm:pt modelId="{EB754F87-C561-4472-8056-FC965F9C84C9}" type="parTrans" cxnId="{E0585839-E50E-4EB6-A0FE-77CF64346AC0}">
      <dgm:prSet/>
      <dgm:spPr/>
      <dgm:t>
        <a:bodyPr/>
        <a:lstStyle/>
        <a:p>
          <a:endParaRPr lang="tr-TR"/>
        </a:p>
      </dgm:t>
    </dgm:pt>
    <dgm:pt modelId="{FBDBEAAD-FE30-447B-AB8C-7F5450265F4C}" type="sibTrans" cxnId="{E0585839-E50E-4EB6-A0FE-77CF64346AC0}">
      <dgm:prSet/>
      <dgm:spPr/>
      <dgm:t>
        <a:bodyPr/>
        <a:lstStyle/>
        <a:p>
          <a:endParaRPr lang="tr-TR"/>
        </a:p>
      </dgm:t>
    </dgm:pt>
    <dgm:pt modelId="{05CAD8EB-8529-49AC-A0ED-5A5C08C5A965}">
      <dgm:prSet/>
      <dgm:spPr>
        <a:solidFill>
          <a:schemeClr val="tx2">
            <a:lumMod val="20000"/>
            <a:lumOff val="80000"/>
          </a:schemeClr>
        </a:solidFill>
      </dgm:spPr>
      <dgm:t>
        <a:bodyPr/>
        <a:lstStyle/>
        <a:p>
          <a:pPr rtl="0"/>
          <a:r>
            <a:rPr lang="tr-TR" b="1" dirty="0" smtClean="0"/>
            <a:t>Organik Ürün sertifikaları</a:t>
          </a:r>
          <a:endParaRPr lang="tr-TR" b="1" dirty="0"/>
        </a:p>
      </dgm:t>
    </dgm:pt>
    <dgm:pt modelId="{BE519C1F-783E-4556-9ABA-062814D03017}" type="parTrans" cxnId="{48F2BA04-0039-4C47-A778-D2F4EE4B6F5D}">
      <dgm:prSet/>
      <dgm:spPr/>
      <dgm:t>
        <a:bodyPr/>
        <a:lstStyle/>
        <a:p>
          <a:endParaRPr lang="tr-TR"/>
        </a:p>
      </dgm:t>
    </dgm:pt>
    <dgm:pt modelId="{2C8DEA04-BAD8-402F-81A9-DB17E27E16E2}" type="sibTrans" cxnId="{48F2BA04-0039-4C47-A778-D2F4EE4B6F5D}">
      <dgm:prSet/>
      <dgm:spPr/>
      <dgm:t>
        <a:bodyPr/>
        <a:lstStyle/>
        <a:p>
          <a:endParaRPr lang="tr-TR"/>
        </a:p>
      </dgm:t>
    </dgm:pt>
    <dgm:pt modelId="{616E6F42-D2E5-47AF-AC64-07578853D64E}" type="pres">
      <dgm:prSet presAssocID="{150DBBC1-D6DC-46A4-B906-51E3C3381F90}" presName="Name0" presStyleCnt="0">
        <dgm:presLayoutVars>
          <dgm:chMax val="7"/>
          <dgm:chPref val="7"/>
          <dgm:dir/>
        </dgm:presLayoutVars>
      </dgm:prSet>
      <dgm:spPr/>
      <dgm:t>
        <a:bodyPr/>
        <a:lstStyle/>
        <a:p>
          <a:endParaRPr lang="tr-TR"/>
        </a:p>
      </dgm:t>
    </dgm:pt>
    <dgm:pt modelId="{EA1424ED-FE23-4375-BD7F-9E0CB8F22CC6}" type="pres">
      <dgm:prSet presAssocID="{150DBBC1-D6DC-46A4-B906-51E3C3381F90}" presName="Name1" presStyleCnt="0"/>
      <dgm:spPr/>
    </dgm:pt>
    <dgm:pt modelId="{C32D2245-BC1E-4AB6-B345-67BC66850176}" type="pres">
      <dgm:prSet presAssocID="{150DBBC1-D6DC-46A4-B906-51E3C3381F90}" presName="cycle" presStyleCnt="0"/>
      <dgm:spPr/>
    </dgm:pt>
    <dgm:pt modelId="{AC7FE7B0-A991-4EDC-8DDF-0A8C2F1BF01A}" type="pres">
      <dgm:prSet presAssocID="{150DBBC1-D6DC-46A4-B906-51E3C3381F90}" presName="srcNode" presStyleLbl="node1" presStyleIdx="0" presStyleCnt="7"/>
      <dgm:spPr/>
    </dgm:pt>
    <dgm:pt modelId="{FC6F43FF-D241-4F83-971D-912965429F72}" type="pres">
      <dgm:prSet presAssocID="{150DBBC1-D6DC-46A4-B906-51E3C3381F90}" presName="conn" presStyleLbl="parChTrans1D2" presStyleIdx="0" presStyleCnt="1"/>
      <dgm:spPr/>
      <dgm:t>
        <a:bodyPr/>
        <a:lstStyle/>
        <a:p>
          <a:endParaRPr lang="tr-TR"/>
        </a:p>
      </dgm:t>
    </dgm:pt>
    <dgm:pt modelId="{327AB3AC-6330-44C8-91AE-48BAB8DF8FD3}" type="pres">
      <dgm:prSet presAssocID="{150DBBC1-D6DC-46A4-B906-51E3C3381F90}" presName="extraNode" presStyleLbl="node1" presStyleIdx="0" presStyleCnt="7"/>
      <dgm:spPr/>
    </dgm:pt>
    <dgm:pt modelId="{BDD3EE6D-C35A-4B42-8CBC-204878122AB1}" type="pres">
      <dgm:prSet presAssocID="{150DBBC1-D6DC-46A4-B906-51E3C3381F90}" presName="dstNode" presStyleLbl="node1" presStyleIdx="0" presStyleCnt="7"/>
      <dgm:spPr/>
    </dgm:pt>
    <dgm:pt modelId="{220EF659-202C-49CD-B888-A86DC9E65256}" type="pres">
      <dgm:prSet presAssocID="{33292CF4-810B-4D36-B4DC-E99173BDF89E}" presName="text_1" presStyleLbl="node1" presStyleIdx="0" presStyleCnt="7">
        <dgm:presLayoutVars>
          <dgm:bulletEnabled val="1"/>
        </dgm:presLayoutVars>
      </dgm:prSet>
      <dgm:spPr/>
      <dgm:t>
        <a:bodyPr/>
        <a:lstStyle/>
        <a:p>
          <a:endParaRPr lang="tr-TR"/>
        </a:p>
      </dgm:t>
    </dgm:pt>
    <dgm:pt modelId="{FC7A32F9-B7F9-4DF6-87CA-435F7DA9A596}" type="pres">
      <dgm:prSet presAssocID="{33292CF4-810B-4D36-B4DC-E99173BDF89E}" presName="accent_1" presStyleCnt="0"/>
      <dgm:spPr/>
    </dgm:pt>
    <dgm:pt modelId="{D890C11B-6B15-47C4-988F-A541EF79F395}" type="pres">
      <dgm:prSet presAssocID="{33292CF4-810B-4D36-B4DC-E99173BDF89E}" presName="accentRepeatNode" presStyleLbl="solidFgAcc1" presStyleIdx="0" presStyleCnt="7"/>
      <dgm:spPr/>
    </dgm:pt>
    <dgm:pt modelId="{FB17B97B-7F94-4D49-BFF6-42DE302D5E6F}" type="pres">
      <dgm:prSet presAssocID="{CDE1F9B1-4F73-4FFD-8FF3-8753F3B0B907}" presName="text_2" presStyleLbl="node1" presStyleIdx="1" presStyleCnt="7">
        <dgm:presLayoutVars>
          <dgm:bulletEnabled val="1"/>
        </dgm:presLayoutVars>
      </dgm:prSet>
      <dgm:spPr/>
      <dgm:t>
        <a:bodyPr/>
        <a:lstStyle/>
        <a:p>
          <a:endParaRPr lang="tr-TR"/>
        </a:p>
      </dgm:t>
    </dgm:pt>
    <dgm:pt modelId="{94298F60-3ED2-4CA8-B035-EAE9AFE35F44}" type="pres">
      <dgm:prSet presAssocID="{CDE1F9B1-4F73-4FFD-8FF3-8753F3B0B907}" presName="accent_2" presStyleCnt="0"/>
      <dgm:spPr/>
    </dgm:pt>
    <dgm:pt modelId="{327786CD-5078-4E89-AAF9-2506B4EBB43C}" type="pres">
      <dgm:prSet presAssocID="{CDE1F9B1-4F73-4FFD-8FF3-8753F3B0B907}" presName="accentRepeatNode" presStyleLbl="solidFgAcc1" presStyleIdx="1" presStyleCnt="7"/>
      <dgm:spPr/>
    </dgm:pt>
    <dgm:pt modelId="{455E7324-8C0E-413E-96CC-1B2B8C3E2336}" type="pres">
      <dgm:prSet presAssocID="{A4E78BE5-C98B-4A41-830C-E26965660C68}" presName="text_3" presStyleLbl="node1" presStyleIdx="2" presStyleCnt="7">
        <dgm:presLayoutVars>
          <dgm:bulletEnabled val="1"/>
        </dgm:presLayoutVars>
      </dgm:prSet>
      <dgm:spPr/>
      <dgm:t>
        <a:bodyPr/>
        <a:lstStyle/>
        <a:p>
          <a:endParaRPr lang="tr-TR"/>
        </a:p>
      </dgm:t>
    </dgm:pt>
    <dgm:pt modelId="{8AC510F7-FE14-4B2B-8506-43CD51982AFC}" type="pres">
      <dgm:prSet presAssocID="{A4E78BE5-C98B-4A41-830C-E26965660C68}" presName="accent_3" presStyleCnt="0"/>
      <dgm:spPr/>
    </dgm:pt>
    <dgm:pt modelId="{B8272750-D7EC-4AE2-B823-3FD0511AC6E2}" type="pres">
      <dgm:prSet presAssocID="{A4E78BE5-C98B-4A41-830C-E26965660C68}" presName="accentRepeatNode" presStyleLbl="solidFgAcc1" presStyleIdx="2" presStyleCnt="7"/>
      <dgm:spPr/>
    </dgm:pt>
    <dgm:pt modelId="{F3E9362E-D0D3-4002-94CD-8EF5878DE380}" type="pres">
      <dgm:prSet presAssocID="{A683752C-DB7C-45B7-8220-467B0C872B4F}" presName="text_4" presStyleLbl="node1" presStyleIdx="3" presStyleCnt="7">
        <dgm:presLayoutVars>
          <dgm:bulletEnabled val="1"/>
        </dgm:presLayoutVars>
      </dgm:prSet>
      <dgm:spPr/>
      <dgm:t>
        <a:bodyPr/>
        <a:lstStyle/>
        <a:p>
          <a:endParaRPr lang="tr-TR"/>
        </a:p>
      </dgm:t>
    </dgm:pt>
    <dgm:pt modelId="{468E2663-2CD5-4DFC-8298-74E7CC9F9673}" type="pres">
      <dgm:prSet presAssocID="{A683752C-DB7C-45B7-8220-467B0C872B4F}" presName="accent_4" presStyleCnt="0"/>
      <dgm:spPr/>
    </dgm:pt>
    <dgm:pt modelId="{BC8FB4B1-D494-4E69-8AC2-EE08F6413AF6}" type="pres">
      <dgm:prSet presAssocID="{A683752C-DB7C-45B7-8220-467B0C872B4F}" presName="accentRepeatNode" presStyleLbl="solidFgAcc1" presStyleIdx="3" presStyleCnt="7"/>
      <dgm:spPr/>
    </dgm:pt>
    <dgm:pt modelId="{05A2CAED-3FD6-4C4D-8745-353689DAB3E5}" type="pres">
      <dgm:prSet presAssocID="{05CAD8EB-8529-49AC-A0ED-5A5C08C5A965}" presName="text_5" presStyleLbl="node1" presStyleIdx="4" presStyleCnt="7">
        <dgm:presLayoutVars>
          <dgm:bulletEnabled val="1"/>
        </dgm:presLayoutVars>
      </dgm:prSet>
      <dgm:spPr/>
      <dgm:t>
        <a:bodyPr/>
        <a:lstStyle/>
        <a:p>
          <a:endParaRPr lang="tr-TR"/>
        </a:p>
      </dgm:t>
    </dgm:pt>
    <dgm:pt modelId="{5FE4C07D-A097-4C8E-BAF3-C0C88C355734}" type="pres">
      <dgm:prSet presAssocID="{05CAD8EB-8529-49AC-A0ED-5A5C08C5A965}" presName="accent_5" presStyleCnt="0"/>
      <dgm:spPr/>
    </dgm:pt>
    <dgm:pt modelId="{EB4D0D2F-535A-4C22-A58D-0920E66FD06B}" type="pres">
      <dgm:prSet presAssocID="{05CAD8EB-8529-49AC-A0ED-5A5C08C5A965}" presName="accentRepeatNode" presStyleLbl="solidFgAcc1" presStyleIdx="4" presStyleCnt="7"/>
      <dgm:spPr/>
    </dgm:pt>
    <dgm:pt modelId="{2DBE9A94-6C8F-4AB8-AF7C-4EC45737BB12}" type="pres">
      <dgm:prSet presAssocID="{051BF98B-2CD9-4359-ACC0-4239F2666B3B}" presName="text_6" presStyleLbl="node1" presStyleIdx="5" presStyleCnt="7">
        <dgm:presLayoutVars>
          <dgm:bulletEnabled val="1"/>
        </dgm:presLayoutVars>
      </dgm:prSet>
      <dgm:spPr/>
      <dgm:t>
        <a:bodyPr/>
        <a:lstStyle/>
        <a:p>
          <a:endParaRPr lang="tr-TR"/>
        </a:p>
      </dgm:t>
    </dgm:pt>
    <dgm:pt modelId="{DB2C7365-4DB7-4154-9CB3-754B8821B9F7}" type="pres">
      <dgm:prSet presAssocID="{051BF98B-2CD9-4359-ACC0-4239F2666B3B}" presName="accent_6" presStyleCnt="0"/>
      <dgm:spPr/>
    </dgm:pt>
    <dgm:pt modelId="{D9F0C1F4-409E-4A0F-A7C0-5D4F7DDFC80E}" type="pres">
      <dgm:prSet presAssocID="{051BF98B-2CD9-4359-ACC0-4239F2666B3B}" presName="accentRepeatNode" presStyleLbl="solidFgAcc1" presStyleIdx="5" presStyleCnt="7"/>
      <dgm:spPr/>
    </dgm:pt>
    <dgm:pt modelId="{9B952F31-3EA3-4A5F-A7DB-EEB08ED9851B}" type="pres">
      <dgm:prSet presAssocID="{5B85E118-7B14-4A51-85E6-479128D4F889}" presName="text_7" presStyleLbl="node1" presStyleIdx="6" presStyleCnt="7">
        <dgm:presLayoutVars>
          <dgm:bulletEnabled val="1"/>
        </dgm:presLayoutVars>
      </dgm:prSet>
      <dgm:spPr/>
      <dgm:t>
        <a:bodyPr/>
        <a:lstStyle/>
        <a:p>
          <a:endParaRPr lang="tr-TR"/>
        </a:p>
      </dgm:t>
    </dgm:pt>
    <dgm:pt modelId="{2FBCB965-F630-4075-BF06-895D05BA0899}" type="pres">
      <dgm:prSet presAssocID="{5B85E118-7B14-4A51-85E6-479128D4F889}" presName="accent_7" presStyleCnt="0"/>
      <dgm:spPr/>
    </dgm:pt>
    <dgm:pt modelId="{50F24107-7EC0-4937-AC0F-ED662939CBBF}" type="pres">
      <dgm:prSet presAssocID="{5B85E118-7B14-4A51-85E6-479128D4F889}" presName="accentRepeatNode" presStyleLbl="solidFgAcc1" presStyleIdx="6" presStyleCnt="7"/>
      <dgm:spPr/>
    </dgm:pt>
  </dgm:ptLst>
  <dgm:cxnLst>
    <dgm:cxn modelId="{9E54277E-C9A6-4F5F-8926-6EC9612B3AFC}" type="presOf" srcId="{5B85E118-7B14-4A51-85E6-479128D4F889}" destId="{9B952F31-3EA3-4A5F-A7DB-EEB08ED9851B}" srcOrd="0" destOrd="0" presId="urn:microsoft.com/office/officeart/2008/layout/VerticalCurvedList"/>
    <dgm:cxn modelId="{CEE1F926-3E9F-45D3-9B9C-94DCEE9182C8}" type="presOf" srcId="{05CAD8EB-8529-49AC-A0ED-5A5C08C5A965}" destId="{05A2CAED-3FD6-4C4D-8745-353689DAB3E5}" srcOrd="0" destOrd="0" presId="urn:microsoft.com/office/officeart/2008/layout/VerticalCurvedList"/>
    <dgm:cxn modelId="{A4C00F93-0691-468B-8200-7E6115C6A844}" type="presOf" srcId="{A4E78BE5-C98B-4A41-830C-E26965660C68}" destId="{455E7324-8C0E-413E-96CC-1B2B8C3E2336}" srcOrd="0" destOrd="0" presId="urn:microsoft.com/office/officeart/2008/layout/VerticalCurvedList"/>
    <dgm:cxn modelId="{5FD0EB6D-E304-4E9D-BC85-6909A5888315}" type="presOf" srcId="{33292CF4-810B-4D36-B4DC-E99173BDF89E}" destId="{220EF659-202C-49CD-B888-A86DC9E65256}" srcOrd="0" destOrd="0" presId="urn:microsoft.com/office/officeart/2008/layout/VerticalCurvedList"/>
    <dgm:cxn modelId="{AD527E0E-BCF7-4D95-81F5-E7D73795160D}" type="presOf" srcId="{CDE1F9B1-4F73-4FFD-8FF3-8753F3B0B907}" destId="{FB17B97B-7F94-4D49-BFF6-42DE302D5E6F}" srcOrd="0" destOrd="0" presId="urn:microsoft.com/office/officeart/2008/layout/VerticalCurvedList"/>
    <dgm:cxn modelId="{19B21223-39EF-4D5E-B335-D1A6AE2884D5}" type="presOf" srcId="{A683752C-DB7C-45B7-8220-467B0C872B4F}" destId="{F3E9362E-D0D3-4002-94CD-8EF5878DE380}" srcOrd="0" destOrd="0" presId="urn:microsoft.com/office/officeart/2008/layout/VerticalCurvedList"/>
    <dgm:cxn modelId="{1A01EB86-1F2E-47C0-8B71-E62DF4BC3F8D}" srcId="{150DBBC1-D6DC-46A4-B906-51E3C3381F90}" destId="{CDE1F9B1-4F73-4FFD-8FF3-8753F3B0B907}" srcOrd="1" destOrd="0" parTransId="{DBDDAFC7-C2D3-487F-AADC-D431C4ACD454}" sibTransId="{D305DAF1-D909-4EE1-B3B4-F15C1F6A3213}"/>
    <dgm:cxn modelId="{F4A92FB7-2DFB-462D-A6EA-9835DD28C7B4}" srcId="{150DBBC1-D6DC-46A4-B906-51E3C3381F90}" destId="{A683752C-DB7C-45B7-8220-467B0C872B4F}" srcOrd="3" destOrd="0" parTransId="{3C74B8FF-F6B3-4FFC-B237-86A7AD924721}" sibTransId="{C88AF1BC-DC0D-4B8D-95FC-DCCDA64F1C9D}"/>
    <dgm:cxn modelId="{46968683-70EE-4C1C-ACD5-0728E08E210E}" srcId="{150DBBC1-D6DC-46A4-B906-51E3C3381F90}" destId="{33292CF4-810B-4D36-B4DC-E99173BDF89E}" srcOrd="0" destOrd="0" parTransId="{894D9A14-1435-4043-96E5-4E389066AE6D}" sibTransId="{23888D07-14B3-4338-9578-8F1DE196BB92}"/>
    <dgm:cxn modelId="{48F2BA04-0039-4C47-A778-D2F4EE4B6F5D}" srcId="{150DBBC1-D6DC-46A4-B906-51E3C3381F90}" destId="{05CAD8EB-8529-49AC-A0ED-5A5C08C5A965}" srcOrd="4" destOrd="0" parTransId="{BE519C1F-783E-4556-9ABA-062814D03017}" sibTransId="{2C8DEA04-BAD8-402F-81A9-DB17E27E16E2}"/>
    <dgm:cxn modelId="{84AB6F6A-BDCE-416E-BDBD-711A27A46D7E}" type="presOf" srcId="{150DBBC1-D6DC-46A4-B906-51E3C3381F90}" destId="{616E6F42-D2E5-47AF-AC64-07578853D64E}" srcOrd="0" destOrd="0" presId="urn:microsoft.com/office/officeart/2008/layout/VerticalCurvedList"/>
    <dgm:cxn modelId="{E0585839-E50E-4EB6-A0FE-77CF64346AC0}" srcId="{150DBBC1-D6DC-46A4-B906-51E3C3381F90}" destId="{5B85E118-7B14-4A51-85E6-479128D4F889}" srcOrd="6" destOrd="0" parTransId="{EB754F87-C561-4472-8056-FC965F9C84C9}" sibTransId="{FBDBEAAD-FE30-447B-AB8C-7F5450265F4C}"/>
    <dgm:cxn modelId="{B81F6784-D68C-4F31-8589-977FF8D29F91}" type="presOf" srcId="{051BF98B-2CD9-4359-ACC0-4239F2666B3B}" destId="{2DBE9A94-6C8F-4AB8-AF7C-4EC45737BB12}" srcOrd="0" destOrd="0" presId="urn:microsoft.com/office/officeart/2008/layout/VerticalCurvedList"/>
    <dgm:cxn modelId="{B7E6BC7F-1789-4F28-AA1F-BF689B7A00A6}" srcId="{150DBBC1-D6DC-46A4-B906-51E3C3381F90}" destId="{A4E78BE5-C98B-4A41-830C-E26965660C68}" srcOrd="2" destOrd="0" parTransId="{BB28401B-EAD1-4F59-A2EE-15F8118188C3}" sibTransId="{646ABC2E-9531-4DFC-BD34-A47B879530DD}"/>
    <dgm:cxn modelId="{855674F4-CB18-4F04-B254-9938E82001B1}" srcId="{150DBBC1-D6DC-46A4-B906-51E3C3381F90}" destId="{051BF98B-2CD9-4359-ACC0-4239F2666B3B}" srcOrd="5" destOrd="0" parTransId="{E2E25BC4-DB91-4B63-A281-41023710AD72}" sibTransId="{159F173E-3B93-43AF-956B-EAE0538F95F9}"/>
    <dgm:cxn modelId="{4F07C657-CB23-4F4A-8D38-B3FF38C3F297}" type="presOf" srcId="{23888D07-14B3-4338-9578-8F1DE196BB92}" destId="{FC6F43FF-D241-4F83-971D-912965429F72}" srcOrd="0" destOrd="0" presId="urn:microsoft.com/office/officeart/2008/layout/VerticalCurvedList"/>
    <dgm:cxn modelId="{129BB77B-53CD-459F-90AC-5244524275ED}" type="presParOf" srcId="{616E6F42-D2E5-47AF-AC64-07578853D64E}" destId="{EA1424ED-FE23-4375-BD7F-9E0CB8F22CC6}" srcOrd="0" destOrd="0" presId="urn:microsoft.com/office/officeart/2008/layout/VerticalCurvedList"/>
    <dgm:cxn modelId="{912D2B9C-3BAB-4684-A1D1-D3C581B11B8E}" type="presParOf" srcId="{EA1424ED-FE23-4375-BD7F-9E0CB8F22CC6}" destId="{C32D2245-BC1E-4AB6-B345-67BC66850176}" srcOrd="0" destOrd="0" presId="urn:microsoft.com/office/officeart/2008/layout/VerticalCurvedList"/>
    <dgm:cxn modelId="{08087CAC-4F04-4934-81B1-1C4119681922}" type="presParOf" srcId="{C32D2245-BC1E-4AB6-B345-67BC66850176}" destId="{AC7FE7B0-A991-4EDC-8DDF-0A8C2F1BF01A}" srcOrd="0" destOrd="0" presId="urn:microsoft.com/office/officeart/2008/layout/VerticalCurvedList"/>
    <dgm:cxn modelId="{DFF640AC-4CA2-41A0-A055-7F9042B8E697}" type="presParOf" srcId="{C32D2245-BC1E-4AB6-B345-67BC66850176}" destId="{FC6F43FF-D241-4F83-971D-912965429F72}" srcOrd="1" destOrd="0" presId="urn:microsoft.com/office/officeart/2008/layout/VerticalCurvedList"/>
    <dgm:cxn modelId="{605BAFF5-AFBE-4D93-87EA-CB4BF5E9228E}" type="presParOf" srcId="{C32D2245-BC1E-4AB6-B345-67BC66850176}" destId="{327AB3AC-6330-44C8-91AE-48BAB8DF8FD3}" srcOrd="2" destOrd="0" presId="urn:microsoft.com/office/officeart/2008/layout/VerticalCurvedList"/>
    <dgm:cxn modelId="{80B3C864-7401-4EB6-92B9-E2E893B2D63B}" type="presParOf" srcId="{C32D2245-BC1E-4AB6-B345-67BC66850176}" destId="{BDD3EE6D-C35A-4B42-8CBC-204878122AB1}" srcOrd="3" destOrd="0" presId="urn:microsoft.com/office/officeart/2008/layout/VerticalCurvedList"/>
    <dgm:cxn modelId="{DEDEC177-25EA-4FA3-9117-4885DE40D8E6}" type="presParOf" srcId="{EA1424ED-FE23-4375-BD7F-9E0CB8F22CC6}" destId="{220EF659-202C-49CD-B888-A86DC9E65256}" srcOrd="1" destOrd="0" presId="urn:microsoft.com/office/officeart/2008/layout/VerticalCurvedList"/>
    <dgm:cxn modelId="{855DF244-D859-45F0-8CA6-737184A08C82}" type="presParOf" srcId="{EA1424ED-FE23-4375-BD7F-9E0CB8F22CC6}" destId="{FC7A32F9-B7F9-4DF6-87CA-435F7DA9A596}" srcOrd="2" destOrd="0" presId="urn:microsoft.com/office/officeart/2008/layout/VerticalCurvedList"/>
    <dgm:cxn modelId="{49FEA0CD-DA76-4F0F-BE4E-72FD934E4062}" type="presParOf" srcId="{FC7A32F9-B7F9-4DF6-87CA-435F7DA9A596}" destId="{D890C11B-6B15-47C4-988F-A541EF79F395}" srcOrd="0" destOrd="0" presId="urn:microsoft.com/office/officeart/2008/layout/VerticalCurvedList"/>
    <dgm:cxn modelId="{2FDAB292-26B2-4841-ABEC-B1FD98C0CBA5}" type="presParOf" srcId="{EA1424ED-FE23-4375-BD7F-9E0CB8F22CC6}" destId="{FB17B97B-7F94-4D49-BFF6-42DE302D5E6F}" srcOrd="3" destOrd="0" presId="urn:microsoft.com/office/officeart/2008/layout/VerticalCurvedList"/>
    <dgm:cxn modelId="{B60F68F5-BEBC-45A3-B5F0-2AABAFB14D98}" type="presParOf" srcId="{EA1424ED-FE23-4375-BD7F-9E0CB8F22CC6}" destId="{94298F60-3ED2-4CA8-B035-EAE9AFE35F44}" srcOrd="4" destOrd="0" presId="urn:microsoft.com/office/officeart/2008/layout/VerticalCurvedList"/>
    <dgm:cxn modelId="{FA629A24-6689-470D-9068-FF47368C5E34}" type="presParOf" srcId="{94298F60-3ED2-4CA8-B035-EAE9AFE35F44}" destId="{327786CD-5078-4E89-AAF9-2506B4EBB43C}" srcOrd="0" destOrd="0" presId="urn:microsoft.com/office/officeart/2008/layout/VerticalCurvedList"/>
    <dgm:cxn modelId="{BB84185C-1663-47E1-B4ED-E5CBE191950E}" type="presParOf" srcId="{EA1424ED-FE23-4375-BD7F-9E0CB8F22CC6}" destId="{455E7324-8C0E-413E-96CC-1B2B8C3E2336}" srcOrd="5" destOrd="0" presId="urn:microsoft.com/office/officeart/2008/layout/VerticalCurvedList"/>
    <dgm:cxn modelId="{220AB938-92E3-4E15-B3EC-EA02787AFE76}" type="presParOf" srcId="{EA1424ED-FE23-4375-BD7F-9E0CB8F22CC6}" destId="{8AC510F7-FE14-4B2B-8506-43CD51982AFC}" srcOrd="6" destOrd="0" presId="urn:microsoft.com/office/officeart/2008/layout/VerticalCurvedList"/>
    <dgm:cxn modelId="{FF46490C-800F-4F95-8EC8-80D4678DCF58}" type="presParOf" srcId="{8AC510F7-FE14-4B2B-8506-43CD51982AFC}" destId="{B8272750-D7EC-4AE2-B823-3FD0511AC6E2}" srcOrd="0" destOrd="0" presId="urn:microsoft.com/office/officeart/2008/layout/VerticalCurvedList"/>
    <dgm:cxn modelId="{CFDEA39C-A663-4B81-B5D1-A4C9C4DA4B62}" type="presParOf" srcId="{EA1424ED-FE23-4375-BD7F-9E0CB8F22CC6}" destId="{F3E9362E-D0D3-4002-94CD-8EF5878DE380}" srcOrd="7" destOrd="0" presId="urn:microsoft.com/office/officeart/2008/layout/VerticalCurvedList"/>
    <dgm:cxn modelId="{1CFA545D-C038-45C9-BCA1-13278A289B09}" type="presParOf" srcId="{EA1424ED-FE23-4375-BD7F-9E0CB8F22CC6}" destId="{468E2663-2CD5-4DFC-8298-74E7CC9F9673}" srcOrd="8" destOrd="0" presId="urn:microsoft.com/office/officeart/2008/layout/VerticalCurvedList"/>
    <dgm:cxn modelId="{FAB280AB-4B22-481F-9F52-4B62BDF5A17B}" type="presParOf" srcId="{468E2663-2CD5-4DFC-8298-74E7CC9F9673}" destId="{BC8FB4B1-D494-4E69-8AC2-EE08F6413AF6}" srcOrd="0" destOrd="0" presId="urn:microsoft.com/office/officeart/2008/layout/VerticalCurvedList"/>
    <dgm:cxn modelId="{1497C4AD-DA3F-4587-8490-DCC5E6FE4CAF}" type="presParOf" srcId="{EA1424ED-FE23-4375-BD7F-9E0CB8F22CC6}" destId="{05A2CAED-3FD6-4C4D-8745-353689DAB3E5}" srcOrd="9" destOrd="0" presId="urn:microsoft.com/office/officeart/2008/layout/VerticalCurvedList"/>
    <dgm:cxn modelId="{68FE8C30-CF4B-4D67-9C09-F4AA0A41E782}" type="presParOf" srcId="{EA1424ED-FE23-4375-BD7F-9E0CB8F22CC6}" destId="{5FE4C07D-A097-4C8E-BAF3-C0C88C355734}" srcOrd="10" destOrd="0" presId="urn:microsoft.com/office/officeart/2008/layout/VerticalCurvedList"/>
    <dgm:cxn modelId="{E9FC4ECB-9176-4B10-B0DC-BD0172431028}" type="presParOf" srcId="{5FE4C07D-A097-4C8E-BAF3-C0C88C355734}" destId="{EB4D0D2F-535A-4C22-A58D-0920E66FD06B}" srcOrd="0" destOrd="0" presId="urn:microsoft.com/office/officeart/2008/layout/VerticalCurvedList"/>
    <dgm:cxn modelId="{CFCB4207-64E2-4BA0-9AE2-C79F2959D623}" type="presParOf" srcId="{EA1424ED-FE23-4375-BD7F-9E0CB8F22CC6}" destId="{2DBE9A94-6C8F-4AB8-AF7C-4EC45737BB12}" srcOrd="11" destOrd="0" presId="urn:microsoft.com/office/officeart/2008/layout/VerticalCurvedList"/>
    <dgm:cxn modelId="{27106877-8F28-48E0-98BA-552115DA01AF}" type="presParOf" srcId="{EA1424ED-FE23-4375-BD7F-9E0CB8F22CC6}" destId="{DB2C7365-4DB7-4154-9CB3-754B8821B9F7}" srcOrd="12" destOrd="0" presId="urn:microsoft.com/office/officeart/2008/layout/VerticalCurvedList"/>
    <dgm:cxn modelId="{BE006E18-4C64-47AA-B60F-C1050AEE2102}" type="presParOf" srcId="{DB2C7365-4DB7-4154-9CB3-754B8821B9F7}" destId="{D9F0C1F4-409E-4A0F-A7C0-5D4F7DDFC80E}" srcOrd="0" destOrd="0" presId="urn:microsoft.com/office/officeart/2008/layout/VerticalCurvedList"/>
    <dgm:cxn modelId="{07AFDCB7-FBFF-41FC-B8ED-2AB05B1DC76E}" type="presParOf" srcId="{EA1424ED-FE23-4375-BD7F-9E0CB8F22CC6}" destId="{9B952F31-3EA3-4A5F-A7DB-EEB08ED9851B}" srcOrd="13" destOrd="0" presId="urn:microsoft.com/office/officeart/2008/layout/VerticalCurvedList"/>
    <dgm:cxn modelId="{A48A1613-5096-4616-B9CE-F289534CC348}" type="presParOf" srcId="{EA1424ED-FE23-4375-BD7F-9E0CB8F22CC6}" destId="{2FBCB965-F630-4075-BF06-895D05BA0899}" srcOrd="14" destOrd="0" presId="urn:microsoft.com/office/officeart/2008/layout/VerticalCurvedList"/>
    <dgm:cxn modelId="{56F95209-D976-49A4-96BA-E12E43EFBCE6}" type="presParOf" srcId="{2FBCB965-F630-4075-BF06-895D05BA0899}" destId="{50F24107-7EC0-4937-AC0F-ED662939CBB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FC7066-871B-4F56-B10F-1421CCE7ADFD}"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tr-TR"/>
        </a:p>
      </dgm:t>
    </dgm:pt>
    <dgm:pt modelId="{7F37E0E4-3466-49C2-B40C-EFFBCAFCDC56}">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Yurt Dışı Pazar Araştırması Desteği</a:t>
          </a:r>
          <a:endParaRPr lang="tr-TR" sz="2200" b="1" dirty="0">
            <a:solidFill>
              <a:schemeClr val="tx1"/>
            </a:solidFill>
          </a:endParaRPr>
        </a:p>
      </dgm:t>
    </dgm:pt>
    <dgm:pt modelId="{E52D0DA5-576D-4F7D-9BC2-ED7084357FBE}" type="parTrans" cxnId="{19217E0F-BD63-4949-8BA7-8D50CA2AEE85}">
      <dgm:prSet/>
      <dgm:spPr/>
      <dgm:t>
        <a:bodyPr/>
        <a:lstStyle/>
        <a:p>
          <a:endParaRPr lang="tr-TR"/>
        </a:p>
      </dgm:t>
    </dgm:pt>
    <dgm:pt modelId="{771F7572-49EA-4A52-93A2-C29323E54D3F}" type="sibTrans" cxnId="{19217E0F-BD63-4949-8BA7-8D50CA2AEE85}">
      <dgm:prSet/>
      <dgm:spPr/>
      <dgm:t>
        <a:bodyPr/>
        <a:lstStyle/>
        <a:p>
          <a:endParaRPr lang="tr-TR"/>
        </a:p>
      </dgm:t>
    </dgm:pt>
    <dgm:pt modelId="{925783E4-F8FF-4080-A7F2-4972FA4D0DF1}">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Rapor Desteği</a:t>
          </a:r>
          <a:endParaRPr lang="tr-TR" sz="2200" b="1" dirty="0">
            <a:solidFill>
              <a:schemeClr val="tx1"/>
            </a:solidFill>
          </a:endParaRPr>
        </a:p>
      </dgm:t>
    </dgm:pt>
    <dgm:pt modelId="{94168890-20CB-40AC-9765-05FA66B3041C}" type="parTrans" cxnId="{F7A531C0-CEE8-40C3-83EC-F162CD384A6B}">
      <dgm:prSet/>
      <dgm:spPr/>
      <dgm:t>
        <a:bodyPr/>
        <a:lstStyle/>
        <a:p>
          <a:endParaRPr lang="tr-TR"/>
        </a:p>
      </dgm:t>
    </dgm:pt>
    <dgm:pt modelId="{290502DE-9EE7-43F4-8714-28D799D256B3}" type="sibTrans" cxnId="{F7A531C0-CEE8-40C3-83EC-F162CD384A6B}">
      <dgm:prSet/>
      <dgm:spPr/>
      <dgm:t>
        <a:bodyPr/>
        <a:lstStyle/>
        <a:p>
          <a:endParaRPr lang="tr-TR"/>
        </a:p>
      </dgm:t>
    </dgm:pt>
    <dgm:pt modelId="{CB8B4CE3-4DE5-48C5-9AAC-12D0440DDAF1}">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Şirket Satın Alma-Danışmanlık Desteği</a:t>
          </a:r>
        </a:p>
      </dgm:t>
    </dgm:pt>
    <dgm:pt modelId="{A2EAF008-80D7-4AA3-98B4-9D95DFF40B0E}" type="parTrans" cxnId="{B444D179-992C-4E41-8188-2AD3A390274C}">
      <dgm:prSet/>
      <dgm:spPr/>
      <dgm:t>
        <a:bodyPr/>
        <a:lstStyle/>
        <a:p>
          <a:endParaRPr lang="tr-TR"/>
        </a:p>
      </dgm:t>
    </dgm:pt>
    <dgm:pt modelId="{2245E8E6-7F5A-447E-A407-DFDB2715DCF9}" type="sibTrans" cxnId="{B444D179-992C-4E41-8188-2AD3A390274C}">
      <dgm:prSet/>
      <dgm:spPr/>
      <dgm:t>
        <a:bodyPr/>
        <a:lstStyle/>
        <a:p>
          <a:endParaRPr lang="tr-TR"/>
        </a:p>
      </dgm:t>
    </dgm:pt>
    <dgm:pt modelId="{8ACEC2F1-D403-4D6D-B67A-95B6E0CD8F66}">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Marka Satın Alma-Kredi Faiz Desteği</a:t>
          </a:r>
          <a:endParaRPr lang="tr-TR" sz="2200" b="1" dirty="0">
            <a:solidFill>
              <a:schemeClr val="tx1"/>
            </a:solidFill>
          </a:endParaRPr>
        </a:p>
      </dgm:t>
    </dgm:pt>
    <dgm:pt modelId="{D6DB7F91-3D56-41BC-B745-3E9ACFAE689D}" type="parTrans" cxnId="{1BE5B1A0-D7A5-4789-8587-1D2DCCC8B94C}">
      <dgm:prSet/>
      <dgm:spPr/>
      <dgm:t>
        <a:bodyPr/>
        <a:lstStyle/>
        <a:p>
          <a:endParaRPr lang="tr-TR"/>
        </a:p>
      </dgm:t>
    </dgm:pt>
    <dgm:pt modelId="{8542B9AF-4732-4C85-B003-2F2AB1870A7E}" type="sibTrans" cxnId="{1BE5B1A0-D7A5-4789-8587-1D2DCCC8B94C}">
      <dgm:prSet/>
      <dgm:spPr/>
      <dgm:t>
        <a:bodyPr/>
        <a:lstStyle/>
        <a:p>
          <a:endParaRPr lang="tr-TR"/>
        </a:p>
      </dgm:t>
    </dgm:pt>
    <dgm:pt modelId="{8EC938E6-4471-4F6D-B49D-39DBFCBD85C4}">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Alım Heyeti Desteği</a:t>
          </a:r>
          <a:endParaRPr lang="tr-TR" sz="2200" b="1" dirty="0">
            <a:solidFill>
              <a:schemeClr val="tx1"/>
            </a:solidFill>
          </a:endParaRPr>
        </a:p>
      </dgm:t>
    </dgm:pt>
    <dgm:pt modelId="{6EA7C976-F14F-4E58-9030-BECEC4E77E67}" type="parTrans" cxnId="{AF6C6997-0B5E-43D9-A753-2E696D63A8F1}">
      <dgm:prSet/>
      <dgm:spPr/>
      <dgm:t>
        <a:bodyPr/>
        <a:lstStyle/>
        <a:p>
          <a:endParaRPr lang="tr-TR"/>
        </a:p>
      </dgm:t>
    </dgm:pt>
    <dgm:pt modelId="{0521A84B-DA2A-42A6-8C2C-478067FD7227}" type="sibTrans" cxnId="{AF6C6997-0B5E-43D9-A753-2E696D63A8F1}">
      <dgm:prSet/>
      <dgm:spPr/>
      <dgm:t>
        <a:bodyPr/>
        <a:lstStyle/>
        <a:p>
          <a:endParaRPr lang="tr-TR"/>
        </a:p>
      </dgm:t>
    </dgm:pt>
    <dgm:pt modelId="{21D09C25-5325-4590-9F24-95B242B3838F}">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İleri Teknolojiye Sahip Şirket Satın Alma-Danışmanlık Desteği</a:t>
          </a:r>
        </a:p>
      </dgm:t>
    </dgm:pt>
    <dgm:pt modelId="{6EAE0176-25B1-4F3B-A768-5E690F48592C}" type="parTrans" cxnId="{5FD310F4-FD4D-475F-8CC8-8D57F086F789}">
      <dgm:prSet/>
      <dgm:spPr/>
      <dgm:t>
        <a:bodyPr/>
        <a:lstStyle/>
        <a:p>
          <a:endParaRPr lang="tr-TR"/>
        </a:p>
      </dgm:t>
    </dgm:pt>
    <dgm:pt modelId="{93163075-F65F-42C4-A7D7-425530910049}" type="sibTrans" cxnId="{5FD310F4-FD4D-475F-8CC8-8D57F086F789}">
      <dgm:prSet/>
      <dgm:spPr/>
      <dgm:t>
        <a:bodyPr/>
        <a:lstStyle/>
        <a:p>
          <a:endParaRPr lang="tr-TR"/>
        </a:p>
      </dgm:t>
    </dgm:pt>
    <dgm:pt modelId="{A77928F0-3752-4214-8FBC-40CA4EFDC72E}">
      <dgm:prSet custT="1"/>
      <dgm:spPr>
        <a:solidFill>
          <a:schemeClr val="tx2">
            <a:lumMod val="40000"/>
            <a:lumOff val="60000"/>
          </a:schemeClr>
        </a:solidFill>
        <a:ln>
          <a:solidFill>
            <a:schemeClr val="tx2">
              <a:lumMod val="75000"/>
            </a:schemeClr>
          </a:solidFill>
        </a:ln>
      </dgm:spPr>
      <dgm:t>
        <a:bodyPr/>
        <a:lstStyle/>
        <a:p>
          <a:pPr rtl="0"/>
          <a:r>
            <a:rPr lang="tr-TR" sz="2200" b="1" dirty="0" smtClean="0">
              <a:solidFill>
                <a:schemeClr val="tx1"/>
              </a:solidFill>
            </a:rPr>
            <a:t>İleri Teknolojiye Sahip Şirket Satın Alma-Kredi Faiz Desteği</a:t>
          </a:r>
        </a:p>
      </dgm:t>
    </dgm:pt>
    <dgm:pt modelId="{40834246-69D8-40F3-844F-F560646D0078}" type="parTrans" cxnId="{A2A56E6C-1D97-468B-9F93-5C17F0144261}">
      <dgm:prSet/>
      <dgm:spPr/>
      <dgm:t>
        <a:bodyPr/>
        <a:lstStyle/>
        <a:p>
          <a:endParaRPr lang="tr-TR"/>
        </a:p>
      </dgm:t>
    </dgm:pt>
    <dgm:pt modelId="{0655F999-70FB-4676-96F6-6760B4BB7421}" type="sibTrans" cxnId="{A2A56E6C-1D97-468B-9F93-5C17F0144261}">
      <dgm:prSet/>
      <dgm:spPr/>
      <dgm:t>
        <a:bodyPr/>
        <a:lstStyle/>
        <a:p>
          <a:endParaRPr lang="tr-TR"/>
        </a:p>
      </dgm:t>
    </dgm:pt>
    <dgm:pt modelId="{1571422D-7F90-BE4E-9FCA-F9EB1420CAD5}">
      <dgm:prSet custT="1"/>
      <dgm:spPr>
        <a:solidFill>
          <a:schemeClr val="tx2">
            <a:lumMod val="40000"/>
            <a:lumOff val="60000"/>
          </a:schemeClr>
        </a:solidFill>
        <a:ln>
          <a:solidFill>
            <a:schemeClr val="tx2">
              <a:lumMod val="75000"/>
            </a:schemeClr>
          </a:solidFill>
        </a:ln>
      </dgm:spPr>
      <dgm:t>
        <a:bodyPr/>
        <a:lstStyle/>
        <a:p>
          <a:pPr rtl="0"/>
          <a:r>
            <a:rPr lang="tr-TR" sz="2200" b="1" dirty="0" err="1" smtClean="0">
              <a:solidFill>
                <a:schemeClr val="tx1"/>
              </a:solidFill>
            </a:rPr>
            <a:t>Sektörel</a:t>
          </a:r>
          <a:r>
            <a:rPr lang="tr-TR" sz="2200" b="1" dirty="0" smtClean="0">
              <a:solidFill>
                <a:schemeClr val="tx1"/>
              </a:solidFill>
            </a:rPr>
            <a:t> Ticaret Heyeti Desteği</a:t>
          </a:r>
          <a:endParaRPr lang="tr-TR" sz="2200" b="1" dirty="0">
            <a:solidFill>
              <a:schemeClr val="tx1"/>
            </a:solidFill>
          </a:endParaRPr>
        </a:p>
      </dgm:t>
    </dgm:pt>
    <dgm:pt modelId="{4CD12DBF-1FF2-324F-B9DD-8561FEB39D1F}" type="parTrans" cxnId="{0CDC9307-0828-CF4F-BD21-560A91B6C36F}">
      <dgm:prSet/>
      <dgm:spPr/>
      <dgm:t>
        <a:bodyPr/>
        <a:lstStyle/>
        <a:p>
          <a:endParaRPr lang="en-US"/>
        </a:p>
      </dgm:t>
    </dgm:pt>
    <dgm:pt modelId="{FE056F0F-648B-0B48-AF4C-F99B4AE5420A}" type="sibTrans" cxnId="{0CDC9307-0828-CF4F-BD21-560A91B6C36F}">
      <dgm:prSet/>
      <dgm:spPr/>
      <dgm:t>
        <a:bodyPr/>
        <a:lstStyle/>
        <a:p>
          <a:endParaRPr lang="en-US"/>
        </a:p>
      </dgm:t>
    </dgm:pt>
    <dgm:pt modelId="{BD81F555-7228-412F-AABA-31F988C4553D}" type="pres">
      <dgm:prSet presAssocID="{66FC7066-871B-4F56-B10F-1421CCE7ADFD}" presName="linear" presStyleCnt="0">
        <dgm:presLayoutVars>
          <dgm:animLvl val="lvl"/>
          <dgm:resizeHandles val="exact"/>
        </dgm:presLayoutVars>
      </dgm:prSet>
      <dgm:spPr/>
      <dgm:t>
        <a:bodyPr/>
        <a:lstStyle/>
        <a:p>
          <a:endParaRPr lang="tr-TR"/>
        </a:p>
      </dgm:t>
    </dgm:pt>
    <dgm:pt modelId="{B2D41A6D-A5A4-4B4B-AB20-3C83C5504976}" type="pres">
      <dgm:prSet presAssocID="{7F37E0E4-3466-49C2-B40C-EFFBCAFCDC56}" presName="parentText" presStyleLbl="node1" presStyleIdx="0" presStyleCnt="8">
        <dgm:presLayoutVars>
          <dgm:chMax val="0"/>
          <dgm:bulletEnabled val="1"/>
        </dgm:presLayoutVars>
      </dgm:prSet>
      <dgm:spPr/>
      <dgm:t>
        <a:bodyPr/>
        <a:lstStyle/>
        <a:p>
          <a:endParaRPr lang="tr-TR"/>
        </a:p>
      </dgm:t>
    </dgm:pt>
    <dgm:pt modelId="{C096A991-549B-43B4-BD99-F2B3CDF8527C}" type="pres">
      <dgm:prSet presAssocID="{771F7572-49EA-4A52-93A2-C29323E54D3F}" presName="spacer" presStyleCnt="0"/>
      <dgm:spPr/>
    </dgm:pt>
    <dgm:pt modelId="{60FE1736-BD92-4F06-AC95-BD66AEDC0914}" type="pres">
      <dgm:prSet presAssocID="{925783E4-F8FF-4080-A7F2-4972FA4D0DF1}" presName="parentText" presStyleLbl="node1" presStyleIdx="1" presStyleCnt="8">
        <dgm:presLayoutVars>
          <dgm:chMax val="0"/>
          <dgm:bulletEnabled val="1"/>
        </dgm:presLayoutVars>
      </dgm:prSet>
      <dgm:spPr/>
      <dgm:t>
        <a:bodyPr/>
        <a:lstStyle/>
        <a:p>
          <a:endParaRPr lang="tr-TR"/>
        </a:p>
      </dgm:t>
    </dgm:pt>
    <dgm:pt modelId="{D962AEDA-1C54-4395-9C2F-CD733E5F361F}" type="pres">
      <dgm:prSet presAssocID="{290502DE-9EE7-43F4-8714-28D799D256B3}" presName="spacer" presStyleCnt="0"/>
      <dgm:spPr/>
    </dgm:pt>
    <dgm:pt modelId="{36EA6F34-33C1-4289-AF3C-6B6C457870B2}" type="pres">
      <dgm:prSet presAssocID="{CB8B4CE3-4DE5-48C5-9AAC-12D0440DDAF1}" presName="parentText" presStyleLbl="node1" presStyleIdx="2" presStyleCnt="8" custScaleY="106514" custLinFactNeighborX="303">
        <dgm:presLayoutVars>
          <dgm:chMax val="0"/>
          <dgm:bulletEnabled val="1"/>
        </dgm:presLayoutVars>
      </dgm:prSet>
      <dgm:spPr/>
      <dgm:t>
        <a:bodyPr/>
        <a:lstStyle/>
        <a:p>
          <a:endParaRPr lang="tr-TR"/>
        </a:p>
      </dgm:t>
    </dgm:pt>
    <dgm:pt modelId="{FC59038B-1554-4D5D-B918-38325B05954E}" type="pres">
      <dgm:prSet presAssocID="{2245E8E6-7F5A-447E-A407-DFDB2715DCF9}" presName="spacer" presStyleCnt="0"/>
      <dgm:spPr/>
    </dgm:pt>
    <dgm:pt modelId="{C5E4FB82-C636-4DCD-BAF8-F0FD8AF72551}" type="pres">
      <dgm:prSet presAssocID="{21D09C25-5325-4590-9F24-95B242B3838F}" presName="parentText" presStyleLbl="node1" presStyleIdx="3" presStyleCnt="8">
        <dgm:presLayoutVars>
          <dgm:chMax val="0"/>
          <dgm:bulletEnabled val="1"/>
        </dgm:presLayoutVars>
      </dgm:prSet>
      <dgm:spPr/>
      <dgm:t>
        <a:bodyPr/>
        <a:lstStyle/>
        <a:p>
          <a:endParaRPr lang="tr-TR"/>
        </a:p>
      </dgm:t>
    </dgm:pt>
    <dgm:pt modelId="{41B7A5F1-5C6A-474D-821A-A9FB01AF6B18}" type="pres">
      <dgm:prSet presAssocID="{93163075-F65F-42C4-A7D7-425530910049}" presName="spacer" presStyleCnt="0"/>
      <dgm:spPr/>
    </dgm:pt>
    <dgm:pt modelId="{70C4315F-47B2-4DE7-B9A6-355CDFD9266E}" type="pres">
      <dgm:prSet presAssocID="{A77928F0-3752-4214-8FBC-40CA4EFDC72E}" presName="parentText" presStyleLbl="node1" presStyleIdx="4" presStyleCnt="8" custLinFactNeighborX="223">
        <dgm:presLayoutVars>
          <dgm:chMax val="0"/>
          <dgm:bulletEnabled val="1"/>
        </dgm:presLayoutVars>
      </dgm:prSet>
      <dgm:spPr/>
      <dgm:t>
        <a:bodyPr/>
        <a:lstStyle/>
        <a:p>
          <a:endParaRPr lang="tr-TR"/>
        </a:p>
      </dgm:t>
    </dgm:pt>
    <dgm:pt modelId="{7ED7B0F7-1D84-4AB3-B5C8-BB5F603EA538}" type="pres">
      <dgm:prSet presAssocID="{0655F999-70FB-4676-96F6-6760B4BB7421}" presName="spacer" presStyleCnt="0"/>
      <dgm:spPr/>
    </dgm:pt>
    <dgm:pt modelId="{0003ACB2-6443-48C6-AD88-F6117E55A80D}" type="pres">
      <dgm:prSet presAssocID="{8ACEC2F1-D403-4D6D-B67A-95B6E0CD8F66}" presName="parentText" presStyleLbl="node1" presStyleIdx="5" presStyleCnt="8">
        <dgm:presLayoutVars>
          <dgm:chMax val="0"/>
          <dgm:bulletEnabled val="1"/>
        </dgm:presLayoutVars>
      </dgm:prSet>
      <dgm:spPr/>
      <dgm:t>
        <a:bodyPr/>
        <a:lstStyle/>
        <a:p>
          <a:endParaRPr lang="tr-TR"/>
        </a:p>
      </dgm:t>
    </dgm:pt>
    <dgm:pt modelId="{8DDDFB0E-E904-430B-8357-09C3E39372E5}" type="pres">
      <dgm:prSet presAssocID="{8542B9AF-4732-4C85-B003-2F2AB1870A7E}" presName="spacer" presStyleCnt="0"/>
      <dgm:spPr/>
    </dgm:pt>
    <dgm:pt modelId="{44E21DD6-BC40-A24D-B993-5C51FB41C904}" type="pres">
      <dgm:prSet presAssocID="{1571422D-7F90-BE4E-9FCA-F9EB1420CAD5}" presName="parentText" presStyleLbl="node1" presStyleIdx="6" presStyleCnt="8">
        <dgm:presLayoutVars>
          <dgm:chMax val="0"/>
          <dgm:bulletEnabled val="1"/>
        </dgm:presLayoutVars>
      </dgm:prSet>
      <dgm:spPr/>
      <dgm:t>
        <a:bodyPr/>
        <a:lstStyle/>
        <a:p>
          <a:endParaRPr lang="en-US"/>
        </a:p>
      </dgm:t>
    </dgm:pt>
    <dgm:pt modelId="{1295BD9E-7803-8546-ABC0-E2F758070C99}" type="pres">
      <dgm:prSet presAssocID="{FE056F0F-648B-0B48-AF4C-F99B4AE5420A}" presName="spacer" presStyleCnt="0"/>
      <dgm:spPr/>
    </dgm:pt>
    <dgm:pt modelId="{627C041B-5D9A-4911-B36A-20A29C9FD690}" type="pres">
      <dgm:prSet presAssocID="{8EC938E6-4471-4F6D-B49D-39DBFCBD85C4}" presName="parentText" presStyleLbl="node1" presStyleIdx="7" presStyleCnt="8">
        <dgm:presLayoutVars>
          <dgm:chMax val="0"/>
          <dgm:bulletEnabled val="1"/>
        </dgm:presLayoutVars>
      </dgm:prSet>
      <dgm:spPr/>
      <dgm:t>
        <a:bodyPr/>
        <a:lstStyle/>
        <a:p>
          <a:endParaRPr lang="tr-TR"/>
        </a:p>
      </dgm:t>
    </dgm:pt>
  </dgm:ptLst>
  <dgm:cxnLst>
    <dgm:cxn modelId="{C1A48046-0082-4CA6-B2AD-5A7F301B1B82}" type="presOf" srcId="{8ACEC2F1-D403-4D6D-B67A-95B6E0CD8F66}" destId="{0003ACB2-6443-48C6-AD88-F6117E55A80D}" srcOrd="0" destOrd="0" presId="urn:microsoft.com/office/officeart/2005/8/layout/vList2"/>
    <dgm:cxn modelId="{98AB63DA-8C0E-41ED-9289-6000EA13AB5F}" type="presOf" srcId="{7F37E0E4-3466-49C2-B40C-EFFBCAFCDC56}" destId="{B2D41A6D-A5A4-4B4B-AB20-3C83C5504976}" srcOrd="0" destOrd="0" presId="urn:microsoft.com/office/officeart/2005/8/layout/vList2"/>
    <dgm:cxn modelId="{AF6C6997-0B5E-43D9-A753-2E696D63A8F1}" srcId="{66FC7066-871B-4F56-B10F-1421CCE7ADFD}" destId="{8EC938E6-4471-4F6D-B49D-39DBFCBD85C4}" srcOrd="7" destOrd="0" parTransId="{6EA7C976-F14F-4E58-9030-BECEC4E77E67}" sibTransId="{0521A84B-DA2A-42A6-8C2C-478067FD7227}"/>
    <dgm:cxn modelId="{AD45CDEB-4AE4-40FB-A03B-E4B5F62D24CD}" type="presOf" srcId="{925783E4-F8FF-4080-A7F2-4972FA4D0DF1}" destId="{60FE1736-BD92-4F06-AC95-BD66AEDC0914}" srcOrd="0" destOrd="0" presId="urn:microsoft.com/office/officeart/2005/8/layout/vList2"/>
    <dgm:cxn modelId="{659E59C0-B80B-428E-B017-9C1A114CBBA1}" type="presOf" srcId="{66FC7066-871B-4F56-B10F-1421CCE7ADFD}" destId="{BD81F555-7228-412F-AABA-31F988C4553D}" srcOrd="0" destOrd="0" presId="urn:microsoft.com/office/officeart/2005/8/layout/vList2"/>
    <dgm:cxn modelId="{986A94A1-BAE1-4EF8-9A2E-4F41D9D9C8C3}" type="presOf" srcId="{CB8B4CE3-4DE5-48C5-9AAC-12D0440DDAF1}" destId="{36EA6F34-33C1-4289-AF3C-6B6C457870B2}" srcOrd="0" destOrd="0" presId="urn:microsoft.com/office/officeart/2005/8/layout/vList2"/>
    <dgm:cxn modelId="{2630C50A-1919-48C6-85FA-B73002F2AE1F}" type="presOf" srcId="{8EC938E6-4471-4F6D-B49D-39DBFCBD85C4}" destId="{627C041B-5D9A-4911-B36A-20A29C9FD690}" srcOrd="0" destOrd="0" presId="urn:microsoft.com/office/officeart/2005/8/layout/vList2"/>
    <dgm:cxn modelId="{0CDC9307-0828-CF4F-BD21-560A91B6C36F}" srcId="{66FC7066-871B-4F56-B10F-1421CCE7ADFD}" destId="{1571422D-7F90-BE4E-9FCA-F9EB1420CAD5}" srcOrd="6" destOrd="0" parTransId="{4CD12DBF-1FF2-324F-B9DD-8561FEB39D1F}" sibTransId="{FE056F0F-648B-0B48-AF4C-F99B4AE5420A}"/>
    <dgm:cxn modelId="{F7A531C0-CEE8-40C3-83EC-F162CD384A6B}" srcId="{66FC7066-871B-4F56-B10F-1421CCE7ADFD}" destId="{925783E4-F8FF-4080-A7F2-4972FA4D0DF1}" srcOrd="1" destOrd="0" parTransId="{94168890-20CB-40AC-9765-05FA66B3041C}" sibTransId="{290502DE-9EE7-43F4-8714-28D799D256B3}"/>
    <dgm:cxn modelId="{A2A56E6C-1D97-468B-9F93-5C17F0144261}" srcId="{66FC7066-871B-4F56-B10F-1421CCE7ADFD}" destId="{A77928F0-3752-4214-8FBC-40CA4EFDC72E}" srcOrd="4" destOrd="0" parTransId="{40834246-69D8-40F3-844F-F560646D0078}" sibTransId="{0655F999-70FB-4676-96F6-6760B4BB7421}"/>
    <dgm:cxn modelId="{6354CFD2-745A-4AD6-8DBD-C925939C1895}" type="presOf" srcId="{1571422D-7F90-BE4E-9FCA-F9EB1420CAD5}" destId="{44E21DD6-BC40-A24D-B993-5C51FB41C904}" srcOrd="0" destOrd="0" presId="urn:microsoft.com/office/officeart/2005/8/layout/vList2"/>
    <dgm:cxn modelId="{1BE5B1A0-D7A5-4789-8587-1D2DCCC8B94C}" srcId="{66FC7066-871B-4F56-B10F-1421CCE7ADFD}" destId="{8ACEC2F1-D403-4D6D-B67A-95B6E0CD8F66}" srcOrd="5" destOrd="0" parTransId="{D6DB7F91-3D56-41BC-B745-3E9ACFAE689D}" sibTransId="{8542B9AF-4732-4C85-B003-2F2AB1870A7E}"/>
    <dgm:cxn modelId="{00CDBD16-8352-42A2-8BCD-56DD9C048CB1}" type="presOf" srcId="{A77928F0-3752-4214-8FBC-40CA4EFDC72E}" destId="{70C4315F-47B2-4DE7-B9A6-355CDFD9266E}" srcOrd="0" destOrd="0" presId="urn:microsoft.com/office/officeart/2005/8/layout/vList2"/>
    <dgm:cxn modelId="{2D236E04-4473-4111-AB87-10C729EF7A1E}" type="presOf" srcId="{21D09C25-5325-4590-9F24-95B242B3838F}" destId="{C5E4FB82-C636-4DCD-BAF8-F0FD8AF72551}" srcOrd="0" destOrd="0" presId="urn:microsoft.com/office/officeart/2005/8/layout/vList2"/>
    <dgm:cxn modelId="{5FD310F4-FD4D-475F-8CC8-8D57F086F789}" srcId="{66FC7066-871B-4F56-B10F-1421CCE7ADFD}" destId="{21D09C25-5325-4590-9F24-95B242B3838F}" srcOrd="3" destOrd="0" parTransId="{6EAE0176-25B1-4F3B-A768-5E690F48592C}" sibTransId="{93163075-F65F-42C4-A7D7-425530910049}"/>
    <dgm:cxn modelId="{19217E0F-BD63-4949-8BA7-8D50CA2AEE85}" srcId="{66FC7066-871B-4F56-B10F-1421CCE7ADFD}" destId="{7F37E0E4-3466-49C2-B40C-EFFBCAFCDC56}" srcOrd="0" destOrd="0" parTransId="{E52D0DA5-576D-4F7D-9BC2-ED7084357FBE}" sibTransId="{771F7572-49EA-4A52-93A2-C29323E54D3F}"/>
    <dgm:cxn modelId="{B444D179-992C-4E41-8188-2AD3A390274C}" srcId="{66FC7066-871B-4F56-B10F-1421CCE7ADFD}" destId="{CB8B4CE3-4DE5-48C5-9AAC-12D0440DDAF1}" srcOrd="2" destOrd="0" parTransId="{A2EAF008-80D7-4AA3-98B4-9D95DFF40B0E}" sibTransId="{2245E8E6-7F5A-447E-A407-DFDB2715DCF9}"/>
    <dgm:cxn modelId="{635CA70D-7F66-4579-863F-33DD57EC5ECE}" type="presParOf" srcId="{BD81F555-7228-412F-AABA-31F988C4553D}" destId="{B2D41A6D-A5A4-4B4B-AB20-3C83C5504976}" srcOrd="0" destOrd="0" presId="urn:microsoft.com/office/officeart/2005/8/layout/vList2"/>
    <dgm:cxn modelId="{52AD9CCC-CFF3-41A5-9FBF-6EDB26CDA5F6}" type="presParOf" srcId="{BD81F555-7228-412F-AABA-31F988C4553D}" destId="{C096A991-549B-43B4-BD99-F2B3CDF8527C}" srcOrd="1" destOrd="0" presId="urn:microsoft.com/office/officeart/2005/8/layout/vList2"/>
    <dgm:cxn modelId="{33779363-30BB-42A2-A794-A649A1A5422C}" type="presParOf" srcId="{BD81F555-7228-412F-AABA-31F988C4553D}" destId="{60FE1736-BD92-4F06-AC95-BD66AEDC0914}" srcOrd="2" destOrd="0" presId="urn:microsoft.com/office/officeart/2005/8/layout/vList2"/>
    <dgm:cxn modelId="{1C00795D-A95A-49A3-9434-581631477557}" type="presParOf" srcId="{BD81F555-7228-412F-AABA-31F988C4553D}" destId="{D962AEDA-1C54-4395-9C2F-CD733E5F361F}" srcOrd="3" destOrd="0" presId="urn:microsoft.com/office/officeart/2005/8/layout/vList2"/>
    <dgm:cxn modelId="{4D1317F1-5C00-487D-94C5-96FE3E62BB29}" type="presParOf" srcId="{BD81F555-7228-412F-AABA-31F988C4553D}" destId="{36EA6F34-33C1-4289-AF3C-6B6C457870B2}" srcOrd="4" destOrd="0" presId="urn:microsoft.com/office/officeart/2005/8/layout/vList2"/>
    <dgm:cxn modelId="{D08EF1E9-1C4F-44BA-BD75-1A3C4B89127B}" type="presParOf" srcId="{BD81F555-7228-412F-AABA-31F988C4553D}" destId="{FC59038B-1554-4D5D-B918-38325B05954E}" srcOrd="5" destOrd="0" presId="urn:microsoft.com/office/officeart/2005/8/layout/vList2"/>
    <dgm:cxn modelId="{C5E1C7DE-B863-45B5-9024-90BCB0A3660E}" type="presParOf" srcId="{BD81F555-7228-412F-AABA-31F988C4553D}" destId="{C5E4FB82-C636-4DCD-BAF8-F0FD8AF72551}" srcOrd="6" destOrd="0" presId="urn:microsoft.com/office/officeart/2005/8/layout/vList2"/>
    <dgm:cxn modelId="{CA63E466-780C-4028-A71A-0C31D29F6614}" type="presParOf" srcId="{BD81F555-7228-412F-AABA-31F988C4553D}" destId="{41B7A5F1-5C6A-474D-821A-A9FB01AF6B18}" srcOrd="7" destOrd="0" presId="urn:microsoft.com/office/officeart/2005/8/layout/vList2"/>
    <dgm:cxn modelId="{3A2A8F2F-5DEF-4123-94ED-E0642078193E}" type="presParOf" srcId="{BD81F555-7228-412F-AABA-31F988C4553D}" destId="{70C4315F-47B2-4DE7-B9A6-355CDFD9266E}" srcOrd="8" destOrd="0" presId="urn:microsoft.com/office/officeart/2005/8/layout/vList2"/>
    <dgm:cxn modelId="{E5C72F87-D416-434D-AFE4-E0F44CE10AB3}" type="presParOf" srcId="{BD81F555-7228-412F-AABA-31F988C4553D}" destId="{7ED7B0F7-1D84-4AB3-B5C8-BB5F603EA538}" srcOrd="9" destOrd="0" presId="urn:microsoft.com/office/officeart/2005/8/layout/vList2"/>
    <dgm:cxn modelId="{BDF32A81-56FE-4DFF-9578-280C431AF92D}" type="presParOf" srcId="{BD81F555-7228-412F-AABA-31F988C4553D}" destId="{0003ACB2-6443-48C6-AD88-F6117E55A80D}" srcOrd="10" destOrd="0" presId="urn:microsoft.com/office/officeart/2005/8/layout/vList2"/>
    <dgm:cxn modelId="{8D71D64A-3B21-45A1-9532-4447F6940604}" type="presParOf" srcId="{BD81F555-7228-412F-AABA-31F988C4553D}" destId="{8DDDFB0E-E904-430B-8357-09C3E39372E5}" srcOrd="11" destOrd="0" presId="urn:microsoft.com/office/officeart/2005/8/layout/vList2"/>
    <dgm:cxn modelId="{252B58A7-E145-4BF4-9ED3-62C0A1D479A3}" type="presParOf" srcId="{BD81F555-7228-412F-AABA-31F988C4553D}" destId="{44E21DD6-BC40-A24D-B993-5C51FB41C904}" srcOrd="12" destOrd="0" presId="urn:microsoft.com/office/officeart/2005/8/layout/vList2"/>
    <dgm:cxn modelId="{7662B5F7-C43D-4F67-A0A7-16A88324E926}" type="presParOf" srcId="{BD81F555-7228-412F-AABA-31F988C4553D}" destId="{1295BD9E-7803-8546-ABC0-E2F758070C99}" srcOrd="13" destOrd="0" presId="urn:microsoft.com/office/officeart/2005/8/layout/vList2"/>
    <dgm:cxn modelId="{7FB2906A-5320-43A5-A30D-4728BB3F195E}" type="presParOf" srcId="{BD81F555-7228-412F-AABA-31F988C4553D}" destId="{627C041B-5D9A-4911-B36A-20A29C9FD690}"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C15F9-3537-4F55-9E49-6C91951C02E0}">
      <dsp:nvSpPr>
        <dsp:cNvPr id="0" name=""/>
        <dsp:cNvSpPr/>
      </dsp:nvSpPr>
      <dsp:spPr>
        <a:xfrm rot="5400000">
          <a:off x="435844" y="887551"/>
          <a:ext cx="713332" cy="812104"/>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A78EC976-1E2F-4DB5-9A8C-CCE2F1E75BA2}">
      <dsp:nvSpPr>
        <dsp:cNvPr id="0" name=""/>
        <dsp:cNvSpPr/>
      </dsp:nvSpPr>
      <dsp:spPr>
        <a:xfrm>
          <a:off x="4201" y="96807"/>
          <a:ext cx="1686136" cy="840543"/>
        </a:xfrm>
        <a:prstGeom prst="roundRect">
          <a:avLst>
            <a:gd name="adj" fmla="val 1667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b="1" kern="1200" dirty="0" smtClean="0"/>
            <a:t>İşbirliği Kuruluşu Proje Sunumu</a:t>
          </a:r>
          <a:endParaRPr lang="tr-TR" sz="1800" b="1" kern="1200" dirty="0"/>
        </a:p>
      </dsp:txBody>
      <dsp:txXfrm>
        <a:off x="45240" y="137846"/>
        <a:ext cx="1604058" cy="758465"/>
      </dsp:txXfrm>
    </dsp:sp>
    <dsp:sp modelId="{C5E27124-CAC5-4B1A-A027-67BD1FE731B6}">
      <dsp:nvSpPr>
        <dsp:cNvPr id="0" name=""/>
        <dsp:cNvSpPr/>
      </dsp:nvSpPr>
      <dsp:spPr>
        <a:xfrm>
          <a:off x="1447686" y="176972"/>
          <a:ext cx="873371" cy="679364"/>
        </a:xfrm>
        <a:prstGeom prst="rect">
          <a:avLst/>
        </a:prstGeom>
        <a:noFill/>
        <a:ln>
          <a:noFill/>
        </a:ln>
        <a:effectLst/>
      </dsp:spPr>
      <dsp:style>
        <a:lnRef idx="0">
          <a:scrgbClr r="0" g="0" b="0"/>
        </a:lnRef>
        <a:fillRef idx="0">
          <a:scrgbClr r="0" g="0" b="0"/>
        </a:fillRef>
        <a:effectRef idx="0">
          <a:scrgbClr r="0" g="0" b="0"/>
        </a:effectRef>
        <a:fontRef idx="minor"/>
      </dsp:style>
    </dsp:sp>
    <dsp:sp modelId="{1E8CFA32-3D34-4666-9A09-A50580A834F7}">
      <dsp:nvSpPr>
        <dsp:cNvPr id="0" name=""/>
        <dsp:cNvSpPr/>
      </dsp:nvSpPr>
      <dsp:spPr>
        <a:xfrm rot="5400000">
          <a:off x="1547934" y="1831759"/>
          <a:ext cx="713332" cy="812104"/>
        </a:xfrm>
        <a:prstGeom prst="bentUpArrow">
          <a:avLst>
            <a:gd name="adj1" fmla="val 32840"/>
            <a:gd name="adj2" fmla="val 25000"/>
            <a:gd name="adj3" fmla="val 35780"/>
          </a:avLst>
        </a:prstGeom>
        <a:solidFill>
          <a:schemeClr val="accent5">
            <a:tint val="50000"/>
            <a:hueOff val="-3591615"/>
            <a:satOff val="15458"/>
            <a:lumOff val="4179"/>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CC3B7792-E3D2-4FA3-AFCA-0C873DF7C054}">
      <dsp:nvSpPr>
        <dsp:cNvPr id="0" name=""/>
        <dsp:cNvSpPr/>
      </dsp:nvSpPr>
      <dsp:spPr>
        <a:xfrm>
          <a:off x="1116292" y="1041015"/>
          <a:ext cx="1686136" cy="840543"/>
        </a:xfrm>
        <a:prstGeom prst="roundRect">
          <a:avLst>
            <a:gd name="adj" fmla="val 1667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b="1" kern="1200" dirty="0" smtClean="0"/>
            <a:t>İhtiyaç Analizi ve İstihdam</a:t>
          </a:r>
          <a:endParaRPr lang="tr-TR" sz="1800" b="1" kern="1200" dirty="0"/>
        </a:p>
      </dsp:txBody>
      <dsp:txXfrm>
        <a:off x="1157331" y="1082054"/>
        <a:ext cx="1604058" cy="758465"/>
      </dsp:txXfrm>
    </dsp:sp>
    <dsp:sp modelId="{3726F947-206D-46E5-BCBD-F06A97043AC4}">
      <dsp:nvSpPr>
        <dsp:cNvPr id="0" name=""/>
        <dsp:cNvSpPr/>
      </dsp:nvSpPr>
      <dsp:spPr>
        <a:xfrm>
          <a:off x="2559777" y="1121180"/>
          <a:ext cx="873371" cy="679364"/>
        </a:xfrm>
        <a:prstGeom prst="rect">
          <a:avLst/>
        </a:prstGeom>
        <a:noFill/>
        <a:ln>
          <a:noFill/>
        </a:ln>
        <a:effectLst/>
      </dsp:spPr>
      <dsp:style>
        <a:lnRef idx="0">
          <a:scrgbClr r="0" g="0" b="0"/>
        </a:lnRef>
        <a:fillRef idx="0">
          <a:scrgbClr r="0" g="0" b="0"/>
        </a:fillRef>
        <a:effectRef idx="0">
          <a:scrgbClr r="0" g="0" b="0"/>
        </a:effectRef>
        <a:fontRef idx="minor"/>
      </dsp:style>
    </dsp:sp>
    <dsp:sp modelId="{80F6D84C-9969-4BFE-A5CE-CFE43273D58E}">
      <dsp:nvSpPr>
        <dsp:cNvPr id="0" name=""/>
        <dsp:cNvSpPr/>
      </dsp:nvSpPr>
      <dsp:spPr>
        <a:xfrm rot="5400000">
          <a:off x="2660025" y="2775967"/>
          <a:ext cx="713332" cy="812104"/>
        </a:xfrm>
        <a:prstGeom prst="bentUpArrow">
          <a:avLst>
            <a:gd name="adj1" fmla="val 32840"/>
            <a:gd name="adj2" fmla="val 25000"/>
            <a:gd name="adj3" fmla="val 35780"/>
          </a:avLst>
        </a:prstGeom>
        <a:solidFill>
          <a:schemeClr val="accent5">
            <a:tint val="50000"/>
            <a:hueOff val="-7183230"/>
            <a:satOff val="30917"/>
            <a:lumOff val="8358"/>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0512A2D-55E0-40B7-9B96-E22EF5C3ED3E}">
      <dsp:nvSpPr>
        <dsp:cNvPr id="0" name=""/>
        <dsp:cNvSpPr/>
      </dsp:nvSpPr>
      <dsp:spPr>
        <a:xfrm>
          <a:off x="2228383" y="1985223"/>
          <a:ext cx="1686136" cy="840543"/>
        </a:xfrm>
        <a:prstGeom prst="roundRect">
          <a:avLst>
            <a:gd name="adj" fmla="val 1667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b="1" kern="1200" dirty="0" smtClean="0"/>
            <a:t>Eğitim/ Danışmanlık / Küme Tanıtım Faaliyeti</a:t>
          </a:r>
          <a:endParaRPr lang="tr-TR" sz="1400" b="1" kern="1200" dirty="0"/>
        </a:p>
      </dsp:txBody>
      <dsp:txXfrm>
        <a:off x="2269422" y="2026262"/>
        <a:ext cx="1604058" cy="758465"/>
      </dsp:txXfrm>
    </dsp:sp>
    <dsp:sp modelId="{084BCD93-031C-4A49-8D0A-F55DE5E70093}">
      <dsp:nvSpPr>
        <dsp:cNvPr id="0" name=""/>
        <dsp:cNvSpPr/>
      </dsp:nvSpPr>
      <dsp:spPr>
        <a:xfrm>
          <a:off x="3671868" y="2065388"/>
          <a:ext cx="873371" cy="679364"/>
        </a:xfrm>
        <a:prstGeom prst="rect">
          <a:avLst/>
        </a:prstGeom>
        <a:noFill/>
        <a:ln>
          <a:noFill/>
        </a:ln>
        <a:effectLst/>
      </dsp:spPr>
      <dsp:style>
        <a:lnRef idx="0">
          <a:scrgbClr r="0" g="0" b="0"/>
        </a:lnRef>
        <a:fillRef idx="0">
          <a:scrgbClr r="0" g="0" b="0"/>
        </a:fillRef>
        <a:effectRef idx="0">
          <a:scrgbClr r="0" g="0" b="0"/>
        </a:effectRef>
        <a:fontRef idx="minor"/>
      </dsp:style>
    </dsp:sp>
    <dsp:sp modelId="{1767B39D-5219-4587-AD19-ABF42DCBEB34}">
      <dsp:nvSpPr>
        <dsp:cNvPr id="0" name=""/>
        <dsp:cNvSpPr/>
      </dsp:nvSpPr>
      <dsp:spPr>
        <a:xfrm rot="5400000">
          <a:off x="3772116" y="3720175"/>
          <a:ext cx="713332" cy="812104"/>
        </a:xfrm>
        <a:prstGeom prst="bentUpArrow">
          <a:avLst>
            <a:gd name="adj1" fmla="val 32840"/>
            <a:gd name="adj2" fmla="val 25000"/>
            <a:gd name="adj3" fmla="val 35780"/>
          </a:avLst>
        </a:prstGeom>
        <a:solidFill>
          <a:schemeClr val="accent5">
            <a:tint val="50000"/>
            <a:hueOff val="-10774845"/>
            <a:satOff val="46375"/>
            <a:lumOff val="12537"/>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984626A-E1ED-4C8B-B60E-5DBE8A9A26D5}">
      <dsp:nvSpPr>
        <dsp:cNvPr id="0" name=""/>
        <dsp:cNvSpPr/>
      </dsp:nvSpPr>
      <dsp:spPr>
        <a:xfrm>
          <a:off x="3340474" y="2929431"/>
          <a:ext cx="1686136" cy="840543"/>
        </a:xfrm>
        <a:prstGeom prst="roundRect">
          <a:avLst>
            <a:gd name="adj" fmla="val 1667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b="1" kern="1200" dirty="0" smtClean="0"/>
            <a:t>Yurt Dışı Pazarlama Faaliyeti ve/veya Alım Heyeti</a:t>
          </a:r>
          <a:endParaRPr lang="tr-TR" sz="1400" b="1" kern="1200" dirty="0"/>
        </a:p>
      </dsp:txBody>
      <dsp:txXfrm>
        <a:off x="3381513" y="2970470"/>
        <a:ext cx="1604058" cy="758465"/>
      </dsp:txXfrm>
    </dsp:sp>
    <dsp:sp modelId="{582094C8-C879-48EF-9DEB-4FFB86F18858}">
      <dsp:nvSpPr>
        <dsp:cNvPr id="0" name=""/>
        <dsp:cNvSpPr/>
      </dsp:nvSpPr>
      <dsp:spPr>
        <a:xfrm>
          <a:off x="4783959" y="3009596"/>
          <a:ext cx="873371" cy="679364"/>
        </a:xfrm>
        <a:prstGeom prst="rect">
          <a:avLst/>
        </a:prstGeom>
        <a:noFill/>
        <a:ln>
          <a:noFill/>
        </a:ln>
        <a:effectLst/>
      </dsp:spPr>
      <dsp:style>
        <a:lnRef idx="0">
          <a:scrgbClr r="0" g="0" b="0"/>
        </a:lnRef>
        <a:fillRef idx="0">
          <a:scrgbClr r="0" g="0" b="0"/>
        </a:fillRef>
        <a:effectRef idx="0">
          <a:scrgbClr r="0" g="0" b="0"/>
        </a:effectRef>
        <a:fontRef idx="minor"/>
      </dsp:style>
    </dsp:sp>
    <dsp:sp modelId="{D973D372-ACD3-42E6-A29F-868F91A8AAF8}">
      <dsp:nvSpPr>
        <dsp:cNvPr id="0" name=""/>
        <dsp:cNvSpPr/>
      </dsp:nvSpPr>
      <dsp:spPr>
        <a:xfrm>
          <a:off x="4452565" y="3873639"/>
          <a:ext cx="1686136" cy="840543"/>
        </a:xfrm>
        <a:prstGeom prst="roundRect">
          <a:avLst>
            <a:gd name="adj" fmla="val 1667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Bireysel Danışmanlık</a:t>
          </a:r>
          <a:endParaRPr lang="tr-TR" sz="2000" b="1" kern="1200" dirty="0"/>
        </a:p>
      </dsp:txBody>
      <dsp:txXfrm>
        <a:off x="4493604" y="3914678"/>
        <a:ext cx="1604058" cy="758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49690" y="1"/>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BCC21B1-B83E-4EF8-9577-E5F741867016}" type="datetimeFigureOut">
              <a:rPr lang="en-US"/>
              <a:pPr>
                <a:defRPr/>
              </a:pPr>
              <a:t>2/13/2020</a:t>
            </a:fld>
            <a:endParaRPr lang="en-US"/>
          </a:p>
        </p:txBody>
      </p:sp>
      <p:sp>
        <p:nvSpPr>
          <p:cNvPr id="4" name="Footer Placeholder 3"/>
          <p:cNvSpPr>
            <a:spLocks noGrp="1"/>
          </p:cNvSpPr>
          <p:nvPr>
            <p:ph type="ftr" sz="quarter" idx="2"/>
          </p:nvPr>
        </p:nvSpPr>
        <p:spPr>
          <a:xfrm>
            <a:off x="2" y="9429751"/>
            <a:ext cx="29464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49690" y="9429751"/>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9D57060F-E0D8-4EFF-AC32-D11F0D77247F}" type="slidenum">
              <a:rPr lang="en-US" altLang="tr-TR"/>
              <a:pPr>
                <a:defRPr/>
              </a:pPr>
              <a:t>‹#›</a:t>
            </a:fld>
            <a:endParaRPr lang="en-US" altLang="tr-TR"/>
          </a:p>
        </p:txBody>
      </p:sp>
    </p:spTree>
    <p:extLst>
      <p:ext uri="{BB962C8B-B14F-4D97-AF65-F5344CB8AC3E}">
        <p14:creationId xmlns:p14="http://schemas.microsoft.com/office/powerpoint/2010/main" val="4134400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690" y="1"/>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619BDFD-6127-4491-B364-7395C7B5E7F9}" type="datetimeFigureOut">
              <a:rPr lang="en-US"/>
              <a:pPr>
                <a:defRPr/>
              </a:pPr>
              <a:t>2/13/2020</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2" y="4716464"/>
            <a:ext cx="5438775" cy="4467225"/>
          </a:xfrm>
          <a:prstGeom prst="rect">
            <a:avLst/>
          </a:prstGeom>
        </p:spPr>
        <p:txBody>
          <a:bodyPr vert="horz" lIns="91440" tIns="45720" rIns="91440" bIns="45720" rtlCol="0"/>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endParaRPr lang="en-US" noProof="0"/>
          </a:p>
        </p:txBody>
      </p:sp>
      <p:sp>
        <p:nvSpPr>
          <p:cNvPr id="6" name="Footer Placeholder 5"/>
          <p:cNvSpPr>
            <a:spLocks noGrp="1"/>
          </p:cNvSpPr>
          <p:nvPr>
            <p:ph type="ftr" sz="quarter" idx="4"/>
          </p:nvPr>
        </p:nvSpPr>
        <p:spPr>
          <a:xfrm>
            <a:off x="2" y="9429751"/>
            <a:ext cx="29464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690" y="9429751"/>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E0FE8451-306F-4C9B-A0DD-03B4AFD64E90}" type="slidenum">
              <a:rPr lang="en-US" altLang="tr-TR"/>
              <a:pPr>
                <a:defRPr/>
              </a:pPr>
              <a:t>‹#›</a:t>
            </a:fld>
            <a:endParaRPr lang="en-US" altLang="tr-TR"/>
          </a:p>
        </p:txBody>
      </p:sp>
    </p:spTree>
    <p:extLst>
      <p:ext uri="{BB962C8B-B14F-4D97-AF65-F5344CB8AC3E}">
        <p14:creationId xmlns:p14="http://schemas.microsoft.com/office/powerpoint/2010/main" val="166774097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	</a:t>
            </a: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	*»1q	0İM </a:t>
            </a:r>
            <a:r>
              <a:rPr lang="tr-TR" sz="1200" kern="1200" dirty="0" err="1" smtClean="0">
                <a:solidFill>
                  <a:schemeClr val="tx1"/>
                </a:solidFill>
                <a:effectLst/>
                <a:latin typeface="+mn-lt"/>
                <a:ea typeface="+mn-ea"/>
                <a:cs typeface="+mn-cs"/>
              </a:rPr>
              <a:t>Jbfvdsf</a:t>
            </a:r>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01 0ŞİP</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a:solidFill>
                  <a:prstClr val="black"/>
                </a:solidFill>
              </a:rPr>
              <a:pPr>
                <a:defRPr/>
              </a:pPr>
              <a:t>1</a:t>
            </a:fld>
            <a:endParaRPr lang="tr-TR" altLang="tr-TR">
              <a:solidFill>
                <a:prstClr val="black"/>
              </a:solidFill>
            </a:endParaRPr>
          </a:p>
        </p:txBody>
      </p:sp>
    </p:spTree>
    <p:extLst>
      <p:ext uri="{BB962C8B-B14F-4D97-AF65-F5344CB8AC3E}">
        <p14:creationId xmlns:p14="http://schemas.microsoft.com/office/powerpoint/2010/main" val="989390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tr-TR" b="1" dirty="0" smtClean="0"/>
              <a:t>Yurtdışı Pazarlama Faaliyetleri </a:t>
            </a:r>
          </a:p>
          <a:p>
            <a:pPr marL="0" indent="0">
              <a:buNone/>
            </a:pPr>
            <a:endParaRPr lang="tr-TR" dirty="0" smtClean="0"/>
          </a:p>
          <a:p>
            <a:pPr marL="228600" indent="-228600">
              <a:buAutoNum type="arabicPeriod"/>
            </a:pPr>
            <a:r>
              <a:rPr lang="tr-TR" dirty="0" smtClean="0"/>
              <a:t>UR-GE Projeleri kapsamında ihtiyaç analizi ile eğitim ve/veya danışmanlık faaliyetlerine katılan şirketlere yönelik olarak İşbirliği Kuruluşunca, Bakanlığımız koordinasyonunda yurt dışı pazarlama faaliyeti düzenlenebilmektedir. </a:t>
            </a:r>
          </a:p>
          <a:p>
            <a:pPr marL="228600" indent="-228600">
              <a:buAutoNum type="arabicPeriod"/>
            </a:pPr>
            <a:r>
              <a:rPr lang="tr-TR" dirty="0" smtClean="0"/>
              <a:t>Yurt dışı pazarlama faaliyetinden kast ettiğimiz, İşbirliği Kuruluşu önderliğinde şirketlerimiz tarafından gerçekleştirilen «ortak pazar araştırmaları, küme tanıtım faaliyetleri, yurt dışı fuar ziyaretleri, eşleştirme (B2B) faaliyetleri ve kurum/kuruluş </a:t>
            </a:r>
            <a:r>
              <a:rPr lang="tr-TR" dirty="0" err="1" smtClean="0"/>
              <a:t>ziyaretleri»dir</a:t>
            </a:r>
            <a:r>
              <a:rPr lang="tr-TR" dirty="0" smtClean="0"/>
              <a:t>.</a:t>
            </a:r>
          </a:p>
          <a:p>
            <a:pPr marL="228600" indent="-228600">
              <a:buAutoNum type="arabicPeriod"/>
            </a:pPr>
            <a:r>
              <a:rPr lang="tr-TR" dirty="0" smtClean="0"/>
              <a:t>İşbirliği Kuruluşları, </a:t>
            </a:r>
            <a:r>
              <a:rPr lang="tr-TR" b="1" dirty="0" smtClean="0"/>
              <a:t>yurt dışı</a:t>
            </a:r>
            <a:r>
              <a:rPr lang="tr-TR" dirty="0" smtClean="0"/>
              <a:t> </a:t>
            </a:r>
            <a:r>
              <a:rPr lang="tr-TR" sz="1200" b="1" kern="1200" dirty="0" smtClean="0">
                <a:solidFill>
                  <a:schemeClr val="tx1"/>
                </a:solidFill>
                <a:effectLst/>
                <a:latin typeface="+mn-lt"/>
                <a:ea typeface="+mn-ea"/>
                <a:cs typeface="+mn-cs"/>
              </a:rPr>
              <a:t>pazarlama faaliyetleri kapsamında fuar katılımını sadece 1 defa ve fuar ziyareti şeklinde gerçekleştirebilirler. </a:t>
            </a:r>
          </a:p>
          <a:p>
            <a:pPr marL="233309" marR="0" indent="-233309" algn="l" defTabSz="914400" rtl="0" eaLnBrk="1" fontAlgn="auto" latinLnBrk="0" hangingPunct="1">
              <a:lnSpc>
                <a:spcPct val="100000"/>
              </a:lnSpc>
              <a:spcBef>
                <a:spcPts val="0"/>
              </a:spcBef>
              <a:spcAft>
                <a:spcPts val="0"/>
              </a:spcAft>
              <a:buClrTx/>
              <a:buSzTx/>
              <a:buFontTx/>
              <a:buAutoNum type="arabicPeriod"/>
              <a:tabLst/>
              <a:defRPr/>
            </a:pPr>
            <a:r>
              <a:rPr lang="tr-TR" dirty="0" smtClean="0"/>
              <a:t>Yurt dışı pazarlama faaliyetleri kapsamında gerçekleştirilecek olan bahse konu faaliyetlerin her biri için destek kapsamında olan süre, yol hariç en fazla 10 (on) gündür. </a:t>
            </a:r>
          </a:p>
          <a:p>
            <a:pPr marL="233309" indent="-233309">
              <a:buAutoNum type="arabicPeriod"/>
            </a:pPr>
            <a:endParaRPr lang="tr-TR" dirty="0" smtClean="0"/>
          </a:p>
          <a:p>
            <a:pPr marL="233309" indent="-233309">
              <a:buAutoNum type="arabicPeriod"/>
            </a:pP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10</a:t>
            </a:fld>
            <a:endParaRPr lang="tr-TR" sz="1200" smtClean="0">
              <a:solidFill>
                <a:prstClr val="black"/>
              </a:solidFill>
            </a:endParaRPr>
          </a:p>
        </p:txBody>
      </p:sp>
    </p:spTree>
    <p:extLst>
      <p:ext uri="{BB962C8B-B14F-4D97-AF65-F5344CB8AC3E}">
        <p14:creationId xmlns:p14="http://schemas.microsoft.com/office/powerpoint/2010/main" val="143270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3309" indent="-233309" defTabSz="933237">
              <a:spcBef>
                <a:spcPct val="0"/>
              </a:spcBef>
              <a:buFontTx/>
              <a:buAutoNum type="arabicPeriod"/>
              <a:defRPr/>
            </a:pPr>
            <a:r>
              <a:rPr lang="tr-TR" dirty="0" smtClean="0"/>
              <a:t>İşbirliği Kuruluşunca düzenlenen 10 adet yurt dışı pazarlama faaliyeti için her bir faaliyet başına 150.000 ABD Dolarına kadar,</a:t>
            </a:r>
            <a:r>
              <a:rPr lang="tr-TR" baseline="0" dirty="0" smtClean="0"/>
              <a:t> «ulaşım, konaklama, tanıtım ve organizasyon»</a:t>
            </a:r>
            <a:r>
              <a:rPr lang="tr-TR" dirty="0" smtClean="0"/>
              <a:t> giderlerinin en fazla % 75’i desteklenmektedir.</a:t>
            </a:r>
          </a:p>
          <a:p>
            <a:pPr eaLnBrk="1" hangingPunct="1">
              <a:spcBef>
                <a:spcPct val="0"/>
              </a:spcBef>
            </a:pPr>
            <a:endParaRPr lang="tr-TR" dirty="0" smtClean="0"/>
          </a:p>
          <a:p>
            <a:pPr eaLnBrk="1" hangingPunct="1">
              <a:spcBef>
                <a:spcPct val="0"/>
              </a:spcBef>
            </a:pPr>
            <a:r>
              <a:rPr lang="tr-TR" dirty="0" smtClean="0"/>
              <a:t>a) Ulaşım: Bir şirket/İşbirliği Kuruluşundan en fazla 2 kişinin</a:t>
            </a:r>
            <a:r>
              <a:rPr lang="tr-TR" baseline="0" dirty="0" smtClean="0"/>
              <a:t> </a:t>
            </a:r>
            <a:r>
              <a:rPr lang="tr-TR" dirty="0" smtClean="0"/>
              <a:t>uluslararası ve/veya şehirlerarası ulaşımda kullanılan ekonomi sınıfı uçak, tren, gemi, otobüs bileti ile toplu taşımaya yönelik araç kiralama giderleri, </a:t>
            </a:r>
          </a:p>
          <a:p>
            <a:pPr eaLnBrk="1" hangingPunct="1">
              <a:spcBef>
                <a:spcPct val="0"/>
              </a:spcBef>
            </a:pPr>
            <a:endParaRPr lang="tr-TR" dirty="0" smtClean="0"/>
          </a:p>
          <a:p>
            <a:pPr eaLnBrk="1" hangingPunct="1">
              <a:spcBef>
                <a:spcPct val="0"/>
              </a:spcBef>
            </a:pPr>
            <a:r>
              <a:rPr lang="tr-TR" dirty="0" smtClean="0"/>
              <a:t>b) Konaklama: Bir şirket/İşbirliği Kuruluşundan en fazla 2 kişinin, kişi başına günlük 300 ABD Dolarına kadar oda ve kahvaltı giderleri, </a:t>
            </a:r>
          </a:p>
          <a:p>
            <a:pPr eaLnBrk="1" hangingPunct="1">
              <a:spcBef>
                <a:spcPct val="0"/>
              </a:spcBef>
            </a:pPr>
            <a:endParaRPr lang="tr-TR" dirty="0" smtClean="0"/>
          </a:p>
          <a:p>
            <a:pPr eaLnBrk="1" hangingPunct="1">
              <a:spcBef>
                <a:spcPct val="0"/>
              </a:spcBef>
            </a:pPr>
            <a:r>
              <a:rPr lang="tr-TR" dirty="0" smtClean="0"/>
              <a:t>c) Tanıtım ve Organizasyon Giderleri: </a:t>
            </a:r>
          </a:p>
          <a:p>
            <a:pPr marL="174982" indent="-174982">
              <a:spcBef>
                <a:spcPct val="0"/>
              </a:spcBef>
              <a:buFontTx/>
              <a:buChar char="-"/>
            </a:pPr>
            <a:r>
              <a:rPr lang="tr-TR" dirty="0" smtClean="0"/>
              <a:t>Tercümanlık gideri, </a:t>
            </a:r>
          </a:p>
          <a:p>
            <a:pPr marL="174982" indent="-174982">
              <a:spcBef>
                <a:spcPct val="0"/>
              </a:spcBef>
              <a:buFontTx/>
              <a:buChar char="-"/>
            </a:pPr>
            <a:r>
              <a:rPr lang="tr-TR" dirty="0" smtClean="0"/>
              <a:t>Seminer, konferans, toplantı ve ikili görüşmelerin yapıldığı yerlerin kiralama giderleri, </a:t>
            </a:r>
          </a:p>
          <a:p>
            <a:pPr marL="174982" indent="-174982">
              <a:spcBef>
                <a:spcPct val="0"/>
              </a:spcBef>
              <a:buFontTx/>
              <a:buChar char="-"/>
            </a:pPr>
            <a:r>
              <a:rPr lang="tr-TR" dirty="0" smtClean="0"/>
              <a:t>Fuar ziyaretine ilişkin giderler, </a:t>
            </a:r>
          </a:p>
          <a:p>
            <a:pPr marL="174982" indent="-174982">
              <a:spcBef>
                <a:spcPct val="0"/>
              </a:spcBef>
              <a:buFontTx/>
              <a:buChar char="-"/>
            </a:pPr>
            <a:r>
              <a:rPr lang="tr-TR" dirty="0" smtClean="0"/>
              <a:t>Görsel ve yazılı tanıtım giderleri, </a:t>
            </a:r>
          </a:p>
          <a:p>
            <a:pPr marL="174982" indent="-174982">
              <a:spcBef>
                <a:spcPct val="0"/>
              </a:spcBef>
              <a:buFontTx/>
              <a:buChar char="-"/>
            </a:pPr>
            <a:r>
              <a:rPr lang="tr-TR" dirty="0" smtClean="0"/>
              <a:t>Halkla ilişkiler hizmeti gideri, </a:t>
            </a:r>
          </a:p>
          <a:p>
            <a:pPr marL="174982" indent="-174982">
              <a:spcBef>
                <a:spcPct val="0"/>
              </a:spcBef>
              <a:buFontTx/>
              <a:buChar char="-"/>
            </a:pPr>
            <a:r>
              <a:rPr lang="tr-TR" dirty="0" smtClean="0"/>
              <a:t>Sergilenecek ürünlerin nakliye giderleri (sigorta, vergi, resim, harç, gümrük hizmet bedeli, gümrük komisyonu, gümrük teminat bedeli hariç).</a:t>
            </a:r>
          </a:p>
          <a:p>
            <a:pPr marL="174982" indent="-174982">
              <a:spcBef>
                <a:spcPct val="0"/>
              </a:spcBef>
              <a:buFontTx/>
              <a:buChar char="-"/>
            </a:pPr>
            <a:endParaRPr lang="tr-TR" dirty="0" smtClean="0"/>
          </a:p>
          <a:p>
            <a:pPr marL="0" indent="0">
              <a:spcBef>
                <a:spcPct val="0"/>
              </a:spcBef>
              <a:buFontTx/>
              <a:buNone/>
            </a:pPr>
            <a:r>
              <a:rPr lang="tr-TR" dirty="0" smtClean="0"/>
              <a:t>2. İşbirliği Kuruluşu, yurt dışı pazarlama faaliyetinin koordinasyonunu</a:t>
            </a:r>
            <a:r>
              <a:rPr lang="tr-TR" baseline="0" dirty="0" smtClean="0"/>
              <a:t> sağlamak üzere ön heyet düzenleyebilir.</a:t>
            </a:r>
          </a:p>
          <a:p>
            <a:pPr marL="0" indent="0">
              <a:spcBef>
                <a:spcPct val="0"/>
              </a:spcBef>
              <a:buFontTx/>
              <a:buNone/>
            </a:pPr>
            <a:endParaRPr lang="tr-TR" baseline="0" dirty="0" smtClean="0"/>
          </a:p>
          <a:p>
            <a:pPr marL="0" indent="0">
              <a:spcBef>
                <a:spcPct val="0"/>
              </a:spcBef>
              <a:buFontTx/>
              <a:buNone/>
            </a:pPr>
            <a:r>
              <a:rPr lang="tr-TR" baseline="0" dirty="0" smtClean="0"/>
              <a:t>3. Ön heyet kapsamında yurt dışında görevlendirilen, İşbirliği Kuruluşu çalışanı/proje katılımcısı şirket ortağı/çalışanı 2 kişiye ait ulaşım ve konaklama giderleri de yukarıda yer alan limitler dahilinde desteklenir. </a:t>
            </a:r>
            <a:endParaRPr lang="tr-TR" b="1"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11</a:t>
            </a:fld>
            <a:endParaRPr lang="tr-TR" sz="1200" smtClean="0">
              <a:solidFill>
                <a:prstClr val="black"/>
              </a:solidFill>
            </a:endParaRPr>
          </a:p>
        </p:txBody>
      </p:sp>
    </p:spTree>
    <p:extLst>
      <p:ext uri="{BB962C8B-B14F-4D97-AF65-F5344CB8AC3E}">
        <p14:creationId xmlns:p14="http://schemas.microsoft.com/office/powerpoint/2010/main" val="1937852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33237">
              <a:spcBef>
                <a:spcPct val="0"/>
              </a:spcBef>
              <a:buFontTx/>
              <a:buNone/>
              <a:defRPr/>
            </a:pPr>
            <a:r>
              <a:rPr lang="tr-TR" b="1" dirty="0" smtClean="0"/>
              <a:t>Alım Heyeti Faaliyetleri</a:t>
            </a:r>
          </a:p>
          <a:p>
            <a:pPr marL="233309" indent="-233309" defTabSz="933237">
              <a:spcBef>
                <a:spcPct val="0"/>
              </a:spcBef>
              <a:buFontTx/>
              <a:buAutoNum type="arabicPeriod"/>
              <a:defRPr/>
            </a:pPr>
            <a:endParaRPr lang="tr-TR" b="1" dirty="0" smtClean="0"/>
          </a:p>
          <a:p>
            <a:pPr marL="233309" indent="-233309" defTabSz="933237">
              <a:spcBef>
                <a:spcPct val="0"/>
              </a:spcBef>
              <a:buFontTx/>
              <a:buAutoNum type="arabicPeriod"/>
              <a:defRPr/>
            </a:pPr>
            <a:r>
              <a:rPr lang="tr-TR" dirty="0" smtClean="0"/>
              <a:t>UR-GE Projeleri kapsamında ihtiyaç analizi</a:t>
            </a:r>
            <a:r>
              <a:rPr lang="tr-TR" baseline="0" dirty="0" smtClean="0"/>
              <a:t> ile </a:t>
            </a:r>
            <a:r>
              <a:rPr lang="tr-TR" dirty="0" smtClean="0"/>
              <a:t>eğitim ve/veya danışmanlık faaliyetlerine katılan şirketlere yönelik olarak İşbirliği Kuruluşunca, Bakanlığımız koordinasyonunda alım heyeti faaliyeti düzenlenebilmektedir. </a:t>
            </a:r>
          </a:p>
          <a:p>
            <a:pPr marL="233309" indent="-233309" defTabSz="933237">
              <a:spcBef>
                <a:spcPct val="0"/>
              </a:spcBef>
              <a:buFontTx/>
              <a:buAutoNum type="arabicPeriod"/>
              <a:defRPr/>
            </a:pPr>
            <a:r>
              <a:rPr lang="tr-TR" dirty="0" smtClean="0"/>
              <a:t>İşbirliği Kuruluşu, alım heyeti faaliyeti için başvurusunu Bakanlığımıza yapar. </a:t>
            </a:r>
          </a:p>
          <a:p>
            <a:pPr marL="233309" indent="-233309" defTabSz="933237">
              <a:spcBef>
                <a:spcPct val="0"/>
              </a:spcBef>
              <a:buFontTx/>
              <a:buAutoNum type="arabicPeriod"/>
              <a:defRPr/>
            </a:pPr>
            <a:r>
              <a:rPr lang="tr-TR" dirty="0" smtClean="0"/>
              <a:t>Alım heyetinden kastımız, ülkemize davet edilen yabancı şirket/kuruluş temsilcilerinin, UR-GE projesi kapsamında yer alan şirketlerimizle</a:t>
            </a:r>
            <a:r>
              <a:rPr lang="tr-TR" baseline="0" dirty="0" smtClean="0"/>
              <a:t> ikili iş görüşmeleri gerçekleştirmeleri, tesis ve meslek kuruluşu ziyaretlerinde bulunmalarıdır.</a:t>
            </a:r>
            <a:endParaRPr lang="tr-TR" dirty="0" smtClean="0"/>
          </a:p>
          <a:p>
            <a:pPr marL="233309" marR="0" indent="-233309" algn="l" defTabSz="914400" rtl="0" eaLnBrk="1" fontAlgn="auto" latinLnBrk="0" hangingPunct="1">
              <a:lnSpc>
                <a:spcPct val="100000"/>
              </a:lnSpc>
              <a:spcBef>
                <a:spcPts val="0"/>
              </a:spcBef>
              <a:spcAft>
                <a:spcPts val="0"/>
              </a:spcAft>
              <a:buClrTx/>
              <a:buSzTx/>
              <a:buFontTx/>
              <a:buAutoNum type="arabicPeriod"/>
              <a:tabLst/>
              <a:defRPr/>
            </a:pPr>
            <a:r>
              <a:rPr lang="tr-TR" sz="1200" kern="1200" dirty="0" smtClean="0">
                <a:solidFill>
                  <a:schemeClr val="tx1"/>
                </a:solidFill>
                <a:effectLst/>
                <a:latin typeface="+mn-lt"/>
                <a:ea typeface="+mn-ea"/>
                <a:cs typeface="+mn-cs"/>
              </a:rPr>
              <a:t>İşbirliği Kuruluşunca bir</a:t>
            </a:r>
            <a:r>
              <a:rPr lang="tr-TR" sz="1200" kern="1200" baseline="0" dirty="0" smtClean="0">
                <a:solidFill>
                  <a:schemeClr val="tx1"/>
                </a:solidFill>
                <a:effectLst/>
                <a:latin typeface="+mn-lt"/>
                <a:ea typeface="+mn-ea"/>
                <a:cs typeface="+mn-cs"/>
              </a:rPr>
              <a:t> UR-GE projesi süresince en fazla </a:t>
            </a:r>
            <a:r>
              <a:rPr lang="tr-TR" sz="1200" kern="1200" dirty="0" smtClean="0">
                <a:solidFill>
                  <a:schemeClr val="tx1"/>
                </a:solidFill>
                <a:effectLst/>
                <a:latin typeface="+mn-lt"/>
                <a:ea typeface="+mn-ea"/>
                <a:cs typeface="+mn-cs"/>
              </a:rPr>
              <a:t>10 adet alım heyeti faaliyeti düzenlenebilir.</a:t>
            </a:r>
            <a:endParaRPr lang="tr-TR" dirty="0" smtClean="0"/>
          </a:p>
          <a:p>
            <a:pPr marL="233309" indent="-233309" defTabSz="933237">
              <a:spcBef>
                <a:spcPct val="0"/>
              </a:spcBef>
              <a:buFontTx/>
              <a:buAutoNum type="arabicPeriod"/>
              <a:defRPr/>
            </a:pPr>
            <a:r>
              <a:rPr lang="tr-TR" dirty="0" smtClean="0"/>
              <a:t>Alım heyeti faaliyeti için destek kapsamında olan süre, yol hariç en fazla 10 (on) gündür. </a:t>
            </a:r>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12</a:t>
            </a:fld>
            <a:endParaRPr lang="tr-TR" sz="1200" smtClean="0">
              <a:solidFill>
                <a:prstClr val="black"/>
              </a:solidFill>
            </a:endParaRPr>
          </a:p>
        </p:txBody>
      </p:sp>
    </p:spTree>
    <p:extLst>
      <p:ext uri="{BB962C8B-B14F-4D97-AF65-F5344CB8AC3E}">
        <p14:creationId xmlns:p14="http://schemas.microsoft.com/office/powerpoint/2010/main" val="228873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3309" indent="-233309" defTabSz="933237">
              <a:spcBef>
                <a:spcPct val="0"/>
              </a:spcBef>
              <a:buFontTx/>
              <a:buAutoNum type="arabicPeriod"/>
              <a:defRPr/>
            </a:pPr>
            <a:r>
              <a:rPr lang="tr-TR" dirty="0" smtClean="0"/>
              <a:t>İşbirliği Kuruluşunca düzenlenen 10 adet alım heyeti faaliyeti için, her bir faaliyet bazında 100.000 ABD Dolarına kadar, </a:t>
            </a:r>
            <a:r>
              <a:rPr lang="tr-TR" baseline="0" dirty="0" smtClean="0"/>
              <a:t>«ulaşım, konaklama ve tanıtım ve organizasyon»</a:t>
            </a:r>
            <a:r>
              <a:rPr lang="tr-TR" dirty="0" smtClean="0"/>
              <a:t> giderlerinin en fazla % 75’i desteklenmektedir.</a:t>
            </a:r>
          </a:p>
          <a:p>
            <a:pPr defTabSz="933237">
              <a:spcBef>
                <a:spcPct val="0"/>
              </a:spcBef>
              <a:defRPr/>
            </a:pPr>
            <a:endParaRPr lang="tr-TR" dirty="0" smtClean="0"/>
          </a:p>
          <a:p>
            <a:pPr marL="233309" indent="-233309" defTabSz="933237">
              <a:spcBef>
                <a:spcPct val="0"/>
              </a:spcBef>
              <a:buFontTx/>
              <a:buAutoNum type="alphaLcParenR"/>
              <a:defRPr/>
            </a:pPr>
            <a:r>
              <a:rPr lang="tr-TR" dirty="0" smtClean="0"/>
              <a:t>Ulaşım: Bir davetli yabancı şirket/kuruluştan en fazla 2 kişinin uluslararası ve/veya şehirlerarası ulaşımda kullanılan ekonomi sınıfı uçak, tren, gemi, otobüs bileti ile toplu taşımaya yönelik araç kiralama giderleri, </a:t>
            </a:r>
          </a:p>
          <a:p>
            <a:pPr marL="233309" indent="-233309" defTabSz="933237">
              <a:spcBef>
                <a:spcPct val="0"/>
              </a:spcBef>
              <a:buFontTx/>
              <a:buAutoNum type="alphaLcParenR"/>
              <a:defRPr/>
            </a:pPr>
            <a:r>
              <a:rPr lang="tr-TR" dirty="0" smtClean="0"/>
              <a:t>Konaklama: Bir davetli yabancı şirket/kuruluştan en fazla 2 kişinin, kişi başına günlük 300 ABD Dolarına kadar oda ve kahvaltı giderleri, </a:t>
            </a:r>
          </a:p>
          <a:p>
            <a:pPr marL="233309" indent="-233309" defTabSz="933237">
              <a:spcBef>
                <a:spcPct val="0"/>
              </a:spcBef>
              <a:buFontTx/>
              <a:buAutoNum type="alphaLcParenR"/>
              <a:defRPr/>
            </a:pPr>
            <a:r>
              <a:rPr lang="tr-TR" dirty="0" smtClean="0"/>
              <a:t>Tanıtım ve Organizasyon Giderleri: </a:t>
            </a:r>
          </a:p>
          <a:p>
            <a:pPr defTabSz="933237">
              <a:spcBef>
                <a:spcPct val="0"/>
              </a:spcBef>
              <a:defRPr/>
            </a:pPr>
            <a:endParaRPr lang="tr-TR" dirty="0" smtClean="0"/>
          </a:p>
          <a:p>
            <a:pPr marL="174982" indent="-174982" defTabSz="933237">
              <a:spcBef>
                <a:spcPct val="0"/>
              </a:spcBef>
              <a:buFontTx/>
              <a:buChar char="-"/>
              <a:defRPr/>
            </a:pPr>
            <a:r>
              <a:rPr lang="tr-TR" dirty="0" smtClean="0"/>
              <a:t>Tercümanlık gideri, </a:t>
            </a:r>
          </a:p>
          <a:p>
            <a:pPr marL="174982" indent="-174982" defTabSz="933237">
              <a:spcBef>
                <a:spcPct val="0"/>
              </a:spcBef>
              <a:buFontTx/>
              <a:buChar char="-"/>
              <a:defRPr/>
            </a:pPr>
            <a:r>
              <a:rPr lang="tr-TR" dirty="0" smtClean="0"/>
              <a:t>Seminer, konferans, toplantı ve ikili görüşmelerin yapıldığı yerlerin kiralama giderleri, </a:t>
            </a:r>
          </a:p>
          <a:p>
            <a:pPr marL="174982" indent="-174982" defTabSz="933237">
              <a:spcBef>
                <a:spcPct val="0"/>
              </a:spcBef>
              <a:buFontTx/>
              <a:buChar char="-"/>
              <a:defRPr/>
            </a:pPr>
            <a:r>
              <a:rPr lang="tr-TR" dirty="0" smtClean="0"/>
              <a:t>Fuar ziyaretine ilişkin giderler, </a:t>
            </a:r>
          </a:p>
          <a:p>
            <a:pPr marL="174982" indent="-174982" defTabSz="933237">
              <a:spcBef>
                <a:spcPct val="0"/>
              </a:spcBef>
              <a:buFontTx/>
              <a:buChar char="-"/>
              <a:defRPr/>
            </a:pPr>
            <a:r>
              <a:rPr lang="tr-TR" dirty="0" smtClean="0"/>
              <a:t>Görsel ve yazılı tanıtım giderleri, </a:t>
            </a:r>
          </a:p>
          <a:p>
            <a:pPr marL="174982" indent="-174982" defTabSz="933237">
              <a:spcBef>
                <a:spcPct val="0"/>
              </a:spcBef>
              <a:buFontTx/>
              <a:buChar char="-"/>
              <a:defRPr/>
            </a:pPr>
            <a:r>
              <a:rPr lang="tr-TR" dirty="0" smtClean="0"/>
              <a:t>Halkla ilişkiler hizmeti gideri, </a:t>
            </a:r>
          </a:p>
          <a:p>
            <a:pPr marL="174982" indent="-174982" defTabSz="933237">
              <a:spcBef>
                <a:spcPct val="0"/>
              </a:spcBef>
              <a:buFontTx/>
              <a:buChar char="-"/>
              <a:defRPr/>
            </a:pPr>
            <a:r>
              <a:rPr lang="tr-TR" dirty="0" smtClean="0"/>
              <a:t>Sergilenecek ürünlerin nakliye giderleri (sigorta, vergi, resim, harç, gümrük hizmet bedeli, gümrük komisyonu, gümrük teminat bedeli hariç). </a:t>
            </a:r>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13</a:t>
            </a:fld>
            <a:endParaRPr lang="tr-TR" sz="1200" smtClean="0">
              <a:solidFill>
                <a:prstClr val="black"/>
              </a:solidFill>
            </a:endParaRPr>
          </a:p>
        </p:txBody>
      </p:sp>
    </p:spTree>
    <p:extLst>
      <p:ext uri="{BB962C8B-B14F-4D97-AF65-F5344CB8AC3E}">
        <p14:creationId xmlns:p14="http://schemas.microsoft.com/office/powerpoint/2010/main" val="3202223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tr-TR" sz="1200" b="1" dirty="0" smtClean="0"/>
              <a:t>Şirketler İçin Bireysel Danışmanlık Faaliyeti</a:t>
            </a:r>
          </a:p>
          <a:p>
            <a:pPr marL="0" indent="0">
              <a:buNone/>
            </a:pPr>
            <a:endParaRPr lang="tr-TR" sz="1200" dirty="0" smtClean="0"/>
          </a:p>
          <a:p>
            <a:pPr marL="342900" indent="-342900">
              <a:buAutoNum type="arabicPeriod"/>
            </a:pPr>
            <a:r>
              <a:rPr lang="tr-TR" sz="1200" dirty="0" smtClean="0"/>
              <a:t>İhtiyaç analizi, eğitim ve/veya danışmanlık faaliyetleri ile yurt dışı pazarlama ve alım heyeti faaliyetlerine katılan şirketler, Bakanlığımızca uygun görülen konularda proje bazlı bireysel danışmanlık hizmeti alabilmektedirler. </a:t>
            </a:r>
          </a:p>
          <a:p>
            <a:pPr marL="342900" indent="-342900">
              <a:buAutoNum type="arabicPeriod"/>
            </a:pPr>
            <a:r>
              <a:rPr lang="tr-TR" sz="1200" dirty="0" smtClean="0"/>
              <a:t>Proje bazlı bireysel danışmanlık programı başvuruları, proje bitiminden itibaren en geç 6 ay içerisinde Bakanlığımıza yapılır. </a:t>
            </a:r>
          </a:p>
          <a:p>
            <a:pPr marL="342900" indent="-342900">
              <a:buAutoNum type="arabicPeriod"/>
            </a:pPr>
            <a:r>
              <a:rPr lang="tr-TR" sz="1200" dirty="0" smtClean="0"/>
              <a:t>Bakanlığımız, bireysel danışmanlık programına ilişkin başvuruyu, danışmanlık hizmetinin içeriği, danışman, fiyat, süre ve maliyet açısından değerlendirerek sonuçlandırır.</a:t>
            </a:r>
          </a:p>
          <a:p>
            <a:pPr marL="342900" indent="-342900">
              <a:buAutoNum type="arabicPeriod"/>
            </a:pPr>
            <a:r>
              <a:rPr lang="tr-TR" sz="1200" kern="1200" dirty="0" smtClean="0">
                <a:solidFill>
                  <a:schemeClr val="tx1"/>
                </a:solidFill>
                <a:effectLst/>
                <a:latin typeface="+mn-lt"/>
                <a:ea typeface="+mn-ea"/>
                <a:cs typeface="+mn-cs"/>
              </a:rPr>
              <a:t>Bireysel danışmanlık faaliyetinin konusu, slaytta yer alan konularda olabileceği gibi, Bakanlığımızca uygun görülen, firma ihtiyaçlarına özgü diğer konularda da olabilir.</a:t>
            </a:r>
          </a:p>
          <a:p>
            <a:pPr marL="342900" indent="-342900">
              <a:buAutoNum type="arabicPeriod"/>
            </a:pPr>
            <a:r>
              <a:rPr lang="tr-TR" sz="1200" dirty="0" smtClean="0"/>
              <a:t>Bu çerçevede, proje bitimini müteakip, şirketlerin yıllık 50.000 ABD Dolarına kadar 3 yıl alacakları danışmanlık hizmetlerine ilişkin giderleri % 70 oranında desteklenmektedir. </a:t>
            </a:r>
          </a:p>
          <a:p>
            <a:pPr marL="342900" indent="-342900">
              <a:buAutoNum type="arabicPeriod"/>
            </a:pPr>
            <a:r>
              <a:rPr lang="tr-TR" sz="1200" dirty="0" smtClean="0"/>
              <a:t>Bu kapsamda gerçekleştirilen danışmanlık hizmetlerinin Bakanlığımızca uygun görülen danışmanlardan veya en az doktor unvanına sahip kişilerden</a:t>
            </a:r>
            <a:r>
              <a:rPr lang="tr-TR" sz="1200" baseline="0" dirty="0" smtClean="0"/>
              <a:t> alınması gerekir. Doktor unvanına sahip kişilerin danışmanlık yapacağı konuda akademik bir çalışmasının bulunması gerekir.</a:t>
            </a:r>
            <a:endParaRPr lang="tr-TR" sz="1200"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14</a:t>
            </a:fld>
            <a:endParaRPr lang="tr-TR" sz="1200" smtClean="0">
              <a:solidFill>
                <a:prstClr val="black"/>
              </a:solidFill>
            </a:endParaRPr>
          </a:p>
        </p:txBody>
      </p:sp>
    </p:spTree>
    <p:extLst>
      <p:ext uri="{BB962C8B-B14F-4D97-AF65-F5344CB8AC3E}">
        <p14:creationId xmlns:p14="http://schemas.microsoft.com/office/powerpoint/2010/main" val="235905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6083" name="Not Yer Tutucusu 2"/>
          <p:cNvSpPr>
            <a:spLocks noGrp="1"/>
          </p:cNvSpPr>
          <p:nvPr>
            <p:ph type="body" idx="1"/>
          </p:nvPr>
        </p:nvSpPr>
        <p:spPr bwMode="auto">
          <a:extLst/>
        </p:spPr>
        <p:txBody>
          <a:bodyPr wrap="square" numCol="1" anchor="t" anchorCtr="0" compatLnSpc="1">
            <a:prstTxWarp prst="textNoShape">
              <a:avLst/>
            </a:prstTxWarp>
          </a:bodyPr>
          <a:lstStyle/>
          <a:p>
            <a:pPr>
              <a:defRPr/>
            </a:pPr>
            <a:r>
              <a:rPr lang="tr-TR" dirty="0" smtClean="0"/>
              <a:t>UR-GE Tebliği Kapsamında</a:t>
            </a:r>
          </a:p>
          <a:p>
            <a:pPr marL="171450" indent="-171450">
              <a:buFont typeface="Arial" pitchFamily="34" charset="0"/>
              <a:buChar char="•"/>
              <a:defRPr/>
            </a:pPr>
            <a:r>
              <a:rPr lang="tr-TR" dirty="0" smtClean="0"/>
              <a:t>Maksimum bir projenin yararlanabileceği destek tutarı 2.150.000 $ </a:t>
            </a:r>
          </a:p>
          <a:p>
            <a:pPr marL="171450" indent="-171450">
              <a:buFont typeface="Arial" pitchFamily="34" charset="0"/>
              <a:buChar char="•"/>
              <a:defRPr/>
            </a:pPr>
            <a:r>
              <a:rPr lang="tr-TR" dirty="0" smtClean="0"/>
              <a:t>Şirket bazında bireysel danışmanlık 50.000 $</a:t>
            </a:r>
          </a:p>
          <a:p>
            <a:pPr marL="171450" indent="-171450">
              <a:buFont typeface="Arial" pitchFamily="34" charset="0"/>
              <a:buChar char="•"/>
              <a:defRPr/>
            </a:pPr>
            <a:r>
              <a:rPr lang="tr-TR" dirty="0" smtClean="0"/>
              <a:t>Şirket bazında eğitim 20.000 $</a:t>
            </a:r>
          </a:p>
          <a:p>
            <a:pPr>
              <a:buFont typeface="Arial" pitchFamily="34" charset="0"/>
              <a:buNone/>
              <a:defRPr/>
            </a:pPr>
            <a:endParaRPr lang="tr-TR" dirty="0" smtClean="0"/>
          </a:p>
          <a:p>
            <a:pPr marL="171450" indent="-171450">
              <a:buFont typeface="Arial" pitchFamily="34" charset="0"/>
              <a:buChar char="•"/>
              <a:defRPr/>
            </a:pPr>
            <a:endParaRPr lang="tr-TR" dirty="0" smtClean="0"/>
          </a:p>
          <a:p>
            <a:pPr>
              <a:defRPr/>
            </a:pPr>
            <a:endParaRPr lang="tr-TR" dirty="0" smtClean="0"/>
          </a:p>
        </p:txBody>
      </p:sp>
      <p:sp>
        <p:nvSpPr>
          <p:cNvPr id="65540"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F5D20BA8-3C19-4CE6-9BEE-6F7825F8307C}" type="slidenum">
              <a:rPr lang="en-US" altLang="tr-TR" sz="1200">
                <a:latin typeface="Calibri" pitchFamily="34" charset="0"/>
                <a:cs typeface="Arial" pitchFamily="34" charset="0"/>
              </a:rPr>
              <a:pPr algn="r" eaLnBrk="1" hangingPunct="1"/>
              <a:t>15</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2655441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16</a:t>
            </a:fld>
            <a:endParaRPr lang="en-US" altLang="tr-TR"/>
          </a:p>
        </p:txBody>
      </p:sp>
    </p:spTree>
    <p:extLst>
      <p:ext uri="{BB962C8B-B14F-4D97-AF65-F5344CB8AC3E}">
        <p14:creationId xmlns:p14="http://schemas.microsoft.com/office/powerpoint/2010/main" val="3171129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6563"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66564"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220D245C-A81B-498E-9636-FE5A3135CC90}" type="slidenum">
              <a:rPr lang="en-US" altLang="tr-TR" sz="1200">
                <a:latin typeface="Calibri" pitchFamily="34" charset="0"/>
                <a:cs typeface="Arial" pitchFamily="34" charset="0"/>
              </a:rPr>
              <a:pPr algn="r" eaLnBrk="1" hangingPunct="1"/>
              <a:t>17</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1875014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b="1" dirty="0" smtClean="0"/>
              <a:t>Pazara Giriş Belgeleri Desteği</a:t>
            </a:r>
          </a:p>
          <a:p>
            <a:endParaRPr lang="tr-TR" dirty="0" smtClean="0"/>
          </a:p>
          <a:p>
            <a:pPr marL="174982" indent="-174982">
              <a:buFont typeface="Arial" panose="020B0604020202020204" pitchFamily="34" charset="0"/>
              <a:buChar char="•"/>
            </a:pPr>
            <a:r>
              <a:rPr lang="tr-TR" dirty="0" smtClean="0"/>
              <a:t>Pazara Giriş Belgeleri, bir ülke pazarına girişte </a:t>
            </a:r>
            <a:r>
              <a:rPr lang="tr-TR" b="1" dirty="0" smtClean="0"/>
              <a:t>zorunlu olarak alınan </a:t>
            </a:r>
            <a:r>
              <a:rPr lang="tr-TR" dirty="0" smtClean="0"/>
              <a:t>veya pazara girişte </a:t>
            </a:r>
            <a:r>
              <a:rPr lang="tr-TR" b="1" dirty="0" smtClean="0"/>
              <a:t>avantaj sağlayan </a:t>
            </a:r>
            <a:r>
              <a:rPr lang="tr-TR" dirty="0" smtClean="0"/>
              <a:t>belge/sertifika ve/veya test/analiz raporlarını ifade etmektedir.</a:t>
            </a:r>
          </a:p>
          <a:p>
            <a:r>
              <a:rPr lang="tr-TR" dirty="0" smtClean="0"/>
              <a:t> </a:t>
            </a:r>
          </a:p>
          <a:p>
            <a:pPr marL="174982" indent="-174982" defTabSz="933237">
              <a:buFont typeface="Arial" panose="020B0604020202020204" pitchFamily="34" charset="0"/>
              <a:buChar char="•"/>
              <a:defRPr/>
            </a:pPr>
            <a:r>
              <a:rPr lang="tr-TR" dirty="0" smtClean="0"/>
              <a:t>Şirketlerin yurt dışı pazarlara ürünlerini ihraç etmeden önce; ürünlerinin çevre, kalite ve insan sağlığına yönelik teknik mevzuata uyum sağlayabilmesini </a:t>
            </a:r>
            <a:r>
              <a:rPr lang="tr-TR" dirty="0" err="1" smtClean="0"/>
              <a:t>teminen</a:t>
            </a:r>
            <a:r>
              <a:rPr lang="tr-TR" dirty="0" smtClean="0"/>
              <a:t> akredite edilmiş kurum/ kuruluşlardan aldıkları yurt dışı pazara giriş belgelerine ilişkin giderleri, Bakanlığımız tarafından % 50 oranında ve şirket başına yıllık 250.000 ABD Dolarına kadar desteklenmektedir.</a:t>
            </a:r>
          </a:p>
          <a:p>
            <a:pPr marL="174982" indent="-174982" defTabSz="933237">
              <a:buFont typeface="Arial" panose="020B0604020202020204" pitchFamily="34" charset="0"/>
              <a:buChar char="•"/>
              <a:defRPr/>
            </a:pPr>
            <a:endParaRPr lang="tr-TR" dirty="0" smtClean="0"/>
          </a:p>
          <a:p>
            <a:pPr marL="174982" indent="-174982" defTabSz="933237">
              <a:buFont typeface="Arial" panose="020B0604020202020204" pitchFamily="34" charset="0"/>
              <a:buChar char="•"/>
              <a:defRPr/>
            </a:pPr>
            <a:r>
              <a:rPr lang="tr-TR" dirty="0" smtClean="0"/>
              <a:t>Bu Tebliğ kapsamında desteklenen gider kalemleri,</a:t>
            </a:r>
          </a:p>
          <a:p>
            <a:pPr lvl="0"/>
            <a:endParaRPr lang="tr-TR" dirty="0" smtClean="0"/>
          </a:p>
          <a:p>
            <a:pPr lvl="0"/>
            <a:r>
              <a:rPr lang="tr-TR" dirty="0" smtClean="0"/>
              <a:t>- Müracaat ve doküman inceleme giderleri</a:t>
            </a:r>
          </a:p>
          <a:p>
            <a:pPr lvl="0"/>
            <a:r>
              <a:rPr lang="tr-TR" dirty="0" smtClean="0"/>
              <a:t>- Belgelendirme tetkik giderleri</a:t>
            </a:r>
          </a:p>
          <a:p>
            <a:pPr lvl="0"/>
            <a:r>
              <a:rPr lang="tr-TR" dirty="0" smtClean="0"/>
              <a:t>- İlk yıla ait belge kullanım ücretleri</a:t>
            </a:r>
          </a:p>
          <a:p>
            <a:r>
              <a:rPr lang="tr-TR" dirty="0" smtClean="0"/>
              <a:t>- Test/analiz raporu giderleri</a:t>
            </a:r>
          </a:p>
          <a:p>
            <a:pPr lvl="0"/>
            <a:r>
              <a:rPr lang="tr-TR" dirty="0" smtClean="0"/>
              <a:t>- Zorunlu Kayıt Ücretleri</a:t>
            </a:r>
          </a:p>
          <a:p>
            <a:pPr lvl="0"/>
            <a:r>
              <a:rPr lang="tr-TR" dirty="0" smtClean="0"/>
              <a:t>- Tarım ürünleri analizine ilişkin sağlık/güvenlik sertifikası ücreti ve</a:t>
            </a:r>
          </a:p>
          <a:p>
            <a:pPr lvl="0"/>
            <a:r>
              <a:rPr lang="tr-TR" dirty="0" smtClean="0"/>
              <a:t>- Tarım ürünleri analizine ilişkin akreditasyon ücretidir.</a:t>
            </a:r>
          </a:p>
          <a:p>
            <a:pPr defTabSz="933237">
              <a:defRPr/>
            </a:pPr>
            <a:endParaRPr lang="tr-TR" dirty="0" smtClean="0"/>
          </a:p>
          <a:p>
            <a:pPr marL="174982" indent="-174982">
              <a:buFont typeface="Arial" panose="020B0604020202020204" pitchFamily="34" charset="0"/>
              <a:buChar char="•"/>
            </a:pPr>
            <a:r>
              <a:rPr lang="tr-TR" dirty="0" smtClean="0"/>
              <a:t>Pazara Giriş Belgeleri Desteği çerçevesinde eğitim ve danışmanlık hizmetleri, yol masrafları, gözetim bedeli ve tarım ürünlerine ilişkin muayene ücretleri desteklenmez.</a:t>
            </a:r>
          </a:p>
          <a:p>
            <a:endParaRPr lang="tr-TR" dirty="0" smtClean="0"/>
          </a:p>
          <a:p>
            <a:pPr marL="174982" indent="-174982">
              <a:buFont typeface="Arial" panose="020B0604020202020204" pitchFamily="34" charset="0"/>
              <a:buChar char="•"/>
            </a:pPr>
            <a:r>
              <a:rPr lang="tr-TR" dirty="0" smtClean="0"/>
              <a:t>Örneğin, bir şirketin ürettiği yapı malzemesinin, yangına karşı ne şekilde tepki vereceğine ilişkin AB pazarına girmeden önce almak zorunda olduğu EN serisi sertifikanın maliyeti 10.000 ABD Doları ise, bu bedelin % 50’sine denk gelen 5.000 ABD Doları, Bakanlığımız tarafından şirkete geri ödenir. </a:t>
            </a:r>
          </a:p>
          <a:p>
            <a:pPr marL="174982" indent="-174982">
              <a:buFont typeface="Arial" panose="020B0604020202020204" pitchFamily="34" charset="0"/>
              <a:buChar char="•"/>
            </a:pPr>
            <a:endParaRPr lang="tr-TR" dirty="0" smtClean="0"/>
          </a:p>
          <a:p>
            <a:pPr marL="174982" indent="-174982">
              <a:buFont typeface="Arial" panose="020B0604020202020204" pitchFamily="34" charset="0"/>
              <a:buChar char="•"/>
            </a:pPr>
            <a:r>
              <a:rPr lang="tr-TR" dirty="0" smtClean="0"/>
              <a:t>Ya da örneğin bir şirket ürününün sağlık, güvenlik, tüketicinin ve çevrenin korunması gerekliliklerine uygunluğunu gösteren CE işareti alması için 20.000 ABD Dolar harcadıysa, 20.000 ABD Dolarının % 50’sine denk gelen 10.000 ABD Dolarını Bakanlığımızdan geri alabilir.</a:t>
            </a:r>
          </a:p>
          <a:p>
            <a:pPr eaLnBrk="1" hangingPunct="1">
              <a:spcBef>
                <a:spcPct val="0"/>
              </a:spcBef>
            </a:pPr>
            <a:endParaRPr lang="tr-TR" dirty="0" smtClean="0"/>
          </a:p>
          <a:p>
            <a:pPr eaLnBrk="1" hangingPunct="1">
              <a:spcBef>
                <a:spcPct val="0"/>
              </a:spcBef>
            </a:pPr>
            <a:endParaRPr lang="tr-TR" dirty="0" smtClean="0"/>
          </a:p>
          <a:p>
            <a:endParaRPr lang="tr-TR" alt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18</a:t>
            </a:fld>
            <a:endParaRPr lang="tr-TR" sz="1200" smtClean="0">
              <a:solidFill>
                <a:prstClr val="black"/>
              </a:solidFill>
            </a:endParaRPr>
          </a:p>
        </p:txBody>
      </p:sp>
    </p:spTree>
    <p:extLst>
      <p:ext uri="{BB962C8B-B14F-4D97-AF65-F5344CB8AC3E}">
        <p14:creationId xmlns:p14="http://schemas.microsoft.com/office/powerpoint/2010/main" val="3759744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19</a:t>
            </a:fld>
            <a:endParaRPr lang="tr-TR" sz="1200" smtClean="0">
              <a:solidFill>
                <a:prstClr val="black"/>
              </a:solidFill>
            </a:endParaRPr>
          </a:p>
        </p:txBody>
      </p:sp>
    </p:spTree>
    <p:extLst>
      <p:ext uri="{BB962C8B-B14F-4D97-AF65-F5344CB8AC3E}">
        <p14:creationId xmlns:p14="http://schemas.microsoft.com/office/powerpoint/2010/main" val="70948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1" baseline="0" dirty="0" smtClean="0"/>
              <a:t>Mevcut Destekler</a:t>
            </a:r>
          </a:p>
          <a:p>
            <a:endParaRPr lang="tr-TR" altLang="tr-TR" b="0" baseline="0" dirty="0" smtClean="0"/>
          </a:p>
          <a:p>
            <a:pPr marL="233309" indent="-233309">
              <a:buAutoNum type="arabicPeriod"/>
            </a:pPr>
            <a:r>
              <a:rPr lang="tr-TR" dirty="0" smtClean="0"/>
              <a:t>Bakanlığımız tarafından yürütülmekte olan ihracata yönelik devlet yardımları, yurtdışına açılma sürecinde firmalarımıza her safhada destek sağlanmasını amaçlayan bütünsel bir bakış açısıyla sürdürülmektedir. </a:t>
            </a:r>
          </a:p>
          <a:p>
            <a:pPr marL="233309" indent="-233309">
              <a:buAutoNum type="arabicPeriod"/>
            </a:pPr>
            <a:r>
              <a:rPr lang="tr-TR" dirty="0" smtClean="0"/>
              <a:t>Yatırım-üretim-istihdam-ihracat değer zincirinin tüm halkalarına yönelik politikalar oluşturularak, </a:t>
            </a:r>
            <a:r>
              <a:rPr lang="tr-TR" dirty="0" err="1" smtClean="0"/>
              <a:t>inovasyon</a:t>
            </a:r>
            <a:r>
              <a:rPr lang="tr-TR" dirty="0" smtClean="0"/>
              <a:t>, tasarım, markalaşma ve hedef pazara giriş konularında gelişme kaydedilmesi amaçlanmaktadır.</a:t>
            </a:r>
          </a:p>
          <a:p>
            <a:pPr marL="233309" indent="-233309">
              <a:buAutoNum type="arabicPeriod"/>
            </a:pPr>
            <a:r>
              <a:rPr lang="tr-TR" dirty="0" smtClean="0"/>
              <a:t>Destek sistematiğimizde ihracata hazırlık, pazarlama ve markalaşma olmak üzere üç olgunluk seviyesi bulunmaktadır.</a:t>
            </a:r>
            <a:endParaRPr lang="en-US" altLang="tr-TR" b="0" dirty="0" smtClean="0"/>
          </a:p>
          <a:p>
            <a:endParaRPr lang="en-US" altLang="tr-TR" b="1" dirty="0" smtClean="0"/>
          </a:p>
        </p:txBody>
      </p:sp>
      <p:sp>
        <p:nvSpPr>
          <p:cNvPr id="7270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B59B2473-05FA-4AD6-9E55-44EE459EED41}" type="slidenum">
              <a:rPr lang="en-US" altLang="tr-TR">
                <a:solidFill>
                  <a:prstClr val="black"/>
                </a:solidFill>
              </a:rPr>
              <a:pPr/>
              <a:t>2</a:t>
            </a:fld>
            <a:endParaRPr lang="en-US" altLang="tr-TR">
              <a:solidFill>
                <a:prstClr val="black"/>
              </a:solidFill>
            </a:endParaRPr>
          </a:p>
        </p:txBody>
      </p:sp>
    </p:spTree>
    <p:extLst>
      <p:ext uri="{BB962C8B-B14F-4D97-AF65-F5344CB8AC3E}">
        <p14:creationId xmlns:p14="http://schemas.microsoft.com/office/powerpoint/2010/main" val="1558114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20</a:t>
            </a:fld>
            <a:endParaRPr lang="en-US" altLang="tr-TR"/>
          </a:p>
        </p:txBody>
      </p:sp>
    </p:spTree>
    <p:extLst>
      <p:ext uri="{BB962C8B-B14F-4D97-AF65-F5344CB8AC3E}">
        <p14:creationId xmlns:p14="http://schemas.microsoft.com/office/powerpoint/2010/main" val="2833647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6563"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66564"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220D245C-A81B-498E-9636-FE5A3135CC90}" type="slidenum">
              <a:rPr lang="en-US" altLang="tr-TR" sz="1200">
                <a:latin typeface="Calibri" pitchFamily="34" charset="0"/>
                <a:cs typeface="Arial" pitchFamily="34" charset="0"/>
              </a:rPr>
              <a:pPr algn="r" eaLnBrk="1" hangingPunct="1"/>
              <a:t>21</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2229643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tr-TR" sz="1200" kern="1200" dirty="0" smtClean="0">
                <a:solidFill>
                  <a:schemeClr val="tx1"/>
                </a:solidFill>
                <a:effectLst/>
                <a:latin typeface="+mn-lt"/>
                <a:ea typeface="+mn-ea"/>
                <a:cs typeface="+mn-cs"/>
              </a:rPr>
              <a:t>Şirketlerin küresel firmalarla tedarikçi ilişkisi kurmalarını sağlamak üzere yapacakları harcamaları; proje bazlı olarak 2 yıl süresince % 50 oranında ve toplamda 1.000.000 ABD Dolarına kadar desteklenmektedir.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tr-TR" sz="1200" kern="1200" dirty="0" smtClean="0">
                <a:solidFill>
                  <a:schemeClr val="tx1"/>
                </a:solidFill>
                <a:effectLst/>
                <a:latin typeface="+mn-lt"/>
                <a:ea typeface="+mn-ea"/>
                <a:cs typeface="+mn-cs"/>
              </a:rPr>
              <a:t>Bir şirketin azami bir projesi destekten faydalanabilmektedir.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tr-TR" sz="1200" kern="1200" dirty="0" smtClean="0">
                <a:solidFill>
                  <a:schemeClr val="tx1"/>
                </a:solidFill>
                <a:effectLst/>
                <a:latin typeface="+mn-lt"/>
                <a:ea typeface="+mn-ea"/>
                <a:cs typeface="+mn-cs"/>
              </a:rPr>
              <a:t>Destek başvuruları İhracatçı Birlikleri Genel Sekterlikleri tarafından sonuçlandırılır.</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22</a:t>
            </a:fld>
            <a:endParaRPr lang="en-US" altLang="tr-TR"/>
          </a:p>
        </p:txBody>
      </p:sp>
    </p:spTree>
    <p:extLst>
      <p:ext uri="{BB962C8B-B14F-4D97-AF65-F5344CB8AC3E}">
        <p14:creationId xmlns:p14="http://schemas.microsoft.com/office/powerpoint/2010/main" val="1200680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23</a:t>
            </a:fld>
            <a:endParaRPr lang="en-US" altLang="tr-TR"/>
          </a:p>
        </p:txBody>
      </p:sp>
    </p:spTree>
    <p:extLst>
      <p:ext uri="{BB962C8B-B14F-4D97-AF65-F5344CB8AC3E}">
        <p14:creationId xmlns:p14="http://schemas.microsoft.com/office/powerpoint/2010/main" val="6942685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861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68612"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3BE50B57-78DA-4A58-9CD4-302F11CB4802}" type="slidenum">
              <a:rPr lang="en-US" altLang="tr-TR" sz="1200">
                <a:latin typeface="Calibri" pitchFamily="34" charset="0"/>
                <a:cs typeface="Arial" pitchFamily="34" charset="0"/>
              </a:rPr>
              <a:pPr algn="r" eaLnBrk="1" hangingPunct="1"/>
              <a:t>24</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3190308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861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68612"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3BE50B57-78DA-4A58-9CD4-302F11CB4802}" type="slidenum">
              <a:rPr lang="en-US" altLang="tr-TR" sz="1200">
                <a:latin typeface="Calibri" pitchFamily="34" charset="0"/>
                <a:cs typeface="Arial" pitchFamily="34" charset="0"/>
              </a:rPr>
              <a:pPr algn="r" eaLnBrk="1" hangingPunct="1"/>
              <a:t>25</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3020897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r>
              <a:rPr lang="tr-TR" b="1" dirty="0" smtClean="0"/>
              <a:t>Yurtdışı Pazar Araştırması Desteği</a:t>
            </a:r>
          </a:p>
          <a:p>
            <a:pPr marL="0" indent="0">
              <a:buFont typeface="Wingdings" panose="05000000000000000000" pitchFamily="2" charset="2"/>
              <a:buNone/>
            </a:pPr>
            <a:endParaRPr lang="tr-TR" dirty="0" smtClean="0"/>
          </a:p>
          <a:p>
            <a:pPr marL="0" indent="0">
              <a:buFont typeface="Wingdings" panose="05000000000000000000" pitchFamily="2" charset="2"/>
              <a:buNone/>
            </a:pPr>
            <a:r>
              <a:rPr lang="tr-TR" dirty="0" smtClean="0"/>
              <a:t>1. Şirketler tarafından gerçekleştirilecek yurt dışı pazar araştırması gezilerine ilişkin giderler % 70 oranında ve yurt dışı pazar araştırması gezisi başına en fazla 5.000 ABD Dolarına kadar karşılanmaktadır. </a:t>
            </a:r>
          </a:p>
          <a:p>
            <a:r>
              <a:rPr lang="tr-TR" dirty="0" smtClean="0"/>
              <a:t> </a:t>
            </a:r>
          </a:p>
          <a:p>
            <a:pPr marL="0" indent="0">
              <a:buFont typeface="Wingdings" panose="05000000000000000000" pitchFamily="2" charset="2"/>
              <a:buNone/>
            </a:pPr>
            <a:r>
              <a:rPr lang="tr-TR" dirty="0" smtClean="0"/>
              <a:t>2.</a:t>
            </a:r>
            <a:r>
              <a:rPr lang="tr-TR" baseline="0" dirty="0" smtClean="0"/>
              <a:t> </a:t>
            </a:r>
            <a:r>
              <a:rPr lang="tr-TR" dirty="0" smtClean="0"/>
              <a:t>Bir yurt dışı pazar araştırması gezisi kapsamında en fazla iki şirket çalışanının ulaşım ve konaklama giderleri desteklenmektedir: </a:t>
            </a:r>
          </a:p>
          <a:p>
            <a:endParaRPr lang="tr-TR" dirty="0" smtClean="0"/>
          </a:p>
          <a:p>
            <a:r>
              <a:rPr lang="tr-TR" b="1" dirty="0" smtClean="0"/>
              <a:t>a) Ulaşım: </a:t>
            </a:r>
            <a:r>
              <a:rPr lang="tr-TR" dirty="0" smtClean="0"/>
              <a:t>Uluslararası ve şehirlerarası ulaşımda kullanılan ekonomi sınıfı uçak, tren, gemi ve otobüs bileti ücretleri ile günlük 50 ABD Dolarını geçmemek kaydıyla araç kiralama giderleri. </a:t>
            </a:r>
          </a:p>
          <a:p>
            <a:endParaRPr lang="tr-TR" b="1" dirty="0" smtClean="0"/>
          </a:p>
          <a:p>
            <a:r>
              <a:rPr lang="tr-TR" b="1" dirty="0" smtClean="0"/>
              <a:t>b) Konaklama: </a:t>
            </a:r>
            <a:r>
              <a:rPr lang="tr-TR" dirty="0" smtClean="0"/>
              <a:t>Kişi başına günlük 150 ABD Dolarını geçmemek kaydıyla konaklama (</a:t>
            </a:r>
            <a:r>
              <a:rPr lang="tr-TR" dirty="0" err="1" smtClean="0"/>
              <a:t>oda+kahvaltı</a:t>
            </a:r>
            <a:r>
              <a:rPr lang="tr-TR" dirty="0" smtClean="0"/>
              <a:t>) giderleri. </a:t>
            </a:r>
          </a:p>
          <a:p>
            <a:endParaRPr lang="tr-TR" dirty="0" smtClean="0"/>
          </a:p>
          <a:p>
            <a:pPr marL="174982" indent="-174982">
              <a:buFont typeface="Arial" panose="020B0604020202020204" pitchFamily="34" charset="0"/>
              <a:buChar char="•"/>
            </a:pPr>
            <a:r>
              <a:rPr lang="tr-TR" dirty="0" smtClean="0"/>
              <a:t>Her takvim yılı içerisinde şirket başına en fazla 10 (on) adet yurt dışı pazar araştırması gezisi desteklenir. </a:t>
            </a:r>
          </a:p>
          <a:p>
            <a:endParaRPr lang="tr-TR" dirty="0" smtClean="0"/>
          </a:p>
          <a:p>
            <a:pPr marL="174982" indent="-174982">
              <a:buFont typeface="Arial" panose="020B0604020202020204" pitchFamily="34" charset="0"/>
              <a:buChar char="•"/>
            </a:pPr>
            <a:r>
              <a:rPr lang="tr-TR" dirty="0" smtClean="0"/>
              <a:t>Yurt dışı pazar araştırması gezisinin en az iki, yol hariç en fazla on günlük kısmı desteklenir. </a:t>
            </a:r>
          </a:p>
          <a:p>
            <a:pPr marL="174982" indent="-174982">
              <a:buFont typeface="Arial" panose="020B0604020202020204" pitchFamily="34" charset="0"/>
              <a:buChar char="•"/>
            </a:pPr>
            <a:endParaRPr lang="tr-TR" dirty="0" smtClean="0"/>
          </a:p>
          <a:p>
            <a:pPr marL="174982" indent="-174982">
              <a:buFont typeface="Arial" panose="020B0604020202020204" pitchFamily="34" charset="0"/>
              <a:buChar char="•"/>
            </a:pPr>
            <a:r>
              <a:rPr lang="tr-TR" dirty="0" smtClean="0"/>
              <a:t>Yurt dışı pazar araştırması gezisi süresince, yolculuk ve gidilen ülkenin resmi tatil günleri hariç olmak üzere, her gün için araştırma yapılan ülkede yerleşik en az bir kurum, kuruluş veya şirketle görüşme yapılmalıdır. Görüşme yapılmayan günler için ulaşım ve konaklama giderleri desteklenmez. </a:t>
            </a:r>
          </a:p>
          <a:p>
            <a:endParaRPr lang="tr-TR" dirty="0" smtClean="0"/>
          </a:p>
          <a:p>
            <a:pPr marL="174982" indent="-174982">
              <a:buFont typeface="Arial" panose="020B0604020202020204" pitchFamily="34" charset="0"/>
              <a:buChar char="•"/>
            </a:pPr>
            <a:r>
              <a:rPr lang="tr-TR" dirty="0" smtClean="0"/>
              <a:t>Bir takvim yılı içerisinde aynı ülkeye yönelik en fazla iki yurt dışı pazar araştırması gezisi desteklenir. </a:t>
            </a:r>
          </a:p>
          <a:p>
            <a:endParaRPr lang="tr-TR" dirty="0" smtClean="0"/>
          </a:p>
          <a:p>
            <a:pPr marL="174982" indent="-174982">
              <a:buFont typeface="Arial" panose="020B0604020202020204" pitchFamily="34" charset="0"/>
              <a:buChar char="•"/>
            </a:pPr>
            <a:r>
              <a:rPr lang="tr-TR" dirty="0" smtClean="0"/>
              <a:t>Bir yurt dışı pazar araştırması gezisi tek bir ülkede yapılabileceği gibi en fazla üç ülkede de yapılabilir. </a:t>
            </a:r>
          </a:p>
          <a:p>
            <a:pPr marL="174982" indent="-174982">
              <a:buFont typeface="Arial" panose="020B0604020202020204" pitchFamily="34" charset="0"/>
              <a:buChar char="•"/>
            </a:pPr>
            <a:endParaRPr lang="tr-TR" dirty="0" smtClean="0"/>
          </a:p>
          <a:p>
            <a:pPr marL="174982" indent="-174982">
              <a:buFont typeface="Arial" panose="020B0604020202020204" pitchFamily="34" charset="0"/>
              <a:buChar char="•"/>
            </a:pPr>
            <a:r>
              <a:rPr lang="tr-TR" dirty="0" smtClean="0"/>
              <a:t>Şirketler tarafından ödemeler banka havalesi ya da kredi</a:t>
            </a:r>
            <a:r>
              <a:rPr lang="tr-TR" baseline="0" dirty="0" smtClean="0"/>
              <a:t> kartı ile yapılmalıdır.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tr-TR" baseline="0" dirty="0" smtClean="0"/>
          </a:p>
          <a:p>
            <a:pPr marL="174982" marR="0" lvl="0" indent="-17498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baseline="0" dirty="0" smtClean="0"/>
              <a:t>Dosyalar Bölge Müdürlüklerimizce sonuçlandırılmaktadır. (Batı Anadolu Bölge Müdürlüğü-İzmir, Batı Karadeniz Bölge Müdürlüğü-Samsun, Doğu Karadeniz Bölge Müdürlüğü-Trabzon, Güney Anadolu Bölge Müdürlüğü-Mersin, Güneydoğu Anadolu Bölge Müdürlüğü-Gaziantep, İç Anadolu Bölge Müdürlüğü-Ankara, Marmara Bölge Müdürlüğü-İstanbul)</a:t>
            </a: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26</a:t>
            </a:fld>
            <a:endParaRPr lang="tr-TR" sz="1200" smtClean="0">
              <a:solidFill>
                <a:prstClr val="black"/>
              </a:solidFill>
            </a:endParaRPr>
          </a:p>
        </p:txBody>
      </p:sp>
    </p:spTree>
    <p:extLst>
      <p:ext uri="{BB962C8B-B14F-4D97-AF65-F5344CB8AC3E}">
        <p14:creationId xmlns:p14="http://schemas.microsoft.com/office/powerpoint/2010/main" val="2990182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b="1" dirty="0" smtClean="0"/>
              <a:t>Rapor Desteği</a:t>
            </a:r>
          </a:p>
          <a:p>
            <a:endParaRPr lang="tr-TR" dirty="0" smtClean="0"/>
          </a:p>
          <a:p>
            <a:pPr marL="228600" indent="-228600">
              <a:buFont typeface="Wingdings" panose="05000000000000000000" pitchFamily="2" charset="2"/>
              <a:buAutoNum type="arabicPeriod"/>
            </a:pPr>
            <a:r>
              <a:rPr lang="tr-TR" dirty="0" smtClean="0"/>
              <a:t>Şirketler ile İşbirliği Kuruluşlarının yurt dışına yönelik pazara giriş stratejileri ile eylem planlarının oluşturulabilmesi amacıyla satın aldıkları sektör, ülke, yurt dışında yerleşik şirket veya marka odaklı rapor giderleri, şirketler için % 60, işbirliği kuruluşları için % 75 oranında ve yıllık en fazla 200.000 ABD Dolarına kadar desteklenir.</a:t>
            </a:r>
          </a:p>
          <a:p>
            <a:pPr marL="228600" indent="-228600">
              <a:buFont typeface="Wingdings" panose="05000000000000000000" pitchFamily="2" charset="2"/>
              <a:buAutoNum type="arabicPeriod"/>
            </a:pPr>
            <a:r>
              <a:rPr lang="tr-TR" dirty="0" smtClean="0"/>
              <a:t>Bu madde kapsamında satın alınan raporların ödeme belgesi tarihi itibarıyla en fazla iki yıllık olması gerekir. </a:t>
            </a:r>
          </a:p>
          <a:p>
            <a:pPr marL="228600" indent="-228600">
              <a:buFont typeface="Wingdings" panose="05000000000000000000" pitchFamily="2" charset="2"/>
              <a:buAutoNum type="arabicPeriod"/>
            </a:pPr>
            <a:r>
              <a:rPr lang="tr-TR" dirty="0" smtClean="0"/>
              <a:t>Bu madde kapsamında satın alınan raporlara ilişkin giderlerin desteklenebilmesi için Bakanlıktan ön onay alınması gerekir.</a:t>
            </a:r>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pPr eaLnBrk="1" hangingPunct="1"/>
              <a:t>27</a:t>
            </a:fld>
            <a:endParaRPr lang="tr-TR" sz="1200" smtClean="0"/>
          </a:p>
        </p:txBody>
      </p:sp>
    </p:spTree>
    <p:extLst>
      <p:ext uri="{BB962C8B-B14F-4D97-AF65-F5344CB8AC3E}">
        <p14:creationId xmlns:p14="http://schemas.microsoft.com/office/powerpoint/2010/main" val="12020687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b="1" dirty="0" smtClean="0"/>
              <a:t>Yurtdışı Şirket Satın Almaya Yönelik Danışmanlık Desteği</a:t>
            </a:r>
            <a:endParaRPr lang="tr-TR" dirty="0" smtClean="0"/>
          </a:p>
          <a:p>
            <a:endParaRPr lang="tr-TR" b="1" dirty="0" smtClean="0"/>
          </a:p>
          <a:p>
            <a:pPr marL="228600" indent="-228600">
              <a:buFont typeface="Wingdings" panose="05000000000000000000" pitchFamily="2" charset="2"/>
              <a:buAutoNum type="arabicPeriod"/>
            </a:pPr>
            <a:r>
              <a:rPr lang="tr-TR" dirty="0" smtClean="0"/>
              <a:t>Şirketler ile işbirliği kuruluşlarının yurt dışında yerleşik şirket alımlarına yönelik mali ve hukuki danışmanlık hizmetlerine ilişkin giderler, şirketler için % 60, İşbirliği Kuruluşları için % 75 oranında ve yıllık en fazla 200.000 ABD Dolarına kadar desteklenir.</a:t>
            </a:r>
          </a:p>
          <a:p>
            <a:pPr marL="228600" indent="-228600">
              <a:buFont typeface="Wingdings" panose="05000000000000000000" pitchFamily="2" charset="2"/>
              <a:buAutoNum type="arabicPeriod"/>
            </a:pPr>
            <a:r>
              <a:rPr lang="tr-TR" dirty="0" smtClean="0"/>
              <a:t>Bu madde kapsamında satın alınan danışmanlık hizmetlerine ilişkin giderlerin desteklenebilmesi için Bakanlıktan ön onay alınması gerekir.</a:t>
            </a:r>
          </a:p>
          <a:p>
            <a:pPr eaLnBrk="1" hangingPunct="1">
              <a:spcBef>
                <a:spcPct val="0"/>
              </a:spcBef>
            </a:pPr>
            <a:endParaRPr lang="tr-TR" dirty="0" smtClean="0"/>
          </a:p>
          <a:p>
            <a:pPr eaLnBrk="1" hangingPunct="1">
              <a:spcBef>
                <a:spcPct val="0"/>
              </a:spcBef>
            </a:pPr>
            <a:endParaRPr lang="tr-TR" dirty="0" smtClean="0"/>
          </a:p>
          <a:p>
            <a:pPr eaLnBrk="1" hangingPunct="1">
              <a:spcBef>
                <a:spcPct val="0"/>
              </a:spcBef>
            </a:pP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pPr eaLnBrk="1" hangingPunct="1"/>
              <a:t>28</a:t>
            </a:fld>
            <a:endParaRPr lang="tr-TR" sz="1200" smtClean="0"/>
          </a:p>
        </p:txBody>
      </p:sp>
    </p:spTree>
    <p:extLst>
      <p:ext uri="{BB962C8B-B14F-4D97-AF65-F5344CB8AC3E}">
        <p14:creationId xmlns:p14="http://schemas.microsoft.com/office/powerpoint/2010/main" val="2170784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b="1" dirty="0" smtClean="0"/>
              <a:t>İleri Teknolojiye Sahip Yurtdışı Şirket Alımına Yönelik Danışmanlık ve Faiz Desteği</a:t>
            </a:r>
            <a:endParaRPr lang="tr-TR" dirty="0" smtClean="0"/>
          </a:p>
          <a:p>
            <a:pPr marL="0" indent="0">
              <a:buFont typeface="Wingdings" panose="05000000000000000000" pitchFamily="2" charset="2"/>
              <a:buNone/>
            </a:pPr>
            <a:endParaRPr lang="tr-TR" dirty="0" smtClean="0"/>
          </a:p>
          <a:p>
            <a:pPr marL="228600" indent="-228600">
              <a:buFont typeface="Wingdings" panose="05000000000000000000" pitchFamily="2" charset="2"/>
              <a:buAutoNum type="arabicPeriod"/>
            </a:pPr>
            <a:r>
              <a:rPr lang="tr-TR" dirty="0" smtClean="0"/>
              <a:t>İleri teknolojiye sahip ve teknoloji transferi sağlayacak yurt dışında yerleşik şirketlerin alımına yönelik </a:t>
            </a:r>
            <a:r>
              <a:rPr lang="tr-TR" b="1" dirty="0" smtClean="0"/>
              <a:t>mali ve hukuki danışmanlık hizmetlerine ilişkin giderler, </a:t>
            </a:r>
            <a:r>
              <a:rPr lang="tr-TR" dirty="0" smtClean="0"/>
              <a:t>şirketler için % 75 oranında ve yıllık 500.000 ABD Dolarına kadar desteklenir.</a:t>
            </a:r>
          </a:p>
          <a:p>
            <a:pPr marL="228600" indent="-228600">
              <a:buFont typeface="Wingdings" panose="05000000000000000000" pitchFamily="2" charset="2"/>
              <a:buAutoNum type="arabicPeriod"/>
            </a:pPr>
            <a:r>
              <a:rPr lang="tr-TR" dirty="0" smtClean="0"/>
              <a:t>İleri teknolojiye sahip ve teknoloji transferi sağlayacak yurt dışında yerleşik şirketlerin alımında kullanılan </a:t>
            </a:r>
            <a:r>
              <a:rPr lang="tr-TR" b="1" dirty="0" smtClean="0"/>
              <a:t>kredi faiz giderlerinin Türk Lirası cinsi kredilerde 5 puanı</a:t>
            </a:r>
            <a:r>
              <a:rPr lang="tr-TR" dirty="0" smtClean="0"/>
              <a:t>, </a:t>
            </a:r>
            <a:r>
              <a:rPr lang="tr-TR" b="1" dirty="0" smtClean="0"/>
              <a:t>döviz kredileri ve dövize endeksli kredilerde 2 puanı </a:t>
            </a:r>
            <a:r>
              <a:rPr lang="tr-TR" dirty="0" smtClean="0"/>
              <a:t>toplam </a:t>
            </a:r>
            <a:r>
              <a:rPr lang="tr-TR" b="1" dirty="0" smtClean="0"/>
              <a:t>3.000.000 ABD Dolarına </a:t>
            </a:r>
            <a:r>
              <a:rPr lang="tr-TR" dirty="0" smtClean="0"/>
              <a:t>kadar desteklenir.</a:t>
            </a:r>
          </a:p>
          <a:p>
            <a:pPr marL="228600" indent="-228600">
              <a:buFont typeface="Wingdings" panose="05000000000000000000" pitchFamily="2" charset="2"/>
              <a:buAutoNum type="arabicPeriod"/>
            </a:pPr>
            <a:r>
              <a:rPr lang="tr-TR" dirty="0" smtClean="0"/>
              <a:t>Faiz desteği, ilk faiz ödeme tarihinden itibaren 5 yıllık faiz ödemelerine verilir. </a:t>
            </a:r>
          </a:p>
          <a:p>
            <a:pPr marL="228600" indent="-228600">
              <a:buFont typeface="Wingdings" panose="05000000000000000000" pitchFamily="2" charset="2"/>
              <a:buAutoNum type="arabicPeriod"/>
            </a:pPr>
            <a:r>
              <a:rPr lang="tr-TR" dirty="0" smtClean="0"/>
              <a:t>İleri teknolojiye sahip yurt dışında yerleşik şirket alımına yönelik danışmanlık giderleri ile faiz harcamalarına ilişkin giderlerin desteklenebilmesi için Bakanlıktan ön onay alınması gerekir. </a:t>
            </a:r>
          </a:p>
          <a:p>
            <a:pPr marL="228600" indent="-228600">
              <a:buFont typeface="Wingdings" panose="05000000000000000000" pitchFamily="2" charset="2"/>
              <a:buAutoNum type="arabicPeriod"/>
            </a:pPr>
            <a:r>
              <a:rPr lang="tr-TR" dirty="0" smtClean="0"/>
              <a:t>İleri teknolojiye sahip yurtdışı şirketin alım bedeli, şirketin satın alımına yönelik sözleşme tutarı ile satın alınacak şirkete ilişkin danışmanlık firmasınca hazırlanmış Şirket Değerleme Raporu dikkate alınarak Bakanlık tarafından değerlendirilir. </a:t>
            </a:r>
          </a:p>
          <a:p>
            <a:pPr marL="228600" indent="-228600">
              <a:buFont typeface="Wingdings" panose="05000000000000000000" pitchFamily="2" charset="2"/>
              <a:buAutoNum type="arabicPeriod"/>
            </a:pPr>
            <a:r>
              <a:rPr lang="tr-TR" dirty="0" smtClean="0"/>
              <a:t>Destekten yararlanacak şirketin Bakanlığa sunacağı ileri teknolojiye sahip yurtdışı şirkete ait Şirket Değerleme Raporunu</a:t>
            </a:r>
            <a:r>
              <a:rPr lang="tr-TR" baseline="0" dirty="0" smtClean="0"/>
              <a:t> hazırlayacak danışmanlık firmalarının özellikleri, Genelge ile belirlenmiştir.</a:t>
            </a:r>
          </a:p>
          <a:p>
            <a:pPr marL="228600" indent="-228600">
              <a:buFont typeface="Wingdings" panose="05000000000000000000" pitchFamily="2" charset="2"/>
              <a:buAutoNum type="arabicPeriod"/>
            </a:pPr>
            <a:r>
              <a:rPr lang="tr-TR" dirty="0" smtClean="0"/>
              <a:t>İleri Teknolojiye Sahip Yurtdışı Şirket Değerleme Raporunun içereceği hususlar,</a:t>
            </a:r>
            <a:r>
              <a:rPr lang="tr-TR" baseline="0" dirty="0" smtClean="0"/>
              <a:t> Genelge ile belirlenmiştir</a:t>
            </a:r>
            <a:r>
              <a:rPr lang="tr-TR" dirty="0" smtClean="0"/>
              <a:t>.</a:t>
            </a:r>
          </a:p>
          <a:p>
            <a:pPr marL="228600" indent="-228600">
              <a:buFont typeface="Wingdings" panose="05000000000000000000" pitchFamily="2" charset="2"/>
              <a:buAutoNum type="arabicPeriod"/>
            </a:pPr>
            <a:r>
              <a:rPr lang="tr-TR" dirty="0" smtClean="0"/>
              <a:t>Destekten yararlanacak şirket, Bakanlığa sunacağı ileri teknolojiye sahip yurtdışı şirkete ait Şirket Değerleme Raporu için, rapor desteğinden faydalanabilir. </a:t>
            </a:r>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pPr eaLnBrk="1" hangingPunct="1"/>
              <a:t>29</a:t>
            </a:fld>
            <a:endParaRPr lang="tr-TR" sz="1200" smtClean="0"/>
          </a:p>
        </p:txBody>
      </p:sp>
    </p:spTree>
    <p:extLst>
      <p:ext uri="{BB962C8B-B14F-4D97-AF65-F5344CB8AC3E}">
        <p14:creationId xmlns:p14="http://schemas.microsoft.com/office/powerpoint/2010/main" val="1581204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3</a:t>
            </a:fld>
            <a:endParaRPr lang="en-US" altLang="tr-TR"/>
          </a:p>
        </p:txBody>
      </p:sp>
    </p:spTree>
    <p:extLst>
      <p:ext uri="{BB962C8B-B14F-4D97-AF65-F5344CB8AC3E}">
        <p14:creationId xmlns:p14="http://schemas.microsoft.com/office/powerpoint/2010/main" val="15236591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smtClean="0"/>
              <a:t>Yurtdışında Yerleşik Şirkete Ait Marka Alım Desteği</a:t>
            </a:r>
            <a:endParaRPr lang="tr-TR" dirty="0" smtClean="0"/>
          </a:p>
          <a:p>
            <a:endParaRPr lang="tr-TR" b="1" dirty="0" smtClean="0"/>
          </a:p>
          <a:p>
            <a:pPr marL="228600" indent="-228600">
              <a:buFont typeface="Wingdings" panose="05000000000000000000" pitchFamily="2" charset="2"/>
              <a:buAutoNum type="arabicPeriod"/>
            </a:pPr>
            <a:r>
              <a:rPr lang="tr-TR" dirty="0" smtClean="0"/>
              <a:t>Yurt dışında yerleşik şirkete ait ve kriterleri Genelge ile belirtilen markanın alımında kullanılan kredi faiz giderlerinin Türk Lirası cinsi kredilerde 5 puanı, döviz kredileri ve dövize endeksli kredilerde 2 puanı toplam 2.000.000 ABD Dolarına kadar desteklenir.</a:t>
            </a:r>
          </a:p>
          <a:p>
            <a:pPr marL="228600" indent="-228600">
              <a:buFont typeface="Wingdings" panose="05000000000000000000" pitchFamily="2" charset="2"/>
              <a:buAutoNum type="arabicPeriod"/>
            </a:pPr>
            <a:r>
              <a:rPr lang="tr-TR" dirty="0" smtClean="0"/>
              <a:t>Yurt dışında yerleşik şirkete ait marka alımına yönelik faiz harcamalarına ilişkin giderlerin desteklenebilmesi için Bakanlığımızdan ön onay alınması gerekmektedir.</a:t>
            </a:r>
          </a:p>
          <a:p>
            <a:pPr marL="228600" indent="-228600">
              <a:buFont typeface="Wingdings" panose="05000000000000000000" pitchFamily="2" charset="2"/>
              <a:buAutoNum type="arabicPeriod"/>
            </a:pPr>
            <a:r>
              <a:rPr lang="tr-TR" dirty="0" smtClean="0"/>
              <a:t>Ön onay başvurusu tarihi itibariyle yurtdışında yerleşik şirkete ait markanın yerleşik olduğu ülkede veya uluslararası olarak en az 10 yıldır tescilli olması ve tescilin geçerlilik süresinin devam ediyor olması gerekir. </a:t>
            </a:r>
          </a:p>
          <a:p>
            <a:pPr marL="228600" indent="-228600">
              <a:buFont typeface="Wingdings" panose="05000000000000000000" pitchFamily="2" charset="2"/>
              <a:buAutoNum type="arabicPeriod"/>
            </a:pPr>
            <a:r>
              <a:rPr lang="tr-TR" dirty="0" smtClean="0"/>
              <a:t>Markası alınacak yurtdışında yerleşik şirket/şirketin ortakları ile destek başvurusunda bulunan şirket/şirketin ortakları arasında ortaklık ilişkisi olması halinde, müracaat destek kapsamında değerlendirilmez. </a:t>
            </a:r>
          </a:p>
          <a:p>
            <a:pPr marL="228600" indent="-228600">
              <a:buFont typeface="Wingdings" panose="05000000000000000000" pitchFamily="2" charset="2"/>
              <a:buAutoNum type="arabicPeriod"/>
            </a:pPr>
            <a:r>
              <a:rPr lang="tr-TR" dirty="0" smtClean="0"/>
              <a:t>Bir şirket en fazla 3 marka için kredi faiz desteğinden yararlanır. </a:t>
            </a:r>
          </a:p>
          <a:p>
            <a:pPr marL="228600" indent="-228600">
              <a:buFont typeface="Wingdings" panose="05000000000000000000" pitchFamily="2" charset="2"/>
              <a:buAutoNum type="arabicPeriod"/>
            </a:pPr>
            <a:r>
              <a:rPr lang="tr-TR" dirty="0" smtClean="0"/>
              <a:t>Yurt dışında yerleşik şirkete ait markanın alım bedeli, markanın satın alımına yönelik sözleşme tutarı ile satın alınacak markaya ilişkin danışmanlık firmasınca hazırlanmış Marka Değerleme Raporu dikkate alınarak Bakanlık tarafından değerlendirilir. </a:t>
            </a:r>
          </a:p>
          <a:p>
            <a:pPr marL="228600" indent="-228600">
              <a:buFont typeface="Wingdings" panose="05000000000000000000" pitchFamily="2" charset="2"/>
              <a:buAutoNum type="arabicPeriod"/>
            </a:pPr>
            <a:r>
              <a:rPr lang="tr-TR" dirty="0" smtClean="0"/>
              <a:t>Destekten yararlanacak şirketin Bakanlığa sunacağı yurtdışında yerleşik şirkete ait Marka Değerleme Raporunu hazırlayacak danışmanlık şirketlerine ilişkin kriterler,</a:t>
            </a:r>
            <a:r>
              <a:rPr lang="tr-TR" baseline="0" dirty="0" smtClean="0"/>
              <a:t> Genelge ile belirlenmiştir.</a:t>
            </a:r>
          </a:p>
          <a:p>
            <a:pPr marL="228600" indent="-228600">
              <a:buFont typeface="Wingdings" panose="05000000000000000000" pitchFamily="2" charset="2"/>
              <a:buAutoNum type="arabicPeriod"/>
            </a:pPr>
            <a:r>
              <a:rPr lang="tr-TR" dirty="0" smtClean="0"/>
              <a:t>Marka Değerleme Raporunun içereceği hususlar, Genelge ile belirlenmiştir. </a:t>
            </a:r>
          </a:p>
          <a:p>
            <a:pPr marL="228600" indent="-228600">
              <a:buFont typeface="Wingdings" panose="05000000000000000000" pitchFamily="2" charset="2"/>
              <a:buAutoNum type="arabicPeriod"/>
            </a:pPr>
            <a:r>
              <a:rPr lang="tr-TR" dirty="0" smtClean="0"/>
              <a:t>Destekten yararlanacak şirket, Bakanlığa sunacağı yurtdışında yerleşik şirkete ait Marka Değerleme Raporu için, rapor ve danışmanlık desteğinden faydalanabilir. </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30</a:t>
            </a:fld>
            <a:endParaRPr lang="en-US" altLang="tr-TR"/>
          </a:p>
        </p:txBody>
      </p:sp>
    </p:spTree>
    <p:extLst>
      <p:ext uri="{BB962C8B-B14F-4D97-AF65-F5344CB8AC3E}">
        <p14:creationId xmlns:p14="http://schemas.microsoft.com/office/powerpoint/2010/main" val="26918013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33237">
              <a:spcBef>
                <a:spcPct val="0"/>
              </a:spcBef>
              <a:buFont typeface="Arial" panose="020B0604020202020204" pitchFamily="34" charset="0"/>
              <a:buNone/>
              <a:defRPr/>
            </a:pPr>
            <a:r>
              <a:rPr lang="tr-TR" b="1" dirty="0" err="1" smtClean="0"/>
              <a:t>Sektörel</a:t>
            </a:r>
            <a:r>
              <a:rPr lang="tr-TR" b="1" dirty="0" smtClean="0"/>
              <a:t> Ticaret Heyeti Desteği</a:t>
            </a:r>
          </a:p>
          <a:p>
            <a:pPr marL="0" indent="0" defTabSz="933237">
              <a:spcBef>
                <a:spcPct val="0"/>
              </a:spcBef>
              <a:buFont typeface="Arial" panose="020B0604020202020204" pitchFamily="34" charset="0"/>
              <a:buNone/>
              <a:defRPr/>
            </a:pPr>
            <a:endParaRPr lang="tr-TR" dirty="0" smtClean="0"/>
          </a:p>
          <a:p>
            <a:pPr marL="228600" indent="-228600" defTabSz="933237">
              <a:spcBef>
                <a:spcPct val="0"/>
              </a:spcBef>
              <a:buFont typeface="Arial" panose="020B0604020202020204" pitchFamily="34" charset="0"/>
              <a:buAutoNum type="arabicPeriod"/>
              <a:defRPr/>
            </a:pPr>
            <a:r>
              <a:rPr lang="tr-TR" dirty="0" err="1" smtClean="0"/>
              <a:t>Sektörel</a:t>
            </a:r>
            <a:r>
              <a:rPr lang="tr-TR" dirty="0" smtClean="0"/>
              <a:t> Ticaret Heyeti desteği ile Bakanlığımız koordinasyonunda İşbirliği Kuruluşlarınca düzenlenen </a:t>
            </a:r>
            <a:r>
              <a:rPr lang="tr-TR" dirty="0" err="1" smtClean="0"/>
              <a:t>sektörel</a:t>
            </a:r>
            <a:r>
              <a:rPr lang="tr-TR" dirty="0" smtClean="0"/>
              <a:t> ticaret heyeti programlarına ilişkin giderler % 50 oranında ve program başına 100.000 ABD Dolarına kadar desteklenmektedir. </a:t>
            </a:r>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pPr eaLnBrk="1" hangingPunct="1"/>
              <a:t>31</a:t>
            </a:fld>
            <a:endParaRPr lang="tr-TR" sz="1200" smtClean="0"/>
          </a:p>
        </p:txBody>
      </p:sp>
    </p:spTree>
    <p:extLst>
      <p:ext uri="{BB962C8B-B14F-4D97-AF65-F5344CB8AC3E}">
        <p14:creationId xmlns:p14="http://schemas.microsoft.com/office/powerpoint/2010/main" val="1605489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982" indent="-174982">
              <a:buFont typeface="Arial" panose="020B0604020202020204" pitchFamily="34" charset="0"/>
              <a:buChar char="•"/>
            </a:pPr>
            <a:r>
              <a:rPr lang="tr-TR" dirty="0" smtClean="0"/>
              <a:t>İşbirliği kuruluşlarınca düzenlenen </a:t>
            </a:r>
            <a:r>
              <a:rPr lang="tr-TR" dirty="0" err="1" smtClean="0"/>
              <a:t>sektörel</a:t>
            </a:r>
            <a:r>
              <a:rPr lang="tr-TR" dirty="0" smtClean="0"/>
              <a:t> ticaret heyeti programları çerçevesinde aşağıda belirtilen giderler desteklenmektedir: </a:t>
            </a:r>
          </a:p>
          <a:p>
            <a:endParaRPr lang="tr-TR" dirty="0" smtClean="0"/>
          </a:p>
          <a:p>
            <a:r>
              <a:rPr lang="tr-TR" dirty="0" smtClean="0"/>
              <a:t>a) Ulaşım: Bir şirket/İşbirliği Kuruluşundan en fazla iki kişinin uluslararası ve/veya şehirlerarası ulaşımda kullanılan ekonomi sınıfı uçak, tren, gemi, otobüs bileti ile toplu taşımaya yönelik araç kiralama giderleri, </a:t>
            </a:r>
          </a:p>
          <a:p>
            <a:endParaRPr lang="tr-TR" dirty="0" smtClean="0"/>
          </a:p>
          <a:p>
            <a:r>
              <a:rPr lang="tr-TR" dirty="0" smtClean="0"/>
              <a:t>b) Konaklama:  Bir şirket/İşbirliği Kuruluşundan en fazla iki kişinin kişi başına günlük 150 ABD Dolarını geçmemek kaydıyla konaklama (</a:t>
            </a:r>
            <a:r>
              <a:rPr lang="tr-TR" dirty="0" err="1" smtClean="0"/>
              <a:t>oda+kahvaltı</a:t>
            </a:r>
            <a:r>
              <a:rPr lang="tr-TR" dirty="0" smtClean="0"/>
              <a:t>) giderleri,</a:t>
            </a:r>
          </a:p>
          <a:p>
            <a:r>
              <a:rPr lang="tr-TR" dirty="0" smtClean="0"/>
              <a:t> </a:t>
            </a:r>
          </a:p>
          <a:p>
            <a:r>
              <a:rPr lang="tr-TR" dirty="0" smtClean="0"/>
              <a:t>c) Tanıtım ve Organizasyon Giderleri: Tercümanlık gideri, seminer, konferans, toplantı ve ikili görüşmelerin yapıldığı yerlerin kiralama giderleri, fuar katılımına ilişkin giderler, görsel ve yazılı tanıtım giderleri, halkla ilişkiler hizmeti gideri, sergilenecek ürünlerin nakliye giderleri. </a:t>
            </a:r>
          </a:p>
          <a:p>
            <a:pPr eaLnBrk="1" hangingPunct="1">
              <a:spcBef>
                <a:spcPct val="0"/>
              </a:spcBef>
            </a:pPr>
            <a:endParaRPr lang="tr-TR" dirty="0" smtClean="0"/>
          </a:p>
          <a:p>
            <a:pPr marL="174982" indent="-174982">
              <a:buFont typeface="Arial" panose="020B0604020202020204" pitchFamily="34" charset="0"/>
              <a:buChar char="•"/>
            </a:pPr>
            <a:r>
              <a:rPr lang="tr-TR" dirty="0" smtClean="0"/>
              <a:t>Onaylanan </a:t>
            </a:r>
            <a:r>
              <a:rPr lang="tr-TR" dirty="0" err="1" smtClean="0"/>
              <a:t>sektörel</a:t>
            </a:r>
            <a:r>
              <a:rPr lang="tr-TR" dirty="0" smtClean="0"/>
              <a:t> ticaret heyetlerinde faaliyetlerin koordinasyonunu yapmak üzere İşbirliği Kuruluşunca ön heyet düzenlenebilir. Ön heyet kapsamında yurt dışında görevlendirilen (işbirliği kuruluşu çalışanı/heyet katılımcısı şirket ortağı/çalışanı) iki kişiye ait ulaşım ve konaklama giderleri yukarıda belirtilen limitler dahilinde desteklenir. </a:t>
            </a:r>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pPr eaLnBrk="1" hangingPunct="1"/>
              <a:t>32</a:t>
            </a:fld>
            <a:endParaRPr lang="tr-TR" sz="1200" smtClean="0"/>
          </a:p>
        </p:txBody>
      </p:sp>
    </p:spTree>
    <p:extLst>
      <p:ext uri="{BB962C8B-B14F-4D97-AF65-F5344CB8AC3E}">
        <p14:creationId xmlns:p14="http://schemas.microsoft.com/office/powerpoint/2010/main" val="2578354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b="1" dirty="0" smtClean="0"/>
              <a:t>Alım Heyeti Desteği </a:t>
            </a:r>
          </a:p>
          <a:p>
            <a:pPr marL="0" indent="0" defTabSz="933237">
              <a:spcBef>
                <a:spcPct val="0"/>
              </a:spcBef>
              <a:buFont typeface="Arial" panose="020B0604020202020204" pitchFamily="34" charset="0"/>
              <a:buNone/>
              <a:defRPr/>
            </a:pPr>
            <a:endParaRPr lang="tr-TR" dirty="0" smtClean="0"/>
          </a:p>
          <a:p>
            <a:pPr marL="228600" indent="-228600" defTabSz="933237">
              <a:spcBef>
                <a:spcPct val="0"/>
              </a:spcBef>
              <a:buFont typeface="Arial" panose="020B0604020202020204" pitchFamily="34" charset="0"/>
              <a:buAutoNum type="arabicPeriod"/>
              <a:defRPr/>
            </a:pPr>
            <a:r>
              <a:rPr lang="tr-TR" dirty="0" smtClean="0"/>
              <a:t>Alım heyeti programları desteği ile Bakanlığımız koordinasyonunda İşbirliği Kuruluşlarınca düzenlenen alım heyeti programlarına ilişkin giderler % 50 oranında ve program başına 75.000 ABD Dolarına kadar desteklenmektedir. </a:t>
            </a:r>
          </a:p>
          <a:p>
            <a:pPr marL="228600" indent="-228600" defTabSz="933237">
              <a:spcBef>
                <a:spcPct val="0"/>
              </a:spcBef>
              <a:buFont typeface="Arial" panose="020B0604020202020204" pitchFamily="34" charset="0"/>
              <a:buAutoNum type="arabicPeriod"/>
              <a:defRPr/>
            </a:pPr>
            <a:r>
              <a:rPr lang="tr-TR" dirty="0" smtClean="0"/>
              <a:t>İşbirliği Kuruluşlarınca düzenlenen alım heyeti programları çerçevesinde aşağıda belirtilen giderler desteklenir. </a:t>
            </a:r>
          </a:p>
          <a:p>
            <a:endParaRPr lang="tr-TR" dirty="0" smtClean="0"/>
          </a:p>
          <a:p>
            <a:r>
              <a:rPr lang="tr-TR" dirty="0" smtClean="0"/>
              <a:t>a) Ulaşım: Bir davetli yabancı şirket/kuruluştan en fazla iki kişinin uluslararası ve/veya şehirlerarası ulaşımda kullanılan ekonomi sınıfı uçak, tren, gemi, otobüs bileti ile toplu taşımaya yönelik araç kiralama giderleri, </a:t>
            </a:r>
          </a:p>
          <a:p>
            <a:endParaRPr lang="tr-TR" dirty="0" smtClean="0"/>
          </a:p>
          <a:p>
            <a:r>
              <a:rPr lang="tr-TR" dirty="0" smtClean="0"/>
              <a:t>b) Konaklama:  Bir davetli yabancı şirket/kuruluştan en fazla iki kişinin, kişi başına günlük 150 ABD Dolarını geçmemek kaydıyla konaklama (</a:t>
            </a:r>
            <a:r>
              <a:rPr lang="tr-TR" dirty="0" err="1" smtClean="0"/>
              <a:t>oda+kahvaltı</a:t>
            </a:r>
            <a:r>
              <a:rPr lang="tr-TR" dirty="0" smtClean="0"/>
              <a:t>) giderleri,</a:t>
            </a:r>
          </a:p>
          <a:p>
            <a:r>
              <a:rPr lang="tr-TR" dirty="0" smtClean="0"/>
              <a:t> </a:t>
            </a:r>
          </a:p>
          <a:p>
            <a:r>
              <a:rPr lang="tr-TR" dirty="0" smtClean="0"/>
              <a:t>c) Tanıtım ve Organizasyon Giderleri: Tercümanlık gideri, seminer, konferans, toplantı ve ikili görüşmelerin yapıldığı yerlerin kiralama giderleri, fuar katılımına ilişkin giderler, görsel ve yazılı tanıtım giderleri, halkla ilişkiler hizmeti gideri, sergilenecek ürünlerin nakliye giderleri. </a:t>
            </a:r>
          </a:p>
          <a:p>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pPr eaLnBrk="1" hangingPunct="1"/>
              <a:t>33</a:t>
            </a:fld>
            <a:endParaRPr lang="tr-TR" sz="1200" smtClean="0"/>
          </a:p>
        </p:txBody>
      </p:sp>
    </p:spTree>
    <p:extLst>
      <p:ext uri="{BB962C8B-B14F-4D97-AF65-F5344CB8AC3E}">
        <p14:creationId xmlns:p14="http://schemas.microsoft.com/office/powerpoint/2010/main" val="36444917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963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69636"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B4AA5104-E36A-41F3-9836-4A2CB1FB2057}" type="slidenum">
              <a:rPr lang="en-US" altLang="tr-TR" sz="1200">
                <a:latin typeface="Calibri" pitchFamily="34" charset="0"/>
                <a:cs typeface="Arial" pitchFamily="34" charset="0"/>
              </a:rPr>
              <a:pPr algn="r" eaLnBrk="1" hangingPunct="1"/>
              <a:t>34</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190627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451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a:p>
            <a:pPr eaLnBrk="1" hangingPunct="1">
              <a:spcBef>
                <a:spcPct val="0"/>
              </a:spcBef>
            </a:pPr>
            <a:r>
              <a:rPr lang="tr-TR" b="1" dirty="0" smtClean="0"/>
              <a:t>UR-GE Desteği</a:t>
            </a:r>
          </a:p>
          <a:p>
            <a:pPr eaLnBrk="1" hangingPunct="1">
              <a:spcBef>
                <a:spcPct val="0"/>
              </a:spcBef>
            </a:pPr>
            <a:endParaRPr lang="tr-TR" b="1" dirty="0" smtClean="0"/>
          </a:p>
          <a:p>
            <a:pPr marL="228600" indent="-228600" eaLnBrk="1" hangingPunct="1">
              <a:spcBef>
                <a:spcPct val="0"/>
              </a:spcBef>
              <a:buAutoNum type="arabicPeriod"/>
            </a:pPr>
            <a:r>
              <a:rPr lang="tr-TR" dirty="0" smtClean="0"/>
              <a:t>UR-GE desteğinin amacı, bir proje mekanizması çerçevesinde, şirketlerin uluslararası rekabet güçlerinin geliştirilmesine yönelik olarak, şirketlerimiz, İşbirliği Kuruluşları ve Bakanlığımız tarafından gerçekleştirilecek faaliyetlere ilişkin giderlerin Destekleme ve Fiyat İstikrar Fonu’ndan (DFİF) karşılanmasıdır.</a:t>
            </a:r>
          </a:p>
          <a:p>
            <a:pPr marL="228600" indent="-228600" eaLnBrk="1" hangingPunct="1">
              <a:spcBef>
                <a:spcPct val="0"/>
              </a:spcBef>
              <a:buAutoNum type="arabicPeriod"/>
            </a:pPr>
            <a:r>
              <a:rPr lang="tr-TR" sz="1200" kern="1200" dirty="0" smtClean="0">
                <a:solidFill>
                  <a:schemeClr val="tx1"/>
                </a:solidFill>
                <a:effectLst/>
                <a:latin typeface="+mn-lt"/>
                <a:ea typeface="+mn-ea"/>
                <a:cs typeface="+mn-cs"/>
              </a:rPr>
              <a:t>Bu destek mekanizması çerçevesinde, özellikle ihracata yeni başlayan ve aynı sektörde yer alan firmalarımızın rekabet gücünü artırmak için sanayi kümeleri oluşturulmaktadır.</a:t>
            </a:r>
            <a:endParaRPr lang="tr-TR" dirty="0" smtClean="0"/>
          </a:p>
          <a:p>
            <a:pPr marL="228600" indent="-228600" eaLnBrk="1" hangingPunct="1">
              <a:spcBef>
                <a:spcPct val="0"/>
              </a:spcBef>
              <a:buAutoNum type="arabicPeriod"/>
            </a:pPr>
            <a:endParaRPr lang="tr-TR" dirty="0" smtClean="0"/>
          </a:p>
          <a:p>
            <a:endParaRPr lang="tr-TR" altLang="tr-TR" dirty="0" smtClean="0"/>
          </a:p>
          <a:p>
            <a:pPr marL="0" indent="0" eaLnBrk="1" hangingPunct="1">
              <a:spcBef>
                <a:spcPct val="0"/>
              </a:spcBef>
              <a:buNone/>
            </a:pPr>
            <a:r>
              <a:rPr lang="tr-TR" b="1" dirty="0" smtClean="0"/>
              <a:t>İşbirliği Kuruluşları</a:t>
            </a:r>
          </a:p>
          <a:p>
            <a:pPr marL="228600" indent="-228600" eaLnBrk="1" hangingPunct="1">
              <a:spcBef>
                <a:spcPct val="0"/>
              </a:spcBef>
              <a:buAutoNum type="arabicPeriod"/>
            </a:pPr>
            <a:endParaRPr lang="tr-TR" dirty="0" smtClean="0"/>
          </a:p>
          <a:p>
            <a:pPr marL="228600" indent="-228600" eaLnBrk="1" hangingPunct="1">
              <a:spcBef>
                <a:spcPct val="0"/>
              </a:spcBef>
              <a:buAutoNum type="arabicPeriod"/>
            </a:pPr>
            <a:r>
              <a:rPr lang="tr-TR" dirty="0" smtClean="0"/>
              <a:t>UR-GE</a:t>
            </a:r>
            <a:r>
              <a:rPr lang="tr-TR" baseline="0" dirty="0" smtClean="0"/>
              <a:t> projeleri, Bakanlığımız koordinasyonunda İşbirliği Kuruluşlarımız eliyle yürütülmektedir.</a:t>
            </a:r>
          </a:p>
          <a:p>
            <a:pPr marL="228600" indent="-228600" eaLnBrk="1" hangingPunct="1">
              <a:spcBef>
                <a:spcPct val="0"/>
              </a:spcBef>
              <a:buAutoNum type="arabicPeriod"/>
            </a:pPr>
            <a:r>
              <a:rPr lang="tr-TR" dirty="0" smtClean="0"/>
              <a:t>«İşbirliği Kuruluşu» 2010/8</a:t>
            </a:r>
            <a:r>
              <a:rPr lang="tr-TR" baseline="0" dirty="0" smtClean="0"/>
              <a:t> sayılı Tebliğ’de, </a:t>
            </a:r>
            <a:r>
              <a:rPr lang="tr-TR" dirty="0" smtClean="0"/>
              <a:t>Türkiye İhracatçılar Meclisi, Türkiye Odalar ve Borsalar Birliği, Dış Ekonomik İlişkiler Kurulu, İhracatçı Birlikleri, Ticaret ve/veya Sanayi Odaları, Organize Sanayi Bölgeleri, Endüstri Bölgeleri, Teknoloji Geliştirme Bölgeleri, Sektör Dernekleri ve Kuruluşları, </a:t>
            </a:r>
            <a:r>
              <a:rPr lang="tr-TR" dirty="0" err="1" smtClean="0"/>
              <a:t>Sektörel</a:t>
            </a:r>
            <a:r>
              <a:rPr lang="tr-TR" dirty="0" smtClean="0"/>
              <a:t> Dış Ticaret Şirketleri (SDŞ), Ticaret Borsaları, İşveren Sendikaları ile imalatçıların kurduğu dernek, birlik ve kooperatifleri</a:t>
            </a:r>
            <a:r>
              <a:rPr lang="tr-TR" baseline="0" dirty="0" smtClean="0"/>
              <a:t> olarak tanımlanmaktadır.</a:t>
            </a:r>
            <a:endParaRPr lang="tr-TR" dirty="0" smtClean="0"/>
          </a:p>
          <a:p>
            <a:endParaRPr lang="tr-TR" altLang="tr-TR" dirty="0" smtClean="0"/>
          </a:p>
        </p:txBody>
      </p:sp>
      <p:sp>
        <p:nvSpPr>
          <p:cNvPr id="64516" name="Slayt Numarası Yer Tutucusu 3"/>
          <p:cNvSpPr txBox="1">
            <a:spLocks noGrp="1"/>
          </p:cNvSpPr>
          <p:nvPr/>
        </p:nvSpPr>
        <p:spPr bwMode="auto">
          <a:xfrm>
            <a:off x="3849690" y="9429751"/>
            <a:ext cx="2946400" cy="496888"/>
          </a:xfrm>
          <a:prstGeom prst="rect">
            <a:avLst/>
          </a:prstGeom>
          <a:noFill/>
          <a:ln w="9525">
            <a:noFill/>
            <a:miter lim="800000"/>
            <a:headEnd/>
            <a:tailEnd/>
          </a:ln>
        </p:spPr>
        <p:txBody>
          <a:bodyPr anchor="b"/>
          <a:lstStyle/>
          <a:p>
            <a:pPr algn="r" eaLnBrk="1" hangingPunct="1"/>
            <a:fld id="{46CA0B8C-4F65-4BAF-AEF9-77390EDB32E3}" type="slidenum">
              <a:rPr lang="en-US" altLang="tr-TR" sz="1200">
                <a:latin typeface="Calibri" pitchFamily="34" charset="0"/>
                <a:cs typeface="Arial" pitchFamily="34" charset="0"/>
              </a:rPr>
              <a:pPr algn="r" eaLnBrk="1" hangingPunct="1"/>
              <a:t>4</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2965233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Destek Süreci</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233309" marR="0" indent="-233309" algn="l" defTabSz="914400" rtl="0" eaLnBrk="1" fontAlgn="auto" latinLnBrk="0" hangingPunct="1">
              <a:lnSpc>
                <a:spcPct val="100000"/>
              </a:lnSpc>
              <a:spcBef>
                <a:spcPts val="0"/>
              </a:spcBef>
              <a:spcAft>
                <a:spcPts val="0"/>
              </a:spcAft>
              <a:buClrTx/>
              <a:buSzTx/>
              <a:buFontTx/>
              <a:buAutoNum type="arabicPeriod"/>
              <a:tabLst/>
              <a:defRPr/>
            </a:pPr>
            <a:r>
              <a:rPr lang="tr-TR" dirty="0" smtClean="0"/>
              <a:t>UR-GE projesi, «İşbirliği Kuruluşlarınca, üyesi şirketlere yönelik olarak yürütülen; amacı, kapsamı, süresi ile bütçesi belirlenmiş ihtiyaç analizi, istihdam, eğitim, danışmanlık, tanıtım, yurtdışı pazarlama ve alım heyeti faaliyetlerinden oluşan </a:t>
            </a:r>
            <a:r>
              <a:rPr lang="tr-TR" dirty="0" err="1" smtClean="0"/>
              <a:t>proje»yi</a:t>
            </a:r>
            <a:r>
              <a:rPr lang="tr-TR" dirty="0" smtClean="0"/>
              <a:t> ifade etmektedir. </a:t>
            </a:r>
          </a:p>
          <a:p>
            <a:pPr marL="233309" indent="-233309">
              <a:buAutoNum type="arabicPeriod"/>
            </a:pPr>
            <a:r>
              <a:rPr lang="tr-TR" dirty="0" smtClean="0"/>
              <a:t>UR-GE desteğine ilişkin süreç, ilgili İşbirliği Kuruluşu tarafından Bakanlığımıza UR-GE projesi başvurusunda bulunulması ile başlar.</a:t>
            </a:r>
          </a:p>
          <a:p>
            <a:pPr marL="233309" indent="-233309">
              <a:buAutoNum type="arabicPeriod"/>
            </a:pPr>
            <a:r>
              <a:rPr lang="tr-TR" dirty="0" smtClean="0"/>
              <a:t>Bakanlığımız temsilcilerinden oluşan «Proje Değerlendirme Komisyonu», proje başvurusunu ve projede yer alan her bir faaliyet başvurusunu («ihtiyaç analizi, istihdam, tanıtım, eğitim, danışmanlık, yurtdışı pazarlama, alım heyeti ve bireysel danışmanlık faaliyetlerini»), ihracat stratejisi ve politikaları çerçevesinde içerik, amaca uygunluk, bütçe ve İşbirliği Kuruluşunun proje yönetim kapasitesi açısından değerlendirir ve uygun görürse, kabul eder. </a:t>
            </a:r>
          </a:p>
          <a:p>
            <a:pPr marL="233309" indent="-233309">
              <a:buAutoNum type="arabicPeriod"/>
            </a:pPr>
            <a:r>
              <a:rPr lang="tr-TR" dirty="0" smtClean="0"/>
              <a:t>Projenin onaylamasını müteakip İşbirliği Kuruluşu projeye başlayabilir. </a:t>
            </a:r>
          </a:p>
          <a:p>
            <a:pPr marL="233309" indent="-233309">
              <a:buAutoNum type="arabicPeriod"/>
            </a:pPr>
            <a:r>
              <a:rPr lang="tr-TR" dirty="0" smtClean="0"/>
              <a:t>Projenin başlangıç tarihi ilk faaliyetin onaylanıp İşbirliği Kuruluşuna bildirim yapıldığı tarihtir.</a:t>
            </a:r>
          </a:p>
          <a:p>
            <a:pPr marL="233309" indent="-233309">
              <a:buAutoNum type="arabicPeriod"/>
            </a:pPr>
            <a:r>
              <a:rPr lang="tr-TR" dirty="0" smtClean="0"/>
              <a:t>«Yatırımlarda Devlet Yardımları Hakkındaki Karar» (ya da «Yatırım Teşvik Uygulamalarında Bölgeler») çerçevesinde ülkemizin daha az gelişmiş bölge illerinde bulunan İşbirliği Kuruluşlarının projelerinde en az 5 (beş) şirketin, diğer illerde bulunan İşbirliği Kuruluşlarının projelerinde ise en az 10 (on) şirketin yer alması gerekmektedir. </a:t>
            </a:r>
          </a:p>
          <a:p>
            <a:pPr marL="233309" indent="-233309">
              <a:buAutoNum type="arabicPeriod"/>
            </a:pPr>
            <a:r>
              <a:rPr lang="tr-TR" dirty="0" smtClean="0"/>
              <a:t>İşbirliği Kuruluşu, diğer bir İşbirliği Kuruluşu ile birlikte ortak proje başvurusunda bulunabilir. Projede başvuru sahibi İşbirliği Kuruluşunun ve varsa projede ortak olarak yer alan İşbirliği Kuruluşunun üyeleri yer alabilir.</a:t>
            </a:r>
          </a:p>
          <a:p>
            <a:pPr marL="233309" indent="-233309">
              <a:buAutoNum type="arabicPeriod"/>
            </a:pPr>
            <a:r>
              <a:rPr lang="tr-TR" dirty="0" smtClean="0"/>
              <a:t>UR-GE Projelerinin süresi 3 yıldır. Proje süresi, Proje Değerlendirme Komisyonu tarafından projenin performansına göre 2 yıla kadar uzatılabilir. </a:t>
            </a:r>
          </a:p>
          <a:p>
            <a:pPr marL="233309" indent="-233309">
              <a:buAutoNum type="arabicPeriod"/>
            </a:pPr>
            <a:r>
              <a:rPr lang="tr-TR" dirty="0" smtClean="0"/>
              <a:t>İşbirliği Kuruluşları, destek ödemelerine ilişkin başvurularını ilgili İncelemeci Kuruluşa (İhracatçı</a:t>
            </a:r>
            <a:r>
              <a:rPr lang="tr-TR" baseline="0" dirty="0" smtClean="0"/>
              <a:t> Birliği Genel Sekreterliğine) </a:t>
            </a:r>
            <a:r>
              <a:rPr lang="tr-TR" dirty="0" smtClean="0"/>
              <a:t>yapar. Başvurular ilgili İhracatçı Birlikleri Genel Sekreterliği tarafından sonuçlandırılır. </a:t>
            </a:r>
          </a:p>
          <a:p>
            <a:pPr marL="233309" marR="0" indent="-233309" algn="l" defTabSz="914400" rtl="0" eaLnBrk="1" fontAlgn="auto" latinLnBrk="0" hangingPunct="1">
              <a:lnSpc>
                <a:spcPct val="100000"/>
              </a:lnSpc>
              <a:spcBef>
                <a:spcPts val="0"/>
              </a:spcBef>
              <a:spcAft>
                <a:spcPts val="0"/>
              </a:spcAft>
              <a:buClrTx/>
              <a:buSzTx/>
              <a:buFontTx/>
              <a:buAutoNum type="arabicPeriod"/>
              <a:tabLst/>
              <a:defRPr/>
            </a:pPr>
            <a:r>
              <a:rPr lang="tr-TR" b="1" dirty="0" smtClean="0"/>
              <a:t>Bir</a:t>
            </a:r>
            <a:r>
              <a:rPr lang="tr-TR" dirty="0" smtClean="0"/>
              <a:t> </a:t>
            </a:r>
            <a:r>
              <a:rPr lang="tr-TR" sz="1200" b="1" kern="1200" dirty="0" smtClean="0">
                <a:solidFill>
                  <a:schemeClr val="tx1"/>
                </a:solidFill>
                <a:effectLst/>
                <a:latin typeface="+mn-lt"/>
                <a:ea typeface="+mn-ea"/>
                <a:cs typeface="+mn-cs"/>
              </a:rPr>
              <a:t>firma aynı anda sadece bir UR-GE projesinde katılımcı olarak yer alabilmektedir.</a:t>
            </a:r>
            <a:endParaRPr lang="tr-TR" dirty="0" smtClean="0"/>
          </a:p>
          <a:p>
            <a:pPr marL="0" indent="0">
              <a:buNone/>
            </a:pP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5</a:t>
            </a:fld>
            <a:endParaRPr lang="tr-TR" sz="1200" smtClean="0">
              <a:solidFill>
                <a:prstClr val="black"/>
              </a:solidFill>
            </a:endParaRPr>
          </a:p>
        </p:txBody>
      </p:sp>
    </p:spTree>
    <p:extLst>
      <p:ext uri="{BB962C8B-B14F-4D97-AF65-F5344CB8AC3E}">
        <p14:creationId xmlns:p14="http://schemas.microsoft.com/office/powerpoint/2010/main" val="2796858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tr-TR" dirty="0" smtClean="0"/>
          </a:p>
          <a:p>
            <a:pPr marL="0" indent="0">
              <a:buNone/>
            </a:pPr>
            <a:r>
              <a:rPr lang="tr-TR" b="1" dirty="0" smtClean="0"/>
              <a:t>İstihdam</a:t>
            </a:r>
          </a:p>
          <a:p>
            <a:pPr marL="0" indent="0">
              <a:buNone/>
            </a:pPr>
            <a:endParaRPr lang="tr-TR" dirty="0" smtClean="0"/>
          </a:p>
          <a:p>
            <a:pPr marL="228600" indent="-228600">
              <a:buAutoNum type="arabicPeriod"/>
            </a:pPr>
            <a:r>
              <a:rPr lang="tr-TR" dirty="0" smtClean="0"/>
              <a:t>UR-GE projelerinin kümelenme anlayışı temelinde planlanması ile proje faaliyetlerinin organizasyonu ve koordine edilmesine yönelik olarak İşbirliği Kuruluşları tarafından istihdam edilen en fazla 2 uzman personelin istihdam giderlerinin en fazla % 75’i proje süresince desteklenmektedir. </a:t>
            </a:r>
          </a:p>
          <a:p>
            <a:pPr marL="228600" indent="-228600">
              <a:buAutoNum type="arabicPeriod"/>
            </a:pPr>
            <a:r>
              <a:rPr lang="tr-TR" dirty="0" smtClean="0"/>
              <a:t>Bu projelerde istihdam edilen uzman personelin her biri için, proje süresince ilgili İşbirliği Kuruluşunun emsal personeli istihdam gideri esas alınır. </a:t>
            </a:r>
          </a:p>
          <a:p>
            <a:pPr marL="233309" indent="-233309" defTabSz="933237">
              <a:spcBef>
                <a:spcPct val="0"/>
              </a:spcBef>
              <a:buFontTx/>
              <a:buAutoNum type="arabicPeriod"/>
              <a:defRPr/>
            </a:pPr>
            <a:r>
              <a:rPr lang="tr-TR" dirty="0" smtClean="0"/>
              <a:t>Bu kapsamda istihdam edilen personelin Türkiye’de veya yurtdışında eğitim veren üniversitelerin en az 4 yıllık eğitim veren bölümlerinden mezun olması ve</a:t>
            </a:r>
            <a:r>
              <a:rPr lang="tr-TR" baseline="0" dirty="0" smtClean="0"/>
              <a:t> YDS’den en az C düzeyinde veya dengi dil belgesine sahip olması gerekmektedir.</a:t>
            </a: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6</a:t>
            </a:fld>
            <a:endParaRPr lang="tr-TR" sz="1200" smtClean="0">
              <a:solidFill>
                <a:prstClr val="black"/>
              </a:solidFill>
            </a:endParaRPr>
          </a:p>
        </p:txBody>
      </p:sp>
    </p:spTree>
    <p:extLst>
      <p:ext uri="{BB962C8B-B14F-4D97-AF65-F5344CB8AC3E}">
        <p14:creationId xmlns:p14="http://schemas.microsoft.com/office/powerpoint/2010/main" val="2538410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tr-TR" b="1" dirty="0" smtClean="0"/>
              <a:t>İhtiyaç Analizi</a:t>
            </a:r>
          </a:p>
          <a:p>
            <a:pPr marL="0" indent="0">
              <a:buNone/>
            </a:pPr>
            <a:endParaRPr lang="tr-TR" dirty="0" smtClean="0"/>
          </a:p>
          <a:p>
            <a:pPr marL="228600" indent="-228600">
              <a:buAutoNum type="arabicPeriod"/>
            </a:pPr>
            <a:r>
              <a:rPr lang="tr-TR" dirty="0" smtClean="0"/>
              <a:t>UR-GE projelerinin ilk aşaması ihtiyaç analizi faaliyetidir. İhtiyaç analizi faaliyeti, projenin hazırlık ve ortak vizyon oluşturma evresidir.</a:t>
            </a:r>
          </a:p>
          <a:p>
            <a:pPr marL="228600" indent="-228600">
              <a:buAutoNum type="arabicPeriod"/>
            </a:pPr>
            <a:r>
              <a:rPr lang="tr-TR" dirty="0" smtClean="0"/>
              <a:t>İhtiyaç analizi faaliyeti kapsamında şirketlerimizin rekabet güçlerinin ve ihracat kapasitelerinin geliştirilmesini </a:t>
            </a:r>
            <a:r>
              <a:rPr lang="tr-TR" dirty="0" err="1" smtClean="0"/>
              <a:t>teminen</a:t>
            </a:r>
            <a:r>
              <a:rPr lang="tr-TR" dirty="0" smtClean="0"/>
              <a:t>, «şirket, sektör, pazar analizi, değer- tedarik zinciri analizi» yapılarak firmaların ihracat potansiyeli belirlenir.</a:t>
            </a:r>
          </a:p>
          <a:p>
            <a:pPr marL="233309" indent="-233309">
              <a:buAutoNum type="arabicPeriod"/>
            </a:pPr>
            <a:r>
              <a:rPr lang="tr-TR" dirty="0" smtClean="0"/>
              <a:t>Bu</a:t>
            </a:r>
            <a:r>
              <a:rPr lang="tr-TR" baseline="0" dirty="0" smtClean="0"/>
              <a:t> faaliyet sonucunda,</a:t>
            </a:r>
            <a:r>
              <a:rPr lang="tr-TR" dirty="0" smtClean="0"/>
              <a:t> proje iş planı ve ihracat stratejisi hazırlanır ve projenin yol haritası belirlenir. </a:t>
            </a:r>
          </a:p>
          <a:p>
            <a:pPr marL="233309" indent="-233309">
              <a:buAutoNum type="arabicPeriod"/>
            </a:pPr>
            <a:r>
              <a:rPr lang="tr-TR" dirty="0" smtClean="0"/>
              <a:t>İhtiyaç analizi faaliyeti çerçevesinde, «ihtiyaç analizi raporu bedeli» ile «söz konusu faaliyetlerin organizasyonuna ilişkin giderlerin (salon kirası, afiş-broşür bedeli, tercümanlık hizmeti)», en fazla % 75’i proje bazında 400.000 ABD Dolarına kadar desteklenir. </a:t>
            </a:r>
          </a:p>
          <a:p>
            <a:pPr marL="233309" indent="-233309">
              <a:buAutoNum type="arabicPeriod"/>
            </a:pPr>
            <a:r>
              <a:rPr lang="tr-TR" dirty="0" smtClean="0"/>
              <a:t>İhtiyaç analizi faaliyetinin tamamlanmasını müteakip ihtiyaç analizi raporu ve proje yol haritası İşbirliği Kuruluşu tarafından, projenin onaylanmasını takip eden en geç 6 aylık süre içerisinde Bakanlığımıza iletilir. (Belirtilen</a:t>
            </a:r>
            <a:r>
              <a:rPr lang="tr-TR" baseline="0" dirty="0" smtClean="0"/>
              <a:t> sürede ihtiyaç analizi raporunun iletilmemesi durumunda proje iptal edilir.)</a:t>
            </a:r>
            <a:endParaRPr lang="tr-TR" dirty="0" smtClean="0"/>
          </a:p>
          <a:p>
            <a:pPr marL="233309" indent="-233309">
              <a:buAutoNum type="arabicPeriod"/>
            </a:pPr>
            <a:r>
              <a:rPr lang="tr-TR" dirty="0" smtClean="0"/>
              <a:t>Burada önemli bir noktayı parantez</a:t>
            </a:r>
            <a:r>
              <a:rPr lang="tr-TR" baseline="0" dirty="0" smtClean="0"/>
              <a:t> içinde </a:t>
            </a:r>
            <a:r>
              <a:rPr lang="tr-TR" dirty="0" smtClean="0"/>
              <a:t>belirtmemizde fayda var: Her bir UR-GE projesi başına</a:t>
            </a:r>
            <a:r>
              <a:rPr lang="tr-TR" baseline="0" dirty="0" smtClean="0"/>
              <a:t> 400.000 ABD Doları, ihtiyaç analizi, eğitim hizmeti, danışmanlık hizmeti ve kümenin yurt dışında tanıtımı faaliyetlerinin toplam giderlerine ayrılmış olan bütçedir. </a:t>
            </a:r>
          </a:p>
          <a:p>
            <a:pPr marL="233309" indent="-233309">
              <a:buAutoNum type="arabicPeriod"/>
            </a:pPr>
            <a:r>
              <a:rPr lang="tr-TR" baseline="0" dirty="0" smtClean="0"/>
              <a:t>Proje Değerlendirme Komisyonu, incelemenin ardından İşbirliği Kuruluşunu raporu sunmak üzere çağırabilir, raporu olduğu gibi onaylayabilir, rapora ilişkin değişiklik ve geliştirme önerilerinde bulunabilir veya raporu reddedebilir.</a:t>
            </a:r>
          </a:p>
          <a:p>
            <a:pPr marL="233309" indent="-233309">
              <a:buAutoNum type="arabicPeriod"/>
            </a:pPr>
            <a:r>
              <a:rPr lang="tr-TR" baseline="0" dirty="0" smtClean="0"/>
              <a:t>İhtiyaç analizine ilişkin değişiklik taleplerini içeren revize ihtiyaç analizinin, değişiklik bildirim tarihinden itibaren en geç 3 ay içerisinde tekemmül ettirilememesi durumunda proje iptal edilir.</a:t>
            </a:r>
          </a:p>
          <a:p>
            <a:pPr marL="233309" indent="-233309">
              <a:buAutoNum type="arabicPeriod"/>
            </a:pPr>
            <a:r>
              <a:rPr lang="tr-TR" baseline="0" dirty="0" smtClean="0"/>
              <a:t>İşbirliği Kuruluşu, Proje Değerlendirme Komisyonu’nun raporu onaylamasını müteakip faaliyet başvurusunda bulunabilir. Başvurusu yapılan faaliyetlerin, proje yol haritasında olan faaliyetler olması esastır.  </a:t>
            </a:r>
          </a:p>
          <a:p>
            <a:pPr marL="233309" indent="-233309">
              <a:buAutoNum type="arabicPeriod"/>
            </a:pPr>
            <a:r>
              <a:rPr lang="tr-TR" baseline="0" dirty="0" smtClean="0"/>
              <a:t>İhtiyaç analizi faaliyetinin bitiş tarihi, ihtiyaç analizi raporunun Proje Değerlendirme Komisyonu tarafından onaylandığı tarihtir.</a:t>
            </a:r>
          </a:p>
          <a:p>
            <a:pPr marL="233309" indent="-233309">
              <a:buAutoNum type="arabicPeriod"/>
            </a:pPr>
            <a:r>
              <a:rPr lang="tr-TR" baseline="0" dirty="0" smtClean="0"/>
              <a:t>İhtiyaç analizi çalışması sonucunda ortaya konan ihtiyaç analizi raporu ve proje yol haritasına ilişkin gerçekleşmeler, yıllık olarak yapılacak performans ölçüm çalışmasında esas alınır. Ölçüm çalışması neticesinde; İşbirliği Kuruluşunun/şirketlerin performansı doğrultusunda, projeye ilişkin destek oranları veya limitleri düşürülebilir, proje süresinden önce sonlandırılabilir.</a:t>
            </a:r>
          </a:p>
          <a:p>
            <a:pPr marL="233309" indent="-233309">
              <a:buAutoNum type="arabicPeriod"/>
            </a:pPr>
            <a:endParaRPr lang="tr-TR" baseline="0" dirty="0" smtClean="0"/>
          </a:p>
          <a:p>
            <a:pPr marL="233309" indent="-233309">
              <a:buAutoNum type="arabicPeriod"/>
            </a:pPr>
            <a:endParaRPr lang="tr-TR" baseline="0" dirty="0" smtClean="0"/>
          </a:p>
          <a:p>
            <a:pPr marL="233309" indent="-233309">
              <a:buAutoNum type="arabicPeriod"/>
            </a:pPr>
            <a:endParaRPr lang="tr-TR" baseline="0" dirty="0" smtClean="0"/>
          </a:p>
          <a:p>
            <a:pPr marL="233309" indent="-233309">
              <a:buAutoNum type="arabicPeriod"/>
            </a:pPr>
            <a:endParaRPr lang="tr-TR" baseline="0" dirty="0" smtClean="0"/>
          </a:p>
          <a:p>
            <a:pPr marL="233309" indent="-233309">
              <a:buAutoNum type="arabicPeriod"/>
            </a:pP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7</a:t>
            </a:fld>
            <a:endParaRPr lang="tr-TR" sz="1200" smtClean="0">
              <a:solidFill>
                <a:prstClr val="black"/>
              </a:solidFill>
            </a:endParaRPr>
          </a:p>
        </p:txBody>
      </p:sp>
    </p:spTree>
    <p:extLst>
      <p:ext uri="{BB962C8B-B14F-4D97-AF65-F5344CB8AC3E}">
        <p14:creationId xmlns:p14="http://schemas.microsoft.com/office/powerpoint/2010/main" val="3130054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tr-TR" b="1" dirty="0" smtClean="0"/>
              <a:t>Eğitim ve Danışmanlık Faaliyetleri</a:t>
            </a:r>
          </a:p>
          <a:p>
            <a:pPr marL="0" indent="0">
              <a:buNone/>
            </a:pPr>
            <a:endParaRPr lang="tr-TR" dirty="0" smtClean="0"/>
          </a:p>
          <a:p>
            <a:pPr marL="233309" indent="-233309">
              <a:buAutoNum type="arabicPeriod"/>
            </a:pPr>
            <a:r>
              <a:rPr lang="tr-TR" dirty="0" smtClean="0"/>
              <a:t>İşbirliği Kuruluşu, ihtiyaç analizi sonuçlarını da göz önünde bulundurarak; Bakanlığımıza</a:t>
            </a:r>
            <a:r>
              <a:rPr lang="tr-TR" baseline="0" dirty="0" smtClean="0"/>
              <a:t> </a:t>
            </a:r>
            <a:r>
              <a:rPr lang="tr-TR" dirty="0" smtClean="0"/>
              <a:t>eğitim faaliyeti ve/veya danışmanlık faaliyeti başvurusunda bulunabilir.</a:t>
            </a:r>
          </a:p>
          <a:p>
            <a:pPr marL="233309" indent="-233309">
              <a:buAutoNum type="arabicPeriod"/>
            </a:pPr>
            <a:r>
              <a:rPr lang="tr-TR" dirty="0" smtClean="0"/>
              <a:t>Eğitim ve/veya danışmanlık faaliyetleri, </a:t>
            </a:r>
            <a:r>
              <a:rPr lang="tr-TR" dirty="0" err="1" smtClean="0"/>
              <a:t>slaytımızda</a:t>
            </a:r>
            <a:r>
              <a:rPr lang="tr-TR" dirty="0" smtClean="0"/>
              <a:t> yer alan konularda olabileceği gibi, Bakanlığımızca uygun görülen sektöre özgü diğer konularda da olabilir. </a:t>
            </a:r>
          </a:p>
          <a:p>
            <a:pPr marL="233309" indent="-233309">
              <a:buAutoNum type="arabicPeriod"/>
            </a:pPr>
            <a:r>
              <a:rPr lang="tr-TR" dirty="0" smtClean="0"/>
              <a:t>Proje bazlı eğitim ve/veya danışmanlık faaliyetleri çerçevesinde «eğitim/danışmanlık hizmeti bedeli» ve «faaliyet organizasyonuna ilişkin giderler (Salon kirası, afiş-broşür bedeli, tercümanlık hizmeti)» desteklenir.</a:t>
            </a:r>
          </a:p>
          <a:p>
            <a:pPr marL="233309" indent="-233309">
              <a:buAutoNum type="arabicPeriod"/>
            </a:pPr>
            <a:r>
              <a:rPr lang="tr-TR" dirty="0" smtClean="0"/>
              <a:t>Anılan giderlerin en fazla % 75’i proje bazında 400.000 ABD Dolarına kadar desteklenir. </a:t>
            </a:r>
          </a:p>
          <a:p>
            <a:pPr marL="233309" indent="-233309">
              <a:spcBef>
                <a:spcPct val="0"/>
              </a:spcBef>
              <a:buAutoNum type="arabicPeriod"/>
            </a:pPr>
            <a:endParaRPr lang="tr-TR" dirty="0" smtClean="0"/>
          </a:p>
          <a:p>
            <a:pPr eaLnBrk="1" hangingPunct="1">
              <a:spcBef>
                <a:spcPct val="0"/>
              </a:spcBef>
            </a:pPr>
            <a:endParaRPr lang="tr-TR" dirty="0" smtClean="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fld id="{B74C3707-EAF3-407D-B5DC-506F3A2B2C20}" type="slidenum">
              <a:rPr lang="tr-TR" sz="1200" smtClean="0">
                <a:solidFill>
                  <a:prstClr val="black"/>
                </a:solidFill>
              </a:rPr>
              <a:pPr eaLnBrk="1" hangingPunct="1"/>
              <a:t>8</a:t>
            </a:fld>
            <a:endParaRPr lang="tr-TR" sz="1200" smtClean="0">
              <a:solidFill>
                <a:prstClr val="black"/>
              </a:solidFill>
            </a:endParaRPr>
          </a:p>
        </p:txBody>
      </p:sp>
    </p:spTree>
    <p:extLst>
      <p:ext uri="{BB962C8B-B14F-4D97-AF65-F5344CB8AC3E}">
        <p14:creationId xmlns:p14="http://schemas.microsoft.com/office/powerpoint/2010/main" val="2577778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defTabSz="933237">
              <a:buFontTx/>
              <a:buNone/>
              <a:defRPr/>
            </a:pPr>
            <a:r>
              <a:rPr lang="tr-TR" b="1" dirty="0" smtClean="0"/>
              <a:t>Küme Tanıtım Faaliyetleri</a:t>
            </a:r>
          </a:p>
          <a:p>
            <a:pPr marL="0" indent="0" defTabSz="933237">
              <a:buFontTx/>
              <a:buNone/>
              <a:defRPr/>
            </a:pPr>
            <a:endParaRPr lang="tr-TR" dirty="0" smtClean="0"/>
          </a:p>
          <a:p>
            <a:pPr marL="228600" indent="-228600" defTabSz="933237">
              <a:buFontTx/>
              <a:buAutoNum type="arabicPeriod"/>
              <a:defRPr/>
            </a:pPr>
            <a:r>
              <a:rPr lang="tr-TR" dirty="0" smtClean="0"/>
              <a:t>İşbirliği Kuruluşu, ihtiyaç analizi sonuçlarını da göz önünde bulundurarak, küme tanıtım faaliyeti başvurularını Bakanlığımıza yapmaktadır. </a:t>
            </a:r>
          </a:p>
          <a:p>
            <a:pPr marL="228600" indent="-228600" defTabSz="933237">
              <a:buFontTx/>
              <a:buAutoNum type="arabicPeriod"/>
              <a:defRPr/>
            </a:pPr>
            <a:r>
              <a:rPr lang="tr-TR" dirty="0" smtClean="0"/>
              <a:t>UR-GE Projeleri kapsamında «kümenin yurt dışında tanıtımına ilişkin giderler» ile «söz konusu faaliyetlerin organizasyonuna ilişkin </a:t>
            </a:r>
            <a:r>
              <a:rPr lang="tr-TR" dirty="0" err="1" smtClean="0"/>
              <a:t>giderler»in</a:t>
            </a:r>
            <a:r>
              <a:rPr lang="tr-TR" dirty="0" smtClean="0"/>
              <a:t> de, en fazla % 75’i, proje bazında 400.000 ABD Dolarına kadar desteklenmektedir.</a:t>
            </a:r>
          </a:p>
          <a:p>
            <a:pPr marL="233309" indent="-233309" defTabSz="933237">
              <a:buFontTx/>
              <a:buAutoNum type="arabicPeriod"/>
              <a:defRPr/>
            </a:pPr>
            <a:r>
              <a:rPr lang="tr-TR" dirty="0" smtClean="0"/>
              <a:t>Kümenin tanıtımına ilişkin; a) Küme web sitesi tasarımı, b) Küme tanıtım broşür/kitapçığı tasarım ve basımı, c) Yazılı ve görsel basında çıkan küme tanıtımları, d) Küme tanıtım filmi hazırlanması</a:t>
            </a:r>
            <a:r>
              <a:rPr lang="tr-TR" baseline="0" dirty="0" smtClean="0"/>
              <a:t> ve </a:t>
            </a:r>
            <a:r>
              <a:rPr lang="tr-TR" dirty="0" smtClean="0"/>
              <a:t>e) Küme logosunun tasarlanmasına</a:t>
            </a:r>
            <a:r>
              <a:rPr lang="tr-TR" baseline="0" dirty="0" smtClean="0"/>
              <a:t> ilişkin</a:t>
            </a:r>
            <a:r>
              <a:rPr lang="tr-TR" dirty="0" smtClean="0"/>
              <a:t> giderler desteklenmektedir. </a:t>
            </a:r>
          </a:p>
          <a:p>
            <a:pPr marL="233309" indent="-233309" defTabSz="933237">
              <a:buFontTx/>
              <a:buAutoNum type="arabicPeriod"/>
              <a:defRPr/>
            </a:pPr>
            <a:r>
              <a:rPr lang="tr-TR" dirty="0" smtClean="0"/>
              <a:t>Yalnızca Türkçe ve/veya yurtiçine yönelik yapılan tanıtım desteklenmez. (Tanıtımlar yabancı dilde veya yabancı dilde ve Türkçe yapılmalıdır. Tanıtımlar yurt dışına yönelik veya hem yurt içine, hem yurt dışına yönelik yapılmalıdır; sadece yurt içine yönelik yapılamaz.)</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9</a:t>
            </a:fld>
            <a:endParaRPr lang="en-US" altLang="tr-TR"/>
          </a:p>
        </p:txBody>
      </p:sp>
    </p:spTree>
    <p:extLst>
      <p:ext uri="{BB962C8B-B14F-4D97-AF65-F5344CB8AC3E}">
        <p14:creationId xmlns:p14="http://schemas.microsoft.com/office/powerpoint/2010/main" val="26802930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4" name="Picture 2"/>
          <p:cNvPicPr preferRelativeResize="0">
            <a:picLocks noChangeArrowheads="1"/>
          </p:cNvPicPr>
          <p:nvPr/>
        </p:nvPicPr>
        <p:blipFill>
          <a:blip r:embed="rId2"/>
          <a:srcRect/>
          <a:stretch>
            <a:fillRect/>
          </a:stretch>
        </p:blipFill>
        <p:spPr bwMode="auto">
          <a:xfrm>
            <a:off x="0" y="296863"/>
            <a:ext cx="9144000" cy="611187"/>
          </a:xfrm>
          <a:prstGeom prst="rect">
            <a:avLst/>
          </a:prstGeom>
          <a:noFill/>
          <a:ln w="9525">
            <a:noFill/>
            <a:miter lim="800000"/>
            <a:headEnd/>
            <a:tailEnd/>
          </a:ln>
        </p:spPr>
      </p:pic>
      <p:pic>
        <p:nvPicPr>
          <p:cNvPr id="6" name="Picture 2"/>
          <p:cNvPicPr preferRelativeResize="0">
            <a:picLocks noChangeArrowheads="1"/>
          </p:cNvPicPr>
          <p:nvPr/>
        </p:nvPicPr>
        <p:blipFill>
          <a:blip r:embed="rId3"/>
          <a:srcRect/>
          <a:stretch>
            <a:fillRect/>
          </a:stretch>
        </p:blipFill>
        <p:spPr bwMode="auto">
          <a:xfrm>
            <a:off x="0" y="6567488"/>
            <a:ext cx="9144000" cy="250825"/>
          </a:xfrm>
          <a:prstGeom prst="rect">
            <a:avLst/>
          </a:prstGeom>
          <a:noFill/>
          <a:ln w="9525">
            <a:noFill/>
            <a:miter lim="800000"/>
            <a:headEnd/>
            <a:tailEnd/>
          </a:ln>
        </p:spPr>
      </p:pic>
      <p:sp>
        <p:nvSpPr>
          <p:cNvPr id="3" name="2 İçerik Yer Tutucusu"/>
          <p:cNvSpPr>
            <a:spLocks noGrp="1"/>
          </p:cNvSpPr>
          <p:nvPr>
            <p:ph idx="1"/>
          </p:nvPr>
        </p:nvSpPr>
        <p:spPr>
          <a:xfrm>
            <a:off x="468000" y="836712"/>
            <a:ext cx="8280000" cy="56072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2" name="1 Başlık"/>
          <p:cNvSpPr>
            <a:spLocks noGrp="1"/>
          </p:cNvSpPr>
          <p:nvPr>
            <p:ph type="title"/>
          </p:nvPr>
        </p:nvSpPr>
        <p:spPr>
          <a:xfrm>
            <a:off x="647694" y="354228"/>
            <a:ext cx="8028383" cy="396000"/>
          </a:xfrm>
        </p:spPr>
        <p:txBody>
          <a:bodyPr/>
          <a:lstStyle>
            <a:lvl1pPr algn="r">
              <a:defRPr sz="3200" b="1">
                <a:solidFill>
                  <a:schemeClr val="bg1"/>
                </a:solidFill>
                <a:effectLst>
                  <a:outerShdw blurRad="50800" dist="38100" dir="18900000" algn="bl" rotWithShape="0">
                    <a:srgbClr val="4D968B">
                      <a:alpha val="40000"/>
                    </a:srgbClr>
                  </a:outerShdw>
                </a:effectLst>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pitchFamily="34" charset="0"/>
                <a:cs typeface="Arial" pitchFamily="34" charset="0"/>
              </a:defRPr>
            </a:lvl1pPr>
          </a:lstStyle>
          <a:p>
            <a:pPr>
              <a:defRPr/>
            </a:pPr>
            <a:r>
              <a:rPr lang="en-US" dirty="0" err="1"/>
              <a:t>İhracat</a:t>
            </a:r>
            <a:r>
              <a:rPr lang="en-US" dirty="0"/>
              <a:t> Genel </a:t>
            </a:r>
            <a:r>
              <a:rPr lang="en-US" dirty="0" err="1"/>
              <a:t>Müdürlüğü</a:t>
            </a:r>
            <a:endParaRPr lang="en-US" dirty="0"/>
          </a:p>
        </p:txBody>
      </p:sp>
      <p:sp>
        <p:nvSpPr>
          <p:cNvPr id="8"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F1D8E25B-5D1A-4034-83BD-795CD755BDEE}" type="slidenum">
              <a:rPr lang="en-US" altLang="tr-TR"/>
              <a:pPr>
                <a:defRPr/>
              </a:pPr>
              <a:t>‹#›</a:t>
            </a:fld>
            <a:endParaRPr lang="en-US" altLang="tr-TR"/>
          </a:p>
        </p:txBody>
      </p:sp>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pic>
        <p:nvPicPr>
          <p:cNvPr id="3" name="Picture 2"/>
          <p:cNvPicPr preferRelativeResize="0">
            <a:picLocks noChangeArrowheads="1"/>
          </p:cNvPicPr>
          <p:nvPr/>
        </p:nvPicPr>
        <p:blipFill>
          <a:blip r:embed="rId2"/>
          <a:srcRect/>
          <a:stretch>
            <a:fillRect/>
          </a:stretch>
        </p:blipFill>
        <p:spPr bwMode="auto">
          <a:xfrm>
            <a:off x="0" y="6567488"/>
            <a:ext cx="9144000" cy="250825"/>
          </a:xfrm>
          <a:prstGeom prst="rect">
            <a:avLst/>
          </a:prstGeom>
          <a:noFill/>
          <a:ln w="9525">
            <a:noFill/>
            <a:miter lim="800000"/>
            <a:headEnd/>
            <a:tailEnd/>
          </a:ln>
        </p:spPr>
      </p:pic>
      <p:pic>
        <p:nvPicPr>
          <p:cNvPr id="4" name="Picture 2"/>
          <p:cNvPicPr preferRelativeResize="0">
            <a:picLocks noChangeArrowheads="1"/>
          </p:cNvPicPr>
          <p:nvPr/>
        </p:nvPicPr>
        <p:blipFill>
          <a:blip r:embed="rId3"/>
          <a:srcRect/>
          <a:stretch>
            <a:fillRect/>
          </a:stretch>
        </p:blipFill>
        <p:spPr bwMode="auto">
          <a:xfrm>
            <a:off x="0" y="296863"/>
            <a:ext cx="9144000" cy="503237"/>
          </a:xfrm>
          <a:prstGeom prst="rect">
            <a:avLst/>
          </a:prstGeom>
          <a:noFill/>
          <a:ln w="9525">
            <a:noFill/>
            <a:miter lim="800000"/>
            <a:headEnd/>
            <a:tailEnd/>
          </a:ln>
        </p:spPr>
      </p:pic>
      <p:sp>
        <p:nvSpPr>
          <p:cNvPr id="14" name="1 Başlık"/>
          <p:cNvSpPr>
            <a:spLocks noGrp="1"/>
          </p:cNvSpPr>
          <p:nvPr>
            <p:ph type="title"/>
          </p:nvPr>
        </p:nvSpPr>
        <p:spPr>
          <a:xfrm>
            <a:off x="1115616" y="332712"/>
            <a:ext cx="8028383" cy="396000"/>
          </a:xfrm>
        </p:spPr>
        <p:txBody>
          <a:bodyPr/>
          <a:lstStyle>
            <a:lvl1pPr algn="r">
              <a:defRPr sz="4000" b="1">
                <a:solidFill>
                  <a:schemeClr val="bg1"/>
                </a:solidFill>
                <a:effectLst>
                  <a:outerShdw blurRad="50800" dist="38100" dir="18900000" algn="bl" rotWithShape="0">
                    <a:srgbClr val="4D968B">
                      <a:alpha val="40000"/>
                    </a:srgbClr>
                  </a:outerShdw>
                </a:effectLst>
              </a:defRPr>
            </a:lvl1pPr>
          </a:lstStyle>
          <a:p>
            <a:r>
              <a:rPr lang="tr-TR" smtClean="0"/>
              <a:t>Asıl başlık stili için tıklatın</a:t>
            </a:r>
            <a:endParaRPr lang="tr-TR" dirty="0"/>
          </a:p>
        </p:txBody>
      </p:sp>
      <p:sp>
        <p:nvSpPr>
          <p:cNvPr id="6"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Narrow" pitchFamily="34" charset="0"/>
                <a:cs typeface="Arial" pitchFamily="34" charset="0"/>
              </a:defRPr>
            </a:lvl1pPr>
          </a:lstStyle>
          <a:p>
            <a:pPr>
              <a:defRPr/>
            </a:pPr>
            <a:r>
              <a:rPr lang="tr-TR"/>
              <a:t>İhracat Genel Müdürlüğü</a:t>
            </a:r>
            <a:endParaRPr lang="en-US"/>
          </a:p>
        </p:txBody>
      </p:sp>
      <p:sp>
        <p:nvSpPr>
          <p:cNvPr id="7"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DED20554-3A86-46E6-92F4-76C677BC4646}" type="slidenum">
              <a:rPr lang="en-US" altLang="tr-TR"/>
              <a:pPr>
                <a:defRPr/>
              </a:pPr>
              <a:t>‹#›</a:t>
            </a:fld>
            <a:endParaRPr lang="en-US" altLang="tr-TR"/>
          </a:p>
        </p:txBody>
      </p:sp>
      <p:pic>
        <p:nvPicPr>
          <p:cNvPr id="8" name="Resim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Başlık, Dikey Metin">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srcRect/>
          <a:stretch>
            <a:fillRect/>
          </a:stretch>
        </p:blipFill>
        <p:spPr bwMode="auto">
          <a:xfrm>
            <a:off x="0" y="6567488"/>
            <a:ext cx="9144000" cy="250825"/>
          </a:xfrm>
          <a:prstGeom prst="rect">
            <a:avLst/>
          </a:prstGeom>
          <a:noFill/>
          <a:ln w="9525">
            <a:noFill/>
            <a:miter lim="800000"/>
            <a:headEnd/>
            <a:tailEnd/>
          </a:ln>
        </p:spPr>
      </p:pic>
      <p:pic>
        <p:nvPicPr>
          <p:cNvPr id="5" name="Picture 2"/>
          <p:cNvPicPr preferRelativeResize="0">
            <a:picLocks noChangeArrowheads="1"/>
          </p:cNvPicPr>
          <p:nvPr/>
        </p:nvPicPr>
        <p:blipFill>
          <a:blip r:embed="rId3"/>
          <a:srcRect/>
          <a:stretch>
            <a:fillRect/>
          </a:stretch>
        </p:blipFill>
        <p:spPr bwMode="auto">
          <a:xfrm>
            <a:off x="0" y="296863"/>
            <a:ext cx="9144000" cy="503237"/>
          </a:xfrm>
          <a:prstGeom prst="rect">
            <a:avLst/>
          </a:prstGeom>
          <a:noFill/>
          <a:ln w="9525">
            <a:noFill/>
            <a:miter lim="800000"/>
            <a:headEnd/>
            <a:tailEnd/>
          </a:ln>
        </p:spPr>
      </p:pic>
      <p:sp>
        <p:nvSpPr>
          <p:cNvPr id="3" name="2 Dikey Metin Yer Tutucusu"/>
          <p:cNvSpPr>
            <a:spLocks noGrp="1"/>
          </p:cNvSpPr>
          <p:nvPr>
            <p:ph type="body" orient="vert" idx="1"/>
          </p:nvPr>
        </p:nvSpPr>
        <p:spPr>
          <a:xfrm>
            <a:off x="457200" y="908721"/>
            <a:ext cx="8229600" cy="5217443"/>
          </a:xfrm>
        </p:spPr>
        <p:txBody>
          <a:bodyPr vert="eaVert"/>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5" name="1 Başlık"/>
          <p:cNvSpPr>
            <a:spLocks noGrp="1"/>
          </p:cNvSpPr>
          <p:nvPr>
            <p:ph type="title"/>
          </p:nvPr>
        </p:nvSpPr>
        <p:spPr>
          <a:xfrm>
            <a:off x="1115616" y="332712"/>
            <a:ext cx="8028383" cy="396000"/>
          </a:xfrm>
        </p:spPr>
        <p:txBody>
          <a:bodyPr/>
          <a:lstStyle>
            <a:lvl1pPr algn="r">
              <a:defRPr sz="4000" b="1">
                <a:solidFill>
                  <a:schemeClr val="bg1"/>
                </a:solidFill>
                <a:effectLst>
                  <a:outerShdw blurRad="50800" dist="38100" dir="18900000" algn="bl" rotWithShape="0">
                    <a:srgbClr val="4D968B">
                      <a:alpha val="40000"/>
                    </a:srgbClr>
                  </a:outerShdw>
                </a:effectLst>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Narrow" pitchFamily="34" charset="0"/>
                <a:cs typeface="Arial" pitchFamily="34" charset="0"/>
              </a:defRPr>
            </a:lvl1pPr>
          </a:lstStyle>
          <a:p>
            <a:pPr>
              <a:defRPr/>
            </a:pPr>
            <a:r>
              <a:rPr lang="tr-TR" dirty="0"/>
              <a:t>İhracat Genel Müdürlüğü</a:t>
            </a:r>
            <a:endParaRPr lang="en-US" dirty="0"/>
          </a:p>
        </p:txBody>
      </p:sp>
      <p:sp>
        <p:nvSpPr>
          <p:cNvPr id="8"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AD1C5CF6-98F3-437A-B6F2-E85F9FF3CE2A}" type="slidenum">
              <a:rPr lang="en-US" altLang="tr-TR"/>
              <a:pPr>
                <a:defRPr/>
              </a:pPr>
              <a:t>‹#›</a:t>
            </a:fld>
            <a:endParaRPr lang="en-US" altLang="tr-TR"/>
          </a:p>
        </p:txBody>
      </p:sp>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pPr defTabSz="914400"/>
            <a:fld id="{42A3F3C7-255A-42FD-BA6B-1054AA1226BA}" type="datetimeFigureOut">
              <a:rPr lang="tr-TR" smtClean="0">
                <a:solidFill>
                  <a:srgbClr val="494949"/>
                </a:solidFill>
                <a:latin typeface="Calibri" pitchFamily="34" charset="0"/>
              </a:rPr>
              <a:pPr defTabSz="914400"/>
              <a:t>13.02.2020</a:t>
            </a:fld>
            <a:endParaRPr lang="tr-TR">
              <a:solidFill>
                <a:srgbClr val="494949"/>
              </a:solidFill>
              <a:latin typeface="Calibri" pitchFamily="34" charset="0"/>
            </a:endParaRP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1AFDA-C526-43D4-BA64-04053508F234}" type="slidenum">
              <a:rPr lang="tr-TR"/>
              <a:pPr/>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extLst>
      <p:ext uri="{BB962C8B-B14F-4D97-AF65-F5344CB8AC3E}">
        <p14:creationId xmlns:p14="http://schemas.microsoft.com/office/powerpoint/2010/main" val="3250408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32001">
              <a:srgbClr val="FFFFFF"/>
            </a:gs>
            <a:gs pos="100000">
              <a:srgbClr val="E1E8F5"/>
            </a:gs>
          </a:gsLst>
          <a:lin ang="5400000"/>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pic>
        <p:nvPicPr>
          <p:cNvPr id="4" name="Resim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 bg1="lt1" tx1="dk1" bg2="lt2" tx2="dk2" accent1="accent1" accent2="accent2" accent3="accent3" accent4="accent4" accent5="accent5" accent6="accent6" hlink="hlink" folHlink="folHlink"/>
  <p:sldLayoutIdLst>
    <p:sldLayoutId id="2147484720" r:id="rId1"/>
    <p:sldLayoutId id="2147484724" r:id="rId2"/>
    <p:sldLayoutId id="2147484734" r:id="rId3"/>
    <p:sldLayoutId id="2147484804" r:id="rId4"/>
  </p:sldLayoutIdLst>
  <p:transition spd="med">
    <p:fade/>
  </p:transition>
  <p:timing>
    <p:tnLst>
      <p:par>
        <p:cTn id="1" dur="indefinite" restart="never" nodeType="tmRoot"/>
      </p:par>
    </p:tnLst>
  </p:timing>
  <p:hf sldNum="0"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tif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5.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19" y="5832662"/>
            <a:ext cx="914270" cy="927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286" y="5834624"/>
            <a:ext cx="933450" cy="95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5826101"/>
            <a:ext cx="933450" cy="907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826101"/>
            <a:ext cx="1010171" cy="990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5855039"/>
            <a:ext cx="875909" cy="882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532" y="5877272"/>
            <a:ext cx="939844" cy="946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00" y="5870262"/>
            <a:ext cx="927057"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5832662"/>
            <a:ext cx="927057" cy="946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Resim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2737" y="332656"/>
            <a:ext cx="2444733" cy="1833291"/>
          </a:xfrm>
          <a:prstGeom prst="rect">
            <a:avLst/>
          </a:prstGeom>
        </p:spPr>
      </p:pic>
      <p:sp>
        <p:nvSpPr>
          <p:cNvPr id="4" name="Metin kutusu 3"/>
          <p:cNvSpPr txBox="1"/>
          <p:nvPr/>
        </p:nvSpPr>
        <p:spPr>
          <a:xfrm>
            <a:off x="1" y="2636912"/>
            <a:ext cx="9144000" cy="1384995"/>
          </a:xfrm>
          <a:prstGeom prst="rect">
            <a:avLst/>
          </a:prstGeom>
          <a:noFill/>
        </p:spPr>
        <p:txBody>
          <a:bodyPr wrap="square" rtlCol="0">
            <a:spAutoFit/>
          </a:bodyPr>
          <a:lstStyle/>
          <a:p>
            <a:pPr algn="ctr" defTabSz="914400" eaLnBrk="1" hangingPunct="1"/>
            <a:r>
              <a:rPr lang="tr-TR" sz="4200" b="1" dirty="0" smtClean="0">
                <a:solidFill>
                  <a:schemeClr val="bg2">
                    <a:lumMod val="25000"/>
                  </a:schemeClr>
                </a:solidFill>
                <a:latin typeface="Calibri" pitchFamily="34" charset="0"/>
                <a:cs typeface="Arial" charset="0"/>
              </a:rPr>
              <a:t>İHRACATA YÖNELİK</a:t>
            </a:r>
          </a:p>
          <a:p>
            <a:pPr algn="ctr" defTabSz="914400" eaLnBrk="1" hangingPunct="1"/>
            <a:r>
              <a:rPr lang="tr-TR" sz="4200" b="1" dirty="0" smtClean="0">
                <a:solidFill>
                  <a:schemeClr val="bg2">
                    <a:lumMod val="25000"/>
                  </a:schemeClr>
                </a:solidFill>
                <a:latin typeface="Calibri" pitchFamily="34" charset="0"/>
                <a:cs typeface="Arial" charset="0"/>
              </a:rPr>
              <a:t>DEVLET DESTEKLERİ</a:t>
            </a:r>
          </a:p>
        </p:txBody>
      </p:sp>
      <p:sp>
        <p:nvSpPr>
          <p:cNvPr id="5" name="Metin kutusu 4"/>
          <p:cNvSpPr txBox="1"/>
          <p:nvPr/>
        </p:nvSpPr>
        <p:spPr>
          <a:xfrm>
            <a:off x="0" y="4510861"/>
            <a:ext cx="9144000" cy="646331"/>
          </a:xfrm>
          <a:prstGeom prst="rect">
            <a:avLst/>
          </a:prstGeom>
          <a:noFill/>
        </p:spPr>
        <p:txBody>
          <a:bodyPr wrap="square" rtlCol="0">
            <a:spAutoFit/>
          </a:bodyPr>
          <a:lstStyle/>
          <a:p>
            <a:pPr algn="ctr" defTabSz="914400"/>
            <a:r>
              <a:rPr lang="tr-TR" b="1" dirty="0">
                <a:solidFill>
                  <a:schemeClr val="bg2">
                    <a:lumMod val="25000"/>
                  </a:schemeClr>
                </a:solidFill>
                <a:latin typeface="Calibri" pitchFamily="34" charset="0"/>
              </a:rPr>
              <a:t>T.C. TİCARET BAKANLIĞI</a:t>
            </a:r>
          </a:p>
          <a:p>
            <a:pPr algn="ctr" defTabSz="914400"/>
            <a:r>
              <a:rPr lang="tr-TR" b="1" dirty="0">
                <a:solidFill>
                  <a:schemeClr val="bg2">
                    <a:lumMod val="25000"/>
                  </a:schemeClr>
                </a:solidFill>
                <a:latin typeface="Calibri" pitchFamily="34" charset="0"/>
              </a:rPr>
              <a:t>İHRACAT GENEL MÜDÜRLÜĞÜ</a:t>
            </a:r>
          </a:p>
        </p:txBody>
      </p:sp>
      <p:pic>
        <p:nvPicPr>
          <p:cNvPr id="15" name="Resim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55229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1223628" y="3064482"/>
            <a:ext cx="1620180" cy="923330"/>
          </a:xfrm>
          <a:prstGeom prst="rect">
            <a:avLst/>
          </a:prstGeom>
          <a:noFill/>
        </p:spPr>
        <p:txBody>
          <a:bodyPr wrap="square" rtlCol="0" anchor="ctr">
            <a:spAutoFit/>
          </a:bodyPr>
          <a:lstStyle/>
          <a:p>
            <a:pPr defTabSz="685800" eaLnBrk="1" fontAlgn="auto" hangingPunct="1">
              <a:spcBef>
                <a:spcPts val="0"/>
              </a:spcBef>
              <a:spcAft>
                <a:spcPts val="0"/>
              </a:spcAft>
            </a:pPr>
            <a:r>
              <a:rPr lang="tr-TR" b="1" dirty="0">
                <a:solidFill>
                  <a:srgbClr val="990000"/>
                </a:solidFill>
                <a:effectLst>
                  <a:outerShdw blurRad="38100" dist="38100" dir="2700000" algn="tl">
                    <a:srgbClr val="000000">
                      <a:alpha val="43137"/>
                    </a:srgbClr>
                  </a:outerShdw>
                </a:effectLst>
                <a:latin typeface="Calibri"/>
              </a:rPr>
              <a:t>YURT DIŞI PAZARLAMA FAALİYETLERİ</a:t>
            </a:r>
          </a:p>
        </p:txBody>
      </p:sp>
      <p:sp>
        <p:nvSpPr>
          <p:cNvPr id="10" name="Metin kutusu 9"/>
          <p:cNvSpPr txBox="1"/>
          <p:nvPr/>
        </p:nvSpPr>
        <p:spPr>
          <a:xfrm>
            <a:off x="2998631" y="353922"/>
            <a:ext cx="4914546" cy="6463308"/>
          </a:xfrm>
          <a:prstGeom prst="rect">
            <a:avLst/>
          </a:prstGeom>
          <a:noFill/>
        </p:spPr>
        <p:txBody>
          <a:bodyPr wrap="square" rtlCol="0" anchor="ctr">
            <a:spAutoFit/>
          </a:bodyPr>
          <a:lstStyle/>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r>
              <a:rPr lang="tr-TR" b="1" dirty="0">
                <a:solidFill>
                  <a:srgbClr val="990000"/>
                </a:solidFill>
                <a:latin typeface="Calibri"/>
              </a:rPr>
              <a:t>Faaliyet başvurusu ve Ticaret Müşavirliği ile irtibat</a:t>
            </a:r>
          </a:p>
          <a:p>
            <a:pPr defTabSz="685800" eaLnBrk="1" fontAlgn="auto" hangingPunct="1">
              <a:lnSpc>
                <a:spcPct val="150000"/>
              </a:lnSpc>
              <a:spcBef>
                <a:spcPts val="0"/>
              </a:spcBef>
              <a:spcAft>
                <a:spcPts val="0"/>
              </a:spcAft>
              <a:buClr>
                <a:srgbClr val="990000"/>
              </a:buClr>
            </a:pPr>
            <a:r>
              <a:rPr lang="tr-TR" b="1" dirty="0">
                <a:solidFill>
                  <a:srgbClr val="990000"/>
                </a:solidFill>
                <a:latin typeface="Calibri"/>
              </a:rPr>
              <a:t>Desteklenen Faaliyetler</a:t>
            </a:r>
          </a:p>
          <a:p>
            <a:pPr marL="900113" lvl="2" indent="-214313" defTabSz="685800" eaLnBrk="1" fontAlgn="auto" hangingPunct="1">
              <a:spcBef>
                <a:spcPts val="0"/>
              </a:spcBef>
              <a:spcAft>
                <a:spcPts val="0"/>
              </a:spcAft>
              <a:buFont typeface="Arial" pitchFamily="34" charset="0"/>
              <a:buChar char="•"/>
              <a:defRPr/>
            </a:pPr>
            <a:r>
              <a:rPr lang="tr-TR" b="1" dirty="0">
                <a:solidFill>
                  <a:srgbClr val="475A8C"/>
                </a:solidFill>
                <a:latin typeface="Calibri"/>
              </a:rPr>
              <a:t>Ortak pazar araştırmaları</a:t>
            </a:r>
          </a:p>
          <a:p>
            <a:pPr marL="900113" lvl="2" indent="-214313" defTabSz="685800" eaLnBrk="1" fontAlgn="auto" hangingPunct="1">
              <a:spcBef>
                <a:spcPts val="0"/>
              </a:spcBef>
              <a:spcAft>
                <a:spcPts val="0"/>
              </a:spcAft>
              <a:buFont typeface="Arial" pitchFamily="34" charset="0"/>
              <a:buChar char="•"/>
              <a:defRPr/>
            </a:pPr>
            <a:r>
              <a:rPr lang="tr-TR" b="1" dirty="0">
                <a:solidFill>
                  <a:srgbClr val="475A8C"/>
                </a:solidFill>
                <a:latin typeface="Calibri"/>
              </a:rPr>
              <a:t>Kurum ziyaretleri</a:t>
            </a:r>
          </a:p>
          <a:p>
            <a:pPr marL="900113" lvl="2" indent="-214313" defTabSz="685800" eaLnBrk="1" fontAlgn="auto" hangingPunct="1">
              <a:spcBef>
                <a:spcPts val="0"/>
              </a:spcBef>
              <a:spcAft>
                <a:spcPts val="0"/>
              </a:spcAft>
              <a:buFont typeface="Arial" pitchFamily="34" charset="0"/>
              <a:buChar char="•"/>
              <a:defRPr/>
            </a:pPr>
            <a:r>
              <a:rPr lang="tr-TR" b="1" dirty="0" smtClean="0">
                <a:solidFill>
                  <a:srgbClr val="475A8C"/>
                </a:solidFill>
                <a:latin typeface="Calibri"/>
              </a:rPr>
              <a:t>Eşleştirme </a:t>
            </a:r>
            <a:r>
              <a:rPr lang="tr-TR" b="1" dirty="0">
                <a:solidFill>
                  <a:srgbClr val="475A8C"/>
                </a:solidFill>
                <a:latin typeface="Calibri"/>
              </a:rPr>
              <a:t>faaliyeti</a:t>
            </a:r>
          </a:p>
          <a:p>
            <a:pPr marL="900113" lvl="2" indent="-214313" defTabSz="685800" eaLnBrk="1" fontAlgn="auto" hangingPunct="1">
              <a:spcBef>
                <a:spcPts val="0"/>
              </a:spcBef>
              <a:spcAft>
                <a:spcPts val="0"/>
              </a:spcAft>
              <a:buFont typeface="Arial" pitchFamily="34" charset="0"/>
              <a:buChar char="•"/>
              <a:defRPr/>
            </a:pPr>
            <a:r>
              <a:rPr lang="tr-TR" b="1" dirty="0">
                <a:solidFill>
                  <a:srgbClr val="475A8C"/>
                </a:solidFill>
                <a:latin typeface="Calibri"/>
              </a:rPr>
              <a:t>Küme tanıtım faaliyetleri</a:t>
            </a:r>
          </a:p>
          <a:p>
            <a:pPr lvl="2" defTabSz="685800" eaLnBrk="1" fontAlgn="auto" hangingPunct="1">
              <a:lnSpc>
                <a:spcPct val="150000"/>
              </a:lnSpc>
              <a:spcBef>
                <a:spcPts val="0"/>
              </a:spcBef>
              <a:spcAft>
                <a:spcPts val="0"/>
              </a:spcAft>
              <a:defRPr/>
            </a:pPr>
            <a:endParaRPr lang="tr-TR" b="1" dirty="0">
              <a:solidFill>
                <a:srgbClr val="475A8C"/>
              </a:solidFill>
              <a:latin typeface="Calibri"/>
            </a:endParaRPr>
          </a:p>
          <a:p>
            <a:pPr algn="r" defTabSz="685800" eaLnBrk="1" fontAlgn="auto" hangingPunct="1">
              <a:spcBef>
                <a:spcPts val="0"/>
              </a:spcBef>
              <a:spcAft>
                <a:spcPts val="0"/>
              </a:spcAft>
              <a:buClr>
                <a:srgbClr val="990000"/>
              </a:buClr>
            </a:pPr>
            <a:r>
              <a:rPr lang="tr-TR" b="1" dirty="0">
                <a:solidFill>
                  <a:srgbClr val="990000"/>
                </a:solidFill>
                <a:latin typeface="Calibri"/>
              </a:rPr>
              <a:t>Destek Miktarı : Program başına 150.000 Dolar</a:t>
            </a:r>
          </a:p>
          <a:p>
            <a:pPr defTabSz="685800" eaLnBrk="1" fontAlgn="auto" hangingPunct="1">
              <a:spcBef>
                <a:spcPts val="0"/>
              </a:spcBef>
              <a:spcAft>
                <a:spcPts val="0"/>
              </a:spcAft>
              <a:buClr>
                <a:srgbClr val="990000"/>
              </a:buClr>
            </a:pPr>
            <a:r>
              <a:rPr lang="tr-TR" b="1" dirty="0">
                <a:solidFill>
                  <a:srgbClr val="990000"/>
                </a:solidFill>
                <a:latin typeface="Calibri"/>
              </a:rPr>
              <a:t>      </a:t>
            </a:r>
            <a:r>
              <a:rPr lang="tr-TR" b="1" dirty="0" smtClean="0">
                <a:solidFill>
                  <a:srgbClr val="990000"/>
                </a:solidFill>
                <a:latin typeface="Calibri"/>
              </a:rPr>
              <a:t>Destek </a:t>
            </a:r>
            <a:r>
              <a:rPr lang="tr-TR" b="1" dirty="0">
                <a:solidFill>
                  <a:srgbClr val="990000"/>
                </a:solidFill>
                <a:latin typeface="Calibri"/>
              </a:rPr>
              <a:t>Oranı : </a:t>
            </a:r>
            <a:r>
              <a:rPr lang="tr-TR" b="1" dirty="0" smtClean="0">
                <a:solidFill>
                  <a:srgbClr val="990000"/>
                </a:solidFill>
                <a:latin typeface="Calibri"/>
              </a:rPr>
              <a:t>% 75</a:t>
            </a:r>
            <a:endParaRPr lang="tr-TR" b="1" dirty="0">
              <a:solidFill>
                <a:srgbClr val="990000"/>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10</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78927951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1223628" y="3064482"/>
            <a:ext cx="1620180" cy="923330"/>
          </a:xfrm>
          <a:prstGeom prst="rect">
            <a:avLst/>
          </a:prstGeom>
          <a:noFill/>
        </p:spPr>
        <p:txBody>
          <a:bodyPr wrap="square" rtlCol="0" anchor="ctr">
            <a:spAutoFit/>
          </a:bodyPr>
          <a:lstStyle/>
          <a:p>
            <a:pPr defTabSz="685800" eaLnBrk="1" fontAlgn="auto" hangingPunct="1">
              <a:spcBef>
                <a:spcPts val="0"/>
              </a:spcBef>
              <a:spcAft>
                <a:spcPts val="0"/>
              </a:spcAft>
            </a:pPr>
            <a:r>
              <a:rPr lang="tr-TR" b="1">
                <a:solidFill>
                  <a:srgbClr val="990000"/>
                </a:solidFill>
                <a:effectLst>
                  <a:outerShdw blurRad="38100" dist="38100" dir="2700000" algn="tl">
                    <a:srgbClr val="000000">
                      <a:alpha val="43137"/>
                    </a:srgbClr>
                  </a:outerShdw>
                </a:effectLst>
                <a:latin typeface="Calibri"/>
              </a:rPr>
              <a:t>YURT DIŞI </a:t>
            </a:r>
            <a:r>
              <a:rPr lang="tr-TR" b="1" dirty="0">
                <a:solidFill>
                  <a:srgbClr val="990000"/>
                </a:solidFill>
                <a:effectLst>
                  <a:outerShdw blurRad="38100" dist="38100" dir="2700000" algn="tl">
                    <a:srgbClr val="000000">
                      <a:alpha val="43137"/>
                    </a:srgbClr>
                  </a:outerShdw>
                </a:effectLst>
                <a:latin typeface="Calibri"/>
              </a:rPr>
              <a:t>PAZARLAMA FAALİYETLERİ</a:t>
            </a:r>
          </a:p>
        </p:txBody>
      </p:sp>
      <p:sp>
        <p:nvSpPr>
          <p:cNvPr id="10" name="Metin kutusu 9"/>
          <p:cNvSpPr txBox="1"/>
          <p:nvPr/>
        </p:nvSpPr>
        <p:spPr>
          <a:xfrm>
            <a:off x="2998631" y="-638655"/>
            <a:ext cx="4914546" cy="8448467"/>
          </a:xfrm>
          <a:prstGeom prst="rect">
            <a:avLst/>
          </a:prstGeom>
          <a:noFill/>
        </p:spPr>
        <p:txBody>
          <a:bodyPr wrap="square" rtlCol="0" anchor="ctr">
            <a:spAutoFit/>
          </a:bodyPr>
          <a:lstStyle/>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r>
              <a:rPr lang="tr-TR" b="1" dirty="0">
                <a:solidFill>
                  <a:srgbClr val="990000"/>
                </a:solidFill>
                <a:latin typeface="Calibri"/>
              </a:rPr>
              <a:t>Destek Kapsamındaki Giderler</a:t>
            </a:r>
          </a:p>
          <a:p>
            <a:pPr marL="900113" lvl="2" indent="-214313" defTabSz="685800" eaLnBrk="1" fontAlgn="auto" hangingPunct="1">
              <a:spcBef>
                <a:spcPts val="0"/>
              </a:spcBef>
              <a:spcAft>
                <a:spcPts val="0"/>
              </a:spcAft>
              <a:buFont typeface="Arial" pitchFamily="34" charset="0"/>
              <a:buChar char="•"/>
              <a:defRPr/>
            </a:pPr>
            <a:r>
              <a:rPr lang="tr-TR" b="1" dirty="0">
                <a:solidFill>
                  <a:srgbClr val="475A8C"/>
                </a:solidFill>
                <a:latin typeface="Calibri"/>
              </a:rPr>
              <a:t>Ulaşım giderleri</a:t>
            </a:r>
          </a:p>
          <a:p>
            <a:pPr marL="900113" lvl="2" indent="-214313" defTabSz="685800" eaLnBrk="1" fontAlgn="auto" hangingPunct="1">
              <a:spcBef>
                <a:spcPts val="0"/>
              </a:spcBef>
              <a:spcAft>
                <a:spcPts val="0"/>
              </a:spcAft>
              <a:buFont typeface="Arial" pitchFamily="34" charset="0"/>
              <a:buChar char="•"/>
              <a:defRPr/>
            </a:pPr>
            <a:r>
              <a:rPr lang="tr-TR" b="1" dirty="0">
                <a:solidFill>
                  <a:srgbClr val="475A8C"/>
                </a:solidFill>
                <a:latin typeface="Calibri"/>
              </a:rPr>
              <a:t>Konaklama giderleri</a:t>
            </a:r>
          </a:p>
          <a:p>
            <a:pPr marL="900113" lvl="2" indent="-214313" defTabSz="685800" eaLnBrk="1" fontAlgn="auto" hangingPunct="1">
              <a:spcBef>
                <a:spcPts val="0"/>
              </a:spcBef>
              <a:spcAft>
                <a:spcPts val="0"/>
              </a:spcAft>
              <a:buFont typeface="Arial" pitchFamily="34" charset="0"/>
              <a:buChar char="•"/>
              <a:defRPr/>
            </a:pPr>
            <a:r>
              <a:rPr lang="tr-TR" b="1" dirty="0">
                <a:solidFill>
                  <a:srgbClr val="475A8C"/>
                </a:solidFill>
                <a:latin typeface="Calibri"/>
              </a:rPr>
              <a:t>Tanıtım ve organizasyon giderleri</a:t>
            </a:r>
          </a:p>
          <a:p>
            <a:pPr marL="1285875" lvl="3" indent="-257175" defTabSz="685800" eaLnBrk="1" fontAlgn="auto" hangingPunct="1">
              <a:spcBef>
                <a:spcPts val="0"/>
              </a:spcBef>
              <a:spcAft>
                <a:spcPts val="0"/>
              </a:spcAft>
              <a:buFont typeface="Wingdings" pitchFamily="2" charset="2"/>
              <a:buChar char="ü"/>
            </a:pPr>
            <a:r>
              <a:rPr lang="tr-TR" sz="1500" b="1" dirty="0">
                <a:solidFill>
                  <a:srgbClr val="475A8C"/>
                </a:solidFill>
                <a:latin typeface="Calibri"/>
              </a:rPr>
              <a:t>Tercümanlık gideri,</a:t>
            </a:r>
          </a:p>
          <a:p>
            <a:pPr marL="1285875" lvl="3" indent="-257175" defTabSz="685800" eaLnBrk="1" fontAlgn="auto" hangingPunct="1">
              <a:spcBef>
                <a:spcPts val="0"/>
              </a:spcBef>
              <a:spcAft>
                <a:spcPts val="0"/>
              </a:spcAft>
              <a:buFont typeface="Wingdings" pitchFamily="2" charset="2"/>
              <a:buChar char="ü"/>
            </a:pPr>
            <a:r>
              <a:rPr lang="tr-TR" sz="1500" b="1" dirty="0">
                <a:solidFill>
                  <a:srgbClr val="475A8C"/>
                </a:solidFill>
                <a:latin typeface="Calibri"/>
              </a:rPr>
              <a:t>Toplantı ve ikili görüşmelerin yapıldığı yerlerin kiralama giderleri,</a:t>
            </a:r>
          </a:p>
          <a:p>
            <a:pPr marL="1285875" lvl="3" indent="-257175" defTabSz="685800" eaLnBrk="1" fontAlgn="auto" hangingPunct="1">
              <a:spcBef>
                <a:spcPts val="0"/>
              </a:spcBef>
              <a:spcAft>
                <a:spcPts val="0"/>
              </a:spcAft>
              <a:buFont typeface="Wingdings" pitchFamily="2" charset="2"/>
              <a:buChar char="ü"/>
            </a:pPr>
            <a:r>
              <a:rPr lang="tr-TR" sz="1500" b="1" dirty="0">
                <a:solidFill>
                  <a:srgbClr val="475A8C"/>
                </a:solidFill>
                <a:latin typeface="Calibri"/>
              </a:rPr>
              <a:t>Görsel ve yazılı tanıtım giderleri</a:t>
            </a:r>
          </a:p>
          <a:p>
            <a:pPr marL="1285875" lvl="3" indent="-257175" defTabSz="685800" eaLnBrk="1" fontAlgn="auto" hangingPunct="1">
              <a:spcBef>
                <a:spcPts val="0"/>
              </a:spcBef>
              <a:spcAft>
                <a:spcPts val="0"/>
              </a:spcAft>
              <a:buFont typeface="Wingdings" pitchFamily="2" charset="2"/>
              <a:buChar char="ü"/>
            </a:pPr>
            <a:r>
              <a:rPr lang="tr-TR" sz="1500" b="1" dirty="0">
                <a:solidFill>
                  <a:srgbClr val="475A8C"/>
                </a:solidFill>
                <a:latin typeface="Calibri"/>
              </a:rPr>
              <a:t>Halkla ilişkiler hizmeti gideri</a:t>
            </a:r>
          </a:p>
          <a:p>
            <a:pPr marL="1285875" lvl="3" indent="-257175" defTabSz="685800" eaLnBrk="1" fontAlgn="auto" hangingPunct="1">
              <a:spcBef>
                <a:spcPts val="0"/>
              </a:spcBef>
              <a:spcAft>
                <a:spcPts val="0"/>
              </a:spcAft>
              <a:buFont typeface="Wingdings" pitchFamily="2" charset="2"/>
              <a:buChar char="ü"/>
            </a:pPr>
            <a:r>
              <a:rPr lang="tr-TR" sz="1500" b="1" dirty="0" smtClean="0">
                <a:solidFill>
                  <a:srgbClr val="475A8C"/>
                </a:solidFill>
                <a:latin typeface="Calibri"/>
              </a:rPr>
              <a:t>Sergilenecek </a:t>
            </a:r>
            <a:r>
              <a:rPr lang="tr-TR" sz="1500" b="1" dirty="0">
                <a:solidFill>
                  <a:srgbClr val="475A8C"/>
                </a:solidFill>
                <a:latin typeface="Calibri"/>
              </a:rPr>
              <a:t>ürünlerin nakliye gideri</a:t>
            </a:r>
            <a:endParaRPr lang="tr-TR" sz="1500" b="1" dirty="0">
              <a:solidFill>
                <a:srgbClr val="990000"/>
              </a:solidFill>
              <a:latin typeface="Calibri"/>
            </a:endParaRPr>
          </a:p>
          <a:p>
            <a:pPr lvl="3" defTabSz="685800" eaLnBrk="1" fontAlgn="auto" hangingPunct="1">
              <a:spcBef>
                <a:spcPts val="0"/>
              </a:spcBef>
              <a:spcAft>
                <a:spcPts val="0"/>
              </a:spcAft>
            </a:pPr>
            <a:endParaRPr lang="tr-TR" sz="1500" b="1" dirty="0">
              <a:solidFill>
                <a:srgbClr val="990000"/>
              </a:solidFill>
              <a:latin typeface="Calibri"/>
            </a:endParaRPr>
          </a:p>
          <a:p>
            <a:pPr algn="r" defTabSz="685800" eaLnBrk="1" fontAlgn="auto" hangingPunct="1">
              <a:spcBef>
                <a:spcPts val="0"/>
              </a:spcBef>
              <a:spcAft>
                <a:spcPts val="0"/>
              </a:spcAft>
              <a:buClr>
                <a:srgbClr val="990000"/>
              </a:buClr>
            </a:pPr>
            <a:r>
              <a:rPr lang="tr-TR" b="1" dirty="0">
                <a:solidFill>
                  <a:srgbClr val="990000"/>
                </a:solidFill>
                <a:latin typeface="Calibri"/>
              </a:rPr>
              <a:t>Destek Miktarı : Program başına 150.000 Dolar</a:t>
            </a:r>
          </a:p>
          <a:p>
            <a:pPr defTabSz="685800" eaLnBrk="1" fontAlgn="auto" hangingPunct="1">
              <a:spcBef>
                <a:spcPts val="0"/>
              </a:spcBef>
              <a:spcAft>
                <a:spcPts val="0"/>
              </a:spcAft>
              <a:buClr>
                <a:srgbClr val="990000"/>
              </a:buClr>
            </a:pPr>
            <a:r>
              <a:rPr lang="tr-TR" b="1" dirty="0">
                <a:solidFill>
                  <a:srgbClr val="990000"/>
                </a:solidFill>
                <a:latin typeface="Calibri"/>
              </a:rPr>
              <a:t>      </a:t>
            </a:r>
            <a:r>
              <a:rPr lang="tr-TR" b="1" dirty="0" smtClean="0">
                <a:solidFill>
                  <a:srgbClr val="990000"/>
                </a:solidFill>
                <a:latin typeface="Calibri"/>
              </a:rPr>
              <a:t>Destek </a:t>
            </a:r>
            <a:r>
              <a:rPr lang="tr-TR" b="1" dirty="0">
                <a:solidFill>
                  <a:srgbClr val="990000"/>
                </a:solidFill>
                <a:latin typeface="Calibri"/>
              </a:rPr>
              <a:t>Oranı : </a:t>
            </a:r>
            <a:r>
              <a:rPr lang="tr-TR" b="1" dirty="0" smtClean="0">
                <a:solidFill>
                  <a:srgbClr val="990000"/>
                </a:solidFill>
                <a:latin typeface="Calibri"/>
              </a:rPr>
              <a:t>% 75</a:t>
            </a:r>
            <a:endParaRPr lang="tr-TR" b="1" dirty="0">
              <a:solidFill>
                <a:srgbClr val="475A8C"/>
              </a:solidFill>
              <a:latin typeface="Calibri"/>
            </a:endParaRPr>
          </a:p>
          <a:p>
            <a:pPr algn="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algn="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11</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21546058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1223628" y="3172206"/>
            <a:ext cx="1620180" cy="707886"/>
          </a:xfrm>
          <a:prstGeom prst="rect">
            <a:avLst/>
          </a:prstGeom>
          <a:noFill/>
        </p:spPr>
        <p:txBody>
          <a:bodyPr wrap="square" rtlCol="0" anchor="ctr">
            <a:spAutoFit/>
          </a:bodyPr>
          <a:lstStyle/>
          <a:p>
            <a:pPr defTabSz="685800" eaLnBrk="1" fontAlgn="auto" hangingPunct="1">
              <a:spcBef>
                <a:spcPts val="0"/>
              </a:spcBef>
              <a:spcAft>
                <a:spcPts val="0"/>
              </a:spcAft>
            </a:pPr>
            <a:r>
              <a:rPr lang="tr-TR" sz="2000" b="1" dirty="0">
                <a:solidFill>
                  <a:srgbClr val="990000"/>
                </a:solidFill>
                <a:effectLst>
                  <a:outerShdw blurRad="38100" dist="38100" dir="2700000" algn="tl">
                    <a:srgbClr val="000000">
                      <a:alpha val="43137"/>
                    </a:srgbClr>
                  </a:outerShdw>
                </a:effectLst>
                <a:latin typeface="Calibri"/>
              </a:rPr>
              <a:t>ALIM HEYETİ FAALİYETLERİ</a:t>
            </a:r>
          </a:p>
        </p:txBody>
      </p:sp>
      <p:sp>
        <p:nvSpPr>
          <p:cNvPr id="10" name="Metin kutusu 9"/>
          <p:cNvSpPr txBox="1"/>
          <p:nvPr/>
        </p:nvSpPr>
        <p:spPr>
          <a:xfrm>
            <a:off x="2998631" y="769421"/>
            <a:ext cx="4914546" cy="5632311"/>
          </a:xfrm>
          <a:prstGeom prst="rect">
            <a:avLst/>
          </a:prstGeom>
          <a:noFill/>
        </p:spPr>
        <p:txBody>
          <a:bodyPr wrap="square" rtlCol="0" anchor="ctr">
            <a:spAutoFit/>
          </a:bodyPr>
          <a:lstStyle/>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r>
              <a:rPr lang="tr-TR" b="1" dirty="0">
                <a:solidFill>
                  <a:srgbClr val="990000"/>
                </a:solidFill>
                <a:latin typeface="Calibri"/>
              </a:rPr>
              <a:t>Desteklenen Faaliyetler</a:t>
            </a:r>
          </a:p>
          <a:p>
            <a:pPr defTabSz="685800" eaLnBrk="1" fontAlgn="auto" hangingPunct="1">
              <a:spcBef>
                <a:spcPts val="0"/>
              </a:spcBef>
              <a:spcAft>
                <a:spcPts val="0"/>
              </a:spcAft>
              <a:buClr>
                <a:srgbClr val="990000"/>
              </a:buClr>
            </a:pPr>
            <a:r>
              <a:rPr lang="tr-TR" b="1" dirty="0">
                <a:solidFill>
                  <a:srgbClr val="475A8C"/>
                </a:solidFill>
                <a:latin typeface="Calibri"/>
              </a:rPr>
              <a:t>Yurt dışında yerleşik ithalatçı firmaların, kurum ve kuruluşların, basın mensuplarının Türkiye’ye davet </a:t>
            </a:r>
            <a:r>
              <a:rPr lang="tr-TR" b="1" dirty="0" smtClean="0">
                <a:solidFill>
                  <a:srgbClr val="475A8C"/>
                </a:solidFill>
                <a:latin typeface="Calibri"/>
              </a:rPr>
              <a:t>edilerek,</a:t>
            </a:r>
            <a:endParaRPr lang="tr-TR" b="1" dirty="0">
              <a:solidFill>
                <a:srgbClr val="475A8C"/>
              </a:solidFill>
              <a:latin typeface="Calibri"/>
            </a:endParaRPr>
          </a:p>
          <a:p>
            <a:pPr defTabSz="685800" eaLnBrk="1" fontAlgn="auto" hangingPunct="1">
              <a:spcBef>
                <a:spcPts val="0"/>
              </a:spcBef>
              <a:spcAft>
                <a:spcPts val="0"/>
              </a:spcAft>
              <a:buClr>
                <a:srgbClr val="990000"/>
              </a:buClr>
            </a:pPr>
            <a:endParaRPr lang="tr-TR" b="1" dirty="0">
              <a:solidFill>
                <a:srgbClr val="475A8C"/>
              </a:solidFill>
              <a:latin typeface="Calibri"/>
            </a:endParaRPr>
          </a:p>
          <a:p>
            <a:pPr marL="600075" lvl="1"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İkili iş görüşmeleri gerçekleştirmeleri</a:t>
            </a:r>
          </a:p>
          <a:p>
            <a:pPr marL="600075" lvl="1"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Tesis ziyaretleri</a:t>
            </a:r>
          </a:p>
          <a:p>
            <a:pPr marL="600075" lvl="1"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Meslek kuruluşu ziyaretleri desteklenir.</a:t>
            </a:r>
          </a:p>
          <a:p>
            <a:pPr lvl="1"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algn="r" defTabSz="685800" eaLnBrk="1" fontAlgn="auto" hangingPunct="1">
              <a:spcBef>
                <a:spcPts val="0"/>
              </a:spcBef>
              <a:spcAft>
                <a:spcPts val="0"/>
              </a:spcAft>
              <a:buClr>
                <a:srgbClr val="990000"/>
              </a:buClr>
            </a:pPr>
            <a:r>
              <a:rPr lang="tr-TR" b="1" dirty="0">
                <a:solidFill>
                  <a:srgbClr val="990000"/>
                </a:solidFill>
                <a:latin typeface="Calibri"/>
              </a:rPr>
              <a:t>Destek Miktarı : Program başına 100.000 Dolar</a:t>
            </a:r>
          </a:p>
          <a:p>
            <a:pPr defTabSz="685800" eaLnBrk="1" fontAlgn="auto" hangingPunct="1">
              <a:spcBef>
                <a:spcPts val="0"/>
              </a:spcBef>
              <a:spcAft>
                <a:spcPts val="0"/>
              </a:spcAft>
              <a:buClr>
                <a:srgbClr val="990000"/>
              </a:buClr>
            </a:pPr>
            <a:r>
              <a:rPr lang="tr-TR" b="1" dirty="0">
                <a:solidFill>
                  <a:srgbClr val="990000"/>
                </a:solidFill>
                <a:latin typeface="Calibri"/>
              </a:rPr>
              <a:t>      </a:t>
            </a:r>
            <a:r>
              <a:rPr lang="tr-TR" b="1" dirty="0" smtClean="0">
                <a:solidFill>
                  <a:srgbClr val="990000"/>
                </a:solidFill>
                <a:latin typeface="Calibri"/>
              </a:rPr>
              <a:t>Destek </a:t>
            </a:r>
            <a:r>
              <a:rPr lang="tr-TR" b="1" dirty="0">
                <a:solidFill>
                  <a:srgbClr val="990000"/>
                </a:solidFill>
                <a:latin typeface="Calibri"/>
              </a:rPr>
              <a:t>Oranı : % 75</a:t>
            </a: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12</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20175011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504595" y="2378249"/>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650495" y="3190408"/>
            <a:ext cx="1620180" cy="707886"/>
          </a:xfrm>
          <a:prstGeom prst="rect">
            <a:avLst/>
          </a:prstGeom>
          <a:noFill/>
        </p:spPr>
        <p:txBody>
          <a:bodyPr wrap="square" rtlCol="0" anchor="ctr">
            <a:spAutoFit/>
          </a:bodyPr>
          <a:lstStyle/>
          <a:p>
            <a:pPr defTabSz="685800" eaLnBrk="1" fontAlgn="auto" hangingPunct="1">
              <a:spcBef>
                <a:spcPts val="0"/>
              </a:spcBef>
              <a:spcAft>
                <a:spcPts val="0"/>
              </a:spcAft>
            </a:pPr>
            <a:r>
              <a:rPr lang="tr-TR" sz="2000" b="1" dirty="0">
                <a:solidFill>
                  <a:srgbClr val="990000"/>
                </a:solidFill>
                <a:effectLst>
                  <a:outerShdw blurRad="38100" dist="38100" dir="2700000" algn="tl">
                    <a:srgbClr val="000000">
                      <a:alpha val="43137"/>
                    </a:srgbClr>
                  </a:outerShdw>
                </a:effectLst>
                <a:latin typeface="Calibri"/>
              </a:rPr>
              <a:t>ALIM HEYETİ FAALİYETLERİ</a:t>
            </a:r>
          </a:p>
        </p:txBody>
      </p:sp>
      <p:sp>
        <p:nvSpPr>
          <p:cNvPr id="10" name="Metin kutusu 9"/>
          <p:cNvSpPr txBox="1"/>
          <p:nvPr/>
        </p:nvSpPr>
        <p:spPr>
          <a:xfrm>
            <a:off x="2738516" y="-1415790"/>
            <a:ext cx="6142517" cy="10002738"/>
          </a:xfrm>
          <a:prstGeom prst="rect">
            <a:avLst/>
          </a:prstGeom>
          <a:noFill/>
        </p:spPr>
        <p:txBody>
          <a:bodyPr wrap="square" rtlCol="0" anchor="ctr">
            <a:spAutoFit/>
          </a:bodyPr>
          <a:lstStyle/>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sz="2000" b="1" dirty="0">
              <a:solidFill>
                <a:srgbClr val="990000"/>
              </a:solidFill>
              <a:latin typeface="Calibri"/>
            </a:endParaRPr>
          </a:p>
          <a:p>
            <a:pPr defTabSz="685800" eaLnBrk="1" fontAlgn="auto" hangingPunct="1">
              <a:lnSpc>
                <a:spcPct val="150000"/>
              </a:lnSpc>
              <a:spcBef>
                <a:spcPts val="0"/>
              </a:spcBef>
              <a:spcAft>
                <a:spcPts val="0"/>
              </a:spcAft>
              <a:buClr>
                <a:srgbClr val="990000"/>
              </a:buClr>
            </a:pPr>
            <a:r>
              <a:rPr lang="tr-TR" sz="2000" b="1" dirty="0">
                <a:solidFill>
                  <a:srgbClr val="990000"/>
                </a:solidFill>
                <a:latin typeface="Calibri"/>
              </a:rPr>
              <a:t>Destek Kapsamındaki Giderler</a:t>
            </a:r>
          </a:p>
          <a:p>
            <a:pPr marL="900113" lvl="2" indent="-214313" algn="just" defTabSz="685800" eaLnBrk="1" fontAlgn="auto" hangingPunct="1">
              <a:spcBef>
                <a:spcPts val="0"/>
              </a:spcBef>
              <a:spcAft>
                <a:spcPts val="0"/>
              </a:spcAft>
              <a:buFont typeface="Arial" pitchFamily="34" charset="0"/>
              <a:buChar char="•"/>
              <a:defRPr/>
            </a:pPr>
            <a:r>
              <a:rPr lang="tr-TR" sz="2000" b="1" dirty="0">
                <a:solidFill>
                  <a:srgbClr val="475A8C"/>
                </a:solidFill>
                <a:latin typeface="Calibri"/>
              </a:rPr>
              <a:t>Ulaşım giderleri</a:t>
            </a:r>
          </a:p>
          <a:p>
            <a:pPr marL="900113" lvl="2" indent="-214313" algn="just" defTabSz="685800" eaLnBrk="1" fontAlgn="auto" hangingPunct="1">
              <a:spcBef>
                <a:spcPts val="0"/>
              </a:spcBef>
              <a:spcAft>
                <a:spcPts val="0"/>
              </a:spcAft>
              <a:buFont typeface="Arial" pitchFamily="34" charset="0"/>
              <a:buChar char="•"/>
              <a:defRPr/>
            </a:pPr>
            <a:r>
              <a:rPr lang="tr-TR" sz="2000" b="1" dirty="0">
                <a:solidFill>
                  <a:srgbClr val="475A8C"/>
                </a:solidFill>
                <a:latin typeface="Calibri"/>
              </a:rPr>
              <a:t>Konaklama giderleri</a:t>
            </a:r>
          </a:p>
          <a:p>
            <a:pPr marL="900113" lvl="2" indent="-214313" algn="just" defTabSz="685800" eaLnBrk="1" fontAlgn="auto" hangingPunct="1">
              <a:spcBef>
                <a:spcPts val="0"/>
              </a:spcBef>
              <a:spcAft>
                <a:spcPts val="0"/>
              </a:spcAft>
              <a:buFont typeface="Arial" pitchFamily="34" charset="0"/>
              <a:buChar char="•"/>
              <a:defRPr/>
            </a:pPr>
            <a:r>
              <a:rPr lang="tr-TR" sz="2000" b="1" dirty="0">
                <a:solidFill>
                  <a:srgbClr val="475A8C"/>
                </a:solidFill>
                <a:latin typeface="Calibri"/>
              </a:rPr>
              <a:t>Tanıtım ve organizasyon giderleri</a:t>
            </a:r>
          </a:p>
          <a:p>
            <a:pPr marL="1285875" lvl="3" indent="-257175" algn="just" defTabSz="685800" eaLnBrk="1" fontAlgn="auto" hangingPunct="1">
              <a:spcBef>
                <a:spcPts val="0"/>
              </a:spcBef>
              <a:spcAft>
                <a:spcPts val="0"/>
              </a:spcAft>
              <a:buFont typeface="Wingdings" pitchFamily="2" charset="2"/>
              <a:buChar char="ü"/>
            </a:pPr>
            <a:r>
              <a:rPr lang="tr-TR" sz="2000" b="1" dirty="0">
                <a:solidFill>
                  <a:srgbClr val="475A8C"/>
                </a:solidFill>
                <a:latin typeface="Calibri"/>
              </a:rPr>
              <a:t>Tercümanlık gideri,</a:t>
            </a:r>
          </a:p>
          <a:p>
            <a:pPr marL="1285875" lvl="3" indent="-257175" algn="just" defTabSz="685800" eaLnBrk="1" fontAlgn="auto" hangingPunct="1">
              <a:spcBef>
                <a:spcPts val="0"/>
              </a:spcBef>
              <a:spcAft>
                <a:spcPts val="0"/>
              </a:spcAft>
              <a:buFont typeface="Wingdings" pitchFamily="2" charset="2"/>
              <a:buChar char="ü"/>
            </a:pPr>
            <a:r>
              <a:rPr lang="tr-TR" sz="2000" b="1" dirty="0">
                <a:solidFill>
                  <a:srgbClr val="475A8C"/>
                </a:solidFill>
                <a:latin typeface="Calibri"/>
              </a:rPr>
              <a:t>Seminer, konferans, toplantı ve ikili görüşmelerin yapıldığı yerlerin kiralama giderleri,</a:t>
            </a:r>
          </a:p>
          <a:p>
            <a:pPr marL="1285875" lvl="3" indent="-257175" algn="just" defTabSz="685800" eaLnBrk="1" fontAlgn="auto" hangingPunct="1">
              <a:spcBef>
                <a:spcPts val="0"/>
              </a:spcBef>
              <a:spcAft>
                <a:spcPts val="0"/>
              </a:spcAft>
              <a:buFont typeface="Wingdings" pitchFamily="2" charset="2"/>
              <a:buChar char="ü"/>
            </a:pPr>
            <a:r>
              <a:rPr lang="tr-TR" sz="2000" b="1" dirty="0">
                <a:solidFill>
                  <a:srgbClr val="475A8C"/>
                </a:solidFill>
                <a:latin typeface="Calibri"/>
              </a:rPr>
              <a:t>Görsel ve yazılı tanıtım giderleri</a:t>
            </a:r>
          </a:p>
          <a:p>
            <a:pPr marL="1285875" lvl="3" indent="-257175" algn="just" defTabSz="685800" eaLnBrk="1" fontAlgn="auto" hangingPunct="1">
              <a:spcBef>
                <a:spcPts val="0"/>
              </a:spcBef>
              <a:spcAft>
                <a:spcPts val="0"/>
              </a:spcAft>
              <a:buFont typeface="Wingdings" pitchFamily="2" charset="2"/>
              <a:buChar char="ü"/>
            </a:pPr>
            <a:r>
              <a:rPr lang="tr-TR" sz="2000" b="1" dirty="0">
                <a:solidFill>
                  <a:srgbClr val="475A8C"/>
                </a:solidFill>
                <a:latin typeface="Calibri"/>
              </a:rPr>
              <a:t>Halkla ilişkiler hizmeti </a:t>
            </a:r>
            <a:r>
              <a:rPr lang="tr-TR" sz="2000" b="1" dirty="0" smtClean="0">
                <a:solidFill>
                  <a:srgbClr val="475A8C"/>
                </a:solidFill>
                <a:latin typeface="Calibri"/>
              </a:rPr>
              <a:t>gideri</a:t>
            </a:r>
          </a:p>
          <a:p>
            <a:pPr marL="1028700" lvl="3" algn="just" defTabSz="685800" eaLnBrk="1" fontAlgn="auto" hangingPunct="1">
              <a:spcBef>
                <a:spcPts val="0"/>
              </a:spcBef>
              <a:spcAft>
                <a:spcPts val="0"/>
              </a:spcAft>
            </a:pPr>
            <a:endParaRPr lang="tr-TR" sz="2000" b="1" dirty="0" smtClean="0">
              <a:solidFill>
                <a:srgbClr val="475A8C"/>
              </a:solidFill>
              <a:latin typeface="Calibri"/>
            </a:endParaRPr>
          </a:p>
          <a:p>
            <a:pPr marL="1028700" lvl="3" algn="just" defTabSz="685800" eaLnBrk="1" fontAlgn="auto" hangingPunct="1">
              <a:spcBef>
                <a:spcPts val="0"/>
              </a:spcBef>
              <a:spcAft>
                <a:spcPts val="0"/>
              </a:spcAft>
            </a:pPr>
            <a:r>
              <a:rPr lang="tr-TR" sz="2000" b="1" dirty="0" smtClean="0">
                <a:solidFill>
                  <a:srgbClr val="990000"/>
                </a:solidFill>
                <a:latin typeface="Calibri"/>
              </a:rPr>
              <a:t>Destek </a:t>
            </a:r>
            <a:r>
              <a:rPr lang="tr-TR" sz="2000" b="1" dirty="0">
                <a:solidFill>
                  <a:srgbClr val="990000"/>
                </a:solidFill>
                <a:latin typeface="Calibri"/>
              </a:rPr>
              <a:t>Miktarı : Program başına 100.000 Dolar</a:t>
            </a:r>
          </a:p>
          <a:p>
            <a:pPr defTabSz="685800" eaLnBrk="1" fontAlgn="auto" hangingPunct="1">
              <a:spcBef>
                <a:spcPts val="0"/>
              </a:spcBef>
              <a:spcAft>
                <a:spcPts val="0"/>
              </a:spcAft>
              <a:buClr>
                <a:srgbClr val="990000"/>
              </a:buClr>
            </a:pPr>
            <a:r>
              <a:rPr lang="tr-TR" sz="2000" b="1" dirty="0" smtClean="0">
                <a:solidFill>
                  <a:srgbClr val="990000"/>
                </a:solidFill>
                <a:latin typeface="Calibri"/>
              </a:rPr>
              <a:t>                  Destek </a:t>
            </a:r>
            <a:r>
              <a:rPr lang="tr-TR" sz="2000" b="1" dirty="0">
                <a:solidFill>
                  <a:srgbClr val="990000"/>
                </a:solidFill>
                <a:latin typeface="Calibri"/>
              </a:rPr>
              <a:t>Oranı : % 75</a:t>
            </a:r>
          </a:p>
          <a:p>
            <a:pPr marL="900113" lvl="2" indent="-214313" defTabSz="685800" eaLnBrk="1" fontAlgn="auto" hangingPunct="1">
              <a:spcBef>
                <a:spcPts val="0"/>
              </a:spcBef>
              <a:spcAft>
                <a:spcPts val="0"/>
              </a:spcAft>
              <a:buFont typeface="Arial" pitchFamily="34" charset="0"/>
              <a:buChar char="•"/>
              <a:defRPr/>
            </a:pPr>
            <a:endParaRPr lang="tr-TR" b="1" dirty="0">
              <a:solidFill>
                <a:srgbClr val="475A8C"/>
              </a:solidFill>
              <a:latin typeface="Calibri"/>
            </a:endParaRPr>
          </a:p>
          <a:p>
            <a:pPr algn="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algn="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13</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429081163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460350"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490950" y="3108522"/>
            <a:ext cx="1620180" cy="954107"/>
          </a:xfrm>
          <a:prstGeom prst="rect">
            <a:avLst/>
          </a:prstGeom>
          <a:noFill/>
        </p:spPr>
        <p:txBody>
          <a:bodyPr wrap="square" rtlCol="0" anchor="ctr">
            <a:spAutoFit/>
          </a:bodyPr>
          <a:lstStyle/>
          <a:p>
            <a:pPr defTabSz="685800" eaLnBrk="1" fontAlgn="auto" hangingPunct="1">
              <a:spcBef>
                <a:spcPts val="0"/>
              </a:spcBef>
              <a:spcAft>
                <a:spcPts val="0"/>
              </a:spcAft>
            </a:pPr>
            <a:r>
              <a:rPr lang="tr-TR" b="1" dirty="0">
                <a:solidFill>
                  <a:srgbClr val="990000"/>
                </a:solidFill>
                <a:effectLst>
                  <a:outerShdw blurRad="38100" dist="38100" dir="2700000" algn="tl">
                    <a:srgbClr val="000000">
                      <a:alpha val="43137"/>
                    </a:srgbClr>
                  </a:outerShdw>
                </a:effectLst>
                <a:latin typeface="Calibri"/>
              </a:rPr>
              <a:t>ŞİRKETLER İÇİN </a:t>
            </a:r>
            <a:r>
              <a:rPr lang="tr-TR" sz="2000" b="1" dirty="0">
                <a:solidFill>
                  <a:srgbClr val="990000"/>
                </a:solidFill>
                <a:effectLst>
                  <a:outerShdw blurRad="38100" dist="38100" dir="2700000" algn="tl">
                    <a:srgbClr val="000000">
                      <a:alpha val="43137"/>
                    </a:srgbClr>
                  </a:outerShdw>
                </a:effectLst>
                <a:latin typeface="Calibri"/>
              </a:rPr>
              <a:t>BİREYSEL</a:t>
            </a:r>
            <a:r>
              <a:rPr lang="tr-TR" b="1" dirty="0">
                <a:solidFill>
                  <a:srgbClr val="990000"/>
                </a:solidFill>
                <a:effectLst>
                  <a:outerShdw blurRad="38100" dist="38100" dir="2700000" algn="tl">
                    <a:srgbClr val="000000">
                      <a:alpha val="43137"/>
                    </a:srgbClr>
                  </a:outerShdw>
                </a:effectLst>
                <a:latin typeface="Calibri"/>
              </a:rPr>
              <a:t> DANIŞMANLIK</a:t>
            </a:r>
          </a:p>
        </p:txBody>
      </p:sp>
      <p:sp>
        <p:nvSpPr>
          <p:cNvPr id="10" name="Metin kutusu 9"/>
          <p:cNvSpPr txBox="1"/>
          <p:nvPr/>
        </p:nvSpPr>
        <p:spPr>
          <a:xfrm>
            <a:off x="2595716" y="-84660"/>
            <a:ext cx="6282469" cy="7340471"/>
          </a:xfrm>
          <a:prstGeom prst="rect">
            <a:avLst/>
          </a:prstGeom>
          <a:noFill/>
        </p:spPr>
        <p:txBody>
          <a:bodyPr wrap="square" rtlCol="0" anchor="ctr">
            <a:spAutoFit/>
          </a:bodyPr>
          <a:lstStyle/>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algn="just" defTabSz="685800" eaLnBrk="1" fontAlgn="auto" hangingPunct="1">
              <a:lnSpc>
                <a:spcPct val="150000"/>
              </a:lnSpc>
              <a:spcBef>
                <a:spcPts val="0"/>
              </a:spcBef>
              <a:spcAft>
                <a:spcPts val="0"/>
              </a:spcAft>
              <a:buClr>
                <a:srgbClr val="990000"/>
              </a:buClr>
            </a:pPr>
            <a:r>
              <a:rPr lang="tr-TR" sz="2000" b="1" dirty="0">
                <a:solidFill>
                  <a:srgbClr val="990000"/>
                </a:solidFill>
                <a:latin typeface="Calibri"/>
              </a:rPr>
              <a:t>Hedef Grup</a:t>
            </a:r>
          </a:p>
          <a:p>
            <a:pPr marL="214313" indent="-214313" algn="just" defTabSz="685800" eaLnBrk="1" fontAlgn="auto" hangingPunct="1">
              <a:lnSpc>
                <a:spcPct val="150000"/>
              </a:lnSpc>
              <a:spcBef>
                <a:spcPts val="0"/>
              </a:spcBef>
              <a:spcAft>
                <a:spcPts val="0"/>
              </a:spcAft>
              <a:buClr>
                <a:srgbClr val="990000"/>
              </a:buClr>
              <a:buFont typeface="Arial" pitchFamily="34" charset="0"/>
              <a:buChar char="•"/>
              <a:defRPr/>
            </a:pPr>
            <a:r>
              <a:rPr lang="tr-TR" sz="2000" b="1" dirty="0">
                <a:solidFill>
                  <a:srgbClr val="475A8C"/>
                </a:solidFill>
                <a:latin typeface="Calibri"/>
              </a:rPr>
              <a:t>Proje Bazlı Desteğe Katılan Firmalar</a:t>
            </a:r>
          </a:p>
          <a:p>
            <a:pPr algn="just" defTabSz="685800" eaLnBrk="1" fontAlgn="auto" hangingPunct="1">
              <a:lnSpc>
                <a:spcPct val="150000"/>
              </a:lnSpc>
              <a:spcBef>
                <a:spcPts val="0"/>
              </a:spcBef>
              <a:spcAft>
                <a:spcPts val="0"/>
              </a:spcAft>
              <a:defRPr/>
            </a:pPr>
            <a:r>
              <a:rPr lang="tr-TR" sz="2000" b="1" dirty="0">
                <a:solidFill>
                  <a:srgbClr val="990000"/>
                </a:solidFill>
                <a:latin typeface="Calibri"/>
              </a:rPr>
              <a:t>Desteklenen Faaliyetler</a:t>
            </a:r>
          </a:p>
          <a:p>
            <a:pPr lvl="2" indent="-257175" algn="just" defTabSz="685800" eaLnBrk="1" fontAlgn="auto" hangingPunct="1">
              <a:spcBef>
                <a:spcPts val="0"/>
              </a:spcBef>
              <a:spcAft>
                <a:spcPts val="0"/>
              </a:spcAft>
              <a:buClr>
                <a:srgbClr val="990000"/>
              </a:buClr>
              <a:buFont typeface="Arial" pitchFamily="34" charset="0"/>
              <a:buChar char="•"/>
            </a:pPr>
            <a:r>
              <a:rPr lang="tr-TR" sz="2000" b="1" dirty="0">
                <a:solidFill>
                  <a:srgbClr val="475A8C"/>
                </a:solidFill>
                <a:latin typeface="Calibri"/>
              </a:rPr>
              <a:t>Bilgi ve İletişim Teknolojileri</a:t>
            </a:r>
          </a:p>
          <a:p>
            <a:pPr lvl="2" indent="-257175" algn="just" defTabSz="685800" eaLnBrk="1" fontAlgn="auto" hangingPunct="1">
              <a:spcBef>
                <a:spcPts val="0"/>
              </a:spcBef>
              <a:spcAft>
                <a:spcPts val="0"/>
              </a:spcAft>
              <a:buClr>
                <a:srgbClr val="990000"/>
              </a:buClr>
              <a:buFont typeface="Arial" pitchFamily="34" charset="0"/>
              <a:buChar char="•"/>
            </a:pPr>
            <a:r>
              <a:rPr lang="tr-TR" sz="2000" b="1" dirty="0">
                <a:solidFill>
                  <a:srgbClr val="475A8C"/>
                </a:solidFill>
                <a:latin typeface="Calibri"/>
              </a:rPr>
              <a:t>Finansal Yönetim ve Risk Yönetimi</a:t>
            </a:r>
          </a:p>
          <a:p>
            <a:pPr lvl="2" indent="-257175" algn="just" defTabSz="685800" eaLnBrk="1" fontAlgn="auto" hangingPunct="1">
              <a:spcBef>
                <a:spcPts val="0"/>
              </a:spcBef>
              <a:spcAft>
                <a:spcPts val="0"/>
              </a:spcAft>
              <a:buClr>
                <a:srgbClr val="990000"/>
              </a:buClr>
              <a:buFont typeface="Arial" pitchFamily="34" charset="0"/>
              <a:buChar char="•"/>
            </a:pPr>
            <a:r>
              <a:rPr lang="tr-TR" sz="2000" b="1" dirty="0">
                <a:solidFill>
                  <a:srgbClr val="475A8C"/>
                </a:solidFill>
                <a:latin typeface="Calibri"/>
              </a:rPr>
              <a:t>Kalite ve Verimlilik</a:t>
            </a:r>
          </a:p>
          <a:p>
            <a:pPr lvl="2" indent="-257175" algn="just" defTabSz="685800" eaLnBrk="1" fontAlgn="auto" hangingPunct="1">
              <a:spcBef>
                <a:spcPts val="0"/>
              </a:spcBef>
              <a:spcAft>
                <a:spcPts val="0"/>
              </a:spcAft>
              <a:buClr>
                <a:srgbClr val="990000"/>
              </a:buClr>
              <a:buFont typeface="Arial" pitchFamily="34" charset="0"/>
              <a:buChar char="•"/>
            </a:pPr>
            <a:r>
              <a:rPr lang="tr-TR" sz="2000" b="1" dirty="0">
                <a:solidFill>
                  <a:srgbClr val="475A8C"/>
                </a:solidFill>
                <a:latin typeface="Calibri"/>
              </a:rPr>
              <a:t>Üretim ve Tedarik Zinciri Yönetimi</a:t>
            </a:r>
          </a:p>
          <a:p>
            <a:pPr lvl="2" indent="-257175" algn="just" defTabSz="685800" eaLnBrk="1" fontAlgn="auto" hangingPunct="1">
              <a:spcBef>
                <a:spcPts val="0"/>
              </a:spcBef>
              <a:spcAft>
                <a:spcPts val="0"/>
              </a:spcAft>
              <a:buClr>
                <a:srgbClr val="990000"/>
              </a:buClr>
              <a:buFont typeface="Arial" pitchFamily="34" charset="0"/>
              <a:buChar char="•"/>
            </a:pPr>
            <a:r>
              <a:rPr lang="tr-TR" sz="2000" b="1" dirty="0">
                <a:solidFill>
                  <a:srgbClr val="990000"/>
                </a:solidFill>
                <a:latin typeface="Calibri"/>
              </a:rPr>
              <a:t>Bakanlıkça uygun görülen firma ihtiyaçlarına özgü  diğer konularda danışmanlık </a:t>
            </a:r>
            <a:r>
              <a:rPr lang="tr-TR" sz="2000" b="1" dirty="0" smtClean="0">
                <a:solidFill>
                  <a:srgbClr val="990000"/>
                </a:solidFill>
                <a:latin typeface="Calibri"/>
              </a:rPr>
              <a:t>alımı</a:t>
            </a:r>
          </a:p>
          <a:p>
            <a:pPr marL="657225" lvl="2" algn="just" defTabSz="685800" eaLnBrk="1" fontAlgn="auto" hangingPunct="1">
              <a:spcBef>
                <a:spcPts val="0"/>
              </a:spcBef>
              <a:spcAft>
                <a:spcPts val="0"/>
              </a:spcAft>
              <a:buClr>
                <a:srgbClr val="990000"/>
              </a:buClr>
            </a:pPr>
            <a:endParaRPr lang="tr-TR" sz="2000" b="1" dirty="0">
              <a:solidFill>
                <a:srgbClr val="990000"/>
              </a:solidFill>
              <a:latin typeface="Calibri"/>
            </a:endParaRPr>
          </a:p>
          <a:p>
            <a:pPr marL="657225" lvl="2" algn="just" defTabSz="685800" eaLnBrk="1" fontAlgn="auto" hangingPunct="1">
              <a:spcBef>
                <a:spcPts val="0"/>
              </a:spcBef>
              <a:spcAft>
                <a:spcPts val="0"/>
              </a:spcAft>
              <a:buClr>
                <a:srgbClr val="990000"/>
              </a:buClr>
            </a:pPr>
            <a:r>
              <a:rPr lang="tr-TR" sz="2000" b="1" dirty="0" smtClean="0">
                <a:solidFill>
                  <a:srgbClr val="990000"/>
                </a:solidFill>
                <a:latin typeface="Calibri"/>
              </a:rPr>
              <a:t>	  Destek </a:t>
            </a:r>
            <a:r>
              <a:rPr lang="tr-TR" sz="2000" b="1" dirty="0">
                <a:solidFill>
                  <a:srgbClr val="990000"/>
                </a:solidFill>
                <a:latin typeface="Calibri"/>
              </a:rPr>
              <a:t>Miktarı : 50.000 ABD </a:t>
            </a:r>
            <a:r>
              <a:rPr lang="tr-TR" sz="2000" b="1" dirty="0" smtClean="0">
                <a:solidFill>
                  <a:srgbClr val="990000"/>
                </a:solidFill>
                <a:latin typeface="Calibri"/>
              </a:rPr>
              <a:t>Doları/yıl (3 yıl)</a:t>
            </a:r>
            <a:endParaRPr lang="tr-TR" sz="2000" b="1" dirty="0">
              <a:solidFill>
                <a:srgbClr val="990000"/>
              </a:solidFill>
              <a:latin typeface="Calibri"/>
            </a:endParaRPr>
          </a:p>
          <a:p>
            <a:pPr defTabSz="685800" eaLnBrk="1" fontAlgn="auto" hangingPunct="1">
              <a:spcBef>
                <a:spcPts val="0"/>
              </a:spcBef>
              <a:spcAft>
                <a:spcPts val="0"/>
              </a:spcAft>
              <a:buClr>
                <a:srgbClr val="990000"/>
              </a:buClr>
            </a:pPr>
            <a:r>
              <a:rPr lang="tr-TR" sz="2000" b="1" dirty="0" smtClean="0">
                <a:solidFill>
                  <a:srgbClr val="990000"/>
                </a:solidFill>
                <a:latin typeface="Calibri"/>
              </a:rPr>
              <a:t>              Destek </a:t>
            </a:r>
            <a:r>
              <a:rPr lang="tr-TR" sz="2000" b="1" dirty="0">
                <a:solidFill>
                  <a:srgbClr val="990000"/>
                </a:solidFill>
                <a:latin typeface="Calibri"/>
              </a:rPr>
              <a:t>Oranı : </a:t>
            </a:r>
            <a:r>
              <a:rPr lang="tr-TR" sz="2000" b="1" dirty="0" smtClean="0">
                <a:solidFill>
                  <a:srgbClr val="990000"/>
                </a:solidFill>
                <a:latin typeface="Calibri"/>
              </a:rPr>
              <a:t>% 70</a:t>
            </a:r>
            <a:endParaRPr lang="tr-TR" sz="2000" b="1" dirty="0">
              <a:solidFill>
                <a:srgbClr val="990000"/>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sz="2000"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14</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65940053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52" name="Group 56"/>
          <p:cNvGraphicFramePr>
            <a:graphicFrameLocks noGrp="1"/>
          </p:cNvGraphicFramePr>
          <p:nvPr>
            <p:ph idx="4294967295"/>
            <p:extLst>
              <p:ext uri="{D42A27DB-BD31-4B8C-83A1-F6EECF244321}">
                <p14:modId xmlns:p14="http://schemas.microsoft.com/office/powerpoint/2010/main" val="2521154189"/>
              </p:ext>
            </p:extLst>
          </p:nvPr>
        </p:nvGraphicFramePr>
        <p:xfrm>
          <a:off x="134938" y="1403350"/>
          <a:ext cx="8866188" cy="3720164"/>
        </p:xfrm>
        <a:graphic>
          <a:graphicData uri="http://schemas.openxmlformats.org/drawingml/2006/table">
            <a:tbl>
              <a:tblPr/>
              <a:tblGrid>
                <a:gridCol w="3529851">
                  <a:extLst>
                    <a:ext uri="{9D8B030D-6E8A-4147-A177-3AD203B41FA5}">
                      <a16:colId xmlns:a16="http://schemas.microsoft.com/office/drawing/2014/main" xmlns="" val="20000"/>
                    </a:ext>
                  </a:extLst>
                </a:gridCol>
                <a:gridCol w="850366">
                  <a:extLst>
                    <a:ext uri="{9D8B030D-6E8A-4147-A177-3AD203B41FA5}">
                      <a16:colId xmlns:a16="http://schemas.microsoft.com/office/drawing/2014/main" xmlns="" val="20001"/>
                    </a:ext>
                  </a:extLst>
                </a:gridCol>
                <a:gridCol w="1583503">
                  <a:extLst>
                    <a:ext uri="{9D8B030D-6E8A-4147-A177-3AD203B41FA5}">
                      <a16:colId xmlns:a16="http://schemas.microsoft.com/office/drawing/2014/main" xmlns="" val="20002"/>
                    </a:ext>
                  </a:extLst>
                </a:gridCol>
                <a:gridCol w="1623198">
                  <a:extLst>
                    <a:ext uri="{9D8B030D-6E8A-4147-A177-3AD203B41FA5}">
                      <a16:colId xmlns:a16="http://schemas.microsoft.com/office/drawing/2014/main" xmlns="" val="20003"/>
                    </a:ext>
                  </a:extLst>
                </a:gridCol>
                <a:gridCol w="1279270">
                  <a:extLst>
                    <a:ext uri="{9D8B030D-6E8A-4147-A177-3AD203B41FA5}">
                      <a16:colId xmlns:a16="http://schemas.microsoft.com/office/drawing/2014/main" xmlns="" val="20004"/>
                    </a:ext>
                  </a:extLst>
                </a:gridCol>
              </a:tblGrid>
              <a:tr h="579438">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chemeClr val="bg1"/>
                          </a:solidFill>
                          <a:effectLst/>
                          <a:latin typeface="Calibri" pitchFamily="34" charset="0"/>
                          <a:cs typeface="Arial" pitchFamily="34" charset="0"/>
                        </a:rPr>
                        <a:t>Destek Kalemi</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bg1"/>
                          </a:solidFill>
                          <a:effectLst/>
                          <a:latin typeface="Calibri" pitchFamily="34" charset="0"/>
                          <a:ea typeface="Calibri" pitchFamily="34" charset="0"/>
                          <a:cs typeface="Times New Roman" pitchFamily="18" charset="0"/>
                        </a:rPr>
                        <a:t>Destek</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bg1"/>
                          </a:solidFill>
                          <a:effectLst/>
                          <a:latin typeface="Calibri" pitchFamily="34" charset="0"/>
                          <a:ea typeface="Calibri" pitchFamily="34" charset="0"/>
                          <a:cs typeface="Times New Roman" pitchFamily="18" charset="0"/>
                        </a:rPr>
                        <a:t>%</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Destek Limiti</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Süre/Adet</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bg1"/>
                          </a:solidFill>
                          <a:effectLst/>
                          <a:latin typeface="Calibri" pitchFamily="34" charset="0"/>
                          <a:ea typeface="Calibri" pitchFamily="34" charset="0"/>
                          <a:cs typeface="Times New Roman" pitchFamily="18" charset="0"/>
                        </a:rPr>
                        <a:t>Faydalanıcı</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extLst>
                  <a:ext uri="{0D108BD9-81ED-4DB2-BD59-A6C34878D82A}">
                    <a16:rowId xmlns:a16="http://schemas.microsoft.com/office/drawing/2014/main" xmlns="" val="10000"/>
                  </a:ext>
                </a:extLst>
              </a:tr>
              <a:tr h="579438">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İhtiyaç Analizi, Eğitim, Danışmanlık, Tanıtım</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400.000$ / Proje</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Proje Süresince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(36 Ay)</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İşbirliği</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Kuruluşları</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79438">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Yurt Dışı Pazarlama (Ulaşım, Konaklama, Tanıtım ve Organizasyon)</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150.000$ / Program</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 program</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İşbirliği</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Kuruluşları</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79438">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Alım Heyeti (Ulaşım, Konaklama, Tanıtım ve Organizasyon)</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100.000$ / Program</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 program</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İşbirliği</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Kuruluşları</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79438">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İstihdam (2 kişi)</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Emsal Brüt</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Ücret</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 kişi; Proje Süresince</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İşbirliği</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Kuruluşları</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79438">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Bireysel Danışmanlık</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70</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50.000$ / yıl</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Yıl</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Şirketler</a:t>
                      </a:r>
                    </a:p>
                  </a:txBody>
                  <a:tcPr marL="91441" marR="91441" marT="45727" marB="4572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5"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ECBEEB0B-3EAF-44F7-8FD2-27A6863D9FE5}"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15</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8" name="Metin kutusu 7"/>
          <p:cNvSpPr txBox="1"/>
          <p:nvPr/>
        </p:nvSpPr>
        <p:spPr>
          <a:xfrm>
            <a:off x="1042988" y="228600"/>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6"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Yuvarlatılmış Dikdörtgen 8"/>
          <p:cNvSpPr/>
          <p:nvPr/>
        </p:nvSpPr>
        <p:spPr>
          <a:xfrm>
            <a:off x="577850" y="1949450"/>
            <a:ext cx="7994650" cy="3440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5400" dirty="0"/>
              <a:t>PAZARA GİRİŞ BELGELERİNİN DESTEKLENMESİ</a:t>
            </a:r>
          </a:p>
        </p:txBody>
      </p:sp>
      <p:sp>
        <p:nvSpPr>
          <p:cNvPr id="4"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16</a:t>
            </a:fld>
            <a:endParaRPr lang="en-US" altLang="tr-TR" dirty="0"/>
          </a:p>
        </p:txBody>
      </p:sp>
      <p:sp>
        <p:nvSpPr>
          <p:cNvPr id="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76093"/>
            <a:ext cx="8185150" cy="396875"/>
          </a:xfrm>
          <a:prstGeom prst="rect">
            <a:avLst/>
          </a:prstGeom>
          <a:noFill/>
          <a:ln w="9525">
            <a:noFill/>
            <a:miter lim="800000"/>
            <a:headEnd/>
            <a:tailEnd/>
          </a:ln>
        </p:spPr>
        <p:txBody>
          <a:bodyPr anchor="ctr"/>
          <a:lstStyle/>
          <a:p>
            <a:pPr algn="r" defTabSz="914400">
              <a:defRPr/>
            </a:pPr>
            <a:r>
              <a:rPr lang="tr-TR" sz="3200" b="1" dirty="0">
                <a:solidFill>
                  <a:schemeClr val="bg1"/>
                </a:solidFill>
                <a:effectLst>
                  <a:outerShdw blurRad="38100" dist="38100" dir="2700000" algn="tl">
                    <a:srgbClr val="000000">
                      <a:alpha val="43137"/>
                    </a:srgbClr>
                  </a:outerShdw>
                </a:effectLst>
                <a:latin typeface="+mj-lt"/>
              </a:rPr>
              <a:t>PAZARA GİRİŞ BELGELERİNİN DESTEKLENMESİ</a:t>
            </a:r>
          </a:p>
        </p:txBody>
      </p:sp>
      <p:sp>
        <p:nvSpPr>
          <p:cNvPr id="21511" name="Text Box 7"/>
          <p:cNvSpPr txBox="1">
            <a:spLocks noChangeArrowheads="1"/>
          </p:cNvSpPr>
          <p:nvPr/>
        </p:nvSpPr>
        <p:spPr bwMode="auto">
          <a:xfrm>
            <a:off x="3451225" y="1412875"/>
            <a:ext cx="5187950" cy="1200150"/>
          </a:xfrm>
          <a:prstGeom prst="rect">
            <a:avLst/>
          </a:prstGeom>
          <a:noFill/>
          <a:ln>
            <a:noFill/>
          </a:ln>
          <a:effectLs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eaLnBrk="0" hangingPunct="0">
              <a:defRPr>
                <a:solidFill>
                  <a:schemeClr val="tx1"/>
                </a:solidFill>
                <a:latin typeface="Arial" charset="0"/>
                <a:cs typeface="Arial" charset="0"/>
              </a:defRPr>
            </a:lvl3pPr>
            <a:lvl4pPr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gn="just" defTabSz="914400" eaLnBrk="1" hangingPunct="1">
              <a:defRPr/>
            </a:pPr>
            <a:r>
              <a:rPr lang="tr-TR" sz="2400" b="1" dirty="0" smtClean="0">
                <a:latin typeface="+mn-lt"/>
              </a:rPr>
              <a:t>2014/8 sayılı Pazara Giriş Belgelerinin Desteklenmesine İlişkin Karar</a:t>
            </a:r>
          </a:p>
          <a:p>
            <a:pPr defTabSz="914400" eaLnBrk="1" hangingPunct="1">
              <a:defRPr/>
            </a:pPr>
            <a:r>
              <a:rPr lang="tr-TR" sz="2400" b="1" dirty="0" smtClean="0">
                <a:latin typeface="+mn-lt"/>
              </a:rPr>
              <a:t>	</a:t>
            </a:r>
          </a:p>
        </p:txBody>
      </p:sp>
      <p:sp>
        <p:nvSpPr>
          <p:cNvPr id="21514" name="Text Box 10"/>
          <p:cNvSpPr txBox="1">
            <a:spLocks noChangeArrowheads="1"/>
          </p:cNvSpPr>
          <p:nvPr/>
        </p:nvSpPr>
        <p:spPr bwMode="auto">
          <a:xfrm>
            <a:off x="342900" y="3435350"/>
            <a:ext cx="2755900" cy="492125"/>
          </a:xfrm>
          <a:prstGeom prst="rect">
            <a:avLst/>
          </a:prstGeom>
          <a:noFill/>
          <a:ln>
            <a:noFill/>
          </a:ln>
          <a:effectLst/>
          <a:extLst/>
        </p:spPr>
        <p:txBody>
          <a:bodyPr>
            <a:spAutoFit/>
          </a:bodyPr>
          <a:lstStyle/>
          <a:p>
            <a:pPr>
              <a:defRPr/>
            </a:pPr>
            <a:r>
              <a:rPr lang="tr-TR" sz="2600" b="1" dirty="0">
                <a:latin typeface="+mn-lt"/>
              </a:rPr>
              <a:t>AMAÇ</a:t>
            </a:r>
          </a:p>
        </p:txBody>
      </p:sp>
      <p:sp>
        <p:nvSpPr>
          <p:cNvPr id="27653"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a:ex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2751138"/>
            <a:ext cx="5105400" cy="1939925"/>
          </a:xfrm>
          <a:prstGeom prst="rect">
            <a:avLst/>
          </a:prstGeom>
          <a:noFill/>
          <a:ln>
            <a:noFill/>
          </a:ln>
          <a:effectLst/>
          <a:extLst/>
        </p:spPr>
        <p:txBody>
          <a:bodyPr>
            <a:spAutoFit/>
          </a:bodyPr>
          <a:lstStyle/>
          <a:p>
            <a:pPr algn="just">
              <a:defRPr/>
            </a:pPr>
            <a:r>
              <a:rPr lang="tr-TR" sz="2400" b="1" dirty="0">
                <a:latin typeface="+mj-lt"/>
              </a:rPr>
              <a:t>Şirketlerin, pazara girişte karşılaştıkları teknik engelleri aşmalarını sağlayan uluslararası nitelikteki belge ve sertifika alımına yönelik harcamalarının desteklenmesi</a:t>
            </a:r>
          </a:p>
        </p:txBody>
      </p:sp>
      <p:sp>
        <p:nvSpPr>
          <p:cNvPr id="27656" name="AutoShape 6"/>
          <p:cNvSpPr>
            <a:spLocks/>
          </p:cNvSpPr>
          <p:nvPr/>
        </p:nvSpPr>
        <p:spPr bwMode="auto">
          <a:xfrm>
            <a:off x="2686050" y="3140075"/>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7657"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2"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1E4FF517-8C21-4DEB-81F4-86C252DA58AD}"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17</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27660"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a:ex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533775" y="4781550"/>
            <a:ext cx="5105400" cy="831850"/>
          </a:xfrm>
          <a:prstGeom prst="rect">
            <a:avLst/>
          </a:prstGeom>
          <a:noFill/>
          <a:ln>
            <a:noFill/>
          </a:ln>
          <a:effectLst/>
          <a:extLst/>
        </p:spPr>
        <p:txBody>
          <a:bodyPr>
            <a:spAutoFit/>
          </a:bodyPr>
          <a:lstStyle/>
          <a:p>
            <a:pPr marL="342900" indent="-342900" algn="just">
              <a:buFontTx/>
              <a:buChar char="-"/>
              <a:defRPr/>
            </a:pPr>
            <a:endParaRPr lang="tr-TR" sz="2400" b="1" dirty="0">
              <a:latin typeface="+mn-lt"/>
            </a:endParaRPr>
          </a:p>
          <a:p>
            <a:pPr algn="just">
              <a:defRPr/>
            </a:pPr>
            <a:r>
              <a:rPr lang="tr-TR" sz="2400" b="1" dirty="0">
                <a:latin typeface="+mn-lt"/>
              </a:rPr>
              <a:t>Şirketler</a:t>
            </a:r>
          </a:p>
        </p:txBody>
      </p:sp>
      <p:sp>
        <p:nvSpPr>
          <p:cNvPr id="27663"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239124"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9" name="Metin kutusu 8"/>
          <p:cNvSpPr txBox="1"/>
          <p:nvPr/>
        </p:nvSpPr>
        <p:spPr>
          <a:xfrm>
            <a:off x="372305" y="3078748"/>
            <a:ext cx="1566174" cy="923330"/>
          </a:xfrm>
          <a:prstGeom prst="rect">
            <a:avLst/>
          </a:prstGeom>
          <a:noFill/>
        </p:spPr>
        <p:txBody>
          <a:bodyPr wrap="square" rtlCol="0" anchor="ctr">
            <a:spAutoFit/>
          </a:bodyPr>
          <a:lstStyle/>
          <a:p>
            <a:r>
              <a:rPr lang="tr-TR" b="1" dirty="0">
                <a:solidFill>
                  <a:srgbClr val="990000"/>
                </a:solidFill>
                <a:effectLst>
                  <a:outerShdw blurRad="38100" dist="38100" dir="2700000" algn="tl">
                    <a:srgbClr val="000000">
                      <a:alpha val="43137"/>
                    </a:srgbClr>
                  </a:outerShdw>
                </a:effectLst>
                <a:latin typeface="+mj-lt"/>
              </a:rPr>
              <a:t>PAZARA GİRİŞ BELGELERİ DESTEĞİ</a:t>
            </a:r>
          </a:p>
        </p:txBody>
      </p:sp>
      <p:sp>
        <p:nvSpPr>
          <p:cNvPr id="10" name="Metin kutusu 9"/>
          <p:cNvSpPr txBox="1"/>
          <p:nvPr/>
        </p:nvSpPr>
        <p:spPr>
          <a:xfrm>
            <a:off x="2539770" y="970125"/>
            <a:ext cx="6309261" cy="5832366"/>
          </a:xfrm>
          <a:prstGeom prst="rect">
            <a:avLst/>
          </a:prstGeom>
          <a:noFill/>
        </p:spPr>
        <p:txBody>
          <a:bodyPr wrap="square" rtlCol="0" anchor="ctr">
            <a:spAutoFit/>
          </a:bodyPr>
          <a:lstStyle/>
          <a:p>
            <a:pPr>
              <a:lnSpc>
                <a:spcPct val="150000"/>
              </a:lnSpc>
              <a:buClr>
                <a:srgbClr val="990000"/>
              </a:buClr>
            </a:pPr>
            <a:endParaRPr lang="tr-TR" b="1" dirty="0">
              <a:solidFill>
                <a:srgbClr val="990000"/>
              </a:solidFill>
            </a:endParaRPr>
          </a:p>
          <a:p>
            <a:pPr algn="just">
              <a:lnSpc>
                <a:spcPct val="150000"/>
              </a:lnSpc>
              <a:buClr>
                <a:srgbClr val="990000"/>
              </a:buClr>
            </a:pPr>
            <a:r>
              <a:rPr lang="tr-TR" sz="2000" b="1" dirty="0">
                <a:solidFill>
                  <a:srgbClr val="990000"/>
                </a:solidFill>
                <a:latin typeface="+mn-lt"/>
              </a:rPr>
              <a:t>Hedef Grup</a:t>
            </a:r>
          </a:p>
          <a:p>
            <a:pPr marL="214313" indent="-214313" algn="just">
              <a:lnSpc>
                <a:spcPct val="150000"/>
              </a:lnSpc>
              <a:buClr>
                <a:srgbClr val="990000"/>
              </a:buClr>
              <a:buFont typeface="Arial" pitchFamily="34" charset="0"/>
              <a:buChar char="•"/>
              <a:defRPr/>
            </a:pPr>
            <a:r>
              <a:rPr lang="tr-TR" sz="2000" b="1" dirty="0">
                <a:solidFill>
                  <a:srgbClr val="475A8C"/>
                </a:solidFill>
                <a:latin typeface="+mn-lt"/>
              </a:rPr>
              <a:t>Sınai / Ticari şirketler</a:t>
            </a:r>
          </a:p>
          <a:p>
            <a:pPr algn="just">
              <a:lnSpc>
                <a:spcPct val="150000"/>
              </a:lnSpc>
              <a:defRPr/>
            </a:pPr>
            <a:r>
              <a:rPr lang="tr-TR" sz="2000" b="1" dirty="0">
                <a:solidFill>
                  <a:srgbClr val="990000"/>
                </a:solidFill>
                <a:latin typeface="+mn-lt"/>
              </a:rPr>
              <a:t>Desteklenen Faaliyetler</a:t>
            </a:r>
          </a:p>
          <a:p>
            <a:pPr marL="257175" lvl="2" indent="-257175" algn="just">
              <a:buClr>
                <a:srgbClr val="990000"/>
              </a:buClr>
              <a:buFont typeface="Arial" pitchFamily="34" charset="0"/>
              <a:buChar char="•"/>
            </a:pPr>
            <a:r>
              <a:rPr lang="tr-TR" sz="2000" b="1" dirty="0">
                <a:solidFill>
                  <a:srgbClr val="475A8C"/>
                </a:solidFill>
                <a:latin typeface="+mn-lt"/>
              </a:rPr>
              <a:t>Akredite edilmiş kurum ve/veya kuruluşlardan alınacak </a:t>
            </a:r>
            <a:r>
              <a:rPr lang="de-DE" sz="2000" b="1" dirty="0">
                <a:solidFill>
                  <a:srgbClr val="475A8C"/>
                </a:solidFill>
                <a:latin typeface="+mn-lt"/>
              </a:rPr>
              <a:t> </a:t>
            </a:r>
            <a:r>
              <a:rPr lang="tr-TR" sz="2000" b="1" dirty="0">
                <a:solidFill>
                  <a:srgbClr val="475A8C"/>
                </a:solidFill>
                <a:latin typeface="+mn-lt"/>
              </a:rPr>
              <a:t>çevre ve kalite belgeleri, insan can, mal emniyeti ve güvenliğini gösterir işaretler ile test/analiz raporu alma giderleri</a:t>
            </a:r>
          </a:p>
          <a:p>
            <a:pPr marL="257175" lvl="2" indent="-257175" algn="just">
              <a:buClr>
                <a:srgbClr val="990000"/>
              </a:buClr>
              <a:buFont typeface="Arial" pitchFamily="34" charset="0"/>
              <a:buChar char="•"/>
            </a:pPr>
            <a:r>
              <a:rPr lang="tr-TR" sz="2000" b="1" dirty="0">
                <a:solidFill>
                  <a:srgbClr val="475A8C"/>
                </a:solidFill>
                <a:latin typeface="+mn-lt"/>
              </a:rPr>
              <a:t>Tarım ürünlerine ilişkin laboratuvar analizleri ve belgelendirme </a:t>
            </a:r>
            <a:r>
              <a:rPr lang="tr-TR" sz="2000" b="1" dirty="0" smtClean="0">
                <a:solidFill>
                  <a:srgbClr val="475A8C"/>
                </a:solidFill>
                <a:latin typeface="+mn-lt"/>
              </a:rPr>
              <a:t>giderleri</a:t>
            </a:r>
          </a:p>
          <a:p>
            <a:pPr marL="257175" lvl="2" indent="-257175" algn="just">
              <a:buClr>
                <a:srgbClr val="990000"/>
              </a:buClr>
              <a:buFont typeface="Arial" pitchFamily="34" charset="0"/>
              <a:buChar char="•"/>
            </a:pPr>
            <a:endParaRPr lang="tr-TR" sz="2000" b="1" dirty="0">
              <a:solidFill>
                <a:srgbClr val="475A8C"/>
              </a:solidFill>
              <a:latin typeface="+mn-lt"/>
            </a:endParaRPr>
          </a:p>
          <a:p>
            <a:pPr marL="257175" lvl="2" indent="-257175" algn="just">
              <a:buClr>
                <a:srgbClr val="990000"/>
              </a:buClr>
              <a:buFont typeface="Arial" pitchFamily="34" charset="0"/>
              <a:buChar char="•"/>
            </a:pPr>
            <a:r>
              <a:rPr lang="tr-TR" sz="2000" b="1" dirty="0" smtClean="0">
                <a:solidFill>
                  <a:srgbClr val="990000"/>
                </a:solidFill>
                <a:latin typeface="+mn-lt"/>
              </a:rPr>
              <a:t>Destek </a:t>
            </a:r>
            <a:r>
              <a:rPr lang="tr-TR" sz="2000" b="1" dirty="0">
                <a:solidFill>
                  <a:srgbClr val="990000"/>
                </a:solidFill>
                <a:latin typeface="+mn-lt"/>
              </a:rPr>
              <a:t>Miktarı : 250.000 </a:t>
            </a:r>
            <a:r>
              <a:rPr lang="tr-TR" sz="2000" b="1" dirty="0" smtClean="0">
                <a:solidFill>
                  <a:srgbClr val="990000"/>
                </a:solidFill>
                <a:latin typeface="+mn-lt"/>
              </a:rPr>
              <a:t>USD</a:t>
            </a:r>
            <a:r>
              <a:rPr lang="tr-TR" sz="2000" b="1" dirty="0">
                <a:solidFill>
                  <a:srgbClr val="990000"/>
                </a:solidFill>
                <a:latin typeface="+mn-lt"/>
              </a:rPr>
              <a:t> </a:t>
            </a:r>
            <a:r>
              <a:rPr lang="tr-TR" sz="2000" b="1" dirty="0" smtClean="0">
                <a:solidFill>
                  <a:srgbClr val="990000"/>
                </a:solidFill>
                <a:latin typeface="+mn-lt"/>
              </a:rPr>
              <a:t>(Yıllık</a:t>
            </a:r>
            <a:r>
              <a:rPr lang="tr-TR" sz="2000" b="1" dirty="0">
                <a:solidFill>
                  <a:srgbClr val="990000"/>
                </a:solidFill>
                <a:latin typeface="+mn-lt"/>
              </a:rPr>
              <a:t>)</a:t>
            </a:r>
          </a:p>
          <a:p>
            <a:pPr algn="just">
              <a:buClr>
                <a:srgbClr val="990000"/>
              </a:buClr>
            </a:pPr>
            <a:r>
              <a:rPr lang="tr-TR" sz="2000" b="1" dirty="0">
                <a:solidFill>
                  <a:srgbClr val="990000"/>
                </a:solidFill>
                <a:latin typeface="+mn-lt"/>
              </a:rPr>
              <a:t>    </a:t>
            </a:r>
          </a:p>
          <a:p>
            <a:pPr marL="285750" indent="-285750" algn="just">
              <a:buClr>
                <a:srgbClr val="990000"/>
              </a:buClr>
              <a:buFont typeface="Arial" panose="020B0604020202020204" pitchFamily="34" charset="0"/>
              <a:buChar char="•"/>
            </a:pPr>
            <a:r>
              <a:rPr lang="tr-TR" sz="2000" b="1" dirty="0" smtClean="0">
                <a:solidFill>
                  <a:srgbClr val="990000"/>
                </a:solidFill>
                <a:latin typeface="+mn-lt"/>
              </a:rPr>
              <a:t>Destek </a:t>
            </a:r>
            <a:r>
              <a:rPr lang="tr-TR" sz="2000" b="1" dirty="0">
                <a:solidFill>
                  <a:srgbClr val="990000"/>
                </a:solidFill>
                <a:latin typeface="+mn-lt"/>
              </a:rPr>
              <a:t>Oranı : </a:t>
            </a:r>
            <a:r>
              <a:rPr lang="tr-TR" sz="2000" b="1" dirty="0" smtClean="0">
                <a:solidFill>
                  <a:srgbClr val="990000"/>
                </a:solidFill>
                <a:latin typeface="+mn-lt"/>
              </a:rPr>
              <a:t>% 50 </a:t>
            </a:r>
            <a:endParaRPr lang="tr-TR" sz="2000" b="1" dirty="0">
              <a:solidFill>
                <a:srgbClr val="990000"/>
              </a:solidFill>
              <a:latin typeface="+mn-lt"/>
            </a:endParaRPr>
          </a:p>
          <a:p>
            <a:pPr>
              <a:buClr>
                <a:srgbClr val="990000"/>
              </a:buClr>
            </a:pPr>
            <a:endParaRPr lang="tr-TR" sz="2000" b="1" dirty="0">
              <a:solidFill>
                <a:srgbClr val="475A8C"/>
              </a:solidFill>
              <a:latin typeface="+mn-lt"/>
            </a:endParaRPr>
          </a:p>
          <a:p>
            <a:pPr marL="0" lvl="2">
              <a:buClr>
                <a:srgbClr val="990000"/>
              </a:buClr>
            </a:pPr>
            <a:endParaRPr lang="tr-TR" b="1" dirty="0">
              <a:solidFill>
                <a:srgbClr val="475A8C"/>
              </a:solidFill>
            </a:endParaRPr>
          </a:p>
          <a:p>
            <a:endParaRPr lang="en-US" b="1" dirty="0">
              <a:solidFill>
                <a:srgbClr val="475A8C"/>
              </a:solidFill>
            </a:endParaRPr>
          </a:p>
        </p:txBody>
      </p:sp>
      <p:sp>
        <p:nvSpPr>
          <p:cNvPr id="6" name="Title 2"/>
          <p:cNvSpPr>
            <a:spLocks/>
          </p:cNvSpPr>
          <p:nvPr/>
        </p:nvSpPr>
        <p:spPr bwMode="auto">
          <a:xfrm>
            <a:off x="857250" y="365702"/>
            <a:ext cx="8185150" cy="396875"/>
          </a:xfrm>
          <a:prstGeom prst="rect">
            <a:avLst/>
          </a:prstGeom>
          <a:noFill/>
          <a:ln w="9525">
            <a:noFill/>
            <a:miter lim="800000"/>
            <a:headEnd/>
            <a:tailEnd/>
          </a:ln>
        </p:spPr>
        <p:txBody>
          <a:bodyPr anchor="ctr"/>
          <a:lstStyle/>
          <a:p>
            <a:pPr algn="r" defTabSz="914400">
              <a:defRPr/>
            </a:pPr>
            <a:r>
              <a:rPr lang="tr-TR" sz="3200" b="1" dirty="0">
                <a:solidFill>
                  <a:schemeClr val="bg1"/>
                </a:solidFill>
                <a:effectLst>
                  <a:outerShdw blurRad="38100" dist="38100" dir="2700000" algn="tl">
                    <a:srgbClr val="000000">
                      <a:alpha val="43137"/>
                    </a:srgbClr>
                  </a:outerShdw>
                </a:effectLst>
                <a:latin typeface="+mj-lt"/>
              </a:rPr>
              <a:t>PAZARA GİRİŞ BELGELERİNİN DESTEKLENMESİ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18</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629631360"/>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261914"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9" name="Metin kutusu 8"/>
          <p:cNvSpPr txBox="1"/>
          <p:nvPr/>
        </p:nvSpPr>
        <p:spPr>
          <a:xfrm>
            <a:off x="228596" y="2787483"/>
            <a:ext cx="2020875" cy="1477328"/>
          </a:xfrm>
          <a:prstGeom prst="rect">
            <a:avLst/>
          </a:prstGeom>
          <a:noFill/>
        </p:spPr>
        <p:txBody>
          <a:bodyPr wrap="square" rtlCol="0" anchor="ctr">
            <a:spAutoFit/>
          </a:bodyPr>
          <a:lstStyle/>
          <a:p>
            <a:endParaRPr lang="tr-TR" b="1" dirty="0">
              <a:solidFill>
                <a:srgbClr val="990000"/>
              </a:solidFill>
              <a:effectLst>
                <a:outerShdw blurRad="38100" dist="38100" dir="2700000" algn="tl">
                  <a:srgbClr val="000000">
                    <a:alpha val="43137"/>
                  </a:srgbClr>
                </a:outerShdw>
              </a:effectLst>
            </a:endParaRPr>
          </a:p>
          <a:p>
            <a:r>
              <a:rPr lang="tr-TR" b="1" dirty="0">
                <a:solidFill>
                  <a:srgbClr val="990000"/>
                </a:solidFill>
                <a:effectLst>
                  <a:outerShdw blurRad="38100" dist="38100" dir="2700000" algn="tl">
                    <a:srgbClr val="000000">
                      <a:alpha val="43137"/>
                    </a:srgbClr>
                  </a:outerShdw>
                </a:effectLst>
              </a:rPr>
              <a:t>DESTEKLENEN ÖRNEK BELGELER VE ANALİZLER</a:t>
            </a:r>
          </a:p>
        </p:txBody>
      </p:sp>
      <p:sp>
        <p:nvSpPr>
          <p:cNvPr id="10" name="Metin kutusu 9"/>
          <p:cNvSpPr txBox="1"/>
          <p:nvPr/>
        </p:nvSpPr>
        <p:spPr>
          <a:xfrm>
            <a:off x="2998631" y="3123910"/>
            <a:ext cx="4914546" cy="923330"/>
          </a:xfrm>
          <a:prstGeom prst="rect">
            <a:avLst/>
          </a:prstGeom>
          <a:noFill/>
        </p:spPr>
        <p:txBody>
          <a:bodyPr wrap="square" rtlCol="0" anchor="ctr">
            <a:spAutoFit/>
          </a:bodyPr>
          <a:lstStyle/>
          <a:p>
            <a:pPr marL="0" lvl="2">
              <a:buClr>
                <a:srgbClr val="990000"/>
              </a:buClr>
            </a:pPr>
            <a:endParaRPr lang="tr-TR" b="1" dirty="0">
              <a:solidFill>
                <a:srgbClr val="475A8C"/>
              </a:solidFill>
            </a:endParaRPr>
          </a:p>
          <a:p>
            <a:pPr marL="0" lvl="2">
              <a:buClr>
                <a:srgbClr val="990000"/>
              </a:buClr>
            </a:pPr>
            <a:endParaRPr lang="tr-TR" b="1" dirty="0">
              <a:solidFill>
                <a:srgbClr val="475A8C"/>
              </a:solidFill>
            </a:endParaRPr>
          </a:p>
          <a:p>
            <a:endParaRPr lang="en-US" b="1" dirty="0">
              <a:solidFill>
                <a:srgbClr val="475A8C"/>
              </a:solidFill>
            </a:endParaRPr>
          </a:p>
        </p:txBody>
      </p:sp>
      <p:graphicFrame>
        <p:nvGraphicFramePr>
          <p:cNvPr id="11" name="Diyagram 10"/>
          <p:cNvGraphicFramePr/>
          <p:nvPr>
            <p:extLst>
              <p:ext uri="{D42A27DB-BD31-4B8C-83A1-F6EECF244321}">
                <p14:modId xmlns:p14="http://schemas.microsoft.com/office/powerpoint/2010/main" val="3563766371"/>
              </p:ext>
            </p:extLst>
          </p:nvPr>
        </p:nvGraphicFramePr>
        <p:xfrm>
          <a:off x="2301087" y="1448436"/>
          <a:ext cx="6427277" cy="4274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Unvan 1"/>
          <p:cNvSpPr>
            <a:spLocks noGrp="1"/>
          </p:cNvSpPr>
          <p:nvPr>
            <p:ph type="title"/>
          </p:nvPr>
        </p:nvSpPr>
        <p:spPr>
          <a:xfrm>
            <a:off x="301336" y="332712"/>
            <a:ext cx="8842663" cy="396000"/>
          </a:xfrm>
        </p:spPr>
        <p:txBody>
          <a:bodyPr/>
          <a:lstStyle/>
          <a:p>
            <a:r>
              <a:rPr lang="tr-TR" sz="3200" dirty="0">
                <a:effectLst>
                  <a:outerShdw blurRad="38100" dist="38100" dir="2700000" algn="tl">
                    <a:srgbClr val="000000">
                      <a:alpha val="43137"/>
                    </a:srgbClr>
                  </a:outerShdw>
                </a:effectLst>
              </a:rPr>
              <a:t>PAZARA GİRİŞ BELGELERİNİN </a:t>
            </a:r>
            <a:r>
              <a:rPr lang="tr-TR" sz="3200" dirty="0" smtClean="0">
                <a:effectLst>
                  <a:outerShdw blurRad="38100" dist="38100" dir="2700000" algn="tl">
                    <a:srgbClr val="000000">
                      <a:alpha val="43137"/>
                    </a:srgbClr>
                  </a:outerShdw>
                </a:effectLst>
              </a:rPr>
              <a:t>DESTEKLENMESİ</a:t>
            </a:r>
            <a:endParaRPr lang="tr-TR" sz="3200" dirty="0"/>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19</a:t>
            </a:fld>
            <a:endParaRPr lang="en-US" altLang="tr-TR" dirty="0"/>
          </a:p>
        </p:txBody>
      </p:sp>
      <p:sp>
        <p:nvSpPr>
          <p:cNvPr id="12"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4" name="Resim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03034503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2"/>
          <p:cNvSpPr txBox="1">
            <a:spLocks/>
          </p:cNvSpPr>
          <p:nvPr/>
        </p:nvSpPr>
        <p:spPr bwMode="auto">
          <a:xfrm>
            <a:off x="1143001" y="1081087"/>
            <a:ext cx="6857999" cy="403697"/>
          </a:xfrm>
          <a:prstGeom prst="rect">
            <a:avLst/>
          </a:prstGeom>
          <a:noFill/>
          <a:ln w="9525">
            <a:noFill/>
            <a:miter lim="800000"/>
            <a:headEnd/>
            <a:tailEnd/>
          </a:ln>
        </p:spPr>
        <p:txBody>
          <a:bodyPr anchor="ctr"/>
          <a:lstStyle>
            <a:lvl1pPr defTabSz="457200">
              <a:defRPr sz="2400">
                <a:solidFill>
                  <a:schemeClr val="tx1"/>
                </a:solidFill>
                <a:latin typeface="Calibri" panose="020F0502020204030204" pitchFamily="34" charset="0"/>
                <a:ea typeface="MS PGothic" panose="020B0600070205080204" pitchFamily="34" charset="-128"/>
              </a:defRPr>
            </a:lvl1pPr>
            <a:lvl2pPr marL="742950" indent="-285750" defTabSz="457200">
              <a:defRPr sz="2400">
                <a:solidFill>
                  <a:schemeClr val="tx1"/>
                </a:solidFill>
                <a:latin typeface="Calibri" panose="020F0502020204030204" pitchFamily="34" charset="0"/>
                <a:ea typeface="MS PGothic" panose="020B0600070205080204" pitchFamily="34" charset="-128"/>
              </a:defRPr>
            </a:lvl2pPr>
            <a:lvl3pPr marL="1143000" indent="-228600" defTabSz="457200">
              <a:defRPr sz="2400">
                <a:solidFill>
                  <a:schemeClr val="tx1"/>
                </a:solidFill>
                <a:latin typeface="Calibri" panose="020F0502020204030204" pitchFamily="34" charset="0"/>
                <a:ea typeface="MS PGothic" panose="020B0600070205080204" pitchFamily="34" charset="-128"/>
              </a:defRPr>
            </a:lvl3pPr>
            <a:lvl4pPr marL="1600200" indent="-228600" defTabSz="457200">
              <a:defRPr sz="2400">
                <a:solidFill>
                  <a:schemeClr val="tx1"/>
                </a:solidFill>
                <a:latin typeface="Calibri" panose="020F0502020204030204" pitchFamily="34" charset="0"/>
                <a:ea typeface="MS PGothic" panose="020B0600070205080204" pitchFamily="34" charset="-128"/>
              </a:defRPr>
            </a:lvl4pPr>
            <a:lvl5pPr marL="2057400" indent="-228600" defTabSz="4572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eaLnBrk="1" fontAlgn="auto" hangingPunct="1">
              <a:spcBef>
                <a:spcPts val="0"/>
              </a:spcBef>
              <a:spcAft>
                <a:spcPts val="0"/>
              </a:spcAft>
              <a:defRPr/>
            </a:pPr>
            <a:r>
              <a:rPr lang="tr-TR" altLang="tr-TR" b="1" dirty="0">
                <a:solidFill>
                  <a:srgbClr val="C00000"/>
                </a:solidFill>
              </a:rPr>
              <a:t>MEVCUT  DESTEKLER </a:t>
            </a:r>
          </a:p>
        </p:txBody>
      </p:sp>
      <p:sp>
        <p:nvSpPr>
          <p:cNvPr id="23567" name="AutoShape 6"/>
          <p:cNvSpPr>
            <a:spLocks/>
          </p:cNvSpPr>
          <p:nvPr/>
        </p:nvSpPr>
        <p:spPr bwMode="auto">
          <a:xfrm>
            <a:off x="1871700" y="2057568"/>
            <a:ext cx="270272" cy="3045619"/>
          </a:xfrm>
          <a:prstGeom prst="leftBrace">
            <a:avLst>
              <a:gd name="adj1" fmla="val 26656"/>
              <a:gd name="adj2" fmla="val 50000"/>
            </a:avLst>
          </a:prstGeom>
          <a:noFill/>
          <a:ln w="28575">
            <a:solidFill>
              <a:schemeClr val="accent2">
                <a:lumMod val="75000"/>
              </a:schemeClr>
            </a:solidFill>
            <a:round/>
            <a:headEnd/>
            <a:tailEnd type="triangle" w="med" len="med"/>
          </a:ln>
          <a:extLst/>
        </p:spPr>
        <p:txBody>
          <a:bodyPr wrap="none" lIns="67866" tIns="33338" rIns="67866" bIns="33338"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defTabSz="685800" eaLnBrk="1" fontAlgn="auto" hangingPunct="1">
              <a:spcBef>
                <a:spcPts val="0"/>
              </a:spcBef>
              <a:spcAft>
                <a:spcPts val="0"/>
              </a:spcAft>
              <a:defRPr/>
            </a:pPr>
            <a:endParaRPr lang="tr-TR" altLang="tr-TR">
              <a:solidFill>
                <a:prstClr val="black"/>
              </a:solidFill>
            </a:endParaRPr>
          </a:p>
        </p:txBody>
      </p:sp>
      <p:sp>
        <p:nvSpPr>
          <p:cNvPr id="38920" name="Rectangle 8"/>
          <p:cNvSpPr>
            <a:spLocks noChangeArrowheads="1"/>
          </p:cNvSpPr>
          <p:nvPr/>
        </p:nvSpPr>
        <p:spPr bwMode="auto">
          <a:xfrm rot="16200000">
            <a:off x="-225921" y="3113578"/>
            <a:ext cx="3517106" cy="894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eaLnBrk="1" fontAlgn="auto" hangingPunct="1">
              <a:spcBef>
                <a:spcPts val="0"/>
              </a:spcBef>
              <a:spcAft>
                <a:spcPts val="0"/>
              </a:spcAft>
            </a:pPr>
            <a:r>
              <a:rPr lang="tr-TR" altLang="tr-TR" b="1" dirty="0">
                <a:solidFill>
                  <a:prstClr val="black"/>
                </a:solidFill>
                <a:latin typeface="Calibri" panose="020F0502020204030204"/>
              </a:rPr>
              <a:t>İHRACATA YÖNELİK DEVLET YARDIMLARI (DFİF)</a:t>
            </a:r>
            <a:endParaRPr lang="tr-TR" altLang="tr-TR" sz="1200" b="1" dirty="0">
              <a:solidFill>
                <a:prstClr val="black"/>
              </a:solidFill>
              <a:latin typeface="Calibri" panose="020F0502020204030204"/>
            </a:endParaRPr>
          </a:p>
        </p:txBody>
      </p:sp>
      <p:grpSp>
        <p:nvGrpSpPr>
          <p:cNvPr id="3" name="Grup 2"/>
          <p:cNvGrpSpPr/>
          <p:nvPr/>
        </p:nvGrpSpPr>
        <p:grpSpPr>
          <a:xfrm>
            <a:off x="2195737" y="1787170"/>
            <a:ext cx="1696442" cy="2721950"/>
            <a:chOff x="1509286" y="1239894"/>
            <a:chExt cx="2261923" cy="3629266"/>
          </a:xfrm>
        </p:grpSpPr>
        <p:sp>
          <p:nvSpPr>
            <p:cNvPr id="13" name="Rectangle 8"/>
            <p:cNvSpPr>
              <a:spLocks noChangeArrowheads="1"/>
            </p:cNvSpPr>
            <p:nvPr/>
          </p:nvSpPr>
          <p:spPr bwMode="auto">
            <a:xfrm>
              <a:off x="1604963" y="1914822"/>
              <a:ext cx="2063750" cy="2954338"/>
            </a:xfrm>
            <a:prstGeom prst="rect">
              <a:avLst/>
            </a:prstGeom>
            <a:gradFill>
              <a:gsLst>
                <a:gs pos="0">
                  <a:schemeClr val="bg1"/>
                </a:gs>
                <a:gs pos="100000">
                  <a:schemeClr val="accent2">
                    <a:lumMod val="20000"/>
                    <a:lumOff val="80000"/>
                  </a:schemeClr>
                </a:gs>
                <a:gs pos="0">
                  <a:schemeClr val="bg1"/>
                </a:gs>
              </a:gsLst>
            </a:gradFill>
            <a:ln>
              <a:noFill/>
              <a:headEnd/>
              <a:tailEnd/>
            </a:ln>
            <a:effectLst/>
          </p:spPr>
          <p:style>
            <a:lnRef idx="1">
              <a:schemeClr val="accent2"/>
            </a:lnRef>
            <a:fillRef idx="2">
              <a:schemeClr val="accent2"/>
            </a:fillRef>
            <a:effectRef idx="1">
              <a:schemeClr val="accent2"/>
            </a:effectRef>
            <a:fontRef idx="minor">
              <a:schemeClr val="dk1"/>
            </a:fontRef>
          </p:style>
          <p:txBody>
            <a:bodyPr anchor="ct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UR-GE</a:t>
              </a:r>
            </a:p>
            <a:p>
              <a:pPr defTabSz="685800" eaLnBrk="1" fontAlgn="auto" hangingPunct="1">
                <a:spcBef>
                  <a:spcPts val="0"/>
                </a:spcBef>
                <a:spcAft>
                  <a:spcPts val="0"/>
                </a:spcAft>
                <a:buFont typeface="Arial" panose="020B0604020202020204" pitchFamily="34" charset="0"/>
                <a:buChar char="•"/>
                <a:defRPr/>
              </a:pPr>
              <a:endParaRPr lang="tr-TR" altLang="tr-TR" sz="1350" b="1" dirty="0">
                <a:solidFill>
                  <a:srgbClr val="000000"/>
                </a:solidFill>
              </a:endParaRPr>
            </a:p>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Pazara Giriş Belgeleri</a:t>
              </a:r>
            </a:p>
            <a:p>
              <a:pPr defTabSz="685800" eaLnBrk="1" fontAlgn="auto" hangingPunct="1">
                <a:spcBef>
                  <a:spcPts val="0"/>
                </a:spcBef>
                <a:spcAft>
                  <a:spcPts val="0"/>
                </a:spcAft>
                <a:defRPr/>
              </a:pPr>
              <a:endParaRPr lang="tr-TR" altLang="tr-TR" sz="1350" b="1" dirty="0">
                <a:solidFill>
                  <a:srgbClr val="44546A"/>
                </a:solidFill>
              </a:endParaRPr>
            </a:p>
          </p:txBody>
        </p:sp>
        <p:grpSp>
          <p:nvGrpSpPr>
            <p:cNvPr id="19" name="Grup 18"/>
            <p:cNvGrpSpPr/>
            <p:nvPr/>
          </p:nvGrpSpPr>
          <p:grpSpPr>
            <a:xfrm>
              <a:off x="1509286" y="1239894"/>
              <a:ext cx="2261923" cy="604930"/>
              <a:chOff x="4182" y="1521017"/>
              <a:chExt cx="1619300" cy="1862321"/>
            </a:xfrm>
            <a:solidFill>
              <a:schemeClr val="accent2">
                <a:lumMod val="75000"/>
              </a:schemeClr>
            </a:solidFill>
          </p:grpSpPr>
          <p:sp>
            <p:nvSpPr>
              <p:cNvPr id="26" name="Düzlem 25"/>
              <p:cNvSpPr/>
              <p:nvPr/>
            </p:nvSpPr>
            <p:spPr>
              <a:xfrm>
                <a:off x="4182" y="1521017"/>
                <a:ext cx="1619300" cy="1862321"/>
              </a:xfrm>
              <a:prstGeom prst="plaque">
                <a:avLst/>
              </a:prstGeom>
              <a:solidFill>
                <a:srgbClr val="C00000"/>
              </a:soli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sp>
          <p:sp>
            <p:nvSpPr>
              <p:cNvPr id="28" name="Düzlem 4"/>
              <p:cNvSpPr/>
              <p:nvPr/>
            </p:nvSpPr>
            <p:spPr>
              <a:xfrm>
                <a:off x="195023" y="1711858"/>
                <a:ext cx="1237618" cy="1480640"/>
              </a:xfrm>
              <a:prstGeom prst="rect">
                <a:avLst/>
              </a:prstGeom>
              <a:noFill/>
            </p:spPr>
            <p:style>
              <a:lnRef idx="0">
                <a:scrgbClr r="0" g="0" b="0"/>
              </a:lnRef>
              <a:fillRef idx="0">
                <a:scrgbClr r="0" g="0" b="0"/>
              </a:fillRef>
              <a:effectRef idx="0">
                <a:scrgbClr r="0" g="0" b="0"/>
              </a:effectRef>
              <a:fontRef idx="minor">
                <a:schemeClr val="lt1"/>
              </a:fontRef>
            </p:style>
            <p:txBody>
              <a:bodyPr lIns="57150" tIns="57150" rIns="57150" bIns="57150" spcCol="1270" anchor="ctr"/>
              <a:lstStyle/>
              <a:p>
                <a:pPr algn="ctr" defTabSz="666750" eaLnBrk="1" fontAlgn="auto" hangingPunct="1">
                  <a:lnSpc>
                    <a:spcPct val="90000"/>
                  </a:lnSpc>
                  <a:spcBef>
                    <a:spcPts val="0"/>
                  </a:spcBef>
                  <a:spcAft>
                    <a:spcPct val="35000"/>
                  </a:spcAft>
                  <a:defRPr/>
                </a:pPr>
                <a:r>
                  <a:rPr lang="tr-TR" sz="1200" b="1" dirty="0">
                    <a:solidFill>
                      <a:prstClr val="white"/>
                    </a:solidFill>
                  </a:rPr>
                  <a:t>İhracata Hazırlık Destekleri</a:t>
                </a:r>
                <a:endParaRPr lang="en-US" sz="1200" b="1" dirty="0">
                  <a:solidFill>
                    <a:prstClr val="white"/>
                  </a:solidFill>
                </a:endParaRPr>
              </a:p>
            </p:txBody>
          </p:sp>
        </p:grpSp>
      </p:grpSp>
      <p:grpSp>
        <p:nvGrpSpPr>
          <p:cNvPr id="4" name="Grup 3"/>
          <p:cNvGrpSpPr/>
          <p:nvPr/>
        </p:nvGrpSpPr>
        <p:grpSpPr>
          <a:xfrm>
            <a:off x="3977934" y="1787208"/>
            <a:ext cx="1746051" cy="2721913"/>
            <a:chOff x="3900885" y="1239943"/>
            <a:chExt cx="2328068" cy="3629217"/>
          </a:xfrm>
        </p:grpSpPr>
        <p:sp>
          <p:nvSpPr>
            <p:cNvPr id="32773" name="Rectangle 8"/>
            <p:cNvSpPr>
              <a:spLocks noChangeArrowheads="1"/>
            </p:cNvSpPr>
            <p:nvPr/>
          </p:nvSpPr>
          <p:spPr bwMode="auto">
            <a:xfrm>
              <a:off x="4037013" y="1925935"/>
              <a:ext cx="2055812" cy="2943225"/>
            </a:xfrm>
            <a:prstGeom prst="rect">
              <a:avLst/>
            </a:prstGeom>
            <a:gradFill>
              <a:gsLst>
                <a:gs pos="0">
                  <a:schemeClr val="bg1"/>
                </a:gs>
                <a:gs pos="0">
                  <a:schemeClr val="bg1"/>
                </a:gs>
                <a:gs pos="100000">
                  <a:schemeClr val="accent2">
                    <a:lumMod val="20000"/>
                    <a:lumOff val="80000"/>
                  </a:schemeClr>
                </a:gs>
              </a:gsLst>
            </a:gradFill>
            <a:ln>
              <a:noFill/>
              <a:headEnd/>
              <a:tailEnd/>
            </a:ln>
            <a:effectLst/>
          </p:spPr>
          <p:style>
            <a:lnRef idx="1">
              <a:schemeClr val="accent2"/>
            </a:lnRef>
            <a:fillRef idx="2">
              <a:schemeClr val="accent2"/>
            </a:fillRef>
            <a:effectRef idx="1">
              <a:schemeClr val="accent2"/>
            </a:effectRef>
            <a:fontRef idx="minor">
              <a:schemeClr val="dk1"/>
            </a:fontRef>
          </p:style>
          <p:txBody>
            <a:bodyPr anchor="ctr"/>
            <a:lstStyle>
              <a:lvl1pPr marL="142875" indent="-142875">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Pazar Araştırması</a:t>
              </a:r>
            </a:p>
            <a:p>
              <a:pPr defTabSz="685800" eaLnBrk="1" fontAlgn="auto" hangingPunct="1">
                <a:spcBef>
                  <a:spcPts val="0"/>
                </a:spcBef>
                <a:spcAft>
                  <a:spcPts val="0"/>
                </a:spcAft>
                <a:defRPr/>
              </a:pPr>
              <a:endParaRPr lang="tr-TR" altLang="tr-TR" sz="1350" b="1" dirty="0">
                <a:solidFill>
                  <a:srgbClr val="000000"/>
                </a:solidFill>
              </a:endParaRPr>
            </a:p>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Fuarlara Katılım</a:t>
              </a:r>
            </a:p>
            <a:p>
              <a:pPr defTabSz="685800" eaLnBrk="1" fontAlgn="auto" hangingPunct="1">
                <a:spcBef>
                  <a:spcPts val="0"/>
                </a:spcBef>
                <a:spcAft>
                  <a:spcPts val="0"/>
                </a:spcAft>
                <a:buFont typeface="Arial" panose="020B0604020202020204" pitchFamily="34" charset="0"/>
                <a:buChar char="•"/>
                <a:defRPr/>
              </a:pPr>
              <a:endParaRPr lang="tr-TR" altLang="tr-TR" sz="1350" b="1" dirty="0">
                <a:solidFill>
                  <a:srgbClr val="000000"/>
                </a:solidFill>
              </a:endParaRPr>
            </a:p>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Yurt Dışı Birim</a:t>
              </a:r>
            </a:p>
          </p:txBody>
        </p:sp>
        <p:grpSp>
          <p:nvGrpSpPr>
            <p:cNvPr id="30" name="Grup 29"/>
            <p:cNvGrpSpPr/>
            <p:nvPr/>
          </p:nvGrpSpPr>
          <p:grpSpPr>
            <a:xfrm>
              <a:off x="3900885" y="1239943"/>
              <a:ext cx="2328068" cy="604930"/>
              <a:chOff x="4182" y="1521017"/>
              <a:chExt cx="1619300" cy="1862321"/>
            </a:xfrm>
            <a:solidFill>
              <a:schemeClr val="accent2">
                <a:lumMod val="75000"/>
              </a:schemeClr>
            </a:solidFill>
          </p:grpSpPr>
          <p:sp>
            <p:nvSpPr>
              <p:cNvPr id="31" name="Düzlem 30"/>
              <p:cNvSpPr/>
              <p:nvPr/>
            </p:nvSpPr>
            <p:spPr>
              <a:xfrm>
                <a:off x="4182" y="1521017"/>
                <a:ext cx="1619300" cy="1862321"/>
              </a:xfrm>
              <a:prstGeom prst="plaque">
                <a:avLst/>
              </a:prstGeom>
              <a:solidFill>
                <a:srgbClr val="C00000"/>
              </a:soli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sp>
          <p:sp>
            <p:nvSpPr>
              <p:cNvPr id="32" name="Düzlem 4"/>
              <p:cNvSpPr/>
              <p:nvPr/>
            </p:nvSpPr>
            <p:spPr>
              <a:xfrm>
                <a:off x="195023" y="1711858"/>
                <a:ext cx="1237618" cy="1480640"/>
              </a:xfrm>
              <a:prstGeom prst="rect">
                <a:avLst/>
              </a:prstGeom>
              <a:noFill/>
            </p:spPr>
            <p:style>
              <a:lnRef idx="0">
                <a:scrgbClr r="0" g="0" b="0"/>
              </a:lnRef>
              <a:fillRef idx="0">
                <a:scrgbClr r="0" g="0" b="0"/>
              </a:fillRef>
              <a:effectRef idx="0">
                <a:scrgbClr r="0" g="0" b="0"/>
              </a:effectRef>
              <a:fontRef idx="minor">
                <a:schemeClr val="lt1"/>
              </a:fontRef>
            </p:style>
            <p:txBody>
              <a:bodyPr lIns="57150" tIns="57150" rIns="57150" bIns="57150" spcCol="1270" anchor="ctr"/>
              <a:lstStyle/>
              <a:p>
                <a:pPr algn="ctr" defTabSz="666750" eaLnBrk="1" fontAlgn="auto" hangingPunct="1">
                  <a:lnSpc>
                    <a:spcPct val="90000"/>
                  </a:lnSpc>
                  <a:spcBef>
                    <a:spcPts val="0"/>
                  </a:spcBef>
                  <a:spcAft>
                    <a:spcPct val="35000"/>
                  </a:spcAft>
                  <a:defRPr/>
                </a:pPr>
                <a:r>
                  <a:rPr lang="tr-TR" sz="1200" b="1" dirty="0">
                    <a:solidFill>
                      <a:prstClr val="white"/>
                    </a:solidFill>
                  </a:rPr>
                  <a:t>Pazarlama Destekleri</a:t>
                </a:r>
                <a:endParaRPr lang="en-US" sz="1200" b="1" dirty="0">
                  <a:solidFill>
                    <a:prstClr val="white"/>
                  </a:solidFill>
                </a:endParaRPr>
              </a:p>
            </p:txBody>
          </p:sp>
        </p:grpSp>
      </p:grpSp>
      <p:grpSp>
        <p:nvGrpSpPr>
          <p:cNvPr id="6" name="Grup 5"/>
          <p:cNvGrpSpPr/>
          <p:nvPr/>
        </p:nvGrpSpPr>
        <p:grpSpPr>
          <a:xfrm>
            <a:off x="5814139" y="1787209"/>
            <a:ext cx="1891976" cy="2701076"/>
            <a:chOff x="6378479" y="1239943"/>
            <a:chExt cx="2638617" cy="3601435"/>
          </a:xfrm>
        </p:grpSpPr>
        <p:sp>
          <p:nvSpPr>
            <p:cNvPr id="22" name="Rectangle 8"/>
            <p:cNvSpPr>
              <a:spLocks noChangeArrowheads="1"/>
            </p:cNvSpPr>
            <p:nvPr/>
          </p:nvSpPr>
          <p:spPr bwMode="auto">
            <a:xfrm>
              <a:off x="6494463" y="1942603"/>
              <a:ext cx="2406650" cy="2898775"/>
            </a:xfrm>
            <a:prstGeom prst="rect">
              <a:avLst/>
            </a:prstGeom>
            <a:gradFill>
              <a:gsLst>
                <a:gs pos="0">
                  <a:schemeClr val="bg1"/>
                </a:gs>
                <a:gs pos="100000">
                  <a:schemeClr val="accent2">
                    <a:lumMod val="20000"/>
                    <a:lumOff val="80000"/>
                  </a:schemeClr>
                </a:gs>
              </a:gsLst>
            </a:gradFill>
            <a:ln>
              <a:noFill/>
              <a:headEnd/>
              <a:tailEnd/>
            </a:ln>
            <a:effectLst/>
          </p:spPr>
          <p:style>
            <a:lnRef idx="1">
              <a:schemeClr val="accent2"/>
            </a:lnRef>
            <a:fillRef idx="2">
              <a:schemeClr val="accent2"/>
            </a:fillRef>
            <a:effectRef idx="1">
              <a:schemeClr val="accent2"/>
            </a:effectRef>
            <a:fontRef idx="minor">
              <a:schemeClr val="dk1"/>
            </a:fontRef>
          </p:style>
          <p:txBody>
            <a:bodyPr anchor="ctr"/>
            <a:lstStyle>
              <a:lvl1pPr marL="142875" indent="-142875">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Tasarım</a:t>
              </a:r>
            </a:p>
            <a:p>
              <a:pPr defTabSz="685800" eaLnBrk="1" fontAlgn="auto" hangingPunct="1">
                <a:spcBef>
                  <a:spcPts val="0"/>
                </a:spcBef>
                <a:spcAft>
                  <a:spcPts val="0"/>
                </a:spcAft>
                <a:defRPr/>
              </a:pPr>
              <a:endParaRPr lang="tr-TR" altLang="tr-TR" sz="1350" b="1" dirty="0">
                <a:solidFill>
                  <a:srgbClr val="000000"/>
                </a:solidFill>
              </a:endParaRPr>
            </a:p>
            <a:p>
              <a:pPr defTabSz="685800" eaLnBrk="1" fontAlgn="auto" hangingPunct="1">
                <a:spcBef>
                  <a:spcPts val="0"/>
                </a:spcBef>
                <a:spcAft>
                  <a:spcPts val="0"/>
                </a:spcAft>
                <a:buFont typeface="Arial" panose="020B0604020202020204" pitchFamily="34" charset="0"/>
                <a:buChar char="•"/>
                <a:defRPr/>
              </a:pPr>
              <a:r>
                <a:rPr lang="tr-TR" altLang="tr-TR" sz="1350" b="1" dirty="0">
                  <a:solidFill>
                    <a:srgbClr val="000000"/>
                  </a:solidFill>
                </a:rPr>
                <a:t>Marka - </a:t>
              </a:r>
              <a:r>
                <a:rPr lang="tr-TR" altLang="tr-TR" sz="1350" b="1" dirty="0" err="1">
                  <a:solidFill>
                    <a:srgbClr val="000000"/>
                  </a:solidFill>
                </a:rPr>
                <a:t>Turquality</a:t>
              </a:r>
              <a:endParaRPr lang="tr-TR" altLang="tr-TR" sz="1350" b="1" dirty="0">
                <a:solidFill>
                  <a:srgbClr val="000000"/>
                </a:solidFill>
              </a:endParaRPr>
            </a:p>
            <a:p>
              <a:pPr defTabSz="685800" eaLnBrk="1" fontAlgn="auto" hangingPunct="1">
                <a:spcBef>
                  <a:spcPts val="0"/>
                </a:spcBef>
                <a:spcAft>
                  <a:spcPts val="0"/>
                </a:spcAft>
                <a:buFont typeface="Arial" panose="020B0604020202020204" pitchFamily="34" charset="0"/>
                <a:buChar char="•"/>
                <a:defRPr/>
              </a:pPr>
              <a:endParaRPr lang="tr-TR" altLang="tr-TR" sz="1050" b="1" dirty="0">
                <a:solidFill>
                  <a:srgbClr val="44546A"/>
                </a:solidFill>
              </a:endParaRPr>
            </a:p>
            <a:p>
              <a:pPr defTabSz="685800" eaLnBrk="1" fontAlgn="auto" hangingPunct="1">
                <a:spcBef>
                  <a:spcPts val="0"/>
                </a:spcBef>
                <a:spcAft>
                  <a:spcPts val="0"/>
                </a:spcAft>
                <a:defRPr/>
              </a:pPr>
              <a:endParaRPr lang="tr-TR" altLang="tr-TR" sz="1050" b="1" dirty="0">
                <a:solidFill>
                  <a:srgbClr val="44546A"/>
                </a:solidFill>
              </a:endParaRPr>
            </a:p>
          </p:txBody>
        </p:sp>
        <p:pic>
          <p:nvPicPr>
            <p:cNvPr id="29" name="Picture 91" descr="TQ_logo_dikdörtgen"/>
            <p:cNvPicPr>
              <a:picLocks noChangeAspect="1" noChangeArrowheads="1"/>
            </p:cNvPicPr>
            <p:nvPr/>
          </p:nvPicPr>
          <p:blipFill>
            <a:blip r:embed="rId3"/>
            <a:srcRect/>
            <a:stretch>
              <a:fillRect/>
            </a:stretch>
          </p:blipFill>
          <p:spPr bwMode="auto">
            <a:xfrm>
              <a:off x="7061200" y="3725863"/>
              <a:ext cx="931863" cy="363537"/>
            </a:xfrm>
            <a:prstGeom prst="rect">
              <a:avLst/>
            </a:prstGeom>
            <a:noFill/>
            <a:ln w="9525">
              <a:solidFill>
                <a:schemeClr val="accent5"/>
              </a:solidFill>
              <a:miter lim="800000"/>
              <a:headEnd/>
              <a:tailEnd/>
            </a:ln>
          </p:spPr>
        </p:pic>
        <p:grpSp>
          <p:nvGrpSpPr>
            <p:cNvPr id="33" name="Grup 32"/>
            <p:cNvGrpSpPr/>
            <p:nvPr/>
          </p:nvGrpSpPr>
          <p:grpSpPr>
            <a:xfrm>
              <a:off x="6378479" y="1239943"/>
              <a:ext cx="2638617" cy="604930"/>
              <a:chOff x="4182" y="1521017"/>
              <a:chExt cx="1619300" cy="1862321"/>
            </a:xfrm>
            <a:solidFill>
              <a:schemeClr val="accent2">
                <a:lumMod val="75000"/>
              </a:schemeClr>
            </a:solidFill>
          </p:grpSpPr>
          <p:sp>
            <p:nvSpPr>
              <p:cNvPr id="34" name="Düzlem 33"/>
              <p:cNvSpPr/>
              <p:nvPr/>
            </p:nvSpPr>
            <p:spPr>
              <a:xfrm>
                <a:off x="4182" y="1521017"/>
                <a:ext cx="1619300" cy="1862321"/>
              </a:xfrm>
              <a:prstGeom prst="plaque">
                <a:avLst/>
              </a:prstGeom>
              <a:solidFill>
                <a:srgbClr val="C00000"/>
              </a:soli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sp>
          <p:sp>
            <p:nvSpPr>
              <p:cNvPr id="35" name="Düzlem 4"/>
              <p:cNvSpPr/>
              <p:nvPr/>
            </p:nvSpPr>
            <p:spPr>
              <a:xfrm>
                <a:off x="142849" y="1711858"/>
                <a:ext cx="1340453" cy="1480640"/>
              </a:xfrm>
              <a:prstGeom prst="rect">
                <a:avLst/>
              </a:prstGeom>
              <a:noFill/>
            </p:spPr>
            <p:style>
              <a:lnRef idx="0">
                <a:scrgbClr r="0" g="0" b="0"/>
              </a:lnRef>
              <a:fillRef idx="0">
                <a:scrgbClr r="0" g="0" b="0"/>
              </a:fillRef>
              <a:effectRef idx="0">
                <a:scrgbClr r="0" g="0" b="0"/>
              </a:effectRef>
              <a:fontRef idx="minor">
                <a:schemeClr val="lt1"/>
              </a:fontRef>
            </p:style>
            <p:txBody>
              <a:bodyPr lIns="57150" tIns="57150" rIns="57150" bIns="57150" spcCol="1270" anchor="ctr"/>
              <a:lstStyle/>
              <a:p>
                <a:pPr algn="ctr" defTabSz="666750" eaLnBrk="1" fontAlgn="auto" hangingPunct="1">
                  <a:lnSpc>
                    <a:spcPct val="90000"/>
                  </a:lnSpc>
                  <a:spcBef>
                    <a:spcPts val="0"/>
                  </a:spcBef>
                  <a:spcAft>
                    <a:spcPct val="35000"/>
                  </a:spcAft>
                  <a:defRPr/>
                </a:pPr>
                <a:r>
                  <a:rPr lang="tr-TR" sz="1200" b="1" dirty="0">
                    <a:solidFill>
                      <a:prstClr val="white"/>
                    </a:solidFill>
                  </a:rPr>
                  <a:t>Yüksek Katma Değere Yönelik Destekler</a:t>
                </a:r>
                <a:endParaRPr lang="en-US" sz="1200" b="1" dirty="0">
                  <a:solidFill>
                    <a:prstClr val="white"/>
                  </a:solidFill>
                </a:endParaRPr>
              </a:p>
            </p:txBody>
          </p:sp>
        </p:grpSp>
      </p:grpSp>
      <p:sp>
        <p:nvSpPr>
          <p:cNvPr id="2" name="Sağ Ok 1"/>
          <p:cNvSpPr/>
          <p:nvPr/>
        </p:nvSpPr>
        <p:spPr>
          <a:xfrm>
            <a:off x="3860825" y="3249609"/>
            <a:ext cx="225122" cy="303267"/>
          </a:xfrm>
          <a:prstGeom prst="rightArrow">
            <a:avLst/>
          </a:prstGeom>
        </p:spPr>
        <p:style>
          <a:lnRef idx="0">
            <a:schemeClr val="accent3"/>
          </a:lnRef>
          <a:fillRef idx="3">
            <a:schemeClr val="accent3"/>
          </a:fillRef>
          <a:effectRef idx="3">
            <a:schemeClr val="accent3"/>
          </a:effectRef>
          <a:fontRef idx="minor">
            <a:schemeClr val="lt1"/>
          </a:fontRef>
        </p:style>
        <p:txBody>
          <a:bodyPr anchor="ctr"/>
          <a:lstStyle/>
          <a:p>
            <a:pPr algn="ctr" defTabSz="685800" eaLnBrk="1" fontAlgn="auto" hangingPunct="1">
              <a:spcBef>
                <a:spcPts val="0"/>
              </a:spcBef>
              <a:spcAft>
                <a:spcPts val="0"/>
              </a:spcAft>
              <a:defRPr/>
            </a:pPr>
            <a:endParaRPr lang="tr-TR">
              <a:solidFill>
                <a:prstClr val="white"/>
              </a:solidFill>
            </a:endParaRPr>
          </a:p>
        </p:txBody>
      </p:sp>
      <p:sp>
        <p:nvSpPr>
          <p:cNvPr id="40" name="Sağ Ok 39"/>
          <p:cNvSpPr/>
          <p:nvPr/>
        </p:nvSpPr>
        <p:spPr>
          <a:xfrm>
            <a:off x="5652121" y="3253777"/>
            <a:ext cx="225122" cy="303267"/>
          </a:xfrm>
          <a:prstGeom prst="rightArrow">
            <a:avLst/>
          </a:prstGeom>
        </p:spPr>
        <p:style>
          <a:lnRef idx="0">
            <a:schemeClr val="accent3"/>
          </a:lnRef>
          <a:fillRef idx="3">
            <a:schemeClr val="accent3"/>
          </a:fillRef>
          <a:effectRef idx="3">
            <a:schemeClr val="accent3"/>
          </a:effectRef>
          <a:fontRef idx="minor">
            <a:schemeClr val="lt1"/>
          </a:fontRef>
        </p:style>
        <p:txBody>
          <a:bodyPr anchor="ctr"/>
          <a:lstStyle/>
          <a:p>
            <a:pPr algn="ctr" defTabSz="685800" eaLnBrk="1" fontAlgn="auto" hangingPunct="1">
              <a:spcBef>
                <a:spcPts val="0"/>
              </a:spcBef>
              <a:spcAft>
                <a:spcPts val="0"/>
              </a:spcAft>
              <a:defRPr/>
            </a:pPr>
            <a:endParaRPr lang="tr-TR">
              <a:solidFill>
                <a:prstClr val="white"/>
              </a:solidFill>
            </a:endParaRPr>
          </a:p>
        </p:txBody>
      </p:sp>
      <p:sp>
        <p:nvSpPr>
          <p:cNvPr id="23" name="Düzlem 22"/>
          <p:cNvSpPr/>
          <p:nvPr/>
        </p:nvSpPr>
        <p:spPr>
          <a:xfrm>
            <a:off x="2397695" y="4670826"/>
            <a:ext cx="5262922" cy="354907"/>
          </a:xfrm>
          <a:prstGeom prst="plaque">
            <a:avLst/>
          </a:prstGeom>
          <a:solidFill>
            <a:schemeClr val="accent3">
              <a:lumMod val="75000"/>
            </a:schemeClr>
          </a:soli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defTabSz="685800" eaLnBrk="1" fontAlgn="auto" hangingPunct="1">
              <a:spcBef>
                <a:spcPts val="0"/>
              </a:spcBef>
              <a:spcAft>
                <a:spcPts val="0"/>
              </a:spcAft>
              <a:defRPr/>
            </a:pPr>
            <a:r>
              <a:rPr lang="tr-TR" altLang="tr-TR" sz="1350" b="1" dirty="0">
                <a:solidFill>
                  <a:srgbClr val="FFFFFF"/>
                </a:solidFill>
              </a:rPr>
              <a:t>DÖVİZ KAZANDIRICI HİZMETLERE İLİŞKİN DESTEKLER</a:t>
            </a:r>
          </a:p>
        </p:txBody>
      </p:sp>
      <p:pic>
        <p:nvPicPr>
          <p:cNvPr id="25" name="Resim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39653" y="1592797"/>
            <a:ext cx="714982" cy="471535"/>
          </a:xfrm>
          <a:prstGeom prst="rect">
            <a:avLst/>
          </a:prstGeom>
        </p:spPr>
      </p:pic>
      <p:sp>
        <p:nvSpPr>
          <p:cNvPr id="27" name="Slayt Numarası Yer Tutucusu 2"/>
          <p:cNvSpPr>
            <a:spLocks noGrp="1"/>
          </p:cNvSpPr>
          <p:nvPr>
            <p:ph type="sldNum" sz="quarter" idx="4294967295"/>
          </p:nvPr>
        </p:nvSpPr>
        <p:spPr>
          <a:xfrm>
            <a:off x="8715375" y="6582569"/>
            <a:ext cx="428625" cy="188912"/>
          </a:xfrm>
          <a:prstGeom prst="rect">
            <a:avLst/>
          </a:prstGeom>
        </p:spPr>
        <p:txBody>
          <a:bodyPr/>
          <a:lstStyle>
            <a:lvl1pPr>
              <a:defRPr sz="2400">
                <a:solidFill>
                  <a:schemeClr val="tx1"/>
                </a:solidFill>
                <a:latin typeface="Calibri" pitchFamily="34" charset="0"/>
                <a:ea typeface="MS PGothic" pitchFamily="34" charset="-128"/>
              </a:defRPr>
            </a:lvl1pPr>
            <a:lvl2pPr>
              <a:defRPr sz="2100">
                <a:solidFill>
                  <a:schemeClr val="tx1"/>
                </a:solidFill>
                <a:latin typeface="Calibri" pitchFamily="34" charset="0"/>
                <a:ea typeface="MS PGothic" pitchFamily="34" charset="-128"/>
              </a:defRPr>
            </a:lvl2pPr>
            <a:lvl3pPr>
              <a:defRPr sz="1800">
                <a:solidFill>
                  <a:schemeClr val="tx1"/>
                </a:solidFill>
                <a:latin typeface="Calibri" pitchFamily="34" charset="0"/>
                <a:ea typeface="MS PGothic" pitchFamily="34" charset="-128"/>
              </a:defRPr>
            </a:lvl3pPr>
            <a:lvl4pPr>
              <a:defRPr sz="1500">
                <a:solidFill>
                  <a:schemeClr val="tx1"/>
                </a:solidFill>
                <a:latin typeface="Calibri" pitchFamily="34" charset="0"/>
                <a:ea typeface="MS PGothic" pitchFamily="34" charset="-128"/>
              </a:defRPr>
            </a:lvl4pPr>
            <a:lvl5pPr>
              <a:defRPr sz="15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sz="15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sz="15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sz="15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sz="1500">
                <a:solidFill>
                  <a:schemeClr val="tx1"/>
                </a:solidFill>
                <a:latin typeface="Calibri" pitchFamily="34" charset="0"/>
                <a:ea typeface="MS PGothic" pitchFamily="34" charset="-128"/>
              </a:defRPr>
            </a:lvl9pPr>
          </a:lstStyle>
          <a:p>
            <a:pPr>
              <a:defRPr/>
            </a:pPr>
            <a:fld id="{F334BFE6-68EA-4803-BC8D-1FF09260BDCF}" type="slidenum">
              <a:rPr lang="en-US" altLang="tr-TR" sz="1050" b="0">
                <a:solidFill>
                  <a:prstClr val="white"/>
                </a:solidFill>
                <a:effectLst>
                  <a:outerShdw blurRad="38100" dist="38100" dir="2700000" algn="tl">
                    <a:srgbClr val="000000"/>
                  </a:outerShdw>
                </a:effectLst>
              </a:rPr>
              <a:pPr>
                <a:defRPr/>
              </a:pPr>
              <a:t>2</a:t>
            </a:fld>
            <a:endParaRPr lang="en-US" altLang="tr-TR" sz="1050" b="0" dirty="0">
              <a:solidFill>
                <a:prstClr val="white"/>
              </a:solidFill>
              <a:effectLst>
                <a:outerShdw blurRad="38100" dist="38100" dir="2700000" algn="tl">
                  <a:srgbClr val="000000"/>
                </a:outerShdw>
              </a:effectLst>
            </a:endParaRPr>
          </a:p>
        </p:txBody>
      </p:sp>
      <p:sp>
        <p:nvSpPr>
          <p:cNvPr id="37" name="Footer Placeholder 3"/>
          <p:cNvSpPr txBox="1">
            <a:spLocks noGrp="1"/>
          </p:cNvSpPr>
          <p:nvPr/>
        </p:nvSpPr>
        <p:spPr>
          <a:xfrm>
            <a:off x="2723907" y="5412757"/>
            <a:ext cx="4254104" cy="189310"/>
          </a:xfrm>
          <a:prstGeom prst="rect">
            <a:avLst/>
          </a:prstGeom>
          <a:noFill/>
        </p:spPr>
        <p:txBody>
          <a:bodyPr/>
          <a:lstStyle/>
          <a:p>
            <a:pPr algn="ctr" defTabSz="685800" eaLnBrk="1" fontAlgn="auto" hangingPunct="1">
              <a:spcBef>
                <a:spcPts val="0"/>
              </a:spcBef>
              <a:spcAft>
                <a:spcPts val="0"/>
              </a:spcAft>
              <a:defRPr/>
            </a:pPr>
            <a:r>
              <a:rPr lang="tr-TR" sz="1200" b="1" dirty="0">
                <a:solidFill>
                  <a:srgbClr val="C00000"/>
                </a:solidFill>
                <a:effectLst>
                  <a:outerShdw blurRad="38100" dist="38100" dir="2700000" algn="tl">
                    <a:srgbClr val="000000">
                      <a:alpha val="43137"/>
                    </a:srgbClr>
                  </a:outerShdw>
                </a:effectLst>
                <a:latin typeface="Arial Narrow" pitchFamily="34" charset="0"/>
              </a:rPr>
              <a:t>T.C. </a:t>
            </a:r>
            <a:r>
              <a:rPr lang="tr-TR" sz="1200" b="1" dirty="0" smtClean="0">
                <a:solidFill>
                  <a:srgbClr val="C00000"/>
                </a:solidFill>
                <a:effectLst>
                  <a:outerShdw blurRad="38100" dist="38100" dir="2700000" algn="tl">
                    <a:srgbClr val="000000">
                      <a:alpha val="43137"/>
                    </a:srgbClr>
                  </a:outerShdw>
                </a:effectLst>
                <a:latin typeface="Arial Narrow" pitchFamily="34" charset="0"/>
              </a:rPr>
              <a:t>TİCARET </a:t>
            </a:r>
            <a:r>
              <a:rPr lang="tr-TR" sz="1200" b="1" dirty="0">
                <a:solidFill>
                  <a:srgbClr val="C00000"/>
                </a:solidFill>
                <a:effectLst>
                  <a:outerShdw blurRad="38100" dist="38100" dir="2700000" algn="tl">
                    <a:srgbClr val="000000">
                      <a:alpha val="43137"/>
                    </a:srgbClr>
                  </a:outerShdw>
                </a:effectLst>
                <a:latin typeface="Arial Narrow" pitchFamily="34" charset="0"/>
              </a:rPr>
              <a:t>BAKANLIĞI</a:t>
            </a:r>
            <a:endParaRPr lang="en-US" sz="12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38" name="Altbilgi Yer Tutucusu 2"/>
          <p:cNvSpPr txBox="1">
            <a:spLocks/>
          </p:cNvSpPr>
          <p:nvPr/>
        </p:nvSpPr>
        <p:spPr>
          <a:xfrm>
            <a:off x="0" y="6524625"/>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36"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3561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n İki Kenarlı 7"/>
          <p:cNvSpPr/>
          <p:nvPr/>
        </p:nvSpPr>
        <p:spPr>
          <a:xfrm>
            <a:off x="7978775" y="382588"/>
            <a:ext cx="593725" cy="461962"/>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4400" dirty="0" smtClean="0"/>
              <a:t>9</a:t>
            </a:r>
            <a:endParaRPr lang="tr-TR" sz="4400" dirty="0"/>
          </a:p>
        </p:txBody>
      </p:sp>
      <p:sp>
        <p:nvSpPr>
          <p:cNvPr id="9" name="Yuvarlatılmış Dikdörtgen 8"/>
          <p:cNvSpPr/>
          <p:nvPr/>
        </p:nvSpPr>
        <p:spPr>
          <a:xfrm>
            <a:off x="577850" y="1949450"/>
            <a:ext cx="7994650" cy="3440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5400" dirty="0" smtClean="0"/>
              <a:t>KÜRESEL TEDARİK ZİNCİRİNE GİRİŞ DESTEĞİ</a:t>
            </a:r>
            <a:endParaRPr lang="tr-TR" sz="5400" dirty="0"/>
          </a:p>
        </p:txBody>
      </p:sp>
      <p:sp>
        <p:nvSpPr>
          <p:cNvPr id="4"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20</a:t>
            </a:fld>
            <a:endParaRPr lang="en-US" altLang="tr-TR" dirty="0"/>
          </a:p>
        </p:txBody>
      </p:sp>
      <p:sp>
        <p:nvSpPr>
          <p:cNvPr id="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30818992"/>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76093"/>
            <a:ext cx="8185150" cy="396875"/>
          </a:xfrm>
          <a:prstGeom prst="rect">
            <a:avLst/>
          </a:prstGeom>
          <a:noFill/>
          <a:ln w="9525">
            <a:noFill/>
            <a:miter lim="800000"/>
            <a:headEnd/>
            <a:tailEnd/>
          </a:ln>
        </p:spPr>
        <p:txBody>
          <a:bodyPr anchor="ctr"/>
          <a:lstStyle/>
          <a:p>
            <a:pPr algn="r" defTabSz="914400">
              <a:defRPr/>
            </a:pPr>
            <a:r>
              <a:rPr lang="tr-TR" sz="3200" b="1" dirty="0">
                <a:solidFill>
                  <a:schemeClr val="bg1"/>
                </a:solidFill>
                <a:effectLst>
                  <a:outerShdw blurRad="38100" dist="38100" dir="2700000" algn="tl">
                    <a:srgbClr val="000000">
                      <a:alpha val="43137"/>
                    </a:srgbClr>
                  </a:outerShdw>
                </a:effectLst>
                <a:latin typeface="+mj-lt"/>
              </a:rPr>
              <a:t>KÜRESEL TEDARİK ZİNCİRİNE GİRİŞ DESTEĞİ</a:t>
            </a:r>
          </a:p>
        </p:txBody>
      </p:sp>
      <p:sp>
        <p:nvSpPr>
          <p:cNvPr id="21511" name="Text Box 7"/>
          <p:cNvSpPr txBox="1">
            <a:spLocks noChangeArrowheads="1"/>
          </p:cNvSpPr>
          <p:nvPr/>
        </p:nvSpPr>
        <p:spPr bwMode="auto">
          <a:xfrm>
            <a:off x="3451225" y="1412875"/>
            <a:ext cx="5187950" cy="1200150"/>
          </a:xfrm>
          <a:prstGeom prst="rect">
            <a:avLst/>
          </a:prstGeom>
          <a:noFill/>
          <a:ln>
            <a:noFill/>
          </a:ln>
          <a:effectLs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eaLnBrk="0" hangingPunct="0">
              <a:defRPr>
                <a:solidFill>
                  <a:schemeClr val="tx1"/>
                </a:solidFill>
                <a:latin typeface="Arial" charset="0"/>
                <a:cs typeface="Arial" charset="0"/>
              </a:defRPr>
            </a:lvl3pPr>
            <a:lvl4pPr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gn="just" defTabSz="914400" eaLnBrk="1" hangingPunct="1">
              <a:defRPr/>
            </a:pPr>
            <a:r>
              <a:rPr lang="tr-TR" sz="2400" b="1" dirty="0" smtClean="0">
                <a:latin typeface="+mn-lt"/>
              </a:rPr>
              <a:t>2014/8 sayılı Pazara Giriş Belgelerinin Desteklenmesine İlişkin Karar</a:t>
            </a:r>
          </a:p>
          <a:p>
            <a:pPr defTabSz="914400" eaLnBrk="1" hangingPunct="1">
              <a:defRPr/>
            </a:pPr>
            <a:r>
              <a:rPr lang="tr-TR" sz="2400" b="1" dirty="0" smtClean="0">
                <a:latin typeface="+mn-lt"/>
              </a:rPr>
              <a:t>	</a:t>
            </a:r>
          </a:p>
        </p:txBody>
      </p:sp>
      <p:sp>
        <p:nvSpPr>
          <p:cNvPr id="21514" name="Text Box 10"/>
          <p:cNvSpPr txBox="1">
            <a:spLocks noChangeArrowheads="1"/>
          </p:cNvSpPr>
          <p:nvPr/>
        </p:nvSpPr>
        <p:spPr bwMode="auto">
          <a:xfrm>
            <a:off x="342900" y="3435350"/>
            <a:ext cx="2755900" cy="492125"/>
          </a:xfrm>
          <a:prstGeom prst="rect">
            <a:avLst/>
          </a:prstGeom>
          <a:noFill/>
          <a:ln>
            <a:noFill/>
          </a:ln>
          <a:effectLst/>
          <a:extLst/>
        </p:spPr>
        <p:txBody>
          <a:bodyPr>
            <a:spAutoFit/>
          </a:bodyPr>
          <a:lstStyle/>
          <a:p>
            <a:pPr>
              <a:defRPr/>
            </a:pPr>
            <a:r>
              <a:rPr lang="tr-TR" sz="2600" b="1" dirty="0">
                <a:latin typeface="+mn-lt"/>
              </a:rPr>
              <a:t>AMAÇ</a:t>
            </a:r>
          </a:p>
        </p:txBody>
      </p:sp>
      <p:sp>
        <p:nvSpPr>
          <p:cNvPr id="27653"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a:ex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3079999"/>
            <a:ext cx="5105400" cy="1200329"/>
          </a:xfrm>
          <a:prstGeom prst="rect">
            <a:avLst/>
          </a:prstGeom>
          <a:noFill/>
          <a:ln>
            <a:noFill/>
          </a:ln>
          <a:effectLst/>
          <a:extLst/>
        </p:spPr>
        <p:txBody>
          <a:bodyPr>
            <a:spAutoFit/>
          </a:bodyPr>
          <a:lstStyle/>
          <a:p>
            <a:pPr algn="just">
              <a:defRPr/>
            </a:pPr>
            <a:r>
              <a:rPr lang="tr-TR" sz="2400" b="1" dirty="0">
                <a:latin typeface="+mn-lt"/>
                <a:cs typeface="Arial" charset="0"/>
              </a:rPr>
              <a:t>İhracatçılarımızın küresel firmalar ile yeni tedarikçi ilişkileri kurmalarını sağlamak</a:t>
            </a:r>
          </a:p>
        </p:txBody>
      </p:sp>
      <p:sp>
        <p:nvSpPr>
          <p:cNvPr id="27656" name="AutoShape 6"/>
          <p:cNvSpPr>
            <a:spLocks/>
          </p:cNvSpPr>
          <p:nvPr/>
        </p:nvSpPr>
        <p:spPr bwMode="auto">
          <a:xfrm>
            <a:off x="2686050" y="3140075"/>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7657"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2"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1E4FF517-8C21-4DEB-81F4-86C252DA58AD}"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21</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27660"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a:ex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533775" y="4781550"/>
            <a:ext cx="5105400" cy="831850"/>
          </a:xfrm>
          <a:prstGeom prst="rect">
            <a:avLst/>
          </a:prstGeom>
          <a:noFill/>
          <a:ln>
            <a:noFill/>
          </a:ln>
          <a:effectLst/>
          <a:extLst/>
        </p:spPr>
        <p:txBody>
          <a:bodyPr>
            <a:spAutoFit/>
          </a:bodyPr>
          <a:lstStyle/>
          <a:p>
            <a:pPr marL="342900" indent="-342900" algn="just">
              <a:buFontTx/>
              <a:buChar char="-"/>
              <a:defRPr/>
            </a:pPr>
            <a:endParaRPr lang="tr-TR" sz="2400" b="1" dirty="0">
              <a:latin typeface="+mn-lt"/>
            </a:endParaRPr>
          </a:p>
          <a:p>
            <a:pPr algn="just">
              <a:defRPr/>
            </a:pPr>
            <a:r>
              <a:rPr lang="tr-TR" sz="2400" b="1" dirty="0" smtClean="0">
                <a:latin typeface="+mn-lt"/>
              </a:rPr>
              <a:t>Üretici Şirketler</a:t>
            </a:r>
            <a:endParaRPr lang="tr-TR" sz="2400" b="1" dirty="0">
              <a:latin typeface="+mn-lt"/>
            </a:endParaRPr>
          </a:p>
        </p:txBody>
      </p:sp>
      <p:sp>
        <p:nvSpPr>
          <p:cNvPr id="27663"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6"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576090485"/>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74074" y="1030260"/>
            <a:ext cx="8364681" cy="5324535"/>
          </a:xfrm>
          <a:prstGeom prst="rect">
            <a:avLst/>
          </a:prstGeom>
          <a:noFill/>
        </p:spPr>
        <p:txBody>
          <a:bodyPr wrap="square" rtlCol="0" anchor="ctr">
            <a:spAutoFit/>
          </a:bodyPr>
          <a:lstStyle/>
          <a:p>
            <a:pPr algn="just" defTabSz="342900"/>
            <a:endParaRPr lang="tr-TR" sz="2000" b="1" dirty="0">
              <a:solidFill>
                <a:srgbClr val="990000"/>
              </a:solidFill>
            </a:endParaRPr>
          </a:p>
          <a:p>
            <a:pPr algn="just" defTabSz="342900"/>
            <a:r>
              <a:rPr lang="tr-TR" sz="2000" b="1" dirty="0">
                <a:solidFill>
                  <a:srgbClr val="990000"/>
                </a:solidFill>
              </a:rPr>
              <a:t>Desteklenen </a:t>
            </a:r>
            <a:r>
              <a:rPr lang="tr-TR" sz="2000" b="1" dirty="0" smtClean="0">
                <a:solidFill>
                  <a:srgbClr val="990000"/>
                </a:solidFill>
              </a:rPr>
              <a:t>Faaliyetler</a:t>
            </a:r>
          </a:p>
          <a:p>
            <a:pPr algn="just" defTabSz="342900"/>
            <a:endParaRPr lang="tr-TR" sz="2000" b="1" dirty="0">
              <a:solidFill>
                <a:srgbClr val="990000"/>
              </a:solidFill>
            </a:endParaRPr>
          </a:p>
          <a:p>
            <a:pPr marL="342900" lvl="2" indent="-342900" defTabSz="914400" eaLnBrk="1" fontAlgn="auto" hangingPunct="1">
              <a:spcBef>
                <a:spcPts val="0"/>
              </a:spcBef>
              <a:spcAft>
                <a:spcPts val="0"/>
              </a:spcAft>
              <a:buClr>
                <a:srgbClr val="990000"/>
              </a:buClr>
              <a:buFont typeface="Arial" pitchFamily="34" charset="0"/>
              <a:buChar char="•"/>
              <a:defRPr/>
            </a:pPr>
            <a:r>
              <a:rPr lang="tr-TR" sz="2000" b="1" kern="0" dirty="0">
                <a:solidFill>
                  <a:srgbClr val="475A8C"/>
                </a:solidFill>
                <a:latin typeface="Calibri"/>
              </a:rPr>
              <a:t>Üretici firmalarımızın yurt dışındaki küresel firmalar ile tedarikçi ilişkileri kurarak küresel tedarik zincirinde etkin yer almalarını </a:t>
            </a:r>
            <a:r>
              <a:rPr lang="tr-TR" sz="2000" b="1" kern="0" dirty="0" smtClean="0">
                <a:solidFill>
                  <a:srgbClr val="475A8C"/>
                </a:solidFill>
                <a:latin typeface="Calibri"/>
              </a:rPr>
              <a:t>sağlamak amacıyla,</a:t>
            </a:r>
          </a:p>
          <a:p>
            <a:pPr marL="0" lvl="2" defTabSz="914400" eaLnBrk="1" fontAlgn="auto" hangingPunct="1">
              <a:spcBef>
                <a:spcPts val="0"/>
              </a:spcBef>
              <a:spcAft>
                <a:spcPts val="0"/>
              </a:spcAft>
              <a:buClr>
                <a:srgbClr val="990000"/>
              </a:buClr>
              <a:defRPr/>
            </a:pPr>
            <a:endParaRPr lang="tr-TR" sz="2000" b="1" kern="0" dirty="0">
              <a:solidFill>
                <a:srgbClr val="475A8C"/>
              </a:solidFill>
              <a:latin typeface="Calibri"/>
            </a:endParaRPr>
          </a:p>
          <a:p>
            <a:pPr marL="800100" lvl="3" indent="-342900" defTabSz="914400" eaLnBrk="1" fontAlgn="auto" hangingPunct="1">
              <a:spcBef>
                <a:spcPts val="0"/>
              </a:spcBef>
              <a:spcAft>
                <a:spcPts val="0"/>
              </a:spcAft>
              <a:buClr>
                <a:srgbClr val="990000"/>
              </a:buClr>
              <a:buFont typeface="Arial" pitchFamily="34" charset="0"/>
              <a:buChar char="•"/>
              <a:defRPr/>
            </a:pPr>
            <a:r>
              <a:rPr lang="tr-TR" sz="2000" b="1" kern="0" dirty="0">
                <a:solidFill>
                  <a:srgbClr val="475A8C"/>
                </a:solidFill>
                <a:latin typeface="Calibri"/>
              </a:rPr>
              <a:t>Makine-Ekipman-Donanım Alımı</a:t>
            </a:r>
          </a:p>
          <a:p>
            <a:pPr marL="800100" lvl="3" indent="-342900" defTabSz="914400" eaLnBrk="1" fontAlgn="auto" hangingPunct="1">
              <a:spcBef>
                <a:spcPts val="0"/>
              </a:spcBef>
              <a:spcAft>
                <a:spcPts val="0"/>
              </a:spcAft>
              <a:buClr>
                <a:srgbClr val="990000"/>
              </a:buClr>
              <a:buFont typeface="Arial" pitchFamily="34" charset="0"/>
              <a:buChar char="•"/>
              <a:defRPr/>
            </a:pPr>
            <a:r>
              <a:rPr lang="tr-TR" sz="2000" b="1" kern="0" dirty="0">
                <a:solidFill>
                  <a:srgbClr val="475A8C"/>
                </a:solidFill>
                <a:latin typeface="Calibri"/>
              </a:rPr>
              <a:t>Yazılım Alımı</a:t>
            </a:r>
          </a:p>
          <a:p>
            <a:pPr marL="800100" lvl="3" indent="-342900" defTabSz="914400" eaLnBrk="1" fontAlgn="auto" hangingPunct="1">
              <a:spcBef>
                <a:spcPts val="0"/>
              </a:spcBef>
              <a:spcAft>
                <a:spcPts val="0"/>
              </a:spcAft>
              <a:buClr>
                <a:srgbClr val="990000"/>
              </a:buClr>
              <a:buFont typeface="Arial" pitchFamily="34" charset="0"/>
              <a:buChar char="•"/>
              <a:defRPr/>
            </a:pPr>
            <a:r>
              <a:rPr lang="tr-TR" sz="2000" b="1" kern="0" dirty="0">
                <a:solidFill>
                  <a:srgbClr val="475A8C"/>
                </a:solidFill>
                <a:latin typeface="Calibri"/>
              </a:rPr>
              <a:t>Eğitim, Danışmanlık, Müşteri Ziyaretleri</a:t>
            </a:r>
          </a:p>
          <a:p>
            <a:pPr marL="800100" lvl="3" indent="-342900" defTabSz="914400" eaLnBrk="1" fontAlgn="auto" hangingPunct="1">
              <a:spcBef>
                <a:spcPts val="0"/>
              </a:spcBef>
              <a:spcAft>
                <a:spcPts val="0"/>
              </a:spcAft>
              <a:buClr>
                <a:srgbClr val="990000"/>
              </a:buClr>
              <a:buFont typeface="Arial" pitchFamily="34" charset="0"/>
              <a:buChar char="•"/>
              <a:defRPr/>
            </a:pPr>
            <a:r>
              <a:rPr lang="tr-TR" sz="2000" b="1" kern="0" dirty="0">
                <a:solidFill>
                  <a:srgbClr val="475A8C"/>
                </a:solidFill>
                <a:latin typeface="Calibri"/>
              </a:rPr>
              <a:t>Sertifikasyon, Test-Analiz, Ürün Doğrulama giderleri</a:t>
            </a:r>
            <a:endParaRPr lang="tr-TR" sz="2000" b="1" kern="0" dirty="0">
              <a:solidFill>
                <a:srgbClr val="990000"/>
              </a:solidFill>
              <a:latin typeface="Calibri"/>
            </a:endParaRPr>
          </a:p>
          <a:p>
            <a:pPr algn="just" defTabSz="342900"/>
            <a:endParaRPr lang="tr-TR" sz="2000" b="1" dirty="0">
              <a:solidFill>
                <a:srgbClr val="475A8C"/>
              </a:solidFill>
            </a:endParaRPr>
          </a:p>
          <a:p>
            <a:pPr marL="257175" indent="-257175" algn="just" defTabSz="342900">
              <a:buFont typeface="Wingdings" panose="05000000000000000000" pitchFamily="2" charset="2"/>
              <a:buChar char="Ø"/>
            </a:pPr>
            <a:r>
              <a:rPr lang="tr-TR" sz="2000" b="1" dirty="0">
                <a:solidFill>
                  <a:srgbClr val="475A8C"/>
                </a:solidFill>
              </a:rPr>
              <a:t>Şirketlerin azami 1 projesi destek kapsamındadır.</a:t>
            </a:r>
          </a:p>
          <a:p>
            <a:pPr marL="257175" indent="-257175" algn="just" defTabSz="342900">
              <a:buFont typeface="Wingdings" panose="05000000000000000000" pitchFamily="2" charset="2"/>
              <a:buChar char="Ø"/>
            </a:pPr>
            <a:r>
              <a:rPr lang="tr-TR" sz="2000" b="1" dirty="0">
                <a:solidFill>
                  <a:srgbClr val="475A8C"/>
                </a:solidFill>
              </a:rPr>
              <a:t>Şirketlerin üretici olması gerekmektedir.</a:t>
            </a:r>
          </a:p>
          <a:p>
            <a:pPr marL="257175" indent="-257175" algn="just" defTabSz="342900">
              <a:buFont typeface="Wingdings" panose="05000000000000000000" pitchFamily="2" charset="2"/>
              <a:buChar char="Ø"/>
            </a:pPr>
            <a:r>
              <a:rPr lang="tr-TR" sz="2000" b="1" dirty="0">
                <a:solidFill>
                  <a:srgbClr val="475A8C"/>
                </a:solidFill>
              </a:rPr>
              <a:t>Proje süresi 2 </a:t>
            </a:r>
            <a:r>
              <a:rPr lang="tr-TR" sz="2000" b="1" dirty="0" smtClean="0">
                <a:solidFill>
                  <a:srgbClr val="475A8C"/>
                </a:solidFill>
              </a:rPr>
              <a:t>yıldır.</a:t>
            </a:r>
            <a:endParaRPr lang="tr-TR" sz="2800" b="1" dirty="0" smtClean="0">
              <a:solidFill>
                <a:srgbClr val="990000"/>
              </a:solidFill>
            </a:endParaRPr>
          </a:p>
          <a:p>
            <a:pPr marL="257175" indent="-257175" algn="just" defTabSz="342900">
              <a:buFont typeface="Wingdings" panose="05000000000000000000" pitchFamily="2" charset="2"/>
              <a:buChar char="Ø"/>
            </a:pPr>
            <a:endParaRPr lang="tr-TR" sz="2000" b="1" dirty="0">
              <a:solidFill>
                <a:srgbClr val="990000"/>
              </a:solidFill>
            </a:endParaRPr>
          </a:p>
          <a:p>
            <a:pPr marL="285750" indent="-285750" algn="just" defTabSz="342900">
              <a:buFont typeface="Arial" panose="020B0604020202020204" pitchFamily="34" charset="0"/>
              <a:buChar char="•"/>
            </a:pPr>
            <a:r>
              <a:rPr lang="tr-TR" sz="2000" b="1" dirty="0" smtClean="0">
                <a:solidFill>
                  <a:srgbClr val="990000"/>
                </a:solidFill>
              </a:rPr>
              <a:t>Destek </a:t>
            </a:r>
            <a:r>
              <a:rPr lang="tr-TR" sz="2000" b="1" dirty="0">
                <a:solidFill>
                  <a:srgbClr val="990000"/>
                </a:solidFill>
              </a:rPr>
              <a:t>Miktarı : 1.000.000 </a:t>
            </a:r>
            <a:r>
              <a:rPr lang="tr-TR" sz="2000" b="1" dirty="0" smtClean="0">
                <a:solidFill>
                  <a:srgbClr val="990000"/>
                </a:solidFill>
              </a:rPr>
              <a:t>USD </a:t>
            </a:r>
            <a:r>
              <a:rPr lang="tr-TR" sz="2000" b="1" dirty="0">
                <a:solidFill>
                  <a:srgbClr val="990000"/>
                </a:solidFill>
              </a:rPr>
              <a:t> (Proje </a:t>
            </a:r>
            <a:r>
              <a:rPr lang="tr-TR" sz="2000" b="1" dirty="0" smtClean="0">
                <a:solidFill>
                  <a:srgbClr val="990000"/>
                </a:solidFill>
              </a:rPr>
              <a:t>başına)</a:t>
            </a:r>
            <a:endParaRPr lang="tr-TR" sz="2000" b="1" dirty="0">
              <a:solidFill>
                <a:srgbClr val="990000"/>
              </a:solidFill>
            </a:endParaRPr>
          </a:p>
          <a:p>
            <a:pPr marL="285750" indent="-285750">
              <a:buClr>
                <a:srgbClr val="990000"/>
              </a:buClr>
              <a:buFont typeface="Arial" panose="020B0604020202020204" pitchFamily="34" charset="0"/>
              <a:buChar char="•"/>
            </a:pPr>
            <a:r>
              <a:rPr lang="tr-TR" sz="2000" b="1" dirty="0" smtClean="0">
                <a:solidFill>
                  <a:srgbClr val="990000"/>
                </a:solidFill>
              </a:rPr>
              <a:t>Destek </a:t>
            </a:r>
            <a:r>
              <a:rPr lang="tr-TR" sz="2000" b="1" dirty="0">
                <a:solidFill>
                  <a:srgbClr val="990000"/>
                </a:solidFill>
              </a:rPr>
              <a:t>Oranı : </a:t>
            </a:r>
            <a:r>
              <a:rPr lang="tr-TR" sz="2000" b="1" dirty="0" smtClean="0">
                <a:solidFill>
                  <a:srgbClr val="990000"/>
                </a:solidFill>
              </a:rPr>
              <a:t>% 50 </a:t>
            </a:r>
            <a:endParaRPr lang="tr-TR" sz="2000" b="1" dirty="0">
              <a:solidFill>
                <a:srgbClr val="990000"/>
              </a:solidFill>
            </a:endParaRPr>
          </a:p>
        </p:txBody>
      </p:sp>
      <p:sp>
        <p:nvSpPr>
          <p:cNvPr id="2" name="Unvan 1"/>
          <p:cNvSpPr>
            <a:spLocks noGrp="1"/>
          </p:cNvSpPr>
          <p:nvPr>
            <p:ph type="title"/>
          </p:nvPr>
        </p:nvSpPr>
        <p:spPr/>
        <p:txBody>
          <a:bodyPr/>
          <a:lstStyle/>
          <a:p>
            <a:pPr>
              <a:defRPr/>
            </a:pPr>
            <a:r>
              <a:rPr lang="tr-TR" sz="3200" dirty="0"/>
              <a:t>KÜRESEL TEDARİK ZİNCİRİNE GİRİŞ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22</a:t>
            </a:fld>
            <a:endParaRPr lang="en-US" altLang="tr-TR" dirty="0"/>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976244749"/>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Yuvarlatılmış Dikdörtgen 8"/>
          <p:cNvSpPr/>
          <p:nvPr/>
        </p:nvSpPr>
        <p:spPr>
          <a:xfrm>
            <a:off x="577850" y="1949450"/>
            <a:ext cx="7994650" cy="3440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5400" dirty="0"/>
              <a:t>PAZAR ARAŞTIRMASI VE PAZARA GİRİŞ DESTEĞİ</a:t>
            </a:r>
          </a:p>
        </p:txBody>
      </p:sp>
      <p:sp>
        <p:nvSpPr>
          <p:cNvPr id="4"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23</a:t>
            </a:fld>
            <a:endParaRPr lang="en-US" altLang="tr-TR" dirty="0"/>
          </a:p>
        </p:txBody>
      </p:sp>
      <p:sp>
        <p:nvSpPr>
          <p:cNvPr id="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137877491"/>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73063"/>
            <a:ext cx="8185150" cy="396875"/>
          </a:xfrm>
          <a:prstGeom prst="rect">
            <a:avLst/>
          </a:prstGeom>
          <a:noFill/>
          <a:ln w="9525">
            <a:noFill/>
            <a:miter lim="800000"/>
            <a:headEnd/>
            <a:tailEnd/>
          </a:ln>
        </p:spPr>
        <p:txBody>
          <a:bodyPr anchor="ctr"/>
          <a:lstStyle/>
          <a:p>
            <a:pPr algn="r" defTabSz="914400">
              <a:defRPr/>
            </a:pPr>
            <a:r>
              <a:rPr lang="tr-TR" sz="3200" b="1" dirty="0">
                <a:solidFill>
                  <a:schemeClr val="bg1"/>
                </a:solidFill>
                <a:effectLst>
                  <a:outerShdw blurRad="38100" dist="38100" dir="2700000" algn="tl">
                    <a:srgbClr val="000000">
                      <a:alpha val="43137"/>
                    </a:srgbClr>
                  </a:outerShdw>
                </a:effectLst>
                <a:latin typeface="+mj-lt"/>
              </a:rPr>
              <a:t>PAZAR ARAŞTIRMASI VE PAZARA GİRİŞ DESTEĞİ</a:t>
            </a:r>
          </a:p>
        </p:txBody>
      </p:sp>
      <p:sp>
        <p:nvSpPr>
          <p:cNvPr id="31747" name="Text Box 7"/>
          <p:cNvSpPr txBox="1">
            <a:spLocks noChangeArrowheads="1"/>
          </p:cNvSpPr>
          <p:nvPr/>
        </p:nvSpPr>
        <p:spPr bwMode="auto">
          <a:xfrm>
            <a:off x="3451225" y="1323975"/>
            <a:ext cx="5187950" cy="1200150"/>
          </a:xfrm>
          <a:prstGeom prst="rect">
            <a:avLst/>
          </a:prstGeom>
          <a:noFill/>
          <a:ln w="9525">
            <a:noFill/>
            <a:miter lim="800000"/>
            <a:headEnd/>
            <a:tailEnd/>
          </a:ln>
        </p:spPr>
        <p:txBody>
          <a:bodyPr>
            <a:spAutoFit/>
          </a:bodyPr>
          <a:lstStyle/>
          <a:p>
            <a:pPr algn="just"/>
            <a:r>
              <a:rPr lang="tr-TR" altLang="tr-TR" sz="2400" b="1">
                <a:latin typeface="Calibri" pitchFamily="34" charset="0"/>
                <a:cs typeface="Arial" pitchFamily="34" charset="0"/>
              </a:rPr>
              <a:t>2011/1 sayılı Pazar Araştırması ve Pazara Giriş Desteği Hakkında Tebliğ</a:t>
            </a:r>
          </a:p>
          <a:p>
            <a:pPr eaLnBrk="1" hangingPunct="1"/>
            <a:r>
              <a:rPr lang="tr-TR" altLang="tr-TR" sz="2400" b="1">
                <a:latin typeface="Calibri" pitchFamily="34" charset="0"/>
                <a:cs typeface="Arial" pitchFamily="34" charset="0"/>
              </a:rPr>
              <a:t>	</a:t>
            </a:r>
          </a:p>
        </p:txBody>
      </p:sp>
      <p:sp>
        <p:nvSpPr>
          <p:cNvPr id="31748" name="AutoShape 6"/>
          <p:cNvSpPr>
            <a:spLocks/>
          </p:cNvSpPr>
          <p:nvPr/>
        </p:nvSpPr>
        <p:spPr bwMode="auto">
          <a:xfrm>
            <a:off x="2713038" y="29797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4" name="Text Box 10"/>
          <p:cNvSpPr txBox="1">
            <a:spLocks noChangeArrowheads="1"/>
          </p:cNvSpPr>
          <p:nvPr/>
        </p:nvSpPr>
        <p:spPr bwMode="auto">
          <a:xfrm>
            <a:off x="342900" y="3275013"/>
            <a:ext cx="2755900" cy="492125"/>
          </a:xfrm>
          <a:prstGeom prst="rect">
            <a:avLst/>
          </a:prstGeom>
          <a:noFill/>
          <a:ln>
            <a:noFill/>
          </a:ln>
          <a:effectLst/>
          <a:extLst/>
        </p:spPr>
        <p:txBody>
          <a:bodyPr>
            <a:spAutoFit/>
          </a:bodyPr>
          <a:lstStyle/>
          <a:p>
            <a:pPr>
              <a:defRPr/>
            </a:pPr>
            <a:r>
              <a:rPr lang="tr-TR" sz="2600" b="1" dirty="0">
                <a:latin typeface="+mn-lt"/>
              </a:rPr>
              <a:t>AMAÇ</a:t>
            </a:r>
          </a:p>
        </p:txBody>
      </p:sp>
      <p:sp>
        <p:nvSpPr>
          <p:cNvPr id="31750"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a:ex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451225" y="2763838"/>
            <a:ext cx="5187950" cy="1570037"/>
          </a:xfrm>
          <a:prstGeom prst="rect">
            <a:avLst/>
          </a:prstGeom>
          <a:noFill/>
          <a:ln>
            <a:noFill/>
          </a:ln>
          <a:effectLst/>
          <a:extLst/>
        </p:spPr>
        <p:txBody>
          <a:bodyPr>
            <a:spAutoFit/>
          </a:bodyPr>
          <a:lstStyle/>
          <a:p>
            <a:pPr algn="just">
              <a:defRPr/>
            </a:pPr>
            <a:r>
              <a:rPr lang="tr-TR" sz="2400" b="1" dirty="0">
                <a:latin typeface="+mj-lt"/>
              </a:rPr>
              <a:t>Şirketlerimizin ve işbirliği kuruluşlarımızın </a:t>
            </a:r>
            <a:r>
              <a:rPr lang="tr-TR" sz="2400" b="1" dirty="0" smtClean="0">
                <a:latin typeface="+mj-lt"/>
              </a:rPr>
              <a:t>pazar </a:t>
            </a:r>
            <a:r>
              <a:rPr lang="tr-TR" sz="2400" b="1" dirty="0">
                <a:latin typeface="+mj-lt"/>
              </a:rPr>
              <a:t>araştırması ve pazara giriş faaliyetlerinin desteklenmesi</a:t>
            </a:r>
          </a:p>
        </p:txBody>
      </p:sp>
      <p:sp>
        <p:nvSpPr>
          <p:cNvPr id="31753" name="AutoShape 6"/>
          <p:cNvSpPr>
            <a:spLocks/>
          </p:cNvSpPr>
          <p:nvPr/>
        </p:nvSpPr>
        <p:spPr bwMode="auto">
          <a:xfrm>
            <a:off x="2686050" y="29797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1754"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2"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D200A013-0C33-41F8-B0C6-89FD2AEB52A0}"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24</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31757"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a:ex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451225" y="4689475"/>
            <a:ext cx="5187950" cy="1200150"/>
          </a:xfrm>
          <a:prstGeom prst="rect">
            <a:avLst/>
          </a:prstGeom>
          <a:noFill/>
          <a:ln>
            <a:noFill/>
          </a:ln>
          <a:effectLst/>
          <a:extLst/>
        </p:spPr>
        <p:txBody>
          <a:bodyPr>
            <a:spAutoFit/>
          </a:bodyPr>
          <a:lstStyle/>
          <a:p>
            <a:pPr marL="342900" indent="-342900">
              <a:buFontTx/>
              <a:buChar char="-"/>
              <a:defRPr/>
            </a:pPr>
            <a:endParaRPr lang="tr-TR" sz="2400" b="1" dirty="0">
              <a:latin typeface="+mn-lt"/>
            </a:endParaRPr>
          </a:p>
          <a:p>
            <a:pPr marL="342900" indent="-342900" algn="just">
              <a:buFont typeface="Arial" pitchFamily="34" charset="0"/>
              <a:buChar char="•"/>
              <a:defRPr/>
            </a:pPr>
            <a:r>
              <a:rPr lang="tr-TR" sz="2400" b="1" dirty="0">
                <a:latin typeface="+mn-lt"/>
              </a:rPr>
              <a:t>Şirketler</a:t>
            </a:r>
          </a:p>
          <a:p>
            <a:pPr marL="342900" indent="-342900" algn="just">
              <a:buFont typeface="Arial" pitchFamily="34" charset="0"/>
              <a:buChar char="•"/>
              <a:defRPr/>
            </a:pPr>
            <a:r>
              <a:rPr lang="tr-TR" sz="2400" b="1" dirty="0">
                <a:latin typeface="+mn-lt"/>
              </a:rPr>
              <a:t>İşbirliği Kuruluşları</a:t>
            </a:r>
          </a:p>
        </p:txBody>
      </p:sp>
      <p:sp>
        <p:nvSpPr>
          <p:cNvPr id="31760"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288257492"/>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960489" y="373063"/>
            <a:ext cx="8183511" cy="396875"/>
          </a:xfrm>
          <a:prstGeom prst="rect">
            <a:avLst/>
          </a:prstGeom>
          <a:noFill/>
          <a:ln w="9525">
            <a:noFill/>
            <a:miter lim="800000"/>
            <a:headEnd/>
            <a:tailEnd/>
          </a:ln>
        </p:spPr>
        <p:txBody>
          <a:bodyPr anchor="ctr"/>
          <a:lstStyle/>
          <a:p>
            <a:pPr algn="r" defTabSz="914400">
              <a:defRPr/>
            </a:pPr>
            <a:r>
              <a:rPr lang="tr-TR" sz="3200" b="1" dirty="0">
                <a:solidFill>
                  <a:schemeClr val="bg1"/>
                </a:solidFill>
                <a:effectLst>
                  <a:outerShdw blurRad="38100" dist="38100" dir="2700000" algn="tl">
                    <a:srgbClr val="000000">
                      <a:alpha val="43137"/>
                    </a:srgbClr>
                  </a:outerShdw>
                </a:effectLst>
                <a:latin typeface="+mj-lt"/>
              </a:rPr>
              <a:t>PAZAR ARAŞTIRMASI VE PAZARA GİRİŞ DESTEĞİ</a:t>
            </a:r>
          </a:p>
        </p:txBody>
      </p:sp>
      <p:sp>
        <p:nvSpPr>
          <p:cNvPr id="12"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D200A013-0C33-41F8-B0C6-89FD2AEB52A0}"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25</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1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graphicFrame>
        <p:nvGraphicFramePr>
          <p:cNvPr id="21" name="Diyagram 20"/>
          <p:cNvGraphicFramePr/>
          <p:nvPr>
            <p:extLst>
              <p:ext uri="{D42A27DB-BD31-4B8C-83A1-F6EECF244321}">
                <p14:modId xmlns:p14="http://schemas.microsoft.com/office/powerpoint/2010/main" val="1877137494"/>
              </p:ext>
            </p:extLst>
          </p:nvPr>
        </p:nvGraphicFramePr>
        <p:xfrm>
          <a:off x="2030819" y="798513"/>
          <a:ext cx="6970305" cy="56451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Metin kutusu 21"/>
          <p:cNvSpPr txBox="1"/>
          <p:nvPr/>
        </p:nvSpPr>
        <p:spPr>
          <a:xfrm>
            <a:off x="322983" y="2937431"/>
            <a:ext cx="2088232" cy="892552"/>
          </a:xfrm>
          <a:prstGeom prst="rect">
            <a:avLst/>
          </a:prstGeom>
          <a:noFill/>
        </p:spPr>
        <p:txBody>
          <a:bodyPr wrap="square" rtlCol="0" anchor="ctr">
            <a:spAutoFit/>
          </a:bodyPr>
          <a:lstStyle/>
          <a:p>
            <a:r>
              <a:rPr lang="tr-TR" sz="2600" b="1" dirty="0">
                <a:solidFill>
                  <a:schemeClr val="tx2"/>
                </a:solidFill>
                <a:effectLst>
                  <a:outerShdw blurRad="38100" dist="38100" dir="2700000" algn="tl">
                    <a:srgbClr val="000000">
                      <a:alpha val="43137"/>
                    </a:srgbClr>
                  </a:outerShdw>
                </a:effectLst>
                <a:latin typeface="+mj-lt"/>
              </a:rPr>
              <a:t>DESTEK KAPSAMI</a:t>
            </a:r>
          </a:p>
        </p:txBody>
      </p:sp>
      <p:pic>
        <p:nvPicPr>
          <p:cNvPr id="7" name="Resim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456154679"/>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322443"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9" name="Metin kutusu 8"/>
          <p:cNvSpPr txBox="1"/>
          <p:nvPr/>
        </p:nvSpPr>
        <p:spPr>
          <a:xfrm>
            <a:off x="444990" y="2925982"/>
            <a:ext cx="1823447" cy="1200329"/>
          </a:xfrm>
          <a:prstGeom prst="rect">
            <a:avLst/>
          </a:prstGeom>
          <a:noFill/>
        </p:spPr>
        <p:txBody>
          <a:bodyPr wrap="square" rtlCol="0" anchor="ctr">
            <a:spAutoFit/>
          </a:bodyPr>
          <a:lstStyle/>
          <a:p>
            <a:r>
              <a:rPr lang="tr-TR" b="1" dirty="0">
                <a:solidFill>
                  <a:srgbClr val="990000"/>
                </a:solidFill>
                <a:effectLst>
                  <a:outerShdw blurRad="38100" dist="38100" dir="2700000" algn="tl">
                    <a:srgbClr val="000000">
                      <a:alpha val="43137"/>
                    </a:srgbClr>
                  </a:outerShdw>
                </a:effectLst>
              </a:rPr>
              <a:t>YURT DIŞI PAZAR ARAŞTIRMASI DESTEĞİ</a:t>
            </a:r>
          </a:p>
        </p:txBody>
      </p:sp>
      <p:sp>
        <p:nvSpPr>
          <p:cNvPr id="10" name="Metin kutusu 9"/>
          <p:cNvSpPr txBox="1"/>
          <p:nvPr/>
        </p:nvSpPr>
        <p:spPr>
          <a:xfrm>
            <a:off x="2566737" y="813868"/>
            <a:ext cx="6312568" cy="5770811"/>
          </a:xfrm>
          <a:prstGeom prst="rect">
            <a:avLst/>
          </a:prstGeom>
          <a:noFill/>
        </p:spPr>
        <p:txBody>
          <a:bodyPr wrap="square" rtlCol="0" anchor="ctr">
            <a:spAutoFit/>
          </a:bodyPr>
          <a:lstStyle/>
          <a:p>
            <a:pPr>
              <a:lnSpc>
                <a:spcPct val="150000"/>
              </a:lnSpc>
              <a:buClr>
                <a:srgbClr val="990000"/>
              </a:buClr>
            </a:pPr>
            <a:r>
              <a:rPr lang="tr-TR" b="1" dirty="0">
                <a:solidFill>
                  <a:srgbClr val="990000"/>
                </a:solidFill>
              </a:rPr>
              <a:t>  </a:t>
            </a:r>
          </a:p>
          <a:p>
            <a:pPr>
              <a:buClr>
                <a:srgbClr val="990000"/>
              </a:buClr>
            </a:pPr>
            <a:r>
              <a:rPr lang="tr-TR" b="1" dirty="0">
                <a:solidFill>
                  <a:srgbClr val="990000"/>
                </a:solidFill>
              </a:rPr>
              <a:t>Hedef Grup</a:t>
            </a:r>
          </a:p>
          <a:p>
            <a:pPr>
              <a:buClr>
                <a:srgbClr val="990000"/>
              </a:buClr>
            </a:pPr>
            <a:r>
              <a:rPr lang="tr-TR" b="1" dirty="0">
                <a:solidFill>
                  <a:srgbClr val="475A8C"/>
                </a:solidFill>
              </a:rPr>
              <a:t>Sınai / Ticari </a:t>
            </a:r>
            <a:r>
              <a:rPr lang="tr-TR" b="1" dirty="0" smtClean="0">
                <a:solidFill>
                  <a:srgbClr val="475A8C"/>
                </a:solidFill>
              </a:rPr>
              <a:t>şirketler</a:t>
            </a:r>
          </a:p>
          <a:p>
            <a:pPr>
              <a:buClr>
                <a:srgbClr val="990000"/>
              </a:buClr>
            </a:pPr>
            <a:endParaRPr lang="tr-TR" b="1" dirty="0">
              <a:solidFill>
                <a:srgbClr val="475A8C"/>
              </a:solidFill>
            </a:endParaRPr>
          </a:p>
          <a:p>
            <a:pPr>
              <a:defRPr/>
            </a:pPr>
            <a:r>
              <a:rPr lang="tr-TR" b="1" dirty="0">
                <a:solidFill>
                  <a:srgbClr val="990000"/>
                </a:solidFill>
              </a:rPr>
              <a:t>Desteklenen </a:t>
            </a:r>
            <a:r>
              <a:rPr lang="tr-TR" b="1" dirty="0" smtClean="0">
                <a:solidFill>
                  <a:srgbClr val="990000"/>
                </a:solidFill>
              </a:rPr>
              <a:t>Faaliyetler</a:t>
            </a:r>
          </a:p>
          <a:p>
            <a:pPr>
              <a:defRPr/>
            </a:pPr>
            <a:endParaRPr lang="tr-TR" b="1" dirty="0">
              <a:solidFill>
                <a:srgbClr val="990000"/>
              </a:solidFill>
            </a:endParaRPr>
          </a:p>
          <a:p>
            <a:pPr>
              <a:buClr>
                <a:srgbClr val="990000"/>
              </a:buClr>
            </a:pPr>
            <a:r>
              <a:rPr lang="tr-TR" b="1" dirty="0">
                <a:solidFill>
                  <a:srgbClr val="475A8C"/>
                </a:solidFill>
              </a:rPr>
              <a:t>Bir şirketten 2 kişinin (şirket çalışanı-ortağı) ihracat amacıyla yapacağı yurt dışı iş görüşmesi ziyaretleri için ulaşım ve konaklama masrafları</a:t>
            </a:r>
          </a:p>
          <a:p>
            <a:pPr>
              <a:buClr>
                <a:srgbClr val="990000"/>
              </a:buClr>
            </a:pPr>
            <a:endParaRPr lang="tr-TR" b="1" dirty="0">
              <a:solidFill>
                <a:srgbClr val="475A8C"/>
              </a:solidFill>
            </a:endParaRPr>
          </a:p>
          <a:p>
            <a:pPr>
              <a:buClr>
                <a:srgbClr val="990000"/>
              </a:buClr>
            </a:pPr>
            <a:r>
              <a:rPr lang="tr-TR" b="1" dirty="0">
                <a:solidFill>
                  <a:srgbClr val="475A8C"/>
                </a:solidFill>
              </a:rPr>
              <a:t>Ön onaya gerek bulunmamaktadır.</a:t>
            </a:r>
          </a:p>
          <a:p>
            <a:pPr>
              <a:buClr>
                <a:srgbClr val="990000"/>
              </a:buClr>
            </a:pPr>
            <a:endParaRPr lang="tr-TR" b="1" dirty="0">
              <a:solidFill>
                <a:srgbClr val="475A8C"/>
              </a:solidFill>
            </a:endParaRPr>
          </a:p>
          <a:p>
            <a:pPr>
              <a:buClr>
                <a:srgbClr val="990000"/>
              </a:buClr>
            </a:pPr>
            <a:r>
              <a:rPr lang="tr-TR" b="1" dirty="0" smtClean="0">
                <a:solidFill>
                  <a:srgbClr val="475A8C"/>
                </a:solidFill>
              </a:rPr>
              <a:t>Türkiye’ye dönüş tarihinden </a:t>
            </a:r>
            <a:r>
              <a:rPr lang="tr-TR" b="1" dirty="0">
                <a:solidFill>
                  <a:srgbClr val="475A8C"/>
                </a:solidFill>
              </a:rPr>
              <a:t>itibaren 3 ay içinde başvuru </a:t>
            </a:r>
            <a:r>
              <a:rPr lang="tr-TR" b="1" dirty="0" smtClean="0">
                <a:solidFill>
                  <a:srgbClr val="475A8C"/>
                </a:solidFill>
              </a:rPr>
              <a:t>yapılmalıdır.</a:t>
            </a:r>
          </a:p>
          <a:p>
            <a:pPr>
              <a:buClr>
                <a:srgbClr val="990000"/>
              </a:buClr>
            </a:pPr>
            <a:endParaRPr lang="tr-TR" b="1" dirty="0">
              <a:solidFill>
                <a:srgbClr val="475A8C"/>
              </a:solidFill>
            </a:endParaRPr>
          </a:p>
          <a:p>
            <a:pPr>
              <a:buClr>
                <a:srgbClr val="990000"/>
              </a:buClr>
            </a:pPr>
            <a:r>
              <a:rPr lang="tr-TR" b="1" dirty="0" smtClean="0">
                <a:solidFill>
                  <a:srgbClr val="990000"/>
                </a:solidFill>
              </a:rPr>
              <a:t>Destek </a:t>
            </a:r>
            <a:r>
              <a:rPr lang="tr-TR" b="1" dirty="0">
                <a:solidFill>
                  <a:srgbClr val="990000"/>
                </a:solidFill>
              </a:rPr>
              <a:t>Miktarı : </a:t>
            </a:r>
            <a:r>
              <a:rPr lang="tr-TR" b="1" dirty="0" smtClean="0">
                <a:solidFill>
                  <a:srgbClr val="990000"/>
                </a:solidFill>
              </a:rPr>
              <a:t>5.000 </a:t>
            </a:r>
            <a:r>
              <a:rPr lang="tr-TR" b="1" dirty="0">
                <a:solidFill>
                  <a:srgbClr val="990000"/>
                </a:solidFill>
              </a:rPr>
              <a:t>ABD </a:t>
            </a:r>
            <a:r>
              <a:rPr lang="tr-TR" b="1" dirty="0" smtClean="0">
                <a:solidFill>
                  <a:srgbClr val="990000"/>
                </a:solidFill>
              </a:rPr>
              <a:t>Doları (Yıllık </a:t>
            </a:r>
            <a:r>
              <a:rPr lang="tr-TR" b="1" dirty="0">
                <a:solidFill>
                  <a:srgbClr val="990000"/>
                </a:solidFill>
              </a:rPr>
              <a:t>10 adet)</a:t>
            </a:r>
          </a:p>
          <a:p>
            <a:pPr>
              <a:buClr>
                <a:srgbClr val="990000"/>
              </a:buClr>
            </a:pPr>
            <a:endParaRPr lang="tr-TR" b="1" dirty="0">
              <a:solidFill>
                <a:srgbClr val="990000"/>
              </a:solidFill>
            </a:endParaRPr>
          </a:p>
          <a:p>
            <a:pPr>
              <a:buClr>
                <a:srgbClr val="990000"/>
              </a:buClr>
            </a:pPr>
            <a:r>
              <a:rPr lang="tr-TR" b="1" dirty="0" smtClean="0">
                <a:solidFill>
                  <a:srgbClr val="990000"/>
                </a:solidFill>
              </a:rPr>
              <a:t>Destek </a:t>
            </a:r>
            <a:r>
              <a:rPr lang="tr-TR" b="1" dirty="0">
                <a:solidFill>
                  <a:srgbClr val="990000"/>
                </a:solidFill>
              </a:rPr>
              <a:t>Oranı : </a:t>
            </a:r>
            <a:r>
              <a:rPr lang="tr-TR" b="1" dirty="0" smtClean="0">
                <a:solidFill>
                  <a:srgbClr val="990000"/>
                </a:solidFill>
              </a:rPr>
              <a:t>% 70</a:t>
            </a:r>
            <a:endParaRPr lang="tr-TR" b="1" dirty="0">
              <a:solidFill>
                <a:srgbClr val="990000"/>
              </a:solidFill>
            </a:endParaRPr>
          </a:p>
          <a:p>
            <a:pPr marL="0" lvl="2">
              <a:buClr>
                <a:srgbClr val="990000"/>
              </a:buClr>
            </a:pPr>
            <a:endParaRPr lang="tr-TR" b="1" dirty="0">
              <a:solidFill>
                <a:srgbClr val="475A8C"/>
              </a:solidFill>
            </a:endParaRPr>
          </a:p>
          <a:p>
            <a:endParaRPr lang="en-US" b="1" dirty="0">
              <a:solidFill>
                <a:srgbClr val="475A8C"/>
              </a:solidFill>
            </a:endParaRPr>
          </a:p>
        </p:txBody>
      </p:sp>
      <p:sp>
        <p:nvSpPr>
          <p:cNvPr id="2" name="Unvan 1"/>
          <p:cNvSpPr>
            <a:spLocks noGrp="1"/>
          </p:cNvSpPr>
          <p:nvPr>
            <p:ph type="title"/>
          </p:nvPr>
        </p:nvSpPr>
        <p:spPr/>
        <p:txBody>
          <a:bodyPr/>
          <a:lstStyle/>
          <a:p>
            <a:r>
              <a:rPr lang="tr-TR" sz="2800" dirty="0" smtClean="0">
                <a:effectLst>
                  <a:outerShdw blurRad="38100" dist="38100" dir="2700000" algn="tl">
                    <a:srgbClr val="000000">
                      <a:alpha val="43137"/>
                    </a:srgbClr>
                  </a:outerShdw>
                </a:effectLst>
              </a:rPr>
              <a:t/>
            </a:r>
            <a:br>
              <a:rPr lang="tr-TR" sz="2800" dirty="0" smtClean="0">
                <a:effectLst>
                  <a:outerShdw blurRad="38100" dist="38100" dir="2700000" algn="tl">
                    <a:srgbClr val="000000">
                      <a:alpha val="43137"/>
                    </a:srgbClr>
                  </a:outerShdw>
                </a:effectLst>
              </a:rPr>
            </a:br>
            <a:r>
              <a:rPr lang="tr-TR" sz="2800" dirty="0" smtClean="0">
                <a:effectLst>
                  <a:outerShdw blurRad="38100" dist="38100" dir="2700000" algn="tl">
                    <a:srgbClr val="000000">
                      <a:alpha val="43137"/>
                    </a:srgbClr>
                  </a:outerShdw>
                </a:effectLst>
              </a:rPr>
              <a:t>PAZAR </a:t>
            </a:r>
            <a:r>
              <a:rPr lang="tr-TR" sz="2800" dirty="0">
                <a:effectLst>
                  <a:outerShdw blurRad="38100" dist="38100" dir="2700000" algn="tl">
                    <a:srgbClr val="000000">
                      <a:alpha val="43137"/>
                    </a:srgbClr>
                  </a:outerShdw>
                </a:effectLst>
              </a:rPr>
              <a:t>ARAŞTIRMASI VE PAZARA GİRİŞ DESTEĞİ</a:t>
            </a:r>
            <a:br>
              <a:rPr lang="tr-TR" sz="2800" dirty="0">
                <a:effectLst>
                  <a:outerShdw blurRad="38100" dist="38100" dir="2700000" algn="tl">
                    <a:srgbClr val="000000">
                      <a:alpha val="43137"/>
                    </a:srgbClr>
                  </a:outerShdw>
                </a:effectLst>
              </a:rPr>
            </a:br>
            <a:endParaRPr lang="tr-TR" sz="2800" dirty="0"/>
          </a:p>
        </p:txBody>
      </p:sp>
      <p:sp>
        <p:nvSpPr>
          <p:cNvPr id="12"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26</a:t>
            </a:fld>
            <a:endParaRPr lang="en-US" altLang="tr-TR" dirty="0"/>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4290330624"/>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1781924" y="2421574"/>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 name="Metin kutusu 8"/>
          <p:cNvSpPr txBox="1"/>
          <p:nvPr/>
        </p:nvSpPr>
        <p:spPr>
          <a:xfrm>
            <a:off x="372305" y="3172204"/>
            <a:ext cx="1566174" cy="707886"/>
          </a:xfrm>
          <a:prstGeom prst="rect">
            <a:avLst/>
          </a:prstGeom>
          <a:noFill/>
        </p:spPr>
        <p:txBody>
          <a:bodyPr wrap="square" rtlCol="0" anchor="ctr">
            <a:spAutoFit/>
          </a:bodyPr>
          <a:lstStyle/>
          <a:p>
            <a:r>
              <a:rPr lang="tr-TR" sz="2000" b="1" dirty="0">
                <a:solidFill>
                  <a:srgbClr val="990000"/>
                </a:solidFill>
                <a:effectLst>
                  <a:outerShdw blurRad="38100" dist="38100" dir="2700000" algn="tl">
                    <a:srgbClr val="000000">
                      <a:alpha val="43137"/>
                    </a:srgbClr>
                  </a:outerShdw>
                </a:effectLst>
                <a:latin typeface="+mj-lt"/>
              </a:rPr>
              <a:t>RAPOR DESTEĞİ</a:t>
            </a:r>
          </a:p>
        </p:txBody>
      </p:sp>
      <p:sp>
        <p:nvSpPr>
          <p:cNvPr id="10" name="Metin kutusu 9"/>
          <p:cNvSpPr txBox="1"/>
          <p:nvPr/>
        </p:nvSpPr>
        <p:spPr>
          <a:xfrm>
            <a:off x="2230251" y="630735"/>
            <a:ext cx="6427052" cy="5755422"/>
          </a:xfrm>
          <a:prstGeom prst="rect">
            <a:avLst/>
          </a:prstGeom>
          <a:noFill/>
        </p:spPr>
        <p:txBody>
          <a:bodyPr wrap="square" rtlCol="0" anchor="ctr">
            <a:spAutoFit/>
          </a:bodyPr>
          <a:lstStyle/>
          <a:p>
            <a:pPr lvl="0" algn="l">
              <a:lnSpc>
                <a:spcPct val="150000"/>
              </a:lnSpc>
              <a:buClr>
                <a:srgbClr val="990000"/>
              </a:buClr>
            </a:pPr>
            <a:r>
              <a:rPr lang="tr-TR" sz="2000" b="1" dirty="0" smtClean="0">
                <a:solidFill>
                  <a:srgbClr val="990000"/>
                </a:solidFill>
                <a:latin typeface="Calibri"/>
              </a:rPr>
              <a:t>Hedef </a:t>
            </a:r>
            <a:r>
              <a:rPr lang="tr-TR" sz="2000" b="1" dirty="0">
                <a:solidFill>
                  <a:srgbClr val="990000"/>
                </a:solidFill>
                <a:latin typeface="Calibri"/>
              </a:rPr>
              <a:t>Grup</a:t>
            </a:r>
          </a:p>
          <a:p>
            <a:pPr marL="214313" indent="-214313">
              <a:lnSpc>
                <a:spcPct val="150000"/>
              </a:lnSpc>
              <a:buClr>
                <a:srgbClr val="990000"/>
              </a:buClr>
              <a:buFont typeface="Arial" pitchFamily="34" charset="0"/>
              <a:buChar char="•"/>
              <a:defRPr/>
            </a:pPr>
            <a:r>
              <a:rPr lang="tr-TR" sz="2000" b="1" dirty="0">
                <a:solidFill>
                  <a:srgbClr val="475A8C"/>
                </a:solidFill>
                <a:latin typeface="Calibri"/>
              </a:rPr>
              <a:t>Sınai / </a:t>
            </a:r>
            <a:r>
              <a:rPr lang="tr-TR" sz="2000" b="1" dirty="0" smtClean="0">
                <a:solidFill>
                  <a:srgbClr val="475A8C"/>
                </a:solidFill>
                <a:latin typeface="Calibri"/>
              </a:rPr>
              <a:t>Ticari Şirketler </a:t>
            </a:r>
            <a:r>
              <a:rPr lang="tr-TR" sz="2000" b="1" dirty="0">
                <a:solidFill>
                  <a:srgbClr val="475A8C"/>
                </a:solidFill>
                <a:latin typeface="Calibri"/>
              </a:rPr>
              <a:t>ve İşbirliği Kuruluşları</a:t>
            </a:r>
          </a:p>
          <a:p>
            <a:pPr lvl="0" algn="l">
              <a:lnSpc>
                <a:spcPct val="150000"/>
              </a:lnSpc>
              <a:defRPr/>
            </a:pPr>
            <a:r>
              <a:rPr lang="tr-TR" sz="2000" b="1" dirty="0">
                <a:solidFill>
                  <a:srgbClr val="990000"/>
                </a:solidFill>
                <a:latin typeface="Calibri"/>
              </a:rPr>
              <a:t>Destek </a:t>
            </a:r>
            <a:r>
              <a:rPr lang="tr-TR" sz="2000" b="1" dirty="0" smtClean="0">
                <a:solidFill>
                  <a:srgbClr val="990000"/>
                </a:solidFill>
                <a:latin typeface="Calibri"/>
              </a:rPr>
              <a:t>Kapsamı</a:t>
            </a:r>
            <a:endParaRPr lang="tr-TR" sz="2000" b="1" dirty="0">
              <a:solidFill>
                <a:srgbClr val="990000"/>
              </a:solidFill>
              <a:latin typeface="Calibri"/>
            </a:endParaRPr>
          </a:p>
          <a:p>
            <a:pPr marL="342900" lvl="2" indent="-342900" defTabSz="914400" eaLnBrk="1" fontAlgn="auto" hangingPunct="1">
              <a:spcBef>
                <a:spcPts val="0"/>
              </a:spcBef>
              <a:spcAft>
                <a:spcPts val="0"/>
              </a:spcAft>
              <a:buClr>
                <a:srgbClr val="990000"/>
              </a:buClr>
              <a:buFont typeface="Arial" pitchFamily="34" charset="0"/>
              <a:buChar char="•"/>
              <a:defRPr/>
            </a:pPr>
            <a:r>
              <a:rPr lang="tr-TR" sz="2000" b="1" kern="0" dirty="0">
                <a:solidFill>
                  <a:srgbClr val="475A8C"/>
                </a:solidFill>
                <a:latin typeface="Calibri"/>
              </a:rPr>
              <a:t>Şirketler ile İşbirliği Kuruluşlarının yurt dışına yönelik pazara giriş stratejileri ile eylem planlarının oluşturulabilmesi amacıyla satın </a:t>
            </a:r>
            <a:r>
              <a:rPr lang="tr-TR" sz="2000" b="1" kern="0" dirty="0" smtClean="0">
                <a:solidFill>
                  <a:srgbClr val="475A8C"/>
                </a:solidFill>
                <a:latin typeface="Calibri"/>
              </a:rPr>
              <a:t>aldıkları,</a:t>
            </a:r>
          </a:p>
          <a:p>
            <a:pPr marL="0" lvl="2" defTabSz="914400" eaLnBrk="1" fontAlgn="auto" hangingPunct="1">
              <a:spcBef>
                <a:spcPts val="0"/>
              </a:spcBef>
              <a:spcAft>
                <a:spcPts val="0"/>
              </a:spcAft>
              <a:buClr>
                <a:srgbClr val="990000"/>
              </a:buClr>
              <a:defRPr/>
            </a:pPr>
            <a:endParaRPr lang="tr-TR" sz="800" b="1" kern="0" dirty="0">
              <a:solidFill>
                <a:srgbClr val="475A8C"/>
              </a:solidFill>
              <a:latin typeface="Calibri"/>
            </a:endParaRPr>
          </a:p>
          <a:p>
            <a:pPr marL="600075" lvl="1" indent="-257175" algn="just">
              <a:buClr>
                <a:srgbClr val="990000"/>
              </a:buClr>
              <a:buFont typeface="Arial" pitchFamily="34" charset="0"/>
              <a:buChar char="•"/>
            </a:pPr>
            <a:r>
              <a:rPr lang="tr-TR" sz="2000" b="1" dirty="0" smtClean="0">
                <a:solidFill>
                  <a:srgbClr val="475A8C"/>
                </a:solidFill>
                <a:latin typeface="Calibri"/>
              </a:rPr>
              <a:t>Sektör </a:t>
            </a:r>
            <a:r>
              <a:rPr lang="tr-TR" sz="2000" b="1" dirty="0">
                <a:solidFill>
                  <a:srgbClr val="475A8C"/>
                </a:solidFill>
                <a:latin typeface="Calibri"/>
              </a:rPr>
              <a:t>raporları</a:t>
            </a:r>
          </a:p>
          <a:p>
            <a:pPr marL="600075" lvl="1" indent="-257175" algn="just">
              <a:buClr>
                <a:srgbClr val="990000"/>
              </a:buClr>
              <a:buFont typeface="Arial" pitchFamily="34" charset="0"/>
              <a:buChar char="•"/>
            </a:pPr>
            <a:r>
              <a:rPr lang="tr-TR" sz="2000" b="1" dirty="0">
                <a:solidFill>
                  <a:srgbClr val="475A8C"/>
                </a:solidFill>
                <a:latin typeface="Calibri"/>
              </a:rPr>
              <a:t>Ülke raporları</a:t>
            </a:r>
          </a:p>
          <a:p>
            <a:pPr marL="600075" lvl="1" indent="-257175" algn="just">
              <a:buClr>
                <a:srgbClr val="990000"/>
              </a:buClr>
              <a:buFont typeface="Arial" pitchFamily="34" charset="0"/>
              <a:buChar char="•"/>
            </a:pPr>
            <a:r>
              <a:rPr lang="tr-TR" sz="2000" b="1" dirty="0">
                <a:solidFill>
                  <a:srgbClr val="475A8C"/>
                </a:solidFill>
                <a:latin typeface="Calibri"/>
              </a:rPr>
              <a:t>Yabancı şirket veya marka odaklı raporlar (mali ve hukuki raporlar dahil)</a:t>
            </a:r>
          </a:p>
          <a:p>
            <a:pPr marL="600075" lvl="1" indent="-257175" algn="just">
              <a:buClr>
                <a:srgbClr val="990000"/>
              </a:buClr>
              <a:buFont typeface="Arial" pitchFamily="34" charset="0"/>
              <a:buChar char="•"/>
            </a:pPr>
            <a:r>
              <a:rPr lang="tr-TR" sz="2000" b="1" dirty="0">
                <a:solidFill>
                  <a:srgbClr val="475A8C"/>
                </a:solidFill>
                <a:latin typeface="Calibri"/>
              </a:rPr>
              <a:t>Bakanlıktan </a:t>
            </a:r>
            <a:r>
              <a:rPr lang="tr-TR" sz="2000" b="1" dirty="0" smtClean="0">
                <a:solidFill>
                  <a:srgbClr val="475A8C"/>
                </a:solidFill>
                <a:latin typeface="Calibri"/>
              </a:rPr>
              <a:t>ön </a:t>
            </a:r>
            <a:r>
              <a:rPr lang="tr-TR" sz="2000" b="1" dirty="0">
                <a:solidFill>
                  <a:srgbClr val="475A8C"/>
                </a:solidFill>
                <a:latin typeface="Calibri"/>
              </a:rPr>
              <a:t>onay</a:t>
            </a:r>
          </a:p>
          <a:p>
            <a:pPr lvl="0" algn="l">
              <a:buClr>
                <a:srgbClr val="990000"/>
              </a:buClr>
            </a:pPr>
            <a:endParaRPr lang="tr-TR" b="1" dirty="0">
              <a:solidFill>
                <a:srgbClr val="990000"/>
              </a:solidFill>
              <a:latin typeface="Calibri"/>
            </a:endParaRPr>
          </a:p>
          <a:p>
            <a:pPr lvl="0" algn="l">
              <a:buClr>
                <a:srgbClr val="990000"/>
              </a:buClr>
            </a:pPr>
            <a:r>
              <a:rPr lang="tr-TR" sz="2000" b="1" dirty="0" smtClean="0">
                <a:solidFill>
                  <a:srgbClr val="990000"/>
                </a:solidFill>
                <a:latin typeface="Calibri"/>
              </a:rPr>
              <a:t>Destek </a:t>
            </a:r>
            <a:r>
              <a:rPr lang="tr-TR" sz="2000" b="1" dirty="0">
                <a:solidFill>
                  <a:srgbClr val="990000"/>
                </a:solidFill>
                <a:latin typeface="Calibri"/>
              </a:rPr>
              <a:t>Miktarı : 200.000 ABD </a:t>
            </a:r>
            <a:r>
              <a:rPr lang="tr-TR" sz="2000" b="1" dirty="0" smtClean="0">
                <a:solidFill>
                  <a:srgbClr val="990000"/>
                </a:solidFill>
                <a:latin typeface="Calibri"/>
              </a:rPr>
              <a:t>Doları/yıl</a:t>
            </a:r>
            <a:endParaRPr lang="tr-TR" sz="2000" b="1" dirty="0">
              <a:solidFill>
                <a:srgbClr val="990000"/>
              </a:solidFill>
              <a:latin typeface="Calibri"/>
            </a:endParaRPr>
          </a:p>
          <a:p>
            <a:pPr lvl="0" algn="l">
              <a:buClr>
                <a:srgbClr val="990000"/>
              </a:buClr>
            </a:pPr>
            <a:r>
              <a:rPr lang="tr-TR" sz="2000" b="1" dirty="0">
                <a:solidFill>
                  <a:srgbClr val="990000"/>
                </a:solidFill>
                <a:latin typeface="Calibri"/>
              </a:rPr>
              <a:t>                    </a:t>
            </a:r>
            <a:endParaRPr lang="tr-TR" sz="2000" b="1" dirty="0" smtClean="0">
              <a:solidFill>
                <a:srgbClr val="990000"/>
              </a:solidFill>
              <a:latin typeface="Calibri"/>
            </a:endParaRPr>
          </a:p>
          <a:p>
            <a:pPr lvl="0" algn="l">
              <a:buClr>
                <a:srgbClr val="990000"/>
              </a:buClr>
            </a:pPr>
            <a:r>
              <a:rPr lang="tr-TR" sz="2000" b="1" dirty="0" smtClean="0">
                <a:solidFill>
                  <a:srgbClr val="990000"/>
                </a:solidFill>
                <a:latin typeface="Calibri"/>
              </a:rPr>
              <a:t>Destek </a:t>
            </a:r>
            <a:r>
              <a:rPr lang="tr-TR" sz="2000" b="1" dirty="0">
                <a:solidFill>
                  <a:srgbClr val="990000"/>
                </a:solidFill>
                <a:latin typeface="Calibri"/>
              </a:rPr>
              <a:t>Oranı : </a:t>
            </a:r>
            <a:r>
              <a:rPr lang="tr-TR" sz="2000" b="1" dirty="0" smtClean="0">
                <a:solidFill>
                  <a:srgbClr val="990000"/>
                </a:solidFill>
                <a:latin typeface="Calibri"/>
              </a:rPr>
              <a:t>% 60 </a:t>
            </a:r>
            <a:r>
              <a:rPr lang="tr-TR" sz="2000" b="1" dirty="0">
                <a:solidFill>
                  <a:srgbClr val="990000"/>
                </a:solidFill>
                <a:latin typeface="Calibri"/>
              </a:rPr>
              <a:t>(Şirketler)</a:t>
            </a:r>
          </a:p>
          <a:p>
            <a:pPr lvl="0" algn="l">
              <a:buClr>
                <a:srgbClr val="990000"/>
              </a:buClr>
            </a:pPr>
            <a:r>
              <a:rPr lang="tr-TR" sz="2000" b="1" dirty="0">
                <a:solidFill>
                  <a:srgbClr val="990000"/>
                </a:solidFill>
                <a:latin typeface="Calibri"/>
              </a:rPr>
              <a:t>                           </a:t>
            </a:r>
            <a:r>
              <a:rPr lang="tr-TR" sz="2000" b="1" dirty="0" smtClean="0">
                <a:solidFill>
                  <a:srgbClr val="990000"/>
                </a:solidFill>
                <a:latin typeface="Calibri"/>
              </a:rPr>
              <a:t>% 75 </a:t>
            </a:r>
            <a:r>
              <a:rPr lang="tr-TR" sz="2000" b="1" dirty="0">
                <a:solidFill>
                  <a:srgbClr val="990000"/>
                </a:solidFill>
                <a:latin typeface="Calibri"/>
              </a:rPr>
              <a:t>(İşbirliği kuruluşları</a:t>
            </a:r>
            <a:r>
              <a:rPr lang="tr-TR" sz="2000" b="1" dirty="0" smtClean="0">
                <a:solidFill>
                  <a:srgbClr val="990000"/>
                </a:solidFill>
                <a:latin typeface="Calibri"/>
              </a:rPr>
              <a:t>)</a:t>
            </a:r>
            <a:endParaRPr lang="tr-TR" b="1" dirty="0">
              <a:solidFill>
                <a:srgbClr val="475A8C"/>
              </a:solidFill>
            </a:endParaRPr>
          </a:p>
        </p:txBody>
      </p:sp>
      <p:sp>
        <p:nvSpPr>
          <p:cNvPr id="2" name="Unvan 1"/>
          <p:cNvSpPr>
            <a:spLocks noGrp="1"/>
          </p:cNvSpPr>
          <p:nvPr>
            <p:ph type="title"/>
          </p:nvPr>
        </p:nvSpPr>
        <p:spPr/>
        <p:txBody>
          <a:bodyPr/>
          <a:lstStyle/>
          <a:p>
            <a:r>
              <a:rPr lang="tr-TR" sz="2800" dirty="0" smtClean="0">
                <a:effectLst>
                  <a:outerShdw blurRad="38100" dist="38100" dir="2700000" algn="tl">
                    <a:srgbClr val="000000">
                      <a:alpha val="43137"/>
                    </a:srgbClr>
                  </a:outerShdw>
                </a:effectLst>
              </a:rPr>
              <a:t>PAZAR </a:t>
            </a:r>
            <a:r>
              <a:rPr lang="tr-TR" sz="2800" dirty="0">
                <a:effectLst>
                  <a:outerShdw blurRad="38100" dist="38100" dir="2700000" algn="tl">
                    <a:srgbClr val="000000">
                      <a:alpha val="43137"/>
                    </a:srgbClr>
                  </a:outerShdw>
                </a:effectLst>
              </a:rPr>
              <a:t>ARAŞTIRMASI VE PAZARA GİRİŞ </a:t>
            </a:r>
            <a:r>
              <a:rPr lang="tr-TR" sz="2800" dirty="0" smtClean="0">
                <a:effectLst>
                  <a:outerShdw blurRad="38100" dist="38100" dir="2700000" algn="tl">
                    <a:srgbClr val="000000">
                      <a:alpha val="43137"/>
                    </a:srgbClr>
                  </a:outerShdw>
                </a:effectLst>
              </a:rPr>
              <a:t>DESTEĞİ</a:t>
            </a:r>
            <a:endParaRPr lang="tr-TR" sz="2800" dirty="0"/>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27</a:t>
            </a:fld>
            <a:endParaRPr lang="en-US" altLang="tr-TR" dirty="0"/>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001929174"/>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 name="Metin kutusu 8"/>
          <p:cNvSpPr txBox="1"/>
          <p:nvPr/>
        </p:nvSpPr>
        <p:spPr>
          <a:xfrm>
            <a:off x="1223628" y="2648984"/>
            <a:ext cx="1566174" cy="1754326"/>
          </a:xfrm>
          <a:prstGeom prst="rect">
            <a:avLst/>
          </a:prstGeom>
          <a:noFill/>
        </p:spPr>
        <p:txBody>
          <a:bodyPr wrap="square" rtlCol="0" anchor="ctr">
            <a:spAutoFit/>
          </a:bodyPr>
          <a:lstStyle/>
          <a:p>
            <a:r>
              <a:rPr lang="tr-TR" b="1" dirty="0" smtClean="0">
                <a:solidFill>
                  <a:srgbClr val="990000"/>
                </a:solidFill>
                <a:effectLst>
                  <a:outerShdw blurRad="38100" dist="38100" dir="2700000" algn="tl">
                    <a:srgbClr val="000000">
                      <a:alpha val="43137"/>
                    </a:srgbClr>
                  </a:outerShdw>
                </a:effectLst>
                <a:latin typeface="+mj-lt"/>
              </a:rPr>
              <a:t>YURTDIŞI</a:t>
            </a:r>
          </a:p>
          <a:p>
            <a:r>
              <a:rPr lang="tr-TR" b="1" dirty="0" smtClean="0">
                <a:solidFill>
                  <a:srgbClr val="990000"/>
                </a:solidFill>
                <a:effectLst>
                  <a:outerShdw blurRad="38100" dist="38100" dir="2700000" algn="tl">
                    <a:srgbClr val="000000">
                      <a:alpha val="43137"/>
                    </a:srgbClr>
                  </a:outerShdw>
                </a:effectLst>
                <a:latin typeface="+mj-lt"/>
              </a:rPr>
              <a:t>ŞİRKET </a:t>
            </a:r>
            <a:r>
              <a:rPr lang="tr-TR" b="1" dirty="0">
                <a:solidFill>
                  <a:srgbClr val="990000"/>
                </a:solidFill>
                <a:effectLst>
                  <a:outerShdw blurRad="38100" dist="38100" dir="2700000" algn="tl">
                    <a:srgbClr val="000000">
                      <a:alpha val="43137"/>
                    </a:srgbClr>
                  </a:outerShdw>
                </a:effectLst>
                <a:latin typeface="+mj-lt"/>
              </a:rPr>
              <a:t>SATIN ALMAYA YÖNELİK DANIŞMANLIK DESTEĞİ</a:t>
            </a:r>
          </a:p>
        </p:txBody>
      </p:sp>
      <p:sp>
        <p:nvSpPr>
          <p:cNvPr id="10" name="Metin kutusu 9"/>
          <p:cNvSpPr txBox="1"/>
          <p:nvPr/>
        </p:nvSpPr>
        <p:spPr>
          <a:xfrm>
            <a:off x="2998631" y="838670"/>
            <a:ext cx="4914546" cy="5493812"/>
          </a:xfrm>
          <a:prstGeom prst="rect">
            <a:avLst/>
          </a:prstGeom>
          <a:noFill/>
        </p:spPr>
        <p:txBody>
          <a:bodyPr wrap="square" rtlCol="0" anchor="ctr">
            <a:spAutoFit/>
          </a:bodyPr>
          <a:lstStyle/>
          <a:p>
            <a:pPr lvl="0" algn="l">
              <a:lnSpc>
                <a:spcPct val="150000"/>
              </a:lnSpc>
              <a:buClr>
                <a:srgbClr val="990000"/>
              </a:buClr>
            </a:pPr>
            <a:endParaRPr lang="tr-TR" b="1" dirty="0">
              <a:solidFill>
                <a:srgbClr val="990000"/>
              </a:solidFill>
              <a:latin typeface="Calibri"/>
            </a:endParaRPr>
          </a:p>
          <a:p>
            <a:pPr lvl="0" algn="l">
              <a:lnSpc>
                <a:spcPct val="150000"/>
              </a:lnSpc>
              <a:buClr>
                <a:srgbClr val="990000"/>
              </a:buClr>
            </a:pPr>
            <a:endParaRPr lang="tr-TR" b="1" dirty="0">
              <a:solidFill>
                <a:srgbClr val="990000"/>
              </a:solidFill>
              <a:latin typeface="Calibri"/>
            </a:endParaRPr>
          </a:p>
          <a:p>
            <a:pPr lvl="0" algn="l">
              <a:lnSpc>
                <a:spcPct val="150000"/>
              </a:lnSpc>
              <a:buClr>
                <a:srgbClr val="990000"/>
              </a:buClr>
            </a:pPr>
            <a:r>
              <a:rPr lang="tr-TR" b="1" dirty="0">
                <a:solidFill>
                  <a:srgbClr val="990000"/>
                </a:solidFill>
                <a:latin typeface="Calibri"/>
              </a:rPr>
              <a:t>Hedef Grup</a:t>
            </a:r>
          </a:p>
          <a:p>
            <a:pPr marL="214313" indent="-214313">
              <a:lnSpc>
                <a:spcPct val="150000"/>
              </a:lnSpc>
              <a:buClr>
                <a:srgbClr val="990000"/>
              </a:buClr>
              <a:buFont typeface="Arial" pitchFamily="34" charset="0"/>
              <a:buChar char="•"/>
              <a:defRPr/>
            </a:pPr>
            <a:r>
              <a:rPr lang="tr-TR" b="1" dirty="0">
                <a:solidFill>
                  <a:srgbClr val="475A8C"/>
                </a:solidFill>
                <a:latin typeface="Calibri"/>
              </a:rPr>
              <a:t>Sınai / Ticari </a:t>
            </a:r>
            <a:r>
              <a:rPr lang="tr-TR" b="1" dirty="0" smtClean="0">
                <a:solidFill>
                  <a:srgbClr val="475A8C"/>
                </a:solidFill>
                <a:latin typeface="Calibri"/>
              </a:rPr>
              <a:t>Şirketler </a:t>
            </a:r>
          </a:p>
          <a:p>
            <a:pPr>
              <a:lnSpc>
                <a:spcPct val="150000"/>
              </a:lnSpc>
              <a:buClr>
                <a:srgbClr val="990000"/>
              </a:buClr>
              <a:defRPr/>
            </a:pPr>
            <a:r>
              <a:rPr lang="tr-TR" b="1" dirty="0" smtClean="0">
                <a:solidFill>
                  <a:srgbClr val="990000"/>
                </a:solidFill>
                <a:latin typeface="Calibri"/>
              </a:rPr>
              <a:t>Destek </a:t>
            </a:r>
            <a:r>
              <a:rPr lang="tr-TR" b="1" dirty="0">
                <a:solidFill>
                  <a:srgbClr val="990000"/>
                </a:solidFill>
                <a:latin typeface="Calibri"/>
              </a:rPr>
              <a:t>Kapsamı</a:t>
            </a:r>
          </a:p>
          <a:p>
            <a:pPr algn="just">
              <a:buClr>
                <a:srgbClr val="990000"/>
              </a:buClr>
            </a:pPr>
            <a:r>
              <a:rPr lang="tr-TR" b="1" dirty="0">
                <a:solidFill>
                  <a:srgbClr val="475A8C"/>
                </a:solidFill>
                <a:latin typeface="Calibri"/>
              </a:rPr>
              <a:t>Sadece yabancı şirket alımlarına yönelik olarak </a:t>
            </a:r>
            <a:r>
              <a:rPr lang="tr-TR" b="1" dirty="0" smtClean="0">
                <a:solidFill>
                  <a:srgbClr val="475A8C"/>
                </a:solidFill>
                <a:latin typeface="Calibri"/>
              </a:rPr>
              <a:t>alınacak </a:t>
            </a:r>
            <a:r>
              <a:rPr lang="tr-TR" b="1" dirty="0">
                <a:solidFill>
                  <a:srgbClr val="475A8C"/>
                </a:solidFill>
                <a:latin typeface="Calibri"/>
              </a:rPr>
              <a:t>danışmanlık </a:t>
            </a:r>
            <a:r>
              <a:rPr lang="tr-TR" b="1" dirty="0" smtClean="0">
                <a:solidFill>
                  <a:srgbClr val="475A8C"/>
                </a:solidFill>
                <a:latin typeface="Calibri"/>
              </a:rPr>
              <a:t>hizmetleri</a:t>
            </a:r>
          </a:p>
          <a:p>
            <a:pPr algn="just">
              <a:buClr>
                <a:srgbClr val="990000"/>
              </a:buClr>
            </a:pPr>
            <a:endParaRPr lang="tr-TR" b="1" dirty="0">
              <a:solidFill>
                <a:srgbClr val="475A8C"/>
              </a:solidFill>
              <a:latin typeface="Calibri"/>
            </a:endParaRPr>
          </a:p>
          <a:p>
            <a:pPr marL="600075" lvl="1" indent="-257175" algn="just">
              <a:buClr>
                <a:srgbClr val="990000"/>
              </a:buClr>
              <a:buFont typeface="Wingdings" panose="05000000000000000000" pitchFamily="2" charset="2"/>
              <a:buChar char="Ø"/>
            </a:pPr>
            <a:r>
              <a:rPr lang="tr-TR" b="1" dirty="0">
                <a:solidFill>
                  <a:srgbClr val="475A8C"/>
                </a:solidFill>
                <a:latin typeface="Calibri"/>
              </a:rPr>
              <a:t>Mali Danışmanlık</a:t>
            </a:r>
          </a:p>
          <a:p>
            <a:pPr marL="600075" lvl="1" indent="-257175" algn="just">
              <a:buClr>
                <a:srgbClr val="990000"/>
              </a:buClr>
              <a:buFont typeface="Wingdings" panose="05000000000000000000" pitchFamily="2" charset="2"/>
              <a:buChar char="Ø"/>
            </a:pPr>
            <a:r>
              <a:rPr lang="tr-TR" b="1" dirty="0">
                <a:solidFill>
                  <a:srgbClr val="475A8C"/>
                </a:solidFill>
                <a:latin typeface="Calibri"/>
              </a:rPr>
              <a:t>Hukuki </a:t>
            </a:r>
            <a:r>
              <a:rPr lang="tr-TR" b="1" dirty="0" smtClean="0">
                <a:solidFill>
                  <a:srgbClr val="475A8C"/>
                </a:solidFill>
                <a:latin typeface="Calibri"/>
              </a:rPr>
              <a:t>Danışmanlık</a:t>
            </a:r>
          </a:p>
          <a:p>
            <a:pPr marL="342900" lvl="1" algn="just">
              <a:buClr>
                <a:srgbClr val="990000"/>
              </a:buClr>
            </a:pPr>
            <a:endParaRPr lang="tr-TR" b="1" dirty="0">
              <a:solidFill>
                <a:srgbClr val="475A8C"/>
              </a:solidFill>
              <a:latin typeface="Calibri"/>
            </a:endParaRPr>
          </a:p>
          <a:p>
            <a:pPr marL="257175" indent="-257175" algn="just">
              <a:buClr>
                <a:srgbClr val="990000"/>
              </a:buClr>
              <a:buFont typeface="Arial" pitchFamily="34" charset="0"/>
              <a:buChar char="•"/>
            </a:pPr>
            <a:r>
              <a:rPr lang="tr-TR" b="1" dirty="0">
                <a:solidFill>
                  <a:srgbClr val="475A8C"/>
                </a:solidFill>
                <a:latin typeface="Calibri"/>
              </a:rPr>
              <a:t>Bakanlıktan </a:t>
            </a:r>
            <a:r>
              <a:rPr lang="tr-TR" b="1" dirty="0" smtClean="0">
                <a:solidFill>
                  <a:srgbClr val="475A8C"/>
                </a:solidFill>
                <a:latin typeface="Calibri"/>
              </a:rPr>
              <a:t>ön </a:t>
            </a:r>
            <a:r>
              <a:rPr lang="tr-TR" b="1" dirty="0">
                <a:solidFill>
                  <a:srgbClr val="475A8C"/>
                </a:solidFill>
                <a:latin typeface="Calibri"/>
              </a:rPr>
              <a:t>onay</a:t>
            </a:r>
          </a:p>
          <a:p>
            <a:pPr lvl="0" algn="l">
              <a:buClr>
                <a:srgbClr val="990000"/>
              </a:buClr>
            </a:pPr>
            <a:endParaRPr lang="tr-TR" b="1" dirty="0">
              <a:solidFill>
                <a:srgbClr val="475A8C"/>
              </a:solidFill>
              <a:latin typeface="Calibri"/>
            </a:endParaRPr>
          </a:p>
          <a:p>
            <a:pPr lvl="0" algn="l">
              <a:buClr>
                <a:srgbClr val="990000"/>
              </a:buClr>
            </a:pPr>
            <a:r>
              <a:rPr lang="tr-TR" b="1" dirty="0" smtClean="0">
                <a:solidFill>
                  <a:srgbClr val="990000"/>
                </a:solidFill>
                <a:latin typeface="Calibri"/>
              </a:rPr>
              <a:t>Destek </a:t>
            </a:r>
            <a:r>
              <a:rPr lang="tr-TR" b="1" dirty="0">
                <a:solidFill>
                  <a:srgbClr val="990000"/>
                </a:solidFill>
                <a:latin typeface="Calibri"/>
              </a:rPr>
              <a:t>Miktarı : 200.000 ABD </a:t>
            </a:r>
            <a:r>
              <a:rPr lang="tr-TR" b="1" dirty="0" smtClean="0">
                <a:solidFill>
                  <a:srgbClr val="990000"/>
                </a:solidFill>
                <a:latin typeface="Calibri"/>
              </a:rPr>
              <a:t>Doları/yıl</a:t>
            </a:r>
            <a:endParaRPr lang="tr-TR" b="1" dirty="0">
              <a:solidFill>
                <a:srgbClr val="990000"/>
              </a:solidFill>
              <a:latin typeface="Calibri"/>
            </a:endParaRPr>
          </a:p>
          <a:p>
            <a:pPr lvl="0" algn="l">
              <a:buClr>
                <a:srgbClr val="990000"/>
              </a:buClr>
            </a:pPr>
            <a:r>
              <a:rPr lang="tr-TR" b="1" dirty="0">
                <a:solidFill>
                  <a:srgbClr val="990000"/>
                </a:solidFill>
                <a:latin typeface="Calibri"/>
              </a:rPr>
              <a:t>                    </a:t>
            </a:r>
            <a:endParaRPr lang="tr-TR" b="1" dirty="0" smtClean="0">
              <a:solidFill>
                <a:srgbClr val="990000"/>
              </a:solidFill>
              <a:latin typeface="Calibri"/>
            </a:endParaRPr>
          </a:p>
          <a:p>
            <a:pPr lvl="0" algn="l">
              <a:buClr>
                <a:srgbClr val="990000"/>
              </a:buClr>
            </a:pPr>
            <a:r>
              <a:rPr lang="tr-TR" b="1" dirty="0" smtClean="0">
                <a:solidFill>
                  <a:srgbClr val="990000"/>
                </a:solidFill>
                <a:latin typeface="Calibri"/>
              </a:rPr>
              <a:t>Destek </a:t>
            </a:r>
            <a:r>
              <a:rPr lang="tr-TR" b="1" dirty="0">
                <a:solidFill>
                  <a:srgbClr val="990000"/>
                </a:solidFill>
                <a:latin typeface="Calibri"/>
              </a:rPr>
              <a:t>Oranı : </a:t>
            </a:r>
            <a:r>
              <a:rPr lang="tr-TR" b="1" dirty="0" smtClean="0">
                <a:solidFill>
                  <a:srgbClr val="990000"/>
                </a:solidFill>
                <a:latin typeface="Calibri"/>
              </a:rPr>
              <a:t>% 60 </a:t>
            </a:r>
            <a:r>
              <a:rPr lang="tr-TR" b="1" dirty="0">
                <a:solidFill>
                  <a:srgbClr val="990000"/>
                </a:solidFill>
                <a:latin typeface="Calibri"/>
              </a:rPr>
              <a:t>(Şirketler)</a:t>
            </a:r>
          </a:p>
          <a:p>
            <a:pPr algn="l"/>
            <a:endParaRPr lang="en-US" b="1" dirty="0">
              <a:solidFill>
                <a:srgbClr val="475A8C"/>
              </a:solidFill>
            </a:endParaRPr>
          </a:p>
        </p:txBody>
      </p:sp>
      <p:sp>
        <p:nvSpPr>
          <p:cNvPr id="2" name="Unvan 1"/>
          <p:cNvSpPr>
            <a:spLocks noGrp="1"/>
          </p:cNvSpPr>
          <p:nvPr>
            <p:ph type="title"/>
          </p:nvPr>
        </p:nvSpPr>
        <p:spPr/>
        <p:txBody>
          <a:bodyPr/>
          <a:lstStyle/>
          <a:p>
            <a:r>
              <a:rPr lang="tr-TR" sz="2800" dirty="0">
                <a:effectLst>
                  <a:outerShdw blurRad="38100" dist="38100" dir="2700000" algn="tl">
                    <a:srgbClr val="000000">
                      <a:alpha val="43137"/>
                    </a:srgbClr>
                  </a:outerShdw>
                </a:effectLst>
              </a:rPr>
              <a:t>PAZAR ARAŞTIRMASI VE PAZARA GİRİŞ DESTEĞİ</a:t>
            </a:r>
            <a:endParaRPr lang="tr-TR" sz="2800" dirty="0"/>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28</a:t>
            </a:fld>
            <a:endParaRPr lang="en-US" altLang="tr-TR" dirty="0"/>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190972725"/>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etin kutusu 9"/>
          <p:cNvSpPr txBox="1"/>
          <p:nvPr/>
        </p:nvSpPr>
        <p:spPr>
          <a:xfrm>
            <a:off x="2998631" y="2985410"/>
            <a:ext cx="4914546" cy="1200329"/>
          </a:xfrm>
          <a:prstGeom prst="rect">
            <a:avLst/>
          </a:prstGeom>
          <a:noFill/>
        </p:spPr>
        <p:txBody>
          <a:bodyPr wrap="square" rtlCol="0" anchor="ctr">
            <a:spAutoFit/>
          </a:bodyPr>
          <a:lstStyle/>
          <a:p>
            <a:pPr lvl="0" algn="l">
              <a:lnSpc>
                <a:spcPct val="150000"/>
              </a:lnSpc>
              <a:buClr>
                <a:srgbClr val="990000"/>
              </a:buClr>
            </a:pPr>
            <a:endParaRPr lang="tr-TR" b="1" dirty="0">
              <a:solidFill>
                <a:srgbClr val="990000"/>
              </a:solidFill>
              <a:latin typeface="Calibri"/>
            </a:endParaRPr>
          </a:p>
          <a:p>
            <a:pPr lvl="0" algn="l">
              <a:lnSpc>
                <a:spcPct val="150000"/>
              </a:lnSpc>
              <a:buClr>
                <a:srgbClr val="990000"/>
              </a:buClr>
            </a:pPr>
            <a:endParaRPr lang="tr-TR" b="1" dirty="0">
              <a:solidFill>
                <a:srgbClr val="990000"/>
              </a:solidFill>
              <a:latin typeface="Calibri"/>
            </a:endParaRPr>
          </a:p>
          <a:p>
            <a:pPr algn="l"/>
            <a:endParaRPr lang="en-US" b="1" dirty="0">
              <a:solidFill>
                <a:srgbClr val="475A8C"/>
              </a:solidFill>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27" y="1154931"/>
            <a:ext cx="8244348" cy="390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710208" y="5112719"/>
            <a:ext cx="4486853" cy="461665"/>
          </a:xfrm>
          <a:prstGeom prst="rect">
            <a:avLst/>
          </a:prstGeom>
        </p:spPr>
        <p:txBody>
          <a:bodyPr wrap="square">
            <a:spAutoFit/>
          </a:bodyPr>
          <a:lstStyle/>
          <a:p>
            <a:pPr marL="257175" indent="-257175" algn="just">
              <a:buClr>
                <a:srgbClr val="990000"/>
              </a:buClr>
              <a:buFont typeface="Arial" pitchFamily="34" charset="0"/>
              <a:buChar char="•"/>
            </a:pPr>
            <a:r>
              <a:rPr lang="tr-TR" sz="2400" b="1" dirty="0">
                <a:solidFill>
                  <a:srgbClr val="475A8C"/>
                </a:solidFill>
                <a:latin typeface="+mn-lt"/>
              </a:rPr>
              <a:t>Bakanlıktan </a:t>
            </a:r>
            <a:r>
              <a:rPr lang="tr-TR" sz="2400" b="1" dirty="0" smtClean="0">
                <a:solidFill>
                  <a:srgbClr val="475A8C"/>
                </a:solidFill>
                <a:latin typeface="+mn-lt"/>
              </a:rPr>
              <a:t>ön </a:t>
            </a:r>
            <a:r>
              <a:rPr lang="tr-TR" sz="2400" b="1" dirty="0">
                <a:solidFill>
                  <a:srgbClr val="475A8C"/>
                </a:solidFill>
                <a:latin typeface="+mn-lt"/>
              </a:rPr>
              <a:t>onay</a:t>
            </a:r>
          </a:p>
        </p:txBody>
      </p:sp>
      <p:sp>
        <p:nvSpPr>
          <p:cNvPr id="2" name="Unvan 1"/>
          <p:cNvSpPr>
            <a:spLocks noGrp="1"/>
          </p:cNvSpPr>
          <p:nvPr>
            <p:ph type="title"/>
          </p:nvPr>
        </p:nvSpPr>
        <p:spPr>
          <a:xfrm>
            <a:off x="710208" y="332712"/>
            <a:ext cx="8028383" cy="396000"/>
          </a:xfrm>
        </p:spPr>
        <p:txBody>
          <a:bodyPr/>
          <a:lstStyle/>
          <a:p>
            <a:r>
              <a:rPr lang="tr-TR" sz="2800" dirty="0">
                <a:effectLst>
                  <a:outerShdw blurRad="38100" dist="38100" dir="2700000" algn="tl">
                    <a:srgbClr val="000000">
                      <a:alpha val="43137"/>
                    </a:srgbClr>
                  </a:outerShdw>
                </a:effectLst>
              </a:rPr>
              <a:t>PAZAR ARAŞTIRMASI VE PAZARA GİRİŞ DESTEĞİ</a:t>
            </a:r>
            <a:endParaRPr lang="tr-TR" sz="2800" dirty="0"/>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29</a:t>
            </a:fld>
            <a:endParaRPr lang="en-US" altLang="tr-TR" dirty="0"/>
          </a:p>
        </p:txBody>
      </p:sp>
      <p:sp>
        <p:nvSpPr>
          <p:cNvPr id="9"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433858557"/>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Yuvarlatılmış Dikdörtgen 8"/>
          <p:cNvSpPr/>
          <p:nvPr/>
        </p:nvSpPr>
        <p:spPr>
          <a:xfrm>
            <a:off x="577850" y="1949450"/>
            <a:ext cx="7994650" cy="3440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5400" dirty="0"/>
              <a:t>UR-GE DESTEĞİ</a:t>
            </a:r>
          </a:p>
        </p:txBody>
      </p:sp>
      <p:sp>
        <p:nvSpPr>
          <p:cNvPr id="4"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3</a:t>
            </a:fld>
            <a:endParaRPr lang="en-US" altLang="tr-TR" dirty="0"/>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6"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ey Metin Yer Tutucusu 7"/>
          <p:cNvSpPr>
            <a:spLocks noGrp="1"/>
          </p:cNvSpPr>
          <p:nvPr>
            <p:ph type="body" orient="vert" idx="1"/>
          </p:nvPr>
        </p:nvSpPr>
        <p:spPr>
          <a:xfrm>
            <a:off x="1459832" y="908722"/>
            <a:ext cx="7226968" cy="3246184"/>
          </a:xfrm>
        </p:spPr>
        <p:txBody>
          <a:bodyPr vert="horz"/>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a:p>
            <a:endParaRPr lang="tr-TR" dirty="0" smtClean="0"/>
          </a:p>
          <a:p>
            <a:endParaRPr lang="tr-TR" dirty="0"/>
          </a:p>
          <a:p>
            <a:endParaRPr lang="tr-TR" dirty="0" smtClean="0"/>
          </a:p>
          <a:p>
            <a:endParaRPr lang="tr-TR" dirty="0"/>
          </a:p>
          <a:p>
            <a:endParaRPr lang="en-US" dirty="0"/>
          </a:p>
        </p:txBody>
      </p:sp>
      <p:sp>
        <p:nvSpPr>
          <p:cNvPr id="7" name="Unvan 6"/>
          <p:cNvSpPr>
            <a:spLocks noGrp="1"/>
          </p:cNvSpPr>
          <p:nvPr>
            <p:ph type="title"/>
          </p:nvPr>
        </p:nvSpPr>
        <p:spPr>
          <a:xfrm>
            <a:off x="1307690" y="417774"/>
            <a:ext cx="7836310" cy="297000"/>
          </a:xfrm>
          <a:solidFill>
            <a:schemeClr val="tx2"/>
          </a:solidFill>
        </p:spPr>
        <p:txBody>
          <a:bodyPr>
            <a:noAutofit/>
          </a:bodyPr>
          <a:lstStyle/>
          <a:p>
            <a:pPr algn="ctr"/>
            <a:r>
              <a:rPr lang="tr-TR" sz="2800" dirty="0">
                <a:effectLst>
                  <a:outerShdw blurRad="38100" dist="38100" dir="2700000" algn="tl">
                    <a:srgbClr val="000000">
                      <a:alpha val="43137"/>
                    </a:srgbClr>
                  </a:outerShdw>
                </a:effectLst>
              </a:rPr>
              <a:t>PAZAR</a:t>
            </a:r>
            <a:r>
              <a:rPr lang="tr-TR" sz="2000" dirty="0">
                <a:effectLst>
                  <a:outerShdw blurRad="38100" dist="38100" dir="2700000" algn="tl">
                    <a:srgbClr val="000000">
                      <a:alpha val="43137"/>
                    </a:srgbClr>
                  </a:outerShdw>
                </a:effectLst>
              </a:rPr>
              <a:t> </a:t>
            </a:r>
            <a:r>
              <a:rPr lang="tr-TR" sz="2800" dirty="0">
                <a:effectLst>
                  <a:outerShdw blurRad="38100" dist="38100" dir="2700000" algn="tl">
                    <a:srgbClr val="000000">
                      <a:alpha val="43137"/>
                    </a:srgbClr>
                  </a:outerShdw>
                </a:effectLst>
              </a:rPr>
              <a:t>ARAŞTIRMASI VE PAZARA GİRİŞ DESTEĞİ</a:t>
            </a:r>
            <a:endParaRPr lang="en-US" sz="2800" dirty="0">
              <a:effectLst>
                <a:outerShdw blurRad="38100" dist="38100" dir="2700000" algn="tl">
                  <a:srgbClr val="000000">
                    <a:alpha val="43137"/>
                  </a:srgbClr>
                </a:outerShdw>
              </a:effectLst>
            </a:endParaRPr>
          </a:p>
        </p:txBody>
      </p:sp>
      <p:graphicFrame>
        <p:nvGraphicFramePr>
          <p:cNvPr id="12" name="Tablo 11"/>
          <p:cNvGraphicFramePr>
            <a:graphicFrameLocks noGrp="1"/>
          </p:cNvGraphicFramePr>
          <p:nvPr>
            <p:extLst>
              <p:ext uri="{D42A27DB-BD31-4B8C-83A1-F6EECF244321}">
                <p14:modId xmlns:p14="http://schemas.microsoft.com/office/powerpoint/2010/main" val="1206978854"/>
              </p:ext>
            </p:extLst>
          </p:nvPr>
        </p:nvGraphicFramePr>
        <p:xfrm>
          <a:off x="1002890" y="1456739"/>
          <a:ext cx="7447935" cy="3852610"/>
        </p:xfrm>
        <a:graphic>
          <a:graphicData uri="http://schemas.openxmlformats.org/drawingml/2006/table">
            <a:tbl>
              <a:tblPr firstRow="1" bandRow="1">
                <a:tableStyleId>{5C22544A-7EE6-4342-B048-85BDC9FD1C3A}</a:tableStyleId>
              </a:tblPr>
              <a:tblGrid>
                <a:gridCol w="3357340">
                  <a:extLst>
                    <a:ext uri="{9D8B030D-6E8A-4147-A177-3AD203B41FA5}">
                      <a16:colId xmlns:a16="http://schemas.microsoft.com/office/drawing/2014/main" xmlns="" val="20000"/>
                    </a:ext>
                  </a:extLst>
                </a:gridCol>
                <a:gridCol w="4090595">
                  <a:extLst>
                    <a:ext uri="{9D8B030D-6E8A-4147-A177-3AD203B41FA5}">
                      <a16:colId xmlns:a16="http://schemas.microsoft.com/office/drawing/2014/main" xmlns="" val="20001"/>
                    </a:ext>
                  </a:extLst>
                </a:gridCol>
              </a:tblGrid>
              <a:tr h="875302">
                <a:tc>
                  <a:txBody>
                    <a:bodyPr/>
                    <a:lstStyle/>
                    <a:p>
                      <a:endParaRPr lang="tr-TR" sz="2000" dirty="0" smtClean="0">
                        <a:solidFill>
                          <a:schemeClr val="bg1"/>
                        </a:solidFill>
                      </a:endParaRPr>
                    </a:p>
                    <a:p>
                      <a:r>
                        <a:rPr lang="tr-TR" sz="2000" dirty="0" smtClean="0">
                          <a:solidFill>
                            <a:schemeClr val="bg1"/>
                          </a:solidFill>
                        </a:rPr>
                        <a:t>MARKA SATIN</a:t>
                      </a:r>
                      <a:r>
                        <a:rPr lang="tr-TR" sz="2000" baseline="0" dirty="0" smtClean="0">
                          <a:solidFill>
                            <a:schemeClr val="bg1"/>
                          </a:solidFill>
                        </a:rPr>
                        <a:t> ALMA DESTEĞİ</a:t>
                      </a:r>
                      <a:endParaRPr lang="en-US" sz="2000" dirty="0">
                        <a:solidFill>
                          <a:schemeClr val="bg1"/>
                        </a:solidFill>
                      </a:endParaRPr>
                    </a:p>
                  </a:txBody>
                  <a:tcPr marL="68580" marR="68580" marT="34290" marB="34290">
                    <a:solidFill>
                      <a:srgbClr val="009999"/>
                    </a:solidFill>
                  </a:tcPr>
                </a:tc>
                <a:tc>
                  <a:txBody>
                    <a:bodyPr/>
                    <a:lstStyle/>
                    <a:p>
                      <a:pPr algn="ctr"/>
                      <a:endParaRPr lang="tr-TR" sz="2000" dirty="0" smtClean="0">
                        <a:solidFill>
                          <a:schemeClr val="bg1"/>
                        </a:solidFill>
                      </a:endParaRPr>
                    </a:p>
                    <a:p>
                      <a:pPr algn="ctr"/>
                      <a:r>
                        <a:rPr lang="tr-TR" sz="2000" dirty="0" smtClean="0">
                          <a:solidFill>
                            <a:schemeClr val="bg1"/>
                          </a:solidFill>
                        </a:rPr>
                        <a:t>Faiz</a:t>
                      </a:r>
                      <a:r>
                        <a:rPr lang="tr-TR" sz="2000" baseline="0" dirty="0" smtClean="0">
                          <a:solidFill>
                            <a:schemeClr val="bg1"/>
                          </a:solidFill>
                        </a:rPr>
                        <a:t> Desteği</a:t>
                      </a:r>
                      <a:endParaRPr lang="en-US" sz="2000" dirty="0">
                        <a:solidFill>
                          <a:schemeClr val="bg1"/>
                        </a:solidFill>
                      </a:endParaRPr>
                    </a:p>
                  </a:txBody>
                  <a:tcPr marL="68580" marR="68580" marT="34290" marB="34290">
                    <a:solidFill>
                      <a:srgbClr val="009999"/>
                    </a:solidFill>
                  </a:tcPr>
                </a:tc>
                <a:extLst>
                  <a:ext uri="{0D108BD9-81ED-4DB2-BD59-A6C34878D82A}">
                    <a16:rowId xmlns:a16="http://schemas.microsoft.com/office/drawing/2014/main" xmlns="" val="10000"/>
                  </a:ext>
                </a:extLst>
              </a:tr>
              <a:tr h="875302">
                <a:tc>
                  <a:txBody>
                    <a:bodyPr/>
                    <a:lstStyle/>
                    <a:p>
                      <a:endParaRPr lang="tr-TR" sz="2000" b="1" dirty="0" smtClean="0">
                        <a:solidFill>
                          <a:schemeClr val="bg1"/>
                        </a:solidFill>
                      </a:endParaRPr>
                    </a:p>
                    <a:p>
                      <a:r>
                        <a:rPr lang="tr-TR" sz="2000" b="1" dirty="0" smtClean="0">
                          <a:solidFill>
                            <a:schemeClr val="bg1"/>
                          </a:solidFill>
                        </a:rPr>
                        <a:t>Destek</a:t>
                      </a:r>
                      <a:r>
                        <a:rPr lang="tr-TR" sz="2000" b="1" baseline="0" dirty="0" smtClean="0">
                          <a:solidFill>
                            <a:schemeClr val="bg1"/>
                          </a:solidFill>
                        </a:rPr>
                        <a:t> Oranı</a:t>
                      </a:r>
                      <a:endParaRPr lang="en-US" sz="2000" b="1" dirty="0">
                        <a:solidFill>
                          <a:schemeClr val="bg1"/>
                        </a:solidFill>
                      </a:endParaRPr>
                    </a:p>
                  </a:txBody>
                  <a:tcPr marL="68580" marR="68580" marT="34290" marB="34290">
                    <a:solidFill>
                      <a:srgbClr val="009999"/>
                    </a:solidFill>
                  </a:tcPr>
                </a:tc>
                <a:tc>
                  <a:txBody>
                    <a:bodyPr/>
                    <a:lstStyle/>
                    <a:p>
                      <a:pPr algn="ctr"/>
                      <a:endParaRPr lang="tr-TR" sz="2000" b="1" dirty="0" smtClean="0">
                        <a:solidFill>
                          <a:schemeClr val="tx1"/>
                        </a:solidFill>
                      </a:endParaRPr>
                    </a:p>
                    <a:p>
                      <a:pPr algn="ctr"/>
                      <a:r>
                        <a:rPr lang="tr-TR" sz="2000" b="1" dirty="0" smtClean="0">
                          <a:solidFill>
                            <a:schemeClr val="tx1"/>
                          </a:solidFill>
                        </a:rPr>
                        <a:t>5 puan</a:t>
                      </a:r>
                      <a:r>
                        <a:rPr lang="tr-TR" sz="2000" b="1" baseline="0" dirty="0" smtClean="0">
                          <a:solidFill>
                            <a:schemeClr val="tx1"/>
                          </a:solidFill>
                        </a:rPr>
                        <a:t> (TL cinsi kredilerde) </a:t>
                      </a:r>
                    </a:p>
                    <a:p>
                      <a:pPr algn="ctr"/>
                      <a:r>
                        <a:rPr lang="tr-TR" sz="2000" b="1" baseline="0" dirty="0" smtClean="0">
                          <a:solidFill>
                            <a:schemeClr val="tx1"/>
                          </a:solidFill>
                        </a:rPr>
                        <a:t>2 puan (Döviz cinsi kredilerde)</a:t>
                      </a:r>
                    </a:p>
                    <a:p>
                      <a:pPr algn="ctr"/>
                      <a:endParaRPr lang="en-US" sz="2000" b="1" dirty="0">
                        <a:solidFill>
                          <a:schemeClr val="tx1"/>
                        </a:solidFill>
                      </a:endParaRPr>
                    </a:p>
                  </a:txBody>
                  <a:tcPr marL="68580" marR="68580" marT="34290" marB="34290"/>
                </a:tc>
                <a:extLst>
                  <a:ext uri="{0D108BD9-81ED-4DB2-BD59-A6C34878D82A}">
                    <a16:rowId xmlns:a16="http://schemas.microsoft.com/office/drawing/2014/main" xmlns="" val="10001"/>
                  </a:ext>
                </a:extLst>
              </a:tr>
              <a:tr h="844764">
                <a:tc>
                  <a:txBody>
                    <a:bodyPr/>
                    <a:lstStyle/>
                    <a:p>
                      <a:endParaRPr lang="tr-TR" sz="2000" b="1" dirty="0" smtClean="0">
                        <a:solidFill>
                          <a:schemeClr val="bg1"/>
                        </a:solidFill>
                      </a:endParaRPr>
                    </a:p>
                    <a:p>
                      <a:r>
                        <a:rPr lang="tr-TR" sz="2000" b="1" dirty="0" smtClean="0">
                          <a:solidFill>
                            <a:schemeClr val="bg1"/>
                          </a:solidFill>
                        </a:rPr>
                        <a:t>Destek Tutarı (USD)</a:t>
                      </a:r>
                      <a:endParaRPr lang="en-US" sz="2000" b="1" dirty="0">
                        <a:solidFill>
                          <a:schemeClr val="bg1"/>
                        </a:solidFill>
                      </a:endParaRPr>
                    </a:p>
                  </a:txBody>
                  <a:tcPr marL="68580" marR="68580" marT="34290" marB="34290">
                    <a:solidFill>
                      <a:srgbClr val="009999"/>
                    </a:solidFill>
                  </a:tcPr>
                </a:tc>
                <a:tc>
                  <a:txBody>
                    <a:bodyPr/>
                    <a:lstStyle/>
                    <a:p>
                      <a:pPr algn="ctr"/>
                      <a:endParaRPr lang="tr-TR" sz="2000" b="1" dirty="0" smtClean="0">
                        <a:solidFill>
                          <a:schemeClr val="tx1"/>
                        </a:solidFill>
                      </a:endParaRPr>
                    </a:p>
                    <a:p>
                      <a:pPr algn="ctr"/>
                      <a:r>
                        <a:rPr lang="tr-TR" sz="2000" b="1" dirty="0" smtClean="0">
                          <a:solidFill>
                            <a:schemeClr val="tx1"/>
                          </a:solidFill>
                        </a:rPr>
                        <a:t>2.000.000</a:t>
                      </a:r>
                      <a:endParaRPr lang="en-US" sz="2000" b="1" dirty="0">
                        <a:solidFill>
                          <a:schemeClr val="tx1"/>
                        </a:solidFill>
                      </a:endParaRPr>
                    </a:p>
                  </a:txBody>
                  <a:tcPr marL="68580" marR="68580" marT="34290" marB="34290"/>
                </a:tc>
                <a:extLst>
                  <a:ext uri="{0D108BD9-81ED-4DB2-BD59-A6C34878D82A}">
                    <a16:rowId xmlns:a16="http://schemas.microsoft.com/office/drawing/2014/main" xmlns="" val="10002"/>
                  </a:ext>
                </a:extLst>
              </a:tr>
              <a:tr h="844764">
                <a:tc>
                  <a:txBody>
                    <a:bodyPr/>
                    <a:lstStyle/>
                    <a:p>
                      <a:endParaRPr lang="tr-TR" sz="2000" b="1" dirty="0" smtClean="0">
                        <a:solidFill>
                          <a:schemeClr val="bg1"/>
                        </a:solidFill>
                      </a:endParaRPr>
                    </a:p>
                    <a:p>
                      <a:r>
                        <a:rPr lang="tr-TR" sz="2000" b="1" dirty="0" smtClean="0">
                          <a:solidFill>
                            <a:schemeClr val="bg1"/>
                          </a:solidFill>
                        </a:rPr>
                        <a:t>Destek Süresi</a:t>
                      </a:r>
                      <a:endParaRPr lang="en-US" sz="2000" b="1" dirty="0">
                        <a:solidFill>
                          <a:schemeClr val="bg1"/>
                        </a:solidFill>
                      </a:endParaRPr>
                    </a:p>
                  </a:txBody>
                  <a:tcPr marL="68580" marR="68580" marT="34290" marB="34290">
                    <a:solidFill>
                      <a:srgbClr val="009999"/>
                    </a:solidFill>
                  </a:tcPr>
                </a:tc>
                <a:tc>
                  <a:txBody>
                    <a:bodyPr/>
                    <a:lstStyle/>
                    <a:p>
                      <a:pPr algn="ctr"/>
                      <a:endParaRPr lang="tr-TR" sz="2000" b="1" dirty="0" smtClean="0">
                        <a:solidFill>
                          <a:schemeClr val="tx1"/>
                        </a:solidFill>
                      </a:endParaRPr>
                    </a:p>
                    <a:p>
                      <a:pPr algn="ctr"/>
                      <a:r>
                        <a:rPr lang="tr-TR" sz="2000" b="1" dirty="0" smtClean="0">
                          <a:solidFill>
                            <a:schemeClr val="tx1"/>
                          </a:solidFill>
                        </a:rPr>
                        <a:t>5 yıl</a:t>
                      </a:r>
                      <a:endParaRPr lang="en-US" sz="2000" b="1" dirty="0">
                        <a:solidFill>
                          <a:schemeClr val="tx1"/>
                        </a:solidFill>
                      </a:endParaRPr>
                    </a:p>
                  </a:txBody>
                  <a:tcPr marL="68580" marR="68580" marT="34290" marB="34290"/>
                </a:tc>
                <a:extLst>
                  <a:ext uri="{0D108BD9-81ED-4DB2-BD59-A6C34878D82A}">
                    <a16:rowId xmlns:a16="http://schemas.microsoft.com/office/drawing/2014/main" xmlns="" val="10003"/>
                  </a:ext>
                </a:extLst>
              </a:tr>
            </a:tbl>
          </a:graphicData>
        </a:graphic>
      </p:graphicFrame>
      <p:sp>
        <p:nvSpPr>
          <p:cNvPr id="5"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sp>
        <p:nvSpPr>
          <p:cNvPr id="2" name="Metin kutusu 1"/>
          <p:cNvSpPr txBox="1"/>
          <p:nvPr/>
        </p:nvSpPr>
        <p:spPr>
          <a:xfrm>
            <a:off x="1002890" y="5398757"/>
            <a:ext cx="4876800" cy="677108"/>
          </a:xfrm>
          <a:prstGeom prst="rect">
            <a:avLst/>
          </a:prstGeom>
          <a:noFill/>
        </p:spPr>
        <p:txBody>
          <a:bodyPr wrap="square" rtlCol="0">
            <a:spAutoFit/>
          </a:bodyPr>
          <a:lstStyle/>
          <a:p>
            <a:r>
              <a:rPr lang="tr-TR" sz="2000" dirty="0">
                <a:solidFill>
                  <a:srgbClr val="336699"/>
                </a:solidFill>
                <a:latin typeface="+mn-lt"/>
              </a:rPr>
              <a:t>Bakanlıktan Ön Onay</a:t>
            </a:r>
          </a:p>
          <a:p>
            <a:endParaRPr lang="tr-TR" dirty="0">
              <a:latin typeface="+mn-lt"/>
            </a:endParaRPr>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01777390"/>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548840"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 name="Metin kutusu 8"/>
          <p:cNvSpPr txBox="1"/>
          <p:nvPr/>
        </p:nvSpPr>
        <p:spPr>
          <a:xfrm>
            <a:off x="688141" y="2864429"/>
            <a:ext cx="1700808" cy="1323439"/>
          </a:xfrm>
          <a:prstGeom prst="rect">
            <a:avLst/>
          </a:prstGeom>
          <a:noFill/>
        </p:spPr>
        <p:txBody>
          <a:bodyPr wrap="square" rtlCol="0" anchor="ctr">
            <a:spAutoFit/>
          </a:bodyPr>
          <a:lstStyle/>
          <a:p>
            <a:r>
              <a:rPr lang="tr-TR" sz="2000" b="1" dirty="0">
                <a:solidFill>
                  <a:srgbClr val="990000"/>
                </a:solidFill>
                <a:effectLst>
                  <a:outerShdw blurRad="38100" dist="38100" dir="2700000" algn="tl">
                    <a:srgbClr val="000000">
                      <a:alpha val="43137"/>
                    </a:srgbClr>
                  </a:outerShdw>
                </a:effectLst>
                <a:latin typeface="+mj-lt"/>
              </a:rPr>
              <a:t>SEKTÖREL TİCARET HEYETİ DESTEĞİ</a:t>
            </a:r>
          </a:p>
        </p:txBody>
      </p:sp>
      <p:sp>
        <p:nvSpPr>
          <p:cNvPr id="10" name="Metin kutusu 9"/>
          <p:cNvSpPr txBox="1"/>
          <p:nvPr/>
        </p:nvSpPr>
        <p:spPr>
          <a:xfrm>
            <a:off x="3168852" y="688202"/>
            <a:ext cx="5799684" cy="6494085"/>
          </a:xfrm>
          <a:prstGeom prst="rect">
            <a:avLst/>
          </a:prstGeom>
          <a:noFill/>
        </p:spPr>
        <p:txBody>
          <a:bodyPr wrap="square" rtlCol="0" anchor="ctr">
            <a:spAutoFit/>
          </a:bodyPr>
          <a:lstStyle/>
          <a:p>
            <a:pPr algn="l">
              <a:lnSpc>
                <a:spcPct val="150000"/>
              </a:lnSpc>
              <a:buClr>
                <a:srgbClr val="990000"/>
              </a:buClr>
            </a:pPr>
            <a:endParaRPr lang="tr-TR" sz="2000" b="1" dirty="0">
              <a:solidFill>
                <a:srgbClr val="990000"/>
              </a:solidFill>
            </a:endParaRPr>
          </a:p>
          <a:p>
            <a:pPr lvl="0" algn="l">
              <a:lnSpc>
                <a:spcPct val="150000"/>
              </a:lnSpc>
              <a:buClr>
                <a:srgbClr val="990000"/>
              </a:buClr>
            </a:pPr>
            <a:r>
              <a:rPr lang="tr-TR" sz="2000" b="1" dirty="0">
                <a:solidFill>
                  <a:srgbClr val="990000"/>
                </a:solidFill>
                <a:latin typeface="Calibri"/>
              </a:rPr>
              <a:t>Hedef Grup</a:t>
            </a:r>
          </a:p>
          <a:p>
            <a:pPr marL="214313" indent="-214313">
              <a:lnSpc>
                <a:spcPct val="150000"/>
              </a:lnSpc>
              <a:buClr>
                <a:srgbClr val="990000"/>
              </a:buClr>
              <a:buFont typeface="Arial" pitchFamily="34" charset="0"/>
              <a:buChar char="•"/>
              <a:defRPr/>
            </a:pPr>
            <a:r>
              <a:rPr lang="tr-TR" sz="2000" b="1" dirty="0">
                <a:solidFill>
                  <a:srgbClr val="475A8C"/>
                </a:solidFill>
                <a:latin typeface="Calibri"/>
              </a:rPr>
              <a:t>İşbirliği Kuruluşları</a:t>
            </a:r>
          </a:p>
          <a:p>
            <a:pPr marL="214313" indent="-214313">
              <a:lnSpc>
                <a:spcPct val="150000"/>
              </a:lnSpc>
              <a:buClr>
                <a:srgbClr val="990000"/>
              </a:buClr>
              <a:buFont typeface="Arial" pitchFamily="34" charset="0"/>
              <a:buChar char="•"/>
              <a:defRPr/>
            </a:pPr>
            <a:r>
              <a:rPr lang="tr-TR" sz="2000" b="1" dirty="0">
                <a:solidFill>
                  <a:srgbClr val="475A8C"/>
                </a:solidFill>
                <a:latin typeface="Calibri"/>
              </a:rPr>
              <a:t>3 ay öncesinden ön onay</a:t>
            </a:r>
          </a:p>
          <a:p>
            <a:pPr lvl="0" algn="l">
              <a:lnSpc>
                <a:spcPct val="150000"/>
              </a:lnSpc>
              <a:defRPr/>
            </a:pPr>
            <a:r>
              <a:rPr lang="tr-TR" sz="2000" b="1" dirty="0">
                <a:solidFill>
                  <a:srgbClr val="990000"/>
                </a:solidFill>
                <a:latin typeface="Calibri"/>
              </a:rPr>
              <a:t>Desteklenen Faaliyetler </a:t>
            </a:r>
          </a:p>
          <a:p>
            <a:pPr marL="557213" lvl="3" indent="-214313">
              <a:buClr>
                <a:srgbClr val="990000"/>
              </a:buClr>
              <a:buFont typeface="Arial" pitchFamily="34" charset="0"/>
              <a:buChar char="•"/>
              <a:defRPr/>
            </a:pPr>
            <a:r>
              <a:rPr lang="tr-TR" sz="2000" b="1" dirty="0">
                <a:solidFill>
                  <a:srgbClr val="475A8C"/>
                </a:solidFill>
                <a:latin typeface="Calibri"/>
              </a:rPr>
              <a:t>Ortak pazar araştırmaları</a:t>
            </a:r>
          </a:p>
          <a:p>
            <a:pPr marL="557213" lvl="3" indent="-214313">
              <a:buClr>
                <a:srgbClr val="990000"/>
              </a:buClr>
              <a:buFont typeface="Arial" pitchFamily="34" charset="0"/>
              <a:buChar char="•"/>
              <a:defRPr/>
            </a:pPr>
            <a:r>
              <a:rPr lang="tr-TR" sz="2000" b="1" dirty="0">
                <a:solidFill>
                  <a:srgbClr val="475A8C"/>
                </a:solidFill>
                <a:latin typeface="Calibri"/>
              </a:rPr>
              <a:t>Pazar ziyaretleri</a:t>
            </a:r>
          </a:p>
          <a:p>
            <a:pPr marL="557213" lvl="3" indent="-214313">
              <a:buClr>
                <a:srgbClr val="990000"/>
              </a:buClr>
              <a:buFont typeface="Arial" pitchFamily="34" charset="0"/>
              <a:buChar char="•"/>
              <a:defRPr/>
            </a:pPr>
            <a:r>
              <a:rPr lang="tr-TR" sz="2000" b="1" dirty="0">
                <a:solidFill>
                  <a:srgbClr val="475A8C"/>
                </a:solidFill>
                <a:latin typeface="Calibri"/>
              </a:rPr>
              <a:t>Ticaret heyetleri</a:t>
            </a:r>
          </a:p>
          <a:p>
            <a:pPr marL="557213" lvl="3" indent="-214313">
              <a:buClr>
                <a:srgbClr val="990000"/>
              </a:buClr>
              <a:buFont typeface="Arial" pitchFamily="34" charset="0"/>
              <a:buChar char="•"/>
              <a:defRPr/>
            </a:pPr>
            <a:r>
              <a:rPr lang="tr-TR" sz="2000" b="1" dirty="0">
                <a:solidFill>
                  <a:srgbClr val="475A8C"/>
                </a:solidFill>
                <a:latin typeface="Calibri"/>
              </a:rPr>
              <a:t>Yurt dışı fuar ziyaretleri</a:t>
            </a:r>
          </a:p>
          <a:p>
            <a:pPr marL="557213" lvl="3" indent="-214313">
              <a:buClr>
                <a:srgbClr val="990000"/>
              </a:buClr>
              <a:buFont typeface="Arial" pitchFamily="34" charset="0"/>
              <a:buChar char="•"/>
              <a:defRPr/>
            </a:pPr>
            <a:r>
              <a:rPr lang="tr-TR" sz="2000" b="1" dirty="0">
                <a:solidFill>
                  <a:srgbClr val="475A8C"/>
                </a:solidFill>
                <a:latin typeface="Calibri"/>
              </a:rPr>
              <a:t>Eşleştirme faaliyeti</a:t>
            </a:r>
          </a:p>
          <a:p>
            <a:pPr lvl="0" algn="l">
              <a:buClr>
                <a:srgbClr val="990000"/>
              </a:buClr>
            </a:pPr>
            <a:r>
              <a:rPr lang="tr-TR" sz="2000" b="1" dirty="0">
                <a:solidFill>
                  <a:srgbClr val="990000"/>
                </a:solidFill>
                <a:latin typeface="Calibri"/>
              </a:rPr>
              <a:t>                    </a:t>
            </a:r>
            <a:endParaRPr lang="tr-TR" sz="2000" b="1" dirty="0" smtClean="0">
              <a:solidFill>
                <a:srgbClr val="990000"/>
              </a:solidFill>
              <a:latin typeface="Calibri"/>
            </a:endParaRPr>
          </a:p>
          <a:p>
            <a:pPr lvl="0" algn="l">
              <a:buClr>
                <a:srgbClr val="990000"/>
              </a:buClr>
            </a:pPr>
            <a:r>
              <a:rPr lang="tr-TR" sz="2000" b="1" dirty="0" smtClean="0">
                <a:solidFill>
                  <a:srgbClr val="990000"/>
                </a:solidFill>
                <a:latin typeface="Calibri"/>
              </a:rPr>
              <a:t>Destek </a:t>
            </a:r>
            <a:r>
              <a:rPr lang="tr-TR" sz="2000" b="1" dirty="0">
                <a:solidFill>
                  <a:srgbClr val="990000"/>
                </a:solidFill>
                <a:latin typeface="Calibri"/>
              </a:rPr>
              <a:t>Miktarı : 100.000 ABD </a:t>
            </a:r>
            <a:r>
              <a:rPr lang="tr-TR" sz="2000" b="1" dirty="0" smtClean="0">
                <a:solidFill>
                  <a:srgbClr val="990000"/>
                </a:solidFill>
                <a:latin typeface="Calibri"/>
              </a:rPr>
              <a:t>Doları                </a:t>
            </a:r>
            <a:endParaRPr lang="tr-TR" sz="2000" b="1" dirty="0">
              <a:solidFill>
                <a:srgbClr val="990000"/>
              </a:solidFill>
              <a:latin typeface="Calibri"/>
            </a:endParaRPr>
          </a:p>
          <a:p>
            <a:pPr lvl="0" algn="l">
              <a:buClr>
                <a:srgbClr val="990000"/>
              </a:buClr>
            </a:pPr>
            <a:r>
              <a:rPr lang="tr-TR" sz="2000" b="1" dirty="0" smtClean="0">
                <a:solidFill>
                  <a:srgbClr val="990000"/>
                </a:solidFill>
                <a:latin typeface="Calibri"/>
              </a:rPr>
              <a:t>Destek </a:t>
            </a:r>
            <a:r>
              <a:rPr lang="tr-TR" sz="2000" b="1" dirty="0">
                <a:solidFill>
                  <a:srgbClr val="990000"/>
                </a:solidFill>
                <a:latin typeface="Calibri"/>
              </a:rPr>
              <a:t>Oranı : </a:t>
            </a:r>
            <a:r>
              <a:rPr lang="tr-TR" sz="2000" b="1" dirty="0" smtClean="0">
                <a:solidFill>
                  <a:srgbClr val="990000"/>
                </a:solidFill>
                <a:latin typeface="Calibri"/>
              </a:rPr>
              <a:t>% 50 </a:t>
            </a:r>
            <a:r>
              <a:rPr lang="tr-TR" sz="2000" b="1" dirty="0">
                <a:solidFill>
                  <a:srgbClr val="990000"/>
                </a:solidFill>
                <a:latin typeface="Calibri"/>
              </a:rPr>
              <a:t>(İşbirliği kuruluşları)</a:t>
            </a:r>
          </a:p>
          <a:p>
            <a:pPr algn="l">
              <a:buClr>
                <a:srgbClr val="990000"/>
              </a:buClr>
            </a:pPr>
            <a:endParaRPr lang="tr-TR" sz="2000" b="1" dirty="0">
              <a:solidFill>
                <a:srgbClr val="990000"/>
              </a:solidFill>
              <a:latin typeface="Calibri"/>
            </a:endParaRPr>
          </a:p>
          <a:p>
            <a:pPr algn="l">
              <a:buClr>
                <a:srgbClr val="990000"/>
              </a:buClr>
            </a:pPr>
            <a:r>
              <a:rPr lang="tr-TR" sz="2000" b="1" dirty="0" smtClean="0">
                <a:solidFill>
                  <a:srgbClr val="990000"/>
                </a:solidFill>
                <a:latin typeface="Calibri"/>
              </a:rPr>
              <a:t>Hedef </a:t>
            </a:r>
            <a:r>
              <a:rPr lang="tr-TR" sz="2000" b="1" dirty="0">
                <a:solidFill>
                  <a:srgbClr val="990000"/>
                </a:solidFill>
                <a:latin typeface="Calibri"/>
              </a:rPr>
              <a:t>ve Öncelikli Ülkeler </a:t>
            </a:r>
            <a:r>
              <a:rPr lang="tr-TR" sz="2000" b="1" dirty="0" smtClean="0">
                <a:solidFill>
                  <a:srgbClr val="990000"/>
                </a:solidFill>
                <a:latin typeface="Calibri"/>
              </a:rPr>
              <a:t>% 60</a:t>
            </a:r>
            <a:endParaRPr lang="tr-TR" sz="2000" b="1" dirty="0">
              <a:solidFill>
                <a:srgbClr val="990000"/>
              </a:solidFill>
              <a:latin typeface="Calibri"/>
            </a:endParaRPr>
          </a:p>
          <a:p>
            <a:pPr indent="-257175">
              <a:lnSpc>
                <a:spcPct val="150000"/>
              </a:lnSpc>
              <a:buClr>
                <a:srgbClr val="990000"/>
              </a:buClr>
              <a:buFont typeface="Arial" pitchFamily="34" charset="0"/>
              <a:buChar char="•"/>
            </a:pPr>
            <a:endParaRPr lang="tr-TR" sz="2000" b="1" dirty="0">
              <a:solidFill>
                <a:srgbClr val="475A8C"/>
              </a:solidFill>
            </a:endParaRPr>
          </a:p>
          <a:p>
            <a:pPr marL="0" lvl="2">
              <a:buClr>
                <a:srgbClr val="990000"/>
              </a:buClr>
            </a:pPr>
            <a:endParaRPr lang="tr-TR" b="1" dirty="0">
              <a:solidFill>
                <a:srgbClr val="475A8C"/>
              </a:solidFill>
            </a:endParaRPr>
          </a:p>
          <a:p>
            <a:pPr algn="l"/>
            <a:endParaRPr lang="en-US" b="1" dirty="0">
              <a:solidFill>
                <a:srgbClr val="475A8C"/>
              </a:solidFill>
            </a:endParaRPr>
          </a:p>
        </p:txBody>
      </p:sp>
      <p:sp>
        <p:nvSpPr>
          <p:cNvPr id="2" name="Unvan 1"/>
          <p:cNvSpPr>
            <a:spLocks noGrp="1"/>
          </p:cNvSpPr>
          <p:nvPr>
            <p:ph type="title"/>
          </p:nvPr>
        </p:nvSpPr>
        <p:spPr>
          <a:xfrm>
            <a:off x="487102" y="332712"/>
            <a:ext cx="8028383" cy="396000"/>
          </a:xfrm>
        </p:spPr>
        <p:txBody>
          <a:bodyPr/>
          <a:lstStyle/>
          <a:p>
            <a:r>
              <a:rPr lang="tr-TR" sz="2800" dirty="0">
                <a:effectLst>
                  <a:outerShdw blurRad="38100" dist="38100" dir="2700000" algn="tl">
                    <a:srgbClr val="000000">
                      <a:alpha val="43137"/>
                    </a:srgbClr>
                  </a:outerShdw>
                </a:effectLst>
              </a:rPr>
              <a:t>PAZAR ARAŞTIRMASI VE PAZARA GİRİŞ DESTEĞİ</a:t>
            </a:r>
            <a:endParaRPr lang="tr-TR" sz="2800" dirty="0"/>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31</a:t>
            </a:fld>
            <a:endParaRPr lang="en-US" altLang="tr-TR" dirty="0"/>
          </a:p>
        </p:txBody>
      </p:sp>
      <p:sp>
        <p:nvSpPr>
          <p:cNvPr id="8" name="Altbilgi Yer Tutucusu 2"/>
          <p:cNvSpPr txBox="1">
            <a:spLocks/>
          </p:cNvSpPr>
          <p:nvPr/>
        </p:nvSpPr>
        <p:spPr>
          <a:xfrm>
            <a:off x="152400" y="6527006"/>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592996085"/>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449942" y="2360463"/>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 name="Metin kutusu 8"/>
          <p:cNvSpPr txBox="1"/>
          <p:nvPr/>
        </p:nvSpPr>
        <p:spPr>
          <a:xfrm>
            <a:off x="802896" y="2864428"/>
            <a:ext cx="1620180" cy="1323439"/>
          </a:xfrm>
          <a:prstGeom prst="rect">
            <a:avLst/>
          </a:prstGeom>
          <a:noFill/>
        </p:spPr>
        <p:txBody>
          <a:bodyPr wrap="square" rtlCol="0" anchor="ctr">
            <a:spAutoFit/>
          </a:bodyPr>
          <a:lstStyle/>
          <a:p>
            <a:r>
              <a:rPr lang="tr-TR" sz="2000" b="1" dirty="0">
                <a:solidFill>
                  <a:srgbClr val="990000"/>
                </a:solidFill>
                <a:effectLst>
                  <a:outerShdw blurRad="38100" dist="38100" dir="2700000" algn="tl">
                    <a:srgbClr val="000000">
                      <a:alpha val="43137"/>
                    </a:srgbClr>
                  </a:outerShdw>
                </a:effectLst>
                <a:latin typeface="+mj-lt"/>
              </a:rPr>
              <a:t>SEKTÖREL TİCARET HEYETİ DESTEĞİ</a:t>
            </a:r>
          </a:p>
        </p:txBody>
      </p:sp>
      <p:sp>
        <p:nvSpPr>
          <p:cNvPr id="10" name="Metin kutusu 9"/>
          <p:cNvSpPr txBox="1"/>
          <p:nvPr/>
        </p:nvSpPr>
        <p:spPr>
          <a:xfrm>
            <a:off x="2698955" y="-423212"/>
            <a:ext cx="6471910" cy="8017579"/>
          </a:xfrm>
          <a:prstGeom prst="rect">
            <a:avLst/>
          </a:prstGeom>
          <a:noFill/>
        </p:spPr>
        <p:txBody>
          <a:bodyPr wrap="square" rtlCol="0" anchor="ctr">
            <a:spAutoFit/>
          </a:bodyPr>
          <a:lstStyle/>
          <a:p>
            <a:pPr algn="l">
              <a:lnSpc>
                <a:spcPct val="150000"/>
              </a:lnSpc>
              <a:buClr>
                <a:srgbClr val="990000"/>
              </a:buClr>
            </a:pPr>
            <a:endParaRPr lang="tr-TR" b="1" dirty="0">
              <a:solidFill>
                <a:srgbClr val="990000"/>
              </a:solidFill>
            </a:endParaRPr>
          </a:p>
          <a:p>
            <a:pPr algn="l">
              <a:lnSpc>
                <a:spcPct val="150000"/>
              </a:lnSpc>
              <a:buClr>
                <a:srgbClr val="990000"/>
              </a:buClr>
            </a:pPr>
            <a:endParaRPr lang="tr-TR" b="1" dirty="0">
              <a:solidFill>
                <a:srgbClr val="990000"/>
              </a:solidFill>
            </a:endParaRPr>
          </a:p>
          <a:p>
            <a:pPr algn="l">
              <a:lnSpc>
                <a:spcPct val="150000"/>
              </a:lnSpc>
              <a:buClr>
                <a:srgbClr val="990000"/>
              </a:buClr>
            </a:pPr>
            <a:endParaRPr lang="tr-TR" b="1" dirty="0">
              <a:solidFill>
                <a:srgbClr val="990000"/>
              </a:solidFill>
            </a:endParaRPr>
          </a:p>
          <a:p>
            <a:pPr algn="l">
              <a:lnSpc>
                <a:spcPct val="150000"/>
              </a:lnSpc>
              <a:buClr>
                <a:srgbClr val="990000"/>
              </a:buClr>
            </a:pPr>
            <a:endParaRPr lang="tr-TR" b="1" dirty="0">
              <a:solidFill>
                <a:srgbClr val="990000"/>
              </a:solidFill>
            </a:endParaRPr>
          </a:p>
          <a:p>
            <a:pPr algn="l">
              <a:lnSpc>
                <a:spcPct val="150000"/>
              </a:lnSpc>
              <a:buClr>
                <a:srgbClr val="990000"/>
              </a:buClr>
            </a:pPr>
            <a:r>
              <a:rPr lang="tr-TR" sz="2000" b="1" dirty="0">
                <a:solidFill>
                  <a:srgbClr val="990000"/>
                </a:solidFill>
                <a:latin typeface="+mn-lt"/>
              </a:rPr>
              <a:t>Destek Kapsamındaki Giderler</a:t>
            </a:r>
          </a:p>
          <a:p>
            <a:pPr marL="900113" lvl="2" indent="-214313">
              <a:buFont typeface="Arial" pitchFamily="34" charset="0"/>
              <a:buChar char="•"/>
              <a:defRPr/>
            </a:pPr>
            <a:r>
              <a:rPr lang="tr-TR" sz="2000" b="1" dirty="0">
                <a:solidFill>
                  <a:srgbClr val="475A8C"/>
                </a:solidFill>
                <a:latin typeface="+mn-lt"/>
              </a:rPr>
              <a:t>Ulaşım giderleri</a:t>
            </a:r>
          </a:p>
          <a:p>
            <a:pPr marL="900113" lvl="2" indent="-214313">
              <a:buFont typeface="Arial" pitchFamily="34" charset="0"/>
              <a:buChar char="•"/>
              <a:defRPr/>
            </a:pPr>
            <a:r>
              <a:rPr lang="tr-TR" sz="2000" b="1" dirty="0">
                <a:solidFill>
                  <a:srgbClr val="475A8C"/>
                </a:solidFill>
                <a:latin typeface="+mn-lt"/>
              </a:rPr>
              <a:t>Konaklama giderleri</a:t>
            </a:r>
          </a:p>
          <a:p>
            <a:pPr marL="900113" lvl="2" indent="-214313">
              <a:buFont typeface="Arial" pitchFamily="34" charset="0"/>
              <a:buChar char="•"/>
              <a:defRPr/>
            </a:pPr>
            <a:r>
              <a:rPr lang="tr-TR" sz="2000" b="1" dirty="0">
                <a:solidFill>
                  <a:srgbClr val="475A8C"/>
                </a:solidFill>
                <a:latin typeface="+mn-lt"/>
              </a:rPr>
              <a:t>Tanıtım ve organizasyon giderleri</a:t>
            </a:r>
          </a:p>
          <a:p>
            <a:pPr marL="1285875" lvl="3" indent="-257175">
              <a:buFont typeface="Wingdings" pitchFamily="2" charset="2"/>
              <a:buChar char="ü"/>
            </a:pPr>
            <a:r>
              <a:rPr lang="tr-TR" sz="2000" b="1" dirty="0">
                <a:solidFill>
                  <a:srgbClr val="475A8C"/>
                </a:solidFill>
                <a:latin typeface="+mn-lt"/>
              </a:rPr>
              <a:t>Tercümanlık gideri,</a:t>
            </a:r>
          </a:p>
          <a:p>
            <a:pPr marL="1285875" lvl="3" indent="-257175">
              <a:buFont typeface="Wingdings" pitchFamily="2" charset="2"/>
              <a:buChar char="ü"/>
            </a:pPr>
            <a:r>
              <a:rPr lang="tr-TR" sz="2000" b="1" dirty="0">
                <a:solidFill>
                  <a:srgbClr val="475A8C"/>
                </a:solidFill>
                <a:latin typeface="+mn-lt"/>
              </a:rPr>
              <a:t>Toplantı ve ikili görüşmelerin yapıldığı yerlerin kiralama giderleri,</a:t>
            </a:r>
          </a:p>
          <a:p>
            <a:pPr marL="1285875" lvl="3" indent="-257175">
              <a:buFont typeface="Wingdings" pitchFamily="2" charset="2"/>
              <a:buChar char="ü"/>
            </a:pPr>
            <a:r>
              <a:rPr lang="tr-TR" sz="2000" b="1" dirty="0">
                <a:solidFill>
                  <a:srgbClr val="475A8C"/>
                </a:solidFill>
                <a:latin typeface="+mn-lt"/>
              </a:rPr>
              <a:t>Görsel ve yazılı tanıtım ve reklam giderleri</a:t>
            </a:r>
          </a:p>
          <a:p>
            <a:pPr marL="1285875" lvl="3" indent="-257175">
              <a:buFont typeface="Wingdings" pitchFamily="2" charset="2"/>
              <a:buChar char="ü"/>
            </a:pPr>
            <a:r>
              <a:rPr lang="tr-TR" sz="2000" b="1" dirty="0">
                <a:solidFill>
                  <a:srgbClr val="475A8C"/>
                </a:solidFill>
                <a:latin typeface="+mn-lt"/>
              </a:rPr>
              <a:t>Halkla ilişkiler hizmeti </a:t>
            </a:r>
            <a:r>
              <a:rPr lang="tr-TR" sz="2000" b="1" dirty="0" smtClean="0">
                <a:solidFill>
                  <a:srgbClr val="475A8C"/>
                </a:solidFill>
                <a:latin typeface="+mn-lt"/>
              </a:rPr>
              <a:t>gideri</a:t>
            </a:r>
          </a:p>
          <a:p>
            <a:pPr marL="1028700" lvl="3"/>
            <a:endParaRPr lang="tr-TR" sz="2000" b="1" dirty="0" smtClean="0">
              <a:solidFill>
                <a:srgbClr val="475A8C"/>
              </a:solidFill>
              <a:latin typeface="+mn-lt"/>
            </a:endParaRPr>
          </a:p>
          <a:p>
            <a:pPr>
              <a:buClr>
                <a:srgbClr val="990000"/>
              </a:buClr>
            </a:pPr>
            <a:r>
              <a:rPr lang="tr-TR" sz="2000" b="1" dirty="0">
                <a:solidFill>
                  <a:srgbClr val="990000"/>
                </a:solidFill>
                <a:latin typeface="+mn-lt"/>
              </a:rPr>
              <a:t>Destek Miktarı : 100.000 ABD Doları</a:t>
            </a:r>
          </a:p>
          <a:p>
            <a:pPr lvl="0" algn="l">
              <a:buClr>
                <a:srgbClr val="990000"/>
              </a:buClr>
            </a:pPr>
            <a:r>
              <a:rPr lang="tr-TR" sz="2000" b="1" dirty="0" smtClean="0">
                <a:solidFill>
                  <a:srgbClr val="990000"/>
                </a:solidFill>
                <a:latin typeface="+mn-lt"/>
              </a:rPr>
              <a:t>Destek </a:t>
            </a:r>
            <a:r>
              <a:rPr lang="tr-TR" sz="2000" b="1" dirty="0">
                <a:solidFill>
                  <a:srgbClr val="990000"/>
                </a:solidFill>
                <a:latin typeface="+mn-lt"/>
              </a:rPr>
              <a:t>Oranı : </a:t>
            </a:r>
            <a:r>
              <a:rPr lang="tr-TR" sz="2000" b="1" dirty="0" smtClean="0">
                <a:solidFill>
                  <a:srgbClr val="990000"/>
                </a:solidFill>
                <a:latin typeface="+mn-lt"/>
              </a:rPr>
              <a:t>% 50 </a:t>
            </a:r>
            <a:r>
              <a:rPr lang="tr-TR" sz="2000" b="1" dirty="0">
                <a:solidFill>
                  <a:srgbClr val="990000"/>
                </a:solidFill>
                <a:latin typeface="+mn-lt"/>
              </a:rPr>
              <a:t>(İşbirliği kuruluşları)</a:t>
            </a:r>
          </a:p>
          <a:p>
            <a:pPr>
              <a:buClr>
                <a:srgbClr val="990000"/>
              </a:buClr>
            </a:pPr>
            <a:r>
              <a:rPr lang="tr-TR" sz="2000" b="1" dirty="0">
                <a:solidFill>
                  <a:srgbClr val="990000"/>
                </a:solidFill>
                <a:latin typeface="+mn-lt"/>
              </a:rPr>
              <a:t>                    </a:t>
            </a:r>
            <a:endParaRPr lang="tr-TR" sz="2000" b="1" dirty="0" smtClean="0">
              <a:solidFill>
                <a:srgbClr val="990000"/>
              </a:solidFill>
              <a:latin typeface="+mn-lt"/>
            </a:endParaRPr>
          </a:p>
          <a:p>
            <a:pPr>
              <a:buClr>
                <a:srgbClr val="990000"/>
              </a:buClr>
            </a:pPr>
            <a:r>
              <a:rPr lang="tr-TR" sz="2000" b="1" dirty="0" smtClean="0">
                <a:solidFill>
                  <a:srgbClr val="990000"/>
                </a:solidFill>
                <a:latin typeface="+mn-lt"/>
              </a:rPr>
              <a:t>Hedef </a:t>
            </a:r>
            <a:r>
              <a:rPr lang="tr-TR" sz="2000" b="1" dirty="0">
                <a:solidFill>
                  <a:srgbClr val="990000"/>
                </a:solidFill>
                <a:latin typeface="+mn-lt"/>
              </a:rPr>
              <a:t>ve Öncelikli Ülkeler </a:t>
            </a:r>
            <a:r>
              <a:rPr lang="tr-TR" sz="2000" b="1" dirty="0" smtClean="0">
                <a:solidFill>
                  <a:srgbClr val="990000"/>
                </a:solidFill>
                <a:latin typeface="+mn-lt"/>
              </a:rPr>
              <a:t>% 60</a:t>
            </a:r>
            <a:endParaRPr lang="tr-TR" sz="2000" b="1" dirty="0">
              <a:solidFill>
                <a:srgbClr val="990000"/>
              </a:solidFill>
              <a:latin typeface="+mn-lt"/>
            </a:endParaRPr>
          </a:p>
          <a:p>
            <a:pPr algn="r">
              <a:lnSpc>
                <a:spcPct val="150000"/>
              </a:lnSpc>
              <a:buClr>
                <a:srgbClr val="990000"/>
              </a:buClr>
            </a:pPr>
            <a:endParaRPr lang="tr-TR" b="1" dirty="0">
              <a:solidFill>
                <a:srgbClr val="990000"/>
              </a:solidFill>
              <a:latin typeface="+mn-lt"/>
            </a:endParaRPr>
          </a:p>
          <a:p>
            <a:pPr indent="-257175">
              <a:lnSpc>
                <a:spcPct val="150000"/>
              </a:lnSpc>
              <a:buClr>
                <a:srgbClr val="990000"/>
              </a:buClr>
              <a:buFont typeface="Arial" pitchFamily="34" charset="0"/>
              <a:buChar char="•"/>
            </a:pPr>
            <a:endParaRPr lang="tr-TR" b="1" dirty="0">
              <a:solidFill>
                <a:srgbClr val="475A8C"/>
              </a:solidFill>
            </a:endParaRPr>
          </a:p>
          <a:p>
            <a:pPr indent="-257175">
              <a:lnSpc>
                <a:spcPct val="150000"/>
              </a:lnSpc>
              <a:buClr>
                <a:srgbClr val="990000"/>
              </a:buClr>
              <a:buFont typeface="Arial" pitchFamily="34" charset="0"/>
              <a:buChar char="•"/>
            </a:pPr>
            <a:endParaRPr lang="tr-TR" b="1" dirty="0">
              <a:solidFill>
                <a:srgbClr val="475A8C"/>
              </a:solidFill>
            </a:endParaRPr>
          </a:p>
          <a:p>
            <a:pPr marL="0" lvl="2">
              <a:buClr>
                <a:srgbClr val="990000"/>
              </a:buClr>
            </a:pPr>
            <a:endParaRPr lang="tr-TR" b="1" dirty="0">
              <a:solidFill>
                <a:srgbClr val="475A8C"/>
              </a:solidFill>
            </a:endParaRPr>
          </a:p>
          <a:p>
            <a:pPr algn="l"/>
            <a:endParaRPr lang="en-US" b="1" dirty="0">
              <a:solidFill>
                <a:srgbClr val="475A8C"/>
              </a:solidFill>
            </a:endParaRPr>
          </a:p>
        </p:txBody>
      </p:sp>
      <p:sp>
        <p:nvSpPr>
          <p:cNvPr id="2" name="Unvan 1"/>
          <p:cNvSpPr>
            <a:spLocks noGrp="1"/>
          </p:cNvSpPr>
          <p:nvPr>
            <p:ph type="title"/>
          </p:nvPr>
        </p:nvSpPr>
        <p:spPr/>
        <p:txBody>
          <a:bodyPr/>
          <a:lstStyle/>
          <a:p>
            <a:r>
              <a:rPr lang="tr-TR" sz="2800" dirty="0">
                <a:effectLst>
                  <a:outerShdw blurRad="38100" dist="38100" dir="2700000" algn="tl">
                    <a:srgbClr val="000000">
                      <a:alpha val="43137"/>
                    </a:srgbClr>
                  </a:outerShdw>
                </a:effectLst>
              </a:rPr>
              <a:t>PAZAR ARAŞTIRMASI VE PAZARA GİRİŞ DESTEĞİ</a:t>
            </a:r>
            <a:endParaRPr lang="tr-TR" sz="2800" dirty="0"/>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32</a:t>
            </a:fld>
            <a:endParaRPr lang="en-US" altLang="tr-TR" dirty="0"/>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776277116"/>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387145"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 name="Metin kutusu 8"/>
          <p:cNvSpPr txBox="1"/>
          <p:nvPr/>
        </p:nvSpPr>
        <p:spPr>
          <a:xfrm>
            <a:off x="674219" y="3203002"/>
            <a:ext cx="1700808" cy="707886"/>
          </a:xfrm>
          <a:prstGeom prst="rect">
            <a:avLst/>
          </a:prstGeom>
          <a:noFill/>
        </p:spPr>
        <p:txBody>
          <a:bodyPr wrap="square" rtlCol="0" anchor="ctr">
            <a:spAutoFit/>
          </a:bodyPr>
          <a:lstStyle/>
          <a:p>
            <a:r>
              <a:rPr lang="tr-TR" sz="2000" b="1" dirty="0">
                <a:solidFill>
                  <a:srgbClr val="990000"/>
                </a:solidFill>
                <a:effectLst>
                  <a:outerShdw blurRad="38100" dist="38100" dir="2700000" algn="tl">
                    <a:srgbClr val="000000">
                      <a:alpha val="43137"/>
                    </a:srgbClr>
                  </a:outerShdw>
                </a:effectLst>
                <a:latin typeface="+mj-lt"/>
              </a:rPr>
              <a:t>ALIM HEYETİ DESTEĞİ</a:t>
            </a:r>
          </a:p>
        </p:txBody>
      </p:sp>
      <p:sp>
        <p:nvSpPr>
          <p:cNvPr id="10" name="Metin kutusu 9"/>
          <p:cNvSpPr txBox="1"/>
          <p:nvPr/>
        </p:nvSpPr>
        <p:spPr>
          <a:xfrm>
            <a:off x="2998631" y="-623267"/>
            <a:ext cx="6145368" cy="8417689"/>
          </a:xfrm>
          <a:prstGeom prst="rect">
            <a:avLst/>
          </a:prstGeom>
          <a:noFill/>
        </p:spPr>
        <p:txBody>
          <a:bodyPr wrap="square" rtlCol="0" anchor="ctr">
            <a:spAutoFit/>
          </a:bodyPr>
          <a:lstStyle/>
          <a:p>
            <a:pPr algn="l">
              <a:lnSpc>
                <a:spcPct val="150000"/>
              </a:lnSpc>
              <a:buClr>
                <a:srgbClr val="990000"/>
              </a:buClr>
            </a:pPr>
            <a:endParaRPr lang="tr-TR" b="1" dirty="0">
              <a:solidFill>
                <a:srgbClr val="990000"/>
              </a:solidFill>
            </a:endParaRPr>
          </a:p>
          <a:p>
            <a:pPr algn="l">
              <a:lnSpc>
                <a:spcPct val="150000"/>
              </a:lnSpc>
              <a:buClr>
                <a:srgbClr val="990000"/>
              </a:buClr>
            </a:pPr>
            <a:endParaRPr lang="tr-TR" b="1" dirty="0">
              <a:solidFill>
                <a:srgbClr val="990000"/>
              </a:solidFill>
            </a:endParaRPr>
          </a:p>
          <a:p>
            <a:pPr algn="l">
              <a:lnSpc>
                <a:spcPct val="150000"/>
              </a:lnSpc>
              <a:buClr>
                <a:srgbClr val="990000"/>
              </a:buClr>
            </a:pPr>
            <a:endParaRPr lang="tr-TR" b="1" dirty="0">
              <a:solidFill>
                <a:srgbClr val="990000"/>
              </a:solidFill>
            </a:endParaRPr>
          </a:p>
          <a:p>
            <a:pPr algn="l">
              <a:lnSpc>
                <a:spcPct val="150000"/>
              </a:lnSpc>
              <a:buClr>
                <a:srgbClr val="990000"/>
              </a:buClr>
            </a:pPr>
            <a:endParaRPr lang="tr-TR" sz="2000" b="1" dirty="0">
              <a:solidFill>
                <a:srgbClr val="990000"/>
              </a:solidFill>
            </a:endParaRPr>
          </a:p>
          <a:p>
            <a:pPr lvl="0" algn="l">
              <a:lnSpc>
                <a:spcPct val="150000"/>
              </a:lnSpc>
              <a:buClr>
                <a:srgbClr val="990000"/>
              </a:buClr>
            </a:pPr>
            <a:r>
              <a:rPr lang="tr-TR" sz="2000" b="1" dirty="0">
                <a:solidFill>
                  <a:srgbClr val="990000"/>
                </a:solidFill>
                <a:latin typeface="Calibri"/>
              </a:rPr>
              <a:t>Hedef Grup</a:t>
            </a:r>
          </a:p>
          <a:p>
            <a:pPr marL="214313" indent="-214313">
              <a:lnSpc>
                <a:spcPct val="150000"/>
              </a:lnSpc>
              <a:buClr>
                <a:srgbClr val="990000"/>
              </a:buClr>
              <a:buFont typeface="Arial" pitchFamily="34" charset="0"/>
              <a:buChar char="•"/>
              <a:defRPr/>
            </a:pPr>
            <a:r>
              <a:rPr lang="tr-TR" sz="2000" b="1" dirty="0">
                <a:solidFill>
                  <a:srgbClr val="475A8C"/>
                </a:solidFill>
                <a:latin typeface="Calibri"/>
              </a:rPr>
              <a:t>İşbirliği Kuruluşları</a:t>
            </a:r>
          </a:p>
          <a:p>
            <a:pPr marL="214313" indent="-214313">
              <a:lnSpc>
                <a:spcPct val="150000"/>
              </a:lnSpc>
              <a:buClr>
                <a:srgbClr val="990000"/>
              </a:buClr>
              <a:buFont typeface="Arial" pitchFamily="34" charset="0"/>
              <a:buChar char="•"/>
              <a:defRPr/>
            </a:pPr>
            <a:r>
              <a:rPr lang="tr-TR" sz="2000" b="1" dirty="0">
                <a:solidFill>
                  <a:srgbClr val="475A8C"/>
                </a:solidFill>
                <a:latin typeface="Calibri"/>
              </a:rPr>
              <a:t>3 ay öncesinden ön onay</a:t>
            </a:r>
          </a:p>
          <a:p>
            <a:pPr lvl="0" algn="l">
              <a:lnSpc>
                <a:spcPct val="150000"/>
              </a:lnSpc>
              <a:defRPr/>
            </a:pPr>
            <a:r>
              <a:rPr lang="tr-TR" sz="2000" b="1" dirty="0">
                <a:solidFill>
                  <a:srgbClr val="990000"/>
                </a:solidFill>
                <a:latin typeface="Calibri"/>
              </a:rPr>
              <a:t>Desteklenen Faaliyetler </a:t>
            </a:r>
          </a:p>
          <a:p>
            <a:pPr algn="l">
              <a:buClr>
                <a:srgbClr val="990000"/>
              </a:buClr>
            </a:pPr>
            <a:r>
              <a:rPr lang="tr-TR" sz="2000" b="1" dirty="0">
                <a:solidFill>
                  <a:srgbClr val="475A8C"/>
                </a:solidFill>
                <a:latin typeface="Calibri"/>
              </a:rPr>
              <a:t>Yurt dışında yerleşik ithalatçı firmaların, kurum ve kuruluşların, basın mensuplarının Türkiye’ye davet edilerek</a:t>
            </a:r>
          </a:p>
          <a:p>
            <a:pPr marL="600075" lvl="1" indent="-257175">
              <a:buClr>
                <a:srgbClr val="990000"/>
              </a:buClr>
              <a:buFont typeface="Arial" pitchFamily="34" charset="0"/>
              <a:buChar char="•"/>
            </a:pPr>
            <a:r>
              <a:rPr lang="tr-TR" sz="2000" b="1" dirty="0">
                <a:solidFill>
                  <a:srgbClr val="475A8C"/>
                </a:solidFill>
                <a:latin typeface="Calibri"/>
              </a:rPr>
              <a:t>İkili iş görüşmeleri gerçekleştirmeleri</a:t>
            </a:r>
          </a:p>
          <a:p>
            <a:pPr marL="600075" lvl="1" indent="-257175">
              <a:buClr>
                <a:srgbClr val="990000"/>
              </a:buClr>
              <a:buFont typeface="Arial" pitchFamily="34" charset="0"/>
              <a:buChar char="•"/>
            </a:pPr>
            <a:r>
              <a:rPr lang="tr-TR" sz="2000" b="1" dirty="0">
                <a:solidFill>
                  <a:srgbClr val="475A8C"/>
                </a:solidFill>
                <a:latin typeface="Calibri"/>
              </a:rPr>
              <a:t>Tesis ziyaretleri</a:t>
            </a:r>
          </a:p>
          <a:p>
            <a:pPr marL="600075" lvl="1" indent="-257175">
              <a:buClr>
                <a:srgbClr val="990000"/>
              </a:buClr>
              <a:buFont typeface="Arial" pitchFamily="34" charset="0"/>
              <a:buChar char="•"/>
            </a:pPr>
            <a:r>
              <a:rPr lang="tr-TR" sz="2000" b="1" dirty="0">
                <a:solidFill>
                  <a:srgbClr val="475A8C"/>
                </a:solidFill>
                <a:latin typeface="Calibri"/>
              </a:rPr>
              <a:t>Meslek kuruluşu ziyaretleri desteklenir.</a:t>
            </a:r>
          </a:p>
          <a:p>
            <a:pPr lvl="0" algn="l">
              <a:buClr>
                <a:srgbClr val="990000"/>
              </a:buClr>
            </a:pPr>
            <a:r>
              <a:rPr lang="tr-TR" sz="2000" b="1" dirty="0">
                <a:solidFill>
                  <a:srgbClr val="990000"/>
                </a:solidFill>
                <a:latin typeface="Calibri"/>
              </a:rPr>
              <a:t>                    </a:t>
            </a:r>
            <a:endParaRPr lang="tr-TR" sz="2000" b="1" dirty="0" smtClean="0">
              <a:solidFill>
                <a:srgbClr val="990000"/>
              </a:solidFill>
              <a:latin typeface="Calibri"/>
            </a:endParaRPr>
          </a:p>
          <a:p>
            <a:pPr lvl="0" algn="l">
              <a:buClr>
                <a:srgbClr val="990000"/>
              </a:buClr>
            </a:pPr>
            <a:r>
              <a:rPr lang="tr-TR" sz="2000" b="1" dirty="0" smtClean="0">
                <a:solidFill>
                  <a:srgbClr val="990000"/>
                </a:solidFill>
                <a:latin typeface="Calibri"/>
              </a:rPr>
              <a:t>Destek </a:t>
            </a:r>
            <a:r>
              <a:rPr lang="tr-TR" sz="2000" b="1" dirty="0">
                <a:solidFill>
                  <a:srgbClr val="990000"/>
                </a:solidFill>
                <a:latin typeface="Calibri"/>
              </a:rPr>
              <a:t>Miktarı : 75.000 ABD Doları</a:t>
            </a:r>
          </a:p>
          <a:p>
            <a:pPr lvl="0" algn="l">
              <a:buClr>
                <a:srgbClr val="990000"/>
              </a:buClr>
            </a:pPr>
            <a:r>
              <a:rPr lang="tr-TR" sz="2000" b="1" dirty="0" smtClean="0">
                <a:solidFill>
                  <a:srgbClr val="990000"/>
                </a:solidFill>
                <a:latin typeface="Calibri"/>
              </a:rPr>
              <a:t>Destek </a:t>
            </a:r>
            <a:r>
              <a:rPr lang="tr-TR" sz="2000" b="1" dirty="0">
                <a:solidFill>
                  <a:srgbClr val="990000"/>
                </a:solidFill>
                <a:latin typeface="Calibri"/>
              </a:rPr>
              <a:t>Oranı : </a:t>
            </a:r>
            <a:r>
              <a:rPr lang="tr-TR" sz="2000" b="1" dirty="0" smtClean="0">
                <a:solidFill>
                  <a:srgbClr val="990000"/>
                </a:solidFill>
                <a:latin typeface="Calibri"/>
              </a:rPr>
              <a:t>% 50 </a:t>
            </a:r>
            <a:r>
              <a:rPr lang="tr-TR" sz="2000" b="1" dirty="0">
                <a:solidFill>
                  <a:srgbClr val="990000"/>
                </a:solidFill>
                <a:latin typeface="Calibri"/>
              </a:rPr>
              <a:t>(İşbirliği kuruluşları)</a:t>
            </a:r>
          </a:p>
          <a:p>
            <a:pPr>
              <a:buClr>
                <a:srgbClr val="990000"/>
              </a:buClr>
            </a:pPr>
            <a:r>
              <a:rPr lang="tr-TR" sz="2000" b="1" dirty="0">
                <a:solidFill>
                  <a:srgbClr val="990000"/>
                </a:solidFill>
              </a:rPr>
              <a:t>                    </a:t>
            </a:r>
            <a:endParaRPr lang="tr-TR" sz="2000" b="1" dirty="0" smtClean="0">
              <a:solidFill>
                <a:srgbClr val="990000"/>
              </a:solidFill>
            </a:endParaRPr>
          </a:p>
          <a:p>
            <a:pPr algn="l">
              <a:lnSpc>
                <a:spcPct val="150000"/>
              </a:lnSpc>
              <a:buClr>
                <a:srgbClr val="990000"/>
              </a:buClr>
            </a:pPr>
            <a:endParaRPr lang="tr-TR" b="1" dirty="0">
              <a:solidFill>
                <a:srgbClr val="475A8C"/>
              </a:solidFill>
            </a:endParaRPr>
          </a:p>
          <a:p>
            <a:pPr indent="-257175">
              <a:lnSpc>
                <a:spcPct val="150000"/>
              </a:lnSpc>
              <a:buClr>
                <a:srgbClr val="990000"/>
              </a:buClr>
              <a:buFont typeface="Arial" pitchFamily="34" charset="0"/>
              <a:buChar char="•"/>
            </a:pPr>
            <a:endParaRPr lang="tr-TR" b="1" dirty="0">
              <a:solidFill>
                <a:srgbClr val="475A8C"/>
              </a:solidFill>
            </a:endParaRPr>
          </a:p>
          <a:p>
            <a:pPr marL="0" lvl="2">
              <a:buClr>
                <a:srgbClr val="990000"/>
              </a:buClr>
            </a:pPr>
            <a:endParaRPr lang="tr-TR" b="1" dirty="0">
              <a:solidFill>
                <a:srgbClr val="475A8C"/>
              </a:solidFill>
            </a:endParaRPr>
          </a:p>
          <a:p>
            <a:pPr algn="l"/>
            <a:endParaRPr lang="en-US" b="1" dirty="0">
              <a:solidFill>
                <a:srgbClr val="475A8C"/>
              </a:solidFill>
            </a:endParaRPr>
          </a:p>
        </p:txBody>
      </p:sp>
      <p:sp>
        <p:nvSpPr>
          <p:cNvPr id="2" name="Unvan 1"/>
          <p:cNvSpPr>
            <a:spLocks noGrp="1"/>
          </p:cNvSpPr>
          <p:nvPr>
            <p:ph type="title"/>
          </p:nvPr>
        </p:nvSpPr>
        <p:spPr/>
        <p:txBody>
          <a:bodyPr/>
          <a:lstStyle/>
          <a:p>
            <a:r>
              <a:rPr lang="tr-TR" sz="2800" dirty="0">
                <a:effectLst>
                  <a:outerShdw blurRad="38100" dist="38100" dir="2700000" algn="tl">
                    <a:srgbClr val="000000">
                      <a:alpha val="43137"/>
                    </a:srgbClr>
                  </a:outerShdw>
                </a:effectLst>
              </a:rPr>
              <a:t>PAZAR ARAŞTIRMASI VE PAZARA GİRİŞ DESTEĞİ</a:t>
            </a:r>
            <a:endParaRPr lang="tr-TR" sz="2800" dirty="0"/>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33</a:t>
            </a:fld>
            <a:endParaRPr lang="en-US" altLang="tr-TR" dirty="0"/>
          </a:p>
        </p:txBody>
      </p:sp>
      <p:sp>
        <p:nvSpPr>
          <p:cNvPr id="8" name="Altbilgi Yer Tutucusu 2"/>
          <p:cNvSpPr txBox="1">
            <a:spLocks/>
          </p:cNvSpPr>
          <p:nvPr/>
        </p:nvSpPr>
        <p:spPr>
          <a:xfrm>
            <a:off x="152400" y="6527006"/>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195066244"/>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54" name="Group 54"/>
          <p:cNvGraphicFramePr>
            <a:graphicFrameLocks noGrp="1"/>
          </p:cNvGraphicFramePr>
          <p:nvPr>
            <p:ph idx="4294967295"/>
            <p:extLst>
              <p:ext uri="{D42A27DB-BD31-4B8C-83A1-F6EECF244321}">
                <p14:modId xmlns:p14="http://schemas.microsoft.com/office/powerpoint/2010/main" val="1556056485"/>
              </p:ext>
            </p:extLst>
          </p:nvPr>
        </p:nvGraphicFramePr>
        <p:xfrm>
          <a:off x="245704" y="1126537"/>
          <a:ext cx="8656559" cy="5137168"/>
        </p:xfrm>
        <a:graphic>
          <a:graphicData uri="http://schemas.openxmlformats.org/drawingml/2006/table">
            <a:tbl>
              <a:tblPr/>
              <a:tblGrid>
                <a:gridCol w="3387348">
                  <a:extLst>
                    <a:ext uri="{9D8B030D-6E8A-4147-A177-3AD203B41FA5}">
                      <a16:colId xmlns:a16="http://schemas.microsoft.com/office/drawing/2014/main" xmlns="" val="20000"/>
                    </a:ext>
                  </a:extLst>
                </a:gridCol>
                <a:gridCol w="922513">
                  <a:extLst>
                    <a:ext uri="{9D8B030D-6E8A-4147-A177-3AD203B41FA5}">
                      <a16:colId xmlns:a16="http://schemas.microsoft.com/office/drawing/2014/main" xmlns="" val="20001"/>
                    </a:ext>
                  </a:extLst>
                </a:gridCol>
                <a:gridCol w="1429353">
                  <a:extLst>
                    <a:ext uri="{9D8B030D-6E8A-4147-A177-3AD203B41FA5}">
                      <a16:colId xmlns:a16="http://schemas.microsoft.com/office/drawing/2014/main" xmlns="" val="20002"/>
                    </a:ext>
                  </a:extLst>
                </a:gridCol>
                <a:gridCol w="1338184">
                  <a:extLst>
                    <a:ext uri="{9D8B030D-6E8A-4147-A177-3AD203B41FA5}">
                      <a16:colId xmlns:a16="http://schemas.microsoft.com/office/drawing/2014/main" xmlns="" val="20003"/>
                    </a:ext>
                  </a:extLst>
                </a:gridCol>
                <a:gridCol w="1579161">
                  <a:extLst>
                    <a:ext uri="{9D8B030D-6E8A-4147-A177-3AD203B41FA5}">
                      <a16:colId xmlns:a16="http://schemas.microsoft.com/office/drawing/2014/main" xmlns="" val="20004"/>
                    </a:ext>
                  </a:extLst>
                </a:gridCol>
              </a:tblGrid>
              <a:tr h="49968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chemeClr val="bg1"/>
                          </a:solidFill>
                          <a:effectLst/>
                          <a:latin typeface="Calibri" pitchFamily="34" charset="0"/>
                          <a:cs typeface="Times New Roman" pitchFamily="18" charset="0"/>
                        </a:rPr>
                        <a:t>Pazara Giriş</a:t>
                      </a:r>
                      <a:endParaRPr kumimoji="0" lang="tr-TR" sz="2800" b="1" i="0" u="none" strike="noStrike" cap="none" normalizeH="0" baseline="0" dirty="0" smtClean="0">
                        <a:ln>
                          <a:noFill/>
                        </a:ln>
                        <a:solidFill>
                          <a:schemeClr val="bg1"/>
                        </a:solidFill>
                        <a:effectLst/>
                        <a:latin typeface="Calibri" pitchFamily="34" charset="0"/>
                        <a:cs typeface="Arial"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Destek %</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ea typeface="Calibri" pitchFamily="34" charset="0"/>
                          <a:cs typeface="Times New Roman" pitchFamily="18" charset="0"/>
                        </a:rPr>
                        <a:t>Destek Limiti</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ea typeface="Calibri" pitchFamily="34" charset="0"/>
                          <a:cs typeface="Times New Roman" pitchFamily="18" charset="0"/>
                        </a:rPr>
                        <a:t>Süre/Adet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ea typeface="Calibri" pitchFamily="34" charset="0"/>
                          <a:cs typeface="Times New Roman" pitchFamily="18" charset="0"/>
                        </a:rPr>
                        <a:t>Faydalanıcı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2"/>
                        </a:gs>
                        <a:gs pos="100000">
                          <a:srgbClr val="0E223A"/>
                        </a:gs>
                      </a:gsLst>
                      <a:lin ang="5400000" scaled="1"/>
                    </a:gradFill>
                  </a:tcPr>
                </a:tc>
                <a:extLst>
                  <a:ext uri="{0D108BD9-81ED-4DB2-BD59-A6C34878D82A}">
                    <a16:rowId xmlns:a16="http://schemas.microsoft.com/office/drawing/2014/main" xmlns="" val="10000"/>
                  </a:ext>
                </a:extLst>
              </a:tr>
              <a:tr h="55846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Yurtdışı Pazar Araştırması Gezisi (Ulaşım, Konaklama)</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5.000 $ / seyahat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 Adet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5236">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Pazara Giriş (Rapor; Şirket satın almaya yönelik danışmanlık) </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200.000 $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Yıllık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99683">
                <a:tc v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200.000 $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Yıllık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91116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İleri teknolojiye sahip şirket satın almaya yönelik danışmanlık/kredi faiz</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500.000 $ / yıl</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3.000.000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Danışmanlık Yıllık /Kredi 5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8161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tr-TR" sz="1600" b="1" i="0" u="none" strike="noStrike" cap="none" normalizeH="0" baseline="0" dirty="0" smtClean="0">
                          <a:ln>
                            <a:noFill/>
                          </a:ln>
                          <a:solidFill>
                            <a:schemeClr val="tx1"/>
                          </a:solidFill>
                          <a:effectLst/>
                          <a:latin typeface="+mn-lt"/>
                        </a:rPr>
                        <a:t>     Marka Satın Alma Desteği</a:t>
                      </a:r>
                      <a:endParaRPr kumimoji="0" lang="en-US" sz="1600" b="1" i="0" u="none" strike="noStrike" cap="none" normalizeH="0" baseline="0" dirty="0" smtClean="0">
                        <a:ln>
                          <a:noFill/>
                        </a:ln>
                        <a:solidFill>
                          <a:schemeClr val="tx1"/>
                        </a:solidFill>
                        <a:effectLst/>
                        <a:latin typeface="+mn-lt"/>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rgbClr val="000000"/>
                          </a:solidFill>
                          <a:effectLst/>
                          <a:latin typeface="+mn-lt"/>
                        </a:rPr>
                        <a:t>Kredi Faiz: 2.000.000 USD</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5846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Alım Heyeti (Ulaşım, Konaklama, Tanıtım ve Organizasyon)</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75.000 $ / Program</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793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Sektörel Ticaret Heyeti (Ulaşım, Konaklama, Tanıtım ve Organizasyon)</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100.000 $ / Program</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C0DDF592-B544-4EFF-9D0F-BAA754CE05DB}"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34</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6" name="Title 2"/>
          <p:cNvSpPr>
            <a:spLocks/>
          </p:cNvSpPr>
          <p:nvPr/>
        </p:nvSpPr>
        <p:spPr bwMode="auto">
          <a:xfrm>
            <a:off x="958850" y="331368"/>
            <a:ext cx="8185150" cy="396875"/>
          </a:xfrm>
          <a:prstGeom prst="rect">
            <a:avLst/>
          </a:prstGeom>
          <a:noFill/>
          <a:ln w="9525">
            <a:noFill/>
            <a:miter lim="800000"/>
            <a:headEnd/>
            <a:tailEnd/>
          </a:ln>
        </p:spPr>
        <p:txBody>
          <a:bodyPr anchor="ctr"/>
          <a:lstStyle/>
          <a:p>
            <a:pPr algn="r" defTabSz="914400">
              <a:defRPr/>
            </a:pPr>
            <a:r>
              <a:rPr lang="tr-TR" sz="3200" b="1" dirty="0">
                <a:solidFill>
                  <a:schemeClr val="bg1"/>
                </a:solidFill>
                <a:effectLst>
                  <a:outerShdw blurRad="38100" dist="38100" dir="2700000" algn="tl">
                    <a:srgbClr val="000000">
                      <a:alpha val="43137"/>
                    </a:srgbClr>
                  </a:outerShdw>
                </a:effectLst>
                <a:latin typeface="+mj-lt"/>
              </a:rPr>
              <a:t>PAZAR ARAŞTIRMASI VE PAZARA GİRİŞ DESTEĞİ</a:t>
            </a: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926"/>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29960245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96875"/>
            <a:ext cx="8185150" cy="396875"/>
          </a:xfrm>
          <a:prstGeom prst="rect">
            <a:avLst/>
          </a:prstGeom>
          <a:noFill/>
          <a:ln w="9525">
            <a:noFill/>
            <a:miter lim="800000"/>
            <a:headEnd/>
            <a:tailEnd/>
          </a:ln>
        </p:spPr>
        <p:txBody>
          <a:bodyPr anchor="ctr"/>
          <a:lstStyle/>
          <a:p>
            <a:pPr algn="r" defTabSz="914400">
              <a:defRPr/>
            </a:pPr>
            <a:endParaRPr lang="tr-TR" sz="3200" b="1" dirty="0">
              <a:solidFill>
                <a:schemeClr val="bg1"/>
              </a:solidFill>
              <a:effectLst>
                <a:outerShdw blurRad="38100" dist="38100" dir="2700000" algn="tl">
                  <a:srgbClr val="000000">
                    <a:alpha val="43137"/>
                  </a:srgbClr>
                </a:outerShdw>
              </a:effectLst>
              <a:latin typeface="+mj-lt"/>
            </a:endParaRPr>
          </a:p>
        </p:txBody>
      </p:sp>
      <p:sp>
        <p:nvSpPr>
          <p:cNvPr id="21511" name="Text Box 7"/>
          <p:cNvSpPr txBox="1">
            <a:spLocks noChangeArrowheads="1"/>
          </p:cNvSpPr>
          <p:nvPr/>
        </p:nvSpPr>
        <p:spPr bwMode="auto">
          <a:xfrm>
            <a:off x="3451225" y="1323975"/>
            <a:ext cx="5187950" cy="1570038"/>
          </a:xfrm>
          <a:prstGeom prst="rect">
            <a:avLst/>
          </a:prstGeom>
          <a:noFill/>
          <a:ln>
            <a:noFill/>
          </a:ln>
          <a:effectLs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eaLnBrk="0" hangingPunct="0">
              <a:defRPr>
                <a:solidFill>
                  <a:schemeClr val="tx1"/>
                </a:solidFill>
                <a:latin typeface="Arial" charset="0"/>
                <a:cs typeface="Arial" charset="0"/>
              </a:defRPr>
            </a:lvl3pPr>
            <a:lvl4pPr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gn="just" defTabSz="914400" eaLnBrk="1" hangingPunct="1">
              <a:defRPr/>
            </a:pPr>
            <a:r>
              <a:rPr lang="tr-TR" sz="2400" b="1" dirty="0" smtClean="0">
                <a:latin typeface="+mn-lt"/>
              </a:rPr>
              <a:t>2010/8 sayılı Uluslararası Rekabetçiliğin Geliştirilmesinin Desteklenmesi Hakkında Tebliğ</a:t>
            </a:r>
          </a:p>
          <a:p>
            <a:pPr defTabSz="914400" eaLnBrk="1" hangingPunct="1">
              <a:defRPr/>
            </a:pPr>
            <a:r>
              <a:rPr lang="tr-TR" sz="2400" b="1" dirty="0" smtClean="0">
                <a:latin typeface="+mn-lt"/>
              </a:rPr>
              <a:t>	</a:t>
            </a:r>
          </a:p>
        </p:txBody>
      </p:sp>
      <p:sp>
        <p:nvSpPr>
          <p:cNvPr id="23556" name="AutoShape 6"/>
          <p:cNvSpPr>
            <a:spLocks/>
          </p:cNvSpPr>
          <p:nvPr/>
        </p:nvSpPr>
        <p:spPr bwMode="auto">
          <a:xfrm>
            <a:off x="2713038" y="3205163"/>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4" name="Text Box 10"/>
          <p:cNvSpPr txBox="1">
            <a:spLocks noChangeArrowheads="1"/>
          </p:cNvSpPr>
          <p:nvPr/>
        </p:nvSpPr>
        <p:spPr bwMode="auto">
          <a:xfrm>
            <a:off x="390525" y="3535363"/>
            <a:ext cx="2619375" cy="492125"/>
          </a:xfrm>
          <a:prstGeom prst="rect">
            <a:avLst/>
          </a:prstGeom>
          <a:noFill/>
          <a:ln>
            <a:noFill/>
          </a:ln>
          <a:effectLst/>
          <a:extLst/>
        </p:spPr>
        <p:txBody>
          <a:bodyPr>
            <a:spAutoFit/>
          </a:bodyPr>
          <a:lstStyle/>
          <a:p>
            <a:pPr>
              <a:defRPr/>
            </a:pPr>
            <a:r>
              <a:rPr lang="tr-TR" sz="2600" b="1" dirty="0">
                <a:latin typeface="+mn-lt"/>
              </a:rPr>
              <a:t>AMAÇ</a:t>
            </a:r>
          </a:p>
        </p:txBody>
      </p:sp>
      <p:sp>
        <p:nvSpPr>
          <p:cNvPr id="23558"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a:ex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3305175"/>
            <a:ext cx="5105400" cy="830263"/>
          </a:xfrm>
          <a:prstGeom prst="rect">
            <a:avLst/>
          </a:prstGeom>
          <a:noFill/>
          <a:ln>
            <a:noFill/>
          </a:ln>
          <a:effectLst/>
          <a:extLst/>
        </p:spPr>
        <p:txBody>
          <a:bodyPr>
            <a:spAutoFit/>
          </a:bodyPr>
          <a:lstStyle/>
          <a:p>
            <a:pPr algn="just">
              <a:defRPr/>
            </a:pPr>
            <a:r>
              <a:rPr lang="tr-TR" sz="2400" b="1" dirty="0">
                <a:latin typeface="+mn-lt"/>
              </a:rPr>
              <a:t>Şirketlerin Uluslararası Rekabet Güçlerinin Geliştirilmesi</a:t>
            </a:r>
          </a:p>
        </p:txBody>
      </p:sp>
      <p:sp>
        <p:nvSpPr>
          <p:cNvPr id="23561" name="AutoShape 6"/>
          <p:cNvSpPr>
            <a:spLocks/>
          </p:cNvSpPr>
          <p:nvPr/>
        </p:nvSpPr>
        <p:spPr bwMode="auto">
          <a:xfrm>
            <a:off x="2686050" y="3205163"/>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3562"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2"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31FCD556-ED71-4DDE-9C6B-315B04B09F3F}"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4</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23565"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90525" y="5227638"/>
            <a:ext cx="2619375" cy="492125"/>
          </a:xfrm>
          <a:prstGeom prst="rect">
            <a:avLst/>
          </a:prstGeom>
          <a:noFill/>
          <a:ln>
            <a:noFill/>
          </a:ln>
          <a:effectLst/>
          <a:ex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533775" y="5139660"/>
            <a:ext cx="5105400" cy="830263"/>
          </a:xfrm>
          <a:prstGeom prst="rect">
            <a:avLst/>
          </a:prstGeom>
          <a:noFill/>
          <a:ln>
            <a:noFill/>
          </a:ln>
          <a:effectLst/>
          <a:extLst/>
        </p:spPr>
        <p:txBody>
          <a:bodyPr>
            <a:spAutoFit/>
          </a:bodyPr>
          <a:lstStyle/>
          <a:p>
            <a:pPr marL="342900" indent="-342900" algn="just">
              <a:buFont typeface="Arial" pitchFamily="34" charset="0"/>
              <a:buChar char="•"/>
              <a:defRPr/>
            </a:pPr>
            <a:r>
              <a:rPr lang="tr-TR" sz="2400" b="1" dirty="0">
                <a:latin typeface="+mn-lt"/>
              </a:rPr>
              <a:t>Şirketler</a:t>
            </a:r>
          </a:p>
          <a:p>
            <a:pPr marL="342900" indent="-342900" algn="just">
              <a:buFont typeface="Arial" pitchFamily="34" charset="0"/>
              <a:buChar char="•"/>
              <a:defRPr/>
            </a:pPr>
            <a:r>
              <a:rPr lang="tr-TR" sz="2400" b="1" dirty="0">
                <a:latin typeface="+mn-lt"/>
              </a:rPr>
              <a:t>İşbirliği Kuruluşları</a:t>
            </a:r>
          </a:p>
        </p:txBody>
      </p:sp>
      <p:sp>
        <p:nvSpPr>
          <p:cNvPr id="23568"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 name="Metin kutusu 1"/>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20" name="Altbilgi Yer Tutucusu 2"/>
          <p:cNvSpPr txBox="1">
            <a:spLocks/>
          </p:cNvSpPr>
          <p:nvPr/>
        </p:nvSpPr>
        <p:spPr>
          <a:xfrm>
            <a:off x="150358"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1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1638456"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413135" y="3110649"/>
            <a:ext cx="1566174" cy="830997"/>
          </a:xfrm>
          <a:prstGeom prst="rect">
            <a:avLst/>
          </a:prstGeom>
          <a:noFill/>
        </p:spPr>
        <p:txBody>
          <a:bodyPr wrap="square" rtlCol="0" anchor="ctr">
            <a:spAutoFit/>
          </a:bodyPr>
          <a:lstStyle/>
          <a:p>
            <a:pPr defTabSz="685800" eaLnBrk="1" fontAlgn="auto" hangingPunct="1">
              <a:spcBef>
                <a:spcPts val="0"/>
              </a:spcBef>
              <a:spcAft>
                <a:spcPts val="0"/>
              </a:spcAft>
            </a:pPr>
            <a:r>
              <a:rPr lang="tr-TR" sz="2400" b="1" dirty="0">
                <a:solidFill>
                  <a:srgbClr val="990000"/>
                </a:solidFill>
                <a:effectLst>
                  <a:outerShdw blurRad="38100" dist="38100" dir="2700000" algn="tl">
                    <a:srgbClr val="000000">
                      <a:alpha val="43137"/>
                    </a:srgbClr>
                  </a:outerShdw>
                </a:effectLst>
                <a:latin typeface="Calibri"/>
              </a:rPr>
              <a:t>DESTEK SÜRECİ</a:t>
            </a:r>
          </a:p>
        </p:txBody>
      </p:sp>
      <p:graphicFrame>
        <p:nvGraphicFramePr>
          <p:cNvPr id="2" name="Diyagram 1"/>
          <p:cNvGraphicFramePr/>
          <p:nvPr>
            <p:extLst>
              <p:ext uri="{D42A27DB-BD31-4B8C-83A1-F6EECF244321}">
                <p14:modId xmlns:p14="http://schemas.microsoft.com/office/powerpoint/2010/main" val="3400177684"/>
              </p:ext>
            </p:extLst>
          </p:nvPr>
        </p:nvGraphicFramePr>
        <p:xfrm>
          <a:off x="2413579" y="1213121"/>
          <a:ext cx="6142904" cy="48109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5</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33734481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1223628" y="3341481"/>
            <a:ext cx="1620180" cy="369332"/>
          </a:xfrm>
          <a:prstGeom prst="rect">
            <a:avLst/>
          </a:prstGeom>
          <a:noFill/>
        </p:spPr>
        <p:txBody>
          <a:bodyPr wrap="square" rtlCol="0" anchor="ctr">
            <a:spAutoFit/>
          </a:bodyPr>
          <a:lstStyle/>
          <a:p>
            <a:pPr defTabSz="685800" eaLnBrk="1" fontAlgn="auto" hangingPunct="1">
              <a:spcBef>
                <a:spcPts val="0"/>
              </a:spcBef>
              <a:spcAft>
                <a:spcPts val="0"/>
              </a:spcAft>
            </a:pPr>
            <a:r>
              <a:rPr lang="tr-TR" b="1" dirty="0">
                <a:solidFill>
                  <a:srgbClr val="990000"/>
                </a:solidFill>
                <a:effectLst>
                  <a:outerShdw blurRad="38100" dist="38100" dir="2700000" algn="tl">
                    <a:srgbClr val="000000">
                      <a:alpha val="43137"/>
                    </a:srgbClr>
                  </a:outerShdw>
                </a:effectLst>
                <a:latin typeface="Calibri"/>
              </a:rPr>
              <a:t>İSTİHDAM</a:t>
            </a:r>
          </a:p>
        </p:txBody>
      </p:sp>
      <p:sp>
        <p:nvSpPr>
          <p:cNvPr id="10" name="Metin kutusu 9"/>
          <p:cNvSpPr txBox="1"/>
          <p:nvPr/>
        </p:nvSpPr>
        <p:spPr>
          <a:xfrm>
            <a:off x="2998631" y="353923"/>
            <a:ext cx="4914546" cy="6463308"/>
          </a:xfrm>
          <a:prstGeom prst="rect">
            <a:avLst/>
          </a:prstGeom>
          <a:noFill/>
        </p:spPr>
        <p:txBody>
          <a:bodyPr wrap="square" rtlCol="0" anchor="ctr">
            <a:spAutoFit/>
          </a:bodyPr>
          <a:lstStyle/>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defTabSz="685800" eaLnBrk="1" fontAlgn="auto" hangingPunct="1">
              <a:lnSpc>
                <a:spcPct val="150000"/>
              </a:lnSpc>
              <a:spcBef>
                <a:spcPts val="0"/>
              </a:spcBef>
              <a:spcAft>
                <a:spcPts val="0"/>
              </a:spcAft>
              <a:buClr>
                <a:srgbClr val="990000"/>
              </a:buClr>
            </a:pPr>
            <a:r>
              <a:rPr lang="tr-TR" b="1" dirty="0">
                <a:solidFill>
                  <a:srgbClr val="990000"/>
                </a:solidFill>
                <a:latin typeface="Calibri"/>
              </a:rPr>
              <a:t>Desteklenen Faaliyet</a:t>
            </a:r>
          </a:p>
          <a:p>
            <a:pPr algn="just" defTabSz="685800" eaLnBrk="1" fontAlgn="auto" hangingPunct="1">
              <a:spcBef>
                <a:spcPts val="0"/>
              </a:spcBef>
              <a:spcAft>
                <a:spcPts val="0"/>
              </a:spcAft>
            </a:pPr>
            <a:endParaRPr lang="tr-TR" b="1" dirty="0">
              <a:solidFill>
                <a:srgbClr val="475A8C"/>
              </a:solidFill>
              <a:latin typeface="Calibri"/>
            </a:endParaRPr>
          </a:p>
          <a:p>
            <a:pPr marL="285750" indent="-285750" algn="just" defTabSz="685800" eaLnBrk="1" fontAlgn="auto" hangingPunct="1">
              <a:spcBef>
                <a:spcPts val="0"/>
              </a:spcBef>
              <a:spcAft>
                <a:spcPts val="0"/>
              </a:spcAft>
              <a:buFont typeface="Arial" panose="020B0604020202020204" pitchFamily="34" charset="0"/>
              <a:buChar char="•"/>
            </a:pPr>
            <a:r>
              <a:rPr lang="tr-TR" b="1" dirty="0">
                <a:solidFill>
                  <a:srgbClr val="475A8C"/>
                </a:solidFill>
                <a:latin typeface="Calibri"/>
              </a:rPr>
              <a:t>Proje kapsamında yürütülen programların organizasyonun ve koordinasyonunun </a:t>
            </a:r>
            <a:r>
              <a:rPr lang="tr-TR" b="1" dirty="0" smtClean="0">
                <a:solidFill>
                  <a:srgbClr val="475A8C"/>
                </a:solidFill>
                <a:latin typeface="Calibri"/>
              </a:rPr>
              <a:t>sağlanması amacıyla </a:t>
            </a:r>
            <a:r>
              <a:rPr lang="tr-TR" b="1" dirty="0">
                <a:solidFill>
                  <a:srgbClr val="475A8C"/>
                </a:solidFill>
                <a:latin typeface="Calibri"/>
              </a:rPr>
              <a:t>en fazla </a:t>
            </a:r>
            <a:r>
              <a:rPr lang="tr-TR" b="1" dirty="0">
                <a:solidFill>
                  <a:srgbClr val="990000"/>
                </a:solidFill>
                <a:latin typeface="Calibri"/>
              </a:rPr>
              <a:t>2 kişinin </a:t>
            </a:r>
            <a:r>
              <a:rPr lang="tr-TR" b="1" dirty="0">
                <a:solidFill>
                  <a:srgbClr val="475A8C"/>
                </a:solidFill>
                <a:latin typeface="Calibri"/>
              </a:rPr>
              <a:t>işbirliği kuruluşu tarafından istihdam edilmesi</a:t>
            </a:r>
          </a:p>
          <a:p>
            <a:pPr algn="just" defTabSz="685800" eaLnBrk="1" fontAlgn="auto" hangingPunct="1">
              <a:spcBef>
                <a:spcPts val="0"/>
              </a:spcBef>
              <a:spcAft>
                <a:spcPts val="0"/>
              </a:spcAft>
            </a:pPr>
            <a:endParaRPr lang="tr-TR" b="1" dirty="0">
              <a:solidFill>
                <a:srgbClr val="475A8C"/>
              </a:solidFill>
              <a:latin typeface="Calibri"/>
            </a:endParaRPr>
          </a:p>
          <a:p>
            <a:pPr marL="285750" indent="-285750" algn="just" defTabSz="685800" eaLnBrk="1" fontAlgn="auto" hangingPunct="1">
              <a:spcBef>
                <a:spcPts val="0"/>
              </a:spcBef>
              <a:spcAft>
                <a:spcPts val="0"/>
              </a:spcAft>
              <a:buFont typeface="Arial" panose="020B0604020202020204" pitchFamily="34" charset="0"/>
              <a:buChar char="•"/>
            </a:pPr>
            <a:r>
              <a:rPr lang="tr-TR" b="1" dirty="0">
                <a:solidFill>
                  <a:srgbClr val="475A8C"/>
                </a:solidFill>
                <a:latin typeface="Calibri"/>
              </a:rPr>
              <a:t>Emsal işveren maliyeti</a:t>
            </a:r>
          </a:p>
          <a:p>
            <a:pPr defTabSz="685800" eaLnBrk="1" fontAlgn="auto" hangingPunct="1">
              <a:spcBef>
                <a:spcPts val="0"/>
              </a:spcBef>
              <a:spcAft>
                <a:spcPts val="0"/>
              </a:spcAft>
            </a:pPr>
            <a:endParaRPr lang="tr-TR" b="1" dirty="0">
              <a:solidFill>
                <a:srgbClr val="990000"/>
              </a:solidFill>
              <a:latin typeface="Calibri"/>
            </a:endParaRPr>
          </a:p>
          <a:p>
            <a:pPr defTabSz="685800" eaLnBrk="1" fontAlgn="auto" hangingPunct="1">
              <a:spcBef>
                <a:spcPts val="0"/>
              </a:spcBef>
              <a:spcAft>
                <a:spcPts val="0"/>
              </a:spcAft>
            </a:pPr>
            <a:endParaRPr lang="tr-TR" b="1" dirty="0">
              <a:solidFill>
                <a:srgbClr val="990000"/>
              </a:solidFill>
              <a:latin typeface="Calibri"/>
            </a:endParaRPr>
          </a:p>
          <a:p>
            <a:pPr defTabSz="685800" eaLnBrk="1" fontAlgn="auto" hangingPunct="1">
              <a:spcBef>
                <a:spcPts val="0"/>
              </a:spcBef>
              <a:spcAft>
                <a:spcPts val="0"/>
              </a:spcAft>
            </a:pPr>
            <a:endParaRPr lang="tr-TR" b="1" dirty="0">
              <a:solidFill>
                <a:srgbClr val="990000"/>
              </a:solidFill>
              <a:latin typeface="Calibri"/>
            </a:endParaRPr>
          </a:p>
          <a:p>
            <a:pPr algn="r" defTabSz="685800" eaLnBrk="1" fontAlgn="auto" hangingPunct="1">
              <a:spcBef>
                <a:spcPts val="0"/>
              </a:spcBef>
              <a:spcAft>
                <a:spcPts val="0"/>
              </a:spcAft>
            </a:pPr>
            <a:r>
              <a:rPr lang="tr-TR" b="1" dirty="0">
                <a:solidFill>
                  <a:srgbClr val="990000"/>
                </a:solidFill>
                <a:latin typeface="Calibri"/>
              </a:rPr>
              <a:t>Destek Miktarı : 2 Personel</a:t>
            </a:r>
          </a:p>
          <a:p>
            <a:pPr defTabSz="685800" eaLnBrk="1" fontAlgn="auto" hangingPunct="1">
              <a:spcBef>
                <a:spcPts val="0"/>
              </a:spcBef>
              <a:spcAft>
                <a:spcPts val="0"/>
              </a:spcAft>
            </a:pPr>
            <a:r>
              <a:rPr lang="tr-TR" b="1" dirty="0">
                <a:solidFill>
                  <a:srgbClr val="990000"/>
                </a:solidFill>
                <a:latin typeface="Calibri"/>
              </a:rPr>
              <a:t>                                          </a:t>
            </a:r>
            <a:r>
              <a:rPr lang="tr-TR" b="1" dirty="0" smtClean="0">
                <a:solidFill>
                  <a:srgbClr val="990000"/>
                </a:solidFill>
                <a:latin typeface="Calibri"/>
              </a:rPr>
              <a:t>Destek </a:t>
            </a:r>
            <a:r>
              <a:rPr lang="tr-TR" b="1" dirty="0">
                <a:solidFill>
                  <a:srgbClr val="990000"/>
                </a:solidFill>
                <a:latin typeface="Calibri"/>
              </a:rPr>
              <a:t>Oranı : % 75</a:t>
            </a: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6</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82845240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1223628" y="3202981"/>
            <a:ext cx="1566174" cy="646331"/>
          </a:xfrm>
          <a:prstGeom prst="rect">
            <a:avLst/>
          </a:prstGeom>
          <a:noFill/>
        </p:spPr>
        <p:txBody>
          <a:bodyPr wrap="square" rtlCol="0" anchor="ctr">
            <a:spAutoFit/>
          </a:bodyPr>
          <a:lstStyle/>
          <a:p>
            <a:pPr defTabSz="685800" eaLnBrk="1" fontAlgn="auto" hangingPunct="1">
              <a:spcBef>
                <a:spcPts val="0"/>
              </a:spcBef>
              <a:spcAft>
                <a:spcPts val="0"/>
              </a:spcAft>
            </a:pPr>
            <a:r>
              <a:rPr lang="tr-TR" b="1" dirty="0">
                <a:solidFill>
                  <a:srgbClr val="990000"/>
                </a:solidFill>
                <a:effectLst>
                  <a:outerShdw blurRad="38100" dist="38100" dir="2700000" algn="tl">
                    <a:srgbClr val="000000">
                      <a:alpha val="43137"/>
                    </a:srgbClr>
                  </a:outerShdw>
                </a:effectLst>
                <a:latin typeface="Calibri"/>
              </a:rPr>
              <a:t>İHTİYAÇ ANALİZİ</a:t>
            </a:r>
          </a:p>
        </p:txBody>
      </p:sp>
      <p:sp>
        <p:nvSpPr>
          <p:cNvPr id="10" name="Metin kutusu 9"/>
          <p:cNvSpPr txBox="1"/>
          <p:nvPr/>
        </p:nvSpPr>
        <p:spPr>
          <a:xfrm>
            <a:off x="2998631" y="907919"/>
            <a:ext cx="4914546" cy="5355312"/>
          </a:xfrm>
          <a:prstGeom prst="rect">
            <a:avLst/>
          </a:prstGeom>
          <a:noFill/>
        </p:spPr>
        <p:txBody>
          <a:bodyPr wrap="square" rtlCol="0" anchor="ctr">
            <a:spAutoFit/>
          </a:bodyPr>
          <a:lstStyle/>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Proje Hazırlık Evresi </a:t>
            </a: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Ortak Vizyon Oluşturma Evresi </a:t>
            </a: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Makro &amp; Mikro Rekabetçilik Analizleri</a:t>
            </a: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Sektördeki Trendler</a:t>
            </a: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Firma Analizleri</a:t>
            </a: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Yurt Dışı Pazar Fırsatları</a:t>
            </a:r>
          </a:p>
          <a:p>
            <a:pPr indent="-257175" defTabSz="685800" eaLnBrk="1" fontAlgn="auto" hangingPunct="1">
              <a:lnSpc>
                <a:spcPct val="150000"/>
              </a:lnSpc>
              <a:spcBef>
                <a:spcPts val="0"/>
              </a:spcBef>
              <a:spcAft>
                <a:spcPts val="0"/>
              </a:spcAft>
              <a:buClr>
                <a:srgbClr val="990000"/>
              </a:buClr>
              <a:buFont typeface="Arial" pitchFamily="34" charset="0"/>
              <a:buChar char="•"/>
            </a:pPr>
            <a:r>
              <a:rPr lang="tr-TR" b="1" dirty="0">
                <a:solidFill>
                  <a:srgbClr val="475A8C"/>
                </a:solidFill>
                <a:latin typeface="Calibri"/>
              </a:rPr>
              <a:t>Proje Yol Haritası (3 Yıllık Stratejik Planlama)</a:t>
            </a:r>
          </a:p>
          <a:p>
            <a:pPr algn="r" defTabSz="685800" eaLnBrk="1" fontAlgn="auto" hangingPunct="1">
              <a:lnSpc>
                <a:spcPct val="150000"/>
              </a:lnSpc>
              <a:spcBef>
                <a:spcPts val="0"/>
              </a:spcBef>
              <a:spcAft>
                <a:spcPts val="0"/>
              </a:spcAft>
              <a:buClr>
                <a:srgbClr val="990000"/>
              </a:buClr>
            </a:pPr>
            <a:endParaRPr lang="tr-TR" b="1" dirty="0">
              <a:solidFill>
                <a:srgbClr val="990000"/>
              </a:solidFill>
              <a:latin typeface="Calibri"/>
            </a:endParaRPr>
          </a:p>
          <a:p>
            <a:pPr algn="r" defTabSz="685800" eaLnBrk="1" fontAlgn="auto" hangingPunct="1">
              <a:spcBef>
                <a:spcPts val="0"/>
              </a:spcBef>
              <a:spcAft>
                <a:spcPts val="0"/>
              </a:spcAft>
              <a:buClr>
                <a:srgbClr val="990000"/>
              </a:buClr>
            </a:pPr>
            <a:r>
              <a:rPr lang="tr-TR" b="1" dirty="0">
                <a:solidFill>
                  <a:srgbClr val="990000"/>
                </a:solidFill>
                <a:latin typeface="Calibri"/>
              </a:rPr>
              <a:t>Destek Miktarı : 400.000 ABD Doları</a:t>
            </a:r>
          </a:p>
          <a:p>
            <a:pPr marL="0" lvl="2" defTabSz="685800" eaLnBrk="1" fontAlgn="auto" hangingPunct="1">
              <a:spcBef>
                <a:spcPts val="0"/>
              </a:spcBef>
              <a:spcAft>
                <a:spcPts val="0"/>
              </a:spcAft>
              <a:buClr>
                <a:srgbClr val="990000"/>
              </a:buClr>
            </a:pPr>
            <a:r>
              <a:rPr lang="tr-TR" b="1" dirty="0">
                <a:solidFill>
                  <a:srgbClr val="990000"/>
                </a:solidFill>
                <a:latin typeface="Calibri"/>
              </a:rPr>
              <a:t>                           Destek Oranı : </a:t>
            </a:r>
            <a:r>
              <a:rPr lang="tr-TR" b="1" dirty="0" smtClean="0">
                <a:solidFill>
                  <a:srgbClr val="990000"/>
                </a:solidFill>
                <a:latin typeface="Calibri"/>
              </a:rPr>
              <a:t>% 75</a:t>
            </a:r>
            <a:endParaRPr lang="tr-TR" b="1" dirty="0">
              <a:solidFill>
                <a:srgbClr val="990000"/>
              </a:solidFill>
              <a:latin typeface="Calibri"/>
            </a:endParaRPr>
          </a:p>
          <a:p>
            <a:pPr marL="0" lvl="2" defTabSz="685800" eaLnBrk="1" fontAlgn="auto" hangingPunct="1">
              <a:spcBef>
                <a:spcPts val="0"/>
              </a:spcBef>
              <a:spcAft>
                <a:spcPts val="0"/>
              </a:spcAft>
              <a:buClr>
                <a:srgbClr val="990000"/>
              </a:buClr>
            </a:pP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7" name="Metin kutusu 6"/>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7</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16857382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9" name="Metin kutusu 8"/>
          <p:cNvSpPr txBox="1"/>
          <p:nvPr/>
        </p:nvSpPr>
        <p:spPr>
          <a:xfrm>
            <a:off x="1223628" y="3064482"/>
            <a:ext cx="1620180" cy="923330"/>
          </a:xfrm>
          <a:prstGeom prst="rect">
            <a:avLst/>
          </a:prstGeom>
          <a:noFill/>
        </p:spPr>
        <p:txBody>
          <a:bodyPr wrap="square" rtlCol="0" anchor="ctr">
            <a:spAutoFit/>
          </a:bodyPr>
          <a:lstStyle/>
          <a:p>
            <a:pPr defTabSz="685800" eaLnBrk="1" fontAlgn="auto" hangingPunct="1">
              <a:spcBef>
                <a:spcPts val="0"/>
              </a:spcBef>
              <a:spcAft>
                <a:spcPts val="0"/>
              </a:spcAft>
            </a:pPr>
            <a:r>
              <a:rPr lang="tr-TR" b="1" dirty="0">
                <a:solidFill>
                  <a:srgbClr val="990000"/>
                </a:solidFill>
                <a:effectLst>
                  <a:outerShdw blurRad="38100" dist="38100" dir="2700000" algn="tl">
                    <a:srgbClr val="000000">
                      <a:alpha val="43137"/>
                    </a:srgbClr>
                  </a:outerShdw>
                </a:effectLst>
                <a:latin typeface="Calibri"/>
              </a:rPr>
              <a:t>EĞİTİM VE DANIŞMANLIK FAALİYETLERİ</a:t>
            </a:r>
          </a:p>
        </p:txBody>
      </p:sp>
      <p:sp>
        <p:nvSpPr>
          <p:cNvPr id="10" name="Metin kutusu 9"/>
          <p:cNvSpPr txBox="1"/>
          <p:nvPr/>
        </p:nvSpPr>
        <p:spPr>
          <a:xfrm>
            <a:off x="2998631" y="1046420"/>
            <a:ext cx="4914546" cy="5078313"/>
          </a:xfrm>
          <a:prstGeom prst="rect">
            <a:avLst/>
          </a:prstGeom>
          <a:noFill/>
        </p:spPr>
        <p:txBody>
          <a:bodyPr wrap="square" rtlCol="0" anchor="ctr">
            <a:spAutoFit/>
          </a:bodyPr>
          <a:lstStyle/>
          <a:p>
            <a:pPr indent="-257175" defTabSz="685800" eaLnBrk="1" fontAlgn="auto" hangingPunct="1">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Dış Ticaret Yönetimi</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Uluslararası Pazarlama ve Elektronik Ticaret</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Markalaşma</a:t>
            </a:r>
          </a:p>
          <a:p>
            <a:pPr indent="-257175" defTabSz="685800" eaLnBrk="1" fontAlgn="auto" hangingPunct="1">
              <a:spcBef>
                <a:spcPts val="0"/>
              </a:spcBef>
              <a:spcAft>
                <a:spcPts val="0"/>
              </a:spcAft>
              <a:buClr>
                <a:srgbClr val="990000"/>
              </a:buClr>
              <a:buFont typeface="Arial" pitchFamily="34" charset="0"/>
              <a:buChar char="•"/>
            </a:pPr>
            <a:r>
              <a:rPr lang="tr-TR" b="1" dirty="0" err="1">
                <a:solidFill>
                  <a:srgbClr val="475A8C"/>
                </a:solidFill>
                <a:latin typeface="Calibri"/>
              </a:rPr>
              <a:t>Inovasyon</a:t>
            </a:r>
            <a:r>
              <a:rPr lang="tr-TR" b="1" dirty="0">
                <a:solidFill>
                  <a:srgbClr val="475A8C"/>
                </a:solidFill>
                <a:latin typeface="Calibri"/>
              </a:rPr>
              <a:t> ve Kümelenme</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Kurumsallaşma ve İnsan Kaynakları Yönetimi</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Bilgi ve İletişim Teknolojileri</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Finansal Yönetim ve Risk Yönetimi</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Kalite ve Verimlilik</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Proje Yönetimi ve Stratejik Yönetim</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Moda ve Tasarım</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990000"/>
                </a:solidFill>
                <a:latin typeface="Calibri"/>
              </a:rPr>
              <a:t>Bakanlıkça uygun görülen sektöre özgü konular</a:t>
            </a:r>
          </a:p>
          <a:p>
            <a:pPr algn="r" defTabSz="685800" eaLnBrk="1" fontAlgn="auto" hangingPunct="1">
              <a:spcBef>
                <a:spcPts val="0"/>
              </a:spcBef>
              <a:spcAft>
                <a:spcPts val="0"/>
              </a:spcAft>
              <a:buClr>
                <a:srgbClr val="990000"/>
              </a:buClr>
            </a:pPr>
            <a:endParaRPr lang="tr-TR" b="1" dirty="0">
              <a:solidFill>
                <a:srgbClr val="990000"/>
              </a:solidFill>
              <a:latin typeface="Calibri"/>
            </a:endParaRPr>
          </a:p>
          <a:p>
            <a:pPr algn="r" defTabSz="685800" eaLnBrk="1" fontAlgn="auto" hangingPunct="1">
              <a:spcBef>
                <a:spcPts val="0"/>
              </a:spcBef>
              <a:spcAft>
                <a:spcPts val="0"/>
              </a:spcAft>
              <a:buClr>
                <a:srgbClr val="990000"/>
              </a:buClr>
            </a:pPr>
            <a:r>
              <a:rPr lang="tr-TR" b="1" dirty="0">
                <a:solidFill>
                  <a:srgbClr val="990000"/>
                </a:solidFill>
                <a:latin typeface="Calibri"/>
              </a:rPr>
              <a:t>Destek Miktarı : 400.000 ABD Doları</a:t>
            </a:r>
          </a:p>
          <a:p>
            <a:pPr marL="0" lvl="2" defTabSz="685800" eaLnBrk="1" fontAlgn="auto" hangingPunct="1">
              <a:spcBef>
                <a:spcPts val="0"/>
              </a:spcBef>
              <a:spcAft>
                <a:spcPts val="0"/>
              </a:spcAft>
              <a:buClr>
                <a:srgbClr val="990000"/>
              </a:buClr>
            </a:pPr>
            <a:r>
              <a:rPr lang="tr-TR" b="1" dirty="0">
                <a:solidFill>
                  <a:srgbClr val="990000"/>
                </a:solidFill>
                <a:latin typeface="Calibri"/>
              </a:rPr>
              <a:t>                          </a:t>
            </a:r>
            <a:r>
              <a:rPr lang="tr-TR" b="1" dirty="0" smtClean="0">
                <a:solidFill>
                  <a:srgbClr val="990000"/>
                </a:solidFill>
                <a:latin typeface="Calibri"/>
              </a:rPr>
              <a:t>Destek </a:t>
            </a:r>
            <a:r>
              <a:rPr lang="tr-TR" b="1" dirty="0">
                <a:solidFill>
                  <a:srgbClr val="990000"/>
                </a:solidFill>
                <a:latin typeface="Calibri"/>
              </a:rPr>
              <a:t>Oranı : </a:t>
            </a:r>
            <a:r>
              <a:rPr lang="tr-TR" b="1" dirty="0" smtClean="0">
                <a:solidFill>
                  <a:srgbClr val="990000"/>
                </a:solidFill>
                <a:latin typeface="Calibri"/>
              </a:rPr>
              <a:t>% 75</a:t>
            </a: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6" name="Metin kutusu 5"/>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7"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8</a:t>
            </a:fld>
            <a:endParaRPr lang="en-US" altLang="tr-TR" dirty="0"/>
          </a:p>
        </p:txBody>
      </p:sp>
      <p:sp>
        <p:nvSpPr>
          <p:cNvPr id="11"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81257775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5"/>
          <p:cNvSpPr>
            <a:spLocks noChangeShapeType="1"/>
          </p:cNvSpPr>
          <p:nvPr/>
        </p:nvSpPr>
        <p:spPr bwMode="gray">
          <a:xfrm>
            <a:off x="2843808" y="224075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defTabSz="685800" eaLnBrk="1" fontAlgn="auto" hangingPunct="1">
              <a:spcBef>
                <a:spcPts val="0"/>
              </a:spcBef>
              <a:spcAft>
                <a:spcPts val="0"/>
              </a:spcAft>
            </a:pPr>
            <a:endParaRPr lang="tr-TR">
              <a:solidFill>
                <a:prstClr val="black"/>
              </a:solidFill>
              <a:latin typeface="Calibri"/>
            </a:endParaRPr>
          </a:p>
        </p:txBody>
      </p:sp>
      <p:sp>
        <p:nvSpPr>
          <p:cNvPr id="5" name="Metin kutusu 4"/>
          <p:cNvSpPr txBox="1"/>
          <p:nvPr/>
        </p:nvSpPr>
        <p:spPr>
          <a:xfrm>
            <a:off x="1223628" y="3064483"/>
            <a:ext cx="1620180" cy="923330"/>
          </a:xfrm>
          <a:prstGeom prst="rect">
            <a:avLst/>
          </a:prstGeom>
          <a:noFill/>
        </p:spPr>
        <p:txBody>
          <a:bodyPr wrap="square" rtlCol="0" anchor="ctr">
            <a:spAutoFit/>
          </a:bodyPr>
          <a:lstStyle/>
          <a:p>
            <a:pPr defTabSz="685800" eaLnBrk="1" fontAlgn="auto" hangingPunct="1">
              <a:spcBef>
                <a:spcPts val="0"/>
              </a:spcBef>
              <a:spcAft>
                <a:spcPts val="0"/>
              </a:spcAft>
            </a:pPr>
            <a:r>
              <a:rPr lang="tr-TR" b="1" dirty="0">
                <a:solidFill>
                  <a:srgbClr val="990000"/>
                </a:solidFill>
                <a:effectLst>
                  <a:outerShdw blurRad="38100" dist="38100" dir="2700000" algn="tl">
                    <a:srgbClr val="000000">
                      <a:alpha val="43137"/>
                    </a:srgbClr>
                  </a:outerShdw>
                </a:effectLst>
                <a:latin typeface="Calibri"/>
              </a:rPr>
              <a:t>KÜME TANITIM FAALİYETLERİ</a:t>
            </a:r>
          </a:p>
        </p:txBody>
      </p:sp>
      <p:sp>
        <p:nvSpPr>
          <p:cNvPr id="6" name="Metin kutusu 5"/>
          <p:cNvSpPr txBox="1"/>
          <p:nvPr/>
        </p:nvSpPr>
        <p:spPr>
          <a:xfrm>
            <a:off x="2998631" y="1323419"/>
            <a:ext cx="4914546" cy="4524315"/>
          </a:xfrm>
          <a:prstGeom prst="rect">
            <a:avLst/>
          </a:prstGeom>
          <a:noFill/>
        </p:spPr>
        <p:txBody>
          <a:bodyPr wrap="square" rtlCol="0" anchor="ctr">
            <a:spAutoFit/>
          </a:bodyPr>
          <a:lstStyle/>
          <a:p>
            <a:pPr indent="-257175" defTabSz="685800" eaLnBrk="1" fontAlgn="auto" hangingPunct="1">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spcBef>
                <a:spcPts val="0"/>
              </a:spcBef>
              <a:spcAft>
                <a:spcPts val="0"/>
              </a:spcAft>
              <a:buClr>
                <a:srgbClr val="990000"/>
              </a:buClr>
              <a:buFont typeface="Arial" pitchFamily="34" charset="0"/>
              <a:buChar char="•"/>
            </a:pPr>
            <a:endParaRPr lang="tr-TR" b="1" dirty="0">
              <a:solidFill>
                <a:srgbClr val="475A8C"/>
              </a:solidFill>
              <a:latin typeface="Calibri"/>
            </a:endParaRP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Küme </a:t>
            </a:r>
            <a:r>
              <a:rPr lang="tr-TR" b="1" dirty="0" smtClean="0">
                <a:solidFill>
                  <a:srgbClr val="475A8C"/>
                </a:solidFill>
                <a:latin typeface="Calibri"/>
              </a:rPr>
              <a:t>web sitesi </a:t>
            </a:r>
            <a:r>
              <a:rPr lang="tr-TR" b="1" dirty="0">
                <a:solidFill>
                  <a:srgbClr val="475A8C"/>
                </a:solidFill>
                <a:latin typeface="Calibri"/>
              </a:rPr>
              <a:t>tasarımı</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Küme </a:t>
            </a:r>
            <a:r>
              <a:rPr lang="tr-TR" b="1" dirty="0" smtClean="0">
                <a:solidFill>
                  <a:srgbClr val="475A8C"/>
                </a:solidFill>
                <a:latin typeface="Calibri"/>
              </a:rPr>
              <a:t>tanıtım </a:t>
            </a:r>
            <a:r>
              <a:rPr lang="tr-TR" b="1" dirty="0">
                <a:solidFill>
                  <a:srgbClr val="475A8C"/>
                </a:solidFill>
                <a:latin typeface="Calibri"/>
              </a:rPr>
              <a:t>broşür/kitapçığı tasarım ve basımı</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Yazılı ve görsel tanıtımda çıkan küme tanıtımları</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Küme tanıtım filmi hazırlanması</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475A8C"/>
                </a:solidFill>
                <a:latin typeface="Calibri"/>
              </a:rPr>
              <a:t>Küme logosunun tasarlanması</a:t>
            </a:r>
          </a:p>
          <a:p>
            <a:pPr indent="-257175" defTabSz="685800" eaLnBrk="1" fontAlgn="auto" hangingPunct="1">
              <a:spcBef>
                <a:spcPts val="0"/>
              </a:spcBef>
              <a:spcAft>
                <a:spcPts val="0"/>
              </a:spcAft>
              <a:buClr>
                <a:srgbClr val="990000"/>
              </a:buClr>
              <a:buFont typeface="Arial" pitchFamily="34" charset="0"/>
              <a:buChar char="•"/>
            </a:pPr>
            <a:r>
              <a:rPr lang="tr-TR" b="1" dirty="0">
                <a:solidFill>
                  <a:srgbClr val="990000"/>
                </a:solidFill>
                <a:latin typeface="Calibri"/>
              </a:rPr>
              <a:t>Yalnızca Türkçe veya yurt içine yönelik yapılan tanıtım desteklenmez</a:t>
            </a:r>
          </a:p>
          <a:p>
            <a:pPr algn="r" defTabSz="685800" eaLnBrk="1" fontAlgn="auto" hangingPunct="1">
              <a:spcBef>
                <a:spcPts val="0"/>
              </a:spcBef>
              <a:spcAft>
                <a:spcPts val="0"/>
              </a:spcAft>
              <a:buClr>
                <a:srgbClr val="990000"/>
              </a:buClr>
            </a:pPr>
            <a:endParaRPr lang="tr-TR" b="1" dirty="0">
              <a:solidFill>
                <a:srgbClr val="990000"/>
              </a:solidFill>
              <a:latin typeface="Calibri"/>
            </a:endParaRPr>
          </a:p>
          <a:p>
            <a:pPr algn="r" defTabSz="685800" eaLnBrk="1" fontAlgn="auto" hangingPunct="1">
              <a:spcBef>
                <a:spcPts val="0"/>
              </a:spcBef>
              <a:spcAft>
                <a:spcPts val="0"/>
              </a:spcAft>
              <a:buClr>
                <a:srgbClr val="990000"/>
              </a:buClr>
            </a:pPr>
            <a:r>
              <a:rPr lang="tr-TR" b="1" dirty="0">
                <a:solidFill>
                  <a:srgbClr val="990000"/>
                </a:solidFill>
                <a:latin typeface="Calibri"/>
              </a:rPr>
              <a:t>Destek Miktarı : 400.000 ABD Doları</a:t>
            </a:r>
          </a:p>
          <a:p>
            <a:pPr marL="0" lvl="2" defTabSz="685800" eaLnBrk="1" fontAlgn="auto" hangingPunct="1">
              <a:spcBef>
                <a:spcPts val="0"/>
              </a:spcBef>
              <a:spcAft>
                <a:spcPts val="0"/>
              </a:spcAft>
              <a:buClr>
                <a:srgbClr val="990000"/>
              </a:buClr>
            </a:pPr>
            <a:r>
              <a:rPr lang="tr-TR" b="1" dirty="0">
                <a:solidFill>
                  <a:srgbClr val="990000"/>
                </a:solidFill>
                <a:latin typeface="Calibri"/>
              </a:rPr>
              <a:t>                          </a:t>
            </a:r>
            <a:r>
              <a:rPr lang="tr-TR" b="1" dirty="0" smtClean="0">
                <a:solidFill>
                  <a:srgbClr val="990000"/>
                </a:solidFill>
                <a:latin typeface="Calibri"/>
              </a:rPr>
              <a:t>Destek </a:t>
            </a:r>
            <a:r>
              <a:rPr lang="tr-TR" b="1" dirty="0">
                <a:solidFill>
                  <a:srgbClr val="990000"/>
                </a:solidFill>
                <a:latin typeface="Calibri"/>
              </a:rPr>
              <a:t>Oranı : </a:t>
            </a:r>
            <a:r>
              <a:rPr lang="tr-TR" b="1" dirty="0" smtClean="0">
                <a:solidFill>
                  <a:srgbClr val="990000"/>
                </a:solidFill>
                <a:latin typeface="Calibri"/>
              </a:rPr>
              <a:t>% 75</a:t>
            </a:r>
            <a:endParaRPr lang="tr-TR" b="1" dirty="0">
              <a:solidFill>
                <a:srgbClr val="475A8C"/>
              </a:solidFill>
              <a:latin typeface="Calibri"/>
            </a:endParaRPr>
          </a:p>
          <a:p>
            <a:pPr defTabSz="685800" eaLnBrk="1" fontAlgn="auto" hangingPunct="1">
              <a:spcBef>
                <a:spcPts val="0"/>
              </a:spcBef>
              <a:spcAft>
                <a:spcPts val="0"/>
              </a:spcAft>
            </a:pPr>
            <a:endParaRPr lang="en-US" b="1" dirty="0">
              <a:solidFill>
                <a:srgbClr val="475A8C"/>
              </a:solidFill>
              <a:latin typeface="Calibri"/>
            </a:endParaRPr>
          </a:p>
        </p:txBody>
      </p:sp>
      <p:sp>
        <p:nvSpPr>
          <p:cNvPr id="7" name="Metin kutusu 6"/>
          <p:cNvSpPr txBox="1"/>
          <p:nvPr/>
        </p:nvSpPr>
        <p:spPr>
          <a:xfrm>
            <a:off x="1042988" y="220663"/>
            <a:ext cx="7604125" cy="708025"/>
          </a:xfrm>
          <a:prstGeom prst="rect">
            <a:avLst/>
          </a:prstGeom>
          <a:noFill/>
        </p:spPr>
        <p:txBody>
          <a:bodyPr>
            <a:spAutoFit/>
          </a:bodyPr>
          <a:lstStyle/>
          <a:p>
            <a:pPr algn="ctr">
              <a:defRPr/>
            </a:pPr>
            <a:r>
              <a:rPr lang="tr-TR" sz="4000" b="1" dirty="0">
                <a:solidFill>
                  <a:schemeClr val="bg1"/>
                </a:solidFill>
                <a:latin typeface="+mj-lt"/>
              </a:rPr>
              <a:t>UR-GE DESTEĞİ</a:t>
            </a:r>
          </a:p>
        </p:txBody>
      </p:sp>
      <p:sp>
        <p:nvSpPr>
          <p:cNvPr id="8"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9</a:t>
            </a:fld>
            <a:endParaRPr lang="en-US" altLang="tr-TR" dirty="0"/>
          </a:p>
        </p:txBody>
      </p:sp>
      <p:sp>
        <p:nvSpPr>
          <p:cNvPr id="10"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14597022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eme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12272</TotalTime>
  <Words>4651</Words>
  <Application>Microsoft Office PowerPoint</Application>
  <PresentationFormat>Ekran Gösterisi (4:3)</PresentationFormat>
  <Paragraphs>906</Paragraphs>
  <Slides>34</Slides>
  <Notes>34</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Theme1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PAZARA GİRİŞ BELGELERİNİN DESTEKLENMESİ</vt:lpstr>
      <vt:lpstr>PowerPoint Sunusu</vt:lpstr>
      <vt:lpstr>PowerPoint Sunusu</vt:lpstr>
      <vt:lpstr>KÜRESEL TEDARİK ZİNCİRİNE GİRİŞ DESTEĞİ</vt:lpstr>
      <vt:lpstr>PowerPoint Sunusu</vt:lpstr>
      <vt:lpstr>PowerPoint Sunusu</vt:lpstr>
      <vt:lpstr>PowerPoint Sunusu</vt:lpstr>
      <vt:lpstr> PAZAR ARAŞTIRMASI VE PAZARA GİRİŞ DESTEĞİ </vt:lpstr>
      <vt:lpstr>PAZAR ARAŞTIRMASI VE PAZARA GİRİŞ DESTEĞİ</vt:lpstr>
      <vt:lpstr>PAZAR ARAŞTIRMASI VE PAZARA GİRİŞ DESTEĞİ</vt:lpstr>
      <vt:lpstr>PAZAR ARAŞTIRMASI VE PAZARA GİRİŞ DESTEĞİ</vt:lpstr>
      <vt:lpstr>PAZAR ARAŞTIRMASI VE PAZARA GİRİŞ DESTEĞİ</vt:lpstr>
      <vt:lpstr>PAZAR ARAŞTIRMASI VE PAZARA GİRİŞ DESTEĞİ</vt:lpstr>
      <vt:lpstr>PAZAR ARAŞTIRMASI VE PAZARA GİRİŞ DESTEĞİ</vt:lpstr>
      <vt:lpstr>PAZAR ARAŞTIRMASI VE PAZARA GİRİŞ DESTEĞİ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Woca</dc:creator>
  <cp:lastModifiedBy>IPEK METINTURK</cp:lastModifiedBy>
  <cp:revision>1129</cp:revision>
  <cp:lastPrinted>2019-10-03T13:34:50Z</cp:lastPrinted>
  <dcterms:created xsi:type="dcterms:W3CDTF">2012-03-02T01:46:24Z</dcterms:created>
  <dcterms:modified xsi:type="dcterms:W3CDTF">2020-02-13T07:37:37Z</dcterms:modified>
</cp:coreProperties>
</file>