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7"/>
    <p:sldMasterId id="2147484032" r:id="rId8"/>
  </p:sldMasterIdLst>
  <p:notesMasterIdLst>
    <p:notesMasterId r:id="rId33"/>
  </p:notesMasterIdLst>
  <p:handoutMasterIdLst>
    <p:handoutMasterId r:id="rId34"/>
  </p:handoutMasterIdLst>
  <p:sldIdLst>
    <p:sldId id="445" r:id="rId9"/>
    <p:sldId id="392" r:id="rId10"/>
    <p:sldId id="487" r:id="rId11"/>
    <p:sldId id="466" r:id="rId12"/>
    <p:sldId id="467" r:id="rId13"/>
    <p:sldId id="464" r:id="rId14"/>
    <p:sldId id="468" r:id="rId15"/>
    <p:sldId id="462" r:id="rId16"/>
    <p:sldId id="447" r:id="rId17"/>
    <p:sldId id="354" r:id="rId18"/>
    <p:sldId id="391" r:id="rId19"/>
    <p:sldId id="463" r:id="rId20"/>
    <p:sldId id="351" r:id="rId21"/>
    <p:sldId id="352" r:id="rId22"/>
    <p:sldId id="453" r:id="rId23"/>
    <p:sldId id="433" r:id="rId24"/>
    <p:sldId id="434" r:id="rId25"/>
    <p:sldId id="475" r:id="rId26"/>
    <p:sldId id="435" r:id="rId27"/>
    <p:sldId id="436" r:id="rId28"/>
    <p:sldId id="437" r:id="rId29"/>
    <p:sldId id="457" r:id="rId30"/>
    <p:sldId id="490" r:id="rId31"/>
    <p:sldId id="489" r:id="rId32"/>
  </p:sldIdLst>
  <p:sldSz cx="12192000" cy="6858000"/>
  <p:notesSz cx="6985000" cy="92837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B3B"/>
    <a:srgbClr val="ABF5AB"/>
    <a:srgbClr val="53565A"/>
    <a:srgbClr val="A6093D"/>
    <a:srgbClr val="F7EAE5"/>
    <a:srgbClr val="FFCCCC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7" autoAdjust="0"/>
    <p:restoredTop sz="94834" autoAdjust="0"/>
  </p:normalViewPr>
  <p:slideViewPr>
    <p:cSldViewPr snapToGrid="0">
      <p:cViewPr varScale="1">
        <p:scale>
          <a:sx n="70" d="100"/>
          <a:sy n="70" d="100"/>
        </p:scale>
        <p:origin x="-57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notesViewPr>
    <p:cSldViewPr snapToGrid="0">
      <p:cViewPr varScale="1">
        <p:scale>
          <a:sx n="79" d="100"/>
          <a:sy n="79" d="100"/>
        </p:scale>
        <p:origin x="39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47872887278525E-2"/>
          <c:y val="5.2232765655023557E-3"/>
          <c:w val="0.973104254225443"/>
          <c:h val="0.77669526170671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KREDİ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  <a:alpha val="85000"/>
                </a:schemeClr>
              </a:solidFill>
              <a:ln w="28575" cap="flat" cmpd="sng" algn="ctr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66-4290-9F21-53005834CA3C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F443E2E9-E667-4D85-B81A-56CB16E5461A}" type="VALUE">
                      <a:rPr lang="en-US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tr-T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66-4290-9F21-53005834CA3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HEDEF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24.1</c:v>
                </c:pt>
                <c:pt idx="2">
                  <c:v>27.3</c:v>
                </c:pt>
                <c:pt idx="3">
                  <c:v>29.4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66-4290-9F21-53005834CA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SİGORTA</c:v>
                </c:pt>
              </c:strCache>
            </c:strRef>
          </c:tx>
          <c:spPr>
            <a:solidFill>
              <a:schemeClr val="accent3">
                <a:lumMod val="75000"/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65000"/>
                  <a:alpha val="85000"/>
                </a:schemeClr>
              </a:solidFill>
              <a:ln w="2857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666-4290-9F21-53005834CA3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HEDEF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</c:v>
                </c:pt>
                <c:pt idx="1">
                  <c:v>15.2</c:v>
                </c:pt>
                <c:pt idx="2">
                  <c:v>16.899999999999999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66-4290-9F21-53005834C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29634304"/>
        <c:axId val="129635840"/>
      </c:barChart>
      <c:catAx>
        <c:axId val="12963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9635840"/>
        <c:crosses val="autoZero"/>
        <c:auto val="1"/>
        <c:lblAlgn val="ctr"/>
        <c:lblOffset val="100"/>
        <c:noMultiLvlLbl val="0"/>
      </c:catAx>
      <c:valAx>
        <c:axId val="1296358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6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97219978296759"/>
          <c:y val="0.86672953791687501"/>
          <c:w val="0.48844416097748566"/>
          <c:h val="8.409910314379073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dirty="0" smtClean="0">
                <a:solidFill>
                  <a:schemeClr val="accent3">
                    <a:lumMod val="75000"/>
                  </a:schemeClr>
                </a:solidFill>
              </a:rPr>
              <a:t>TÜRKİYE İHRACATINDAKİ</a:t>
            </a:r>
            <a:r>
              <a:rPr lang="tr-TR" sz="2000" baseline="0" dirty="0" smtClean="0">
                <a:solidFill>
                  <a:schemeClr val="accent3">
                    <a:lumMod val="75000"/>
                  </a:schemeClr>
                </a:solidFill>
              </a:rPr>
              <a:t> PAYIMIZ ARTIYOR.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1.8774177541687663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544203637000987E-2"/>
          <c:y val="0.16934008446233051"/>
          <c:w val="0.96691159272599803"/>
          <c:h val="0.690348932257184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2019*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0.185</c:v>
                </c:pt>
                <c:pt idx="1">
                  <c:v>0.19700000000000001</c:v>
                </c:pt>
                <c:pt idx="2">
                  <c:v>0.21</c:v>
                </c:pt>
                <c:pt idx="3">
                  <c:v>0.23200000000000001</c:v>
                </c:pt>
                <c:pt idx="4">
                  <c:v>0.25</c:v>
                </c:pt>
                <c:pt idx="5">
                  <c:v>0.26</c:v>
                </c:pt>
                <c:pt idx="6">
                  <c:v>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8F3-4B73-AACF-85DE5D865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98336"/>
        <c:axId val="132799872"/>
      </c:lineChart>
      <c:catAx>
        <c:axId val="13279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2799872"/>
        <c:crosses val="autoZero"/>
        <c:auto val="1"/>
        <c:lblAlgn val="ctr"/>
        <c:lblOffset val="100"/>
        <c:noMultiLvlLbl val="0"/>
      </c:catAx>
      <c:valAx>
        <c:axId val="1327998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279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91" y="1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>
              <a:defRPr sz="1200"/>
            </a:lvl1pPr>
          </a:lstStyle>
          <a:p>
            <a:fld id="{E9FE176A-AE25-490A-AC2A-B6380BB069DB}" type="datetimeFigureOut">
              <a:rPr lang="tr-TR" smtClean="0"/>
              <a:pPr/>
              <a:t>13.02.2020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029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91" y="8818029"/>
            <a:ext cx="3027377" cy="465672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r">
              <a:defRPr sz="1200"/>
            </a:lvl1pPr>
          </a:lstStyle>
          <a:p>
            <a:fld id="{23B35EC8-7FD8-4D5E-81BD-4D627A9D26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60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833" cy="46579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2" y="2"/>
            <a:ext cx="3026833" cy="465797"/>
          </a:xfrm>
          <a:prstGeom prst="rect">
            <a:avLst/>
          </a:prstGeom>
        </p:spPr>
        <p:txBody>
          <a:bodyPr vert="horz" lIns="91574" tIns="45787" rIns="91574" bIns="457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EAF614-C378-45E9-9027-D9701AF78441}" type="datetimeFigureOut">
              <a:rPr lang="tr-TR"/>
              <a:pPr>
                <a:defRPr/>
              </a:pPr>
              <a:t>13.02.2020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8875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4" tIns="45787" rIns="91574" bIns="45787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67783"/>
            <a:ext cx="5588000" cy="3655457"/>
          </a:xfrm>
          <a:prstGeom prst="rect">
            <a:avLst/>
          </a:prstGeom>
        </p:spPr>
        <p:txBody>
          <a:bodyPr vert="horz" lIns="91574" tIns="45787" rIns="91574" bIns="4578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1574" tIns="45787" rIns="91574" bIns="457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2" y="8817904"/>
            <a:ext cx="3026833" cy="465796"/>
          </a:xfrm>
          <a:prstGeom prst="rect">
            <a:avLst/>
          </a:prstGeom>
        </p:spPr>
        <p:txBody>
          <a:bodyPr vert="horz" wrap="square" lIns="91574" tIns="45787" rIns="91574" bIns="457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D65B6A7-39D0-434D-B165-919E60D7EAC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57420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tr-TR" smtClean="0">
                <a:solidFill>
                  <a:srgbClr val="545454"/>
                </a:solidFill>
                <a:latin typeface="Century Gothic"/>
              </a:rPr>
              <a:pPr/>
              <a:t>1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1805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37338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2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7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6688" y="795338"/>
            <a:ext cx="7059613" cy="3971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dirty="0" smtClean="0"/>
              <a:t>Risk primi; </a:t>
            </a:r>
          </a:p>
          <a:p>
            <a:pPr lvl="0"/>
            <a:r>
              <a:rPr lang="tr-TR" sz="1200" dirty="0" smtClean="0"/>
              <a:t>OECD Uzlaşısına göre hesaplanır.</a:t>
            </a:r>
          </a:p>
          <a:p>
            <a:pPr lvl="0"/>
            <a:r>
              <a:rPr lang="tr-TR" sz="1200" dirty="0" smtClean="0"/>
              <a:t>Ev sahibi ülkenin OECD risk sınıflandırması , Borçlunun kredi derecelendirmesi, Yatırım dönemi ve Geri ödeme süresine (Genel vade 10 yıl)  göre hesaplanır.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Komisyonlar: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Yönetim Komisyonu ve Taahhüt</a:t>
            </a:r>
            <a:r>
              <a:rPr lang="tr-TR" baseline="0" dirty="0" smtClean="0"/>
              <a:t> komisyonu olarak işlem özelliğine göre talep edilmektedir.</a:t>
            </a: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82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5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52475"/>
            <a:ext cx="6692900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8" y="752475"/>
            <a:ext cx="6692900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3200" y="804863"/>
            <a:ext cx="7158038" cy="4027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>
                <a:solidFill>
                  <a:srgbClr val="545454"/>
                </a:solidFill>
                <a:latin typeface="Century Gothic"/>
              </a:rPr>
              <a:pPr/>
              <a:t>8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4763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197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sz="1200" dirty="0" smtClean="0"/>
              <a:t>Alacağınızın tahsilatına ilişkin </a:t>
            </a:r>
            <a:r>
              <a:rPr lang="tr-TR" sz="1200" b="1" dirty="0" smtClean="0"/>
              <a:t>Garanti </a:t>
            </a:r>
            <a:r>
              <a:rPr lang="tr-TR" sz="1200" dirty="0" smtClean="0"/>
              <a:t>sunuyoruz.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başvurusu sonrasında alıcılarınız, sektörleri ve ülkeleri hakkında yaptığımız araştırmalar sonucu verilen limitler ile dolaylı </a:t>
            </a:r>
            <a:r>
              <a:rPr lang="tr-T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Enformasyon’a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sahip olursunuz. </a:t>
            </a:r>
          </a:p>
          <a:p>
            <a:pPr>
              <a:defRPr/>
            </a:pPr>
            <a:endParaRPr lang="tr-TR" sz="1200" dirty="0" smtClean="0"/>
          </a:p>
          <a:p>
            <a:pPr>
              <a:defRPr/>
            </a:pPr>
            <a:r>
              <a:rPr lang="tr-TR" sz="1200" dirty="0" smtClean="0"/>
              <a:t>Sigorta kapsamına alınan alacaklarınızı doğrudan nakde çevirerek </a:t>
            </a:r>
            <a:r>
              <a:rPr lang="tr-T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Finansman</a:t>
            </a:r>
            <a:r>
              <a:rPr lang="tr-T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 smtClean="0"/>
              <a:t>sağlayabilirsiniz.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525" y="747713"/>
            <a:ext cx="6650038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58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C61D-8858-46DD-A6A7-385595DBA86F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A292-181F-480A-A1D8-F26C296CD0C6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D60F-635F-49D6-8091-58CF3C066A7E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E085-BAEF-4FAC-8725-F0107845C648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8FBD-3F2E-402C-8D65-2F4B391B314E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1BDF-53B4-4331-B56C-EFBC27B1F5CA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39952-8DF4-4C3A-81C3-F2896B4041AA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B43B1-A2CB-4A17-AE6A-1E0B7ED8CD1D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1A29-4413-4AB3-B43E-E043D7936A2E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A8FE-B065-426A-BE61-569E484C4A8E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3D12-4FA0-4F59-896E-BD32538A15A9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1C38-D504-4ADF-8B5D-73F988858B7C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7D12-5F2B-4DBB-A6CF-F5B2DC1B93D1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AB63-03C4-499E-BB8B-F32112192AF8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35F42-BCB3-40A2-85FB-1A552587F0FA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F786-9AF4-45DF-A8C8-32D96C1C7899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019A-2469-4F0E-98A5-5CDDC2109E68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5288E-BBBA-4809-8BF2-CF1C13A6E5B0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5003-A1ED-44FD-9B80-06786EAEDBCD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6889-3FE2-46CD-9011-9AEBB7D80F8B}" type="datetime1">
              <a:rPr lang="en-US" smtClean="0">
                <a:solidFill>
                  <a:srgbClr val="545454"/>
                </a:solidFill>
              </a:rPr>
              <a:t>2/13/2020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7A0B51-0311-4CCE-9AFE-0E45AD32884A}" type="datetime1">
              <a:rPr lang="en-US" smtClean="0">
                <a:solidFill>
                  <a:srgbClr val="545454"/>
                </a:solidFill>
                <a:latin typeface="Century Gothic"/>
              </a:rPr>
              <a:t>2/13/2020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30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25000" t="25000" r="25000" b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E0257C6-A7BC-4FC5-B298-BFA8442543A3}" type="datetime1">
              <a:rPr lang="en-US" smtClean="0">
                <a:solidFill>
                  <a:srgbClr val="545454"/>
                </a:solidFill>
                <a:latin typeface="Century Gothic"/>
              </a:rPr>
              <a:t>2/13/2020</a:t>
            </a:fld>
            <a:endParaRPr lang="en-US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 lang="tr-TR" smtClean="0">
                <a:solidFill>
                  <a:srgbClr val="545454"/>
                </a:solidFill>
                <a:latin typeface="Century Gothic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tr-TR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685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480" y="3426723"/>
            <a:ext cx="9753600" cy="122695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İHRACATIN FİNANSMANINDA </a:t>
            </a:r>
            <a: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/>
            </a:r>
            <a:br>
              <a:rPr lang="tr-TR" sz="48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</a:br>
            <a:r>
              <a:rPr lang="tr-TR" sz="6000" b="1" dirty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</a:rPr>
              <a:t>TÜRK EXıMBANK</a:t>
            </a:r>
            <a:r>
              <a:rPr lang="tr-TR" sz="2400" b="1" dirty="0">
                <a:solidFill>
                  <a:srgbClr val="C00000"/>
                </a:solidFill>
              </a:rPr>
              <a:t/>
            </a:r>
            <a:br>
              <a:rPr lang="tr-TR" sz="2400" b="1" dirty="0">
                <a:solidFill>
                  <a:srgbClr val="C00000"/>
                </a:solidFill>
              </a:rPr>
            </a:b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54" y="692696"/>
            <a:ext cx="2118253" cy="1318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6889" y="4453626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TÜRKİYE İHRACAT KREDİ BANKASI A.Ş.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latin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7483" y="5383018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0 (850) 200 55 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1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entury Gothic"/>
              </a:rPr>
              <a:t>www.eximbank.gov.tr</a:t>
            </a:r>
          </a:p>
        </p:txBody>
      </p:sp>
    </p:spTree>
    <p:extLst>
      <p:ext uri="{BB962C8B-B14F-4D97-AF65-F5344CB8AC3E}">
        <p14:creationId xmlns:p14="http://schemas.microsoft.com/office/powerpoint/2010/main" val="4115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4330" y="1880391"/>
            <a:ext cx="79500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Mal ve Hizmet İhracatı </a:t>
            </a: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aahhüdü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Teminat (Teminat Mektubu, KGF Protokolü)</a:t>
            </a:r>
          </a:p>
          <a:p>
            <a:pPr lvl="0"/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Her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firma için aynı faiz oranı</a:t>
            </a:r>
          </a:p>
          <a:p>
            <a:endParaRPr lang="tr-TR" sz="2800" b="1" dirty="0" smtClean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Program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limiti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Vergi </a:t>
            </a:r>
            <a:r>
              <a:rPr lang="tr-TR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İstisnası (BSMV)</a:t>
            </a:r>
          </a:p>
          <a:p>
            <a:endParaRPr lang="tr-TR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PROGRAMLARININ ORTAK ÖZELLİKLERİ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e 7"/>
          <p:cNvSpPr/>
          <p:nvPr/>
        </p:nvSpPr>
        <p:spPr>
          <a:xfrm rot="2554458">
            <a:off x="878466" y="1463602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2436516">
            <a:off x="882462" y="4024926"/>
            <a:ext cx="2313597" cy="2364892"/>
          </a:xfrm>
          <a:prstGeom prst="pi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768" y="2383833"/>
            <a:ext cx="30157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Mal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768" y="4995286"/>
            <a:ext cx="3587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rgbClr val="A6093D"/>
                </a:solidFill>
                <a:latin typeface="+mn-lt"/>
              </a:rPr>
              <a:t>Hizmet ihracatı</a:t>
            </a:r>
            <a:endParaRPr lang="tr-TR" sz="2500" b="1" dirty="0">
              <a:solidFill>
                <a:srgbClr val="A6093D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1880" y="1938162"/>
            <a:ext cx="604994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İ</a:t>
            </a:r>
            <a:r>
              <a:rPr lang="tr-TR" sz="2400" i="1" dirty="0" smtClean="0">
                <a:latin typeface="+mn-lt"/>
              </a:rPr>
              <a:t>hracatçı</a:t>
            </a:r>
          </a:p>
          <a:p>
            <a:endParaRPr lang="tr-TR" sz="7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>
                <a:latin typeface="+mn-lt"/>
              </a:rPr>
              <a:t>i</a:t>
            </a:r>
            <a:r>
              <a:rPr lang="tr-TR" sz="2400" i="1" dirty="0" smtClean="0">
                <a:latin typeface="+mn-lt"/>
              </a:rPr>
              <a:t>malatçı (ihracata yönelik mal üreten)</a:t>
            </a:r>
          </a:p>
          <a:p>
            <a:endParaRPr lang="tr-TR" sz="7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i="1" dirty="0" smtClean="0">
                <a:latin typeface="+mn-lt"/>
              </a:rPr>
              <a:t>imalatçı-ihracatçı</a:t>
            </a:r>
            <a:endParaRPr lang="tr-TR" sz="2400" i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880" y="4233539"/>
            <a:ext cx="59546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Turizm işletmeleri ve seyahat acentaları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Özel havayolu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Nakliyat işletmeleri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Müteahhitlik firmaları</a:t>
            </a:r>
          </a:p>
          <a:p>
            <a:endParaRPr lang="tr-TR" sz="600" i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i="1" dirty="0" smtClean="0">
                <a:latin typeface="+mn-lt"/>
              </a:rPr>
              <a:t>Müşavirlik, mühendislik ve yazılım firmaları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13" name="Rectangle 12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 KULLANICISI FİRMALAR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032" y="2521814"/>
            <a:ext cx="33768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Öncesi İhracat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Reeskont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Sevk Sonrası Reeskont Kredisi</a:t>
            </a:r>
          </a:p>
          <a:p>
            <a:pPr marL="457200" lvl="0" indent="-457200">
              <a:buFont typeface="+mj-lt"/>
              <a:buAutoNum type="arabicPeriod"/>
            </a:pPr>
            <a:endParaRPr lang="tr-TR" sz="24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KOBİ İhracata Hazırlık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DTŞ İhracat Kredisi</a:t>
            </a:r>
            <a:endParaRPr lang="tr-TR" sz="16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0558" y="2391622"/>
            <a:ext cx="45508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İşletme Sermayesi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İhracata Yönelik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Yurtdışı Mağazalar Yatırım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AYB Kredisi</a:t>
            </a:r>
          </a:p>
          <a:p>
            <a:pPr marL="34290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Marka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Gemi İnşa ve İhracatı Finansman Programı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Özellikli İhracat Kredisi</a:t>
            </a:r>
          </a:p>
          <a:p>
            <a:pPr lvl="0"/>
            <a:endParaRPr lang="tr-TR" sz="16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9004" y="6550223"/>
            <a:ext cx="3010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smtClean="0">
                <a:latin typeface="+mn-lt"/>
              </a:rPr>
              <a:t>*DKH: Döviz Kazandırıcı Hizmetler</a:t>
            </a:r>
            <a:endParaRPr lang="tr-TR" sz="1400" i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1259" y="2457869"/>
            <a:ext cx="29185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DKH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Turizm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Uluslararası Nakliyat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Fuar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 smtClean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tr-TR" sz="1600" dirty="0" smtClean="0">
                <a:latin typeface="+mn-lt"/>
              </a:rPr>
              <a:t>Yurt Dışı Müteahhitlik </a:t>
            </a:r>
            <a:r>
              <a:rPr lang="tr-TR" sz="1600" dirty="0">
                <a:latin typeface="+mn-lt"/>
              </a:rPr>
              <a:t>Hizmetleri Köprü Kredisi</a:t>
            </a:r>
          </a:p>
          <a:p>
            <a:pPr marL="342900" lvl="0" indent="-342900">
              <a:buFont typeface="+mj-lt"/>
              <a:buAutoNum type="arabicPeriod"/>
            </a:pPr>
            <a:endParaRPr lang="tr-TR" sz="1600" dirty="0">
              <a:latin typeface="+mn-lt"/>
            </a:endParaRPr>
          </a:p>
          <a:p>
            <a:pPr lvl="0"/>
            <a:endParaRPr lang="tr-TR" sz="1600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YURT İÇİ KREDİ PROGRAMLARI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0855" y="1396459"/>
            <a:ext cx="3236985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KISA VADELİ KREDİLER</a:t>
            </a:r>
            <a:endParaRPr lang="tr-TR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943351" y="1396459"/>
            <a:ext cx="3933824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ORTA UZUN VADELİ KREDİLER</a:t>
            </a:r>
            <a:endParaRPr lang="tr-T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8502957" y="1396458"/>
            <a:ext cx="3412818" cy="95726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DKH* KAPSAMINDAKİ KREDİLER</a:t>
            </a:r>
            <a:endParaRPr lang="tr-T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12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1381" y="336327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4454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ilgili başvuru evrakı ile Bankamıza Başvurur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96784" y="245397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Firmanın güncel mali </a:t>
            </a:r>
          </a:p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tabloları ve verileri alınır 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8529" y="1577054"/>
            <a:ext cx="762000" cy="762001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989649" y="2472255"/>
            <a:ext cx="246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için mali analiz ve istihbarat raporu hazırlanır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8804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631" y="4254199"/>
            <a:ext cx="32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teminat tesis edilir.</a:t>
            </a:r>
            <a:endParaRPr lang="tr-TR" sz="1400" i="1" dirty="0">
              <a:solidFill>
                <a:srgbClr val="FF0000"/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3934" y="152226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7354577" y="248070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ve istihbarat raporu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06580" y="596226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9141" y="3343060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43681" y="4435807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firmaya aktarılır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44" y="1486246"/>
            <a:ext cx="1204913" cy="107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1" y="3432489"/>
            <a:ext cx="779553" cy="724655"/>
          </a:xfrm>
          <a:prstGeom prst="rect">
            <a:avLst/>
          </a:prstGeom>
        </p:spPr>
      </p:pic>
      <p:pic>
        <p:nvPicPr>
          <p:cNvPr id="46" name="Picture 45" descr="lifeinsurancepolic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27923" y="1381736"/>
            <a:ext cx="890068" cy="1056956"/>
          </a:xfrm>
          <a:prstGeom prst="rect">
            <a:avLst/>
          </a:prstGeom>
        </p:spPr>
      </p:pic>
      <p:pic>
        <p:nvPicPr>
          <p:cNvPr id="42" name="Picture 41" descr="eximbanklogo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401475">
            <a:off x="4106150" y="3413817"/>
            <a:ext cx="1349463" cy="762000"/>
          </a:xfrm>
          <a:prstGeom prst="rect">
            <a:avLst/>
          </a:prstGeom>
        </p:spPr>
      </p:pic>
      <p:pic>
        <p:nvPicPr>
          <p:cNvPr id="1040" name="Picture 16" descr="C:\Users\Enb\AppData\Local\Microsoft\Windows\Temporary Internet Files\Content.IE5\5E1SPIG5\documents[1]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45449">
            <a:off x="4914748" y="3519612"/>
            <a:ext cx="907488" cy="84516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9132586" y="442411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2528968" y="504942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57409" y="593353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geri ödeme vadesinde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geri ödemesini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23" y="4978195"/>
            <a:ext cx="1000540" cy="10005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1" y="5119338"/>
            <a:ext cx="960563" cy="9605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892193" y="6018338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Firmadan alınan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teminatlar iade edilir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06480" y="428115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Krediye ilişkin </a:t>
            </a:r>
          </a:p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sözleşmeler akdedilir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30" name="Rectangle 29"/>
          <p:cNvSpPr/>
          <p:nvPr/>
        </p:nvSpPr>
        <p:spPr>
          <a:xfrm>
            <a:off x="0" y="356050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(DOĞRUDAN KREDİLER)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nb\AppData\Local\Microsoft\Windows\Temporary Internet Files\Content.IE5\YKEGQNHB\primary-webexpo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7456" y="3896127"/>
            <a:ext cx="1066800" cy="106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7669" y="248388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Firma </a:t>
            </a:r>
          </a:p>
          <a:p>
            <a:pPr algn="ctr"/>
            <a:r>
              <a:rPr lang="tr-TR" sz="1400" i="1" dirty="0" smtClean="0">
                <a:solidFill>
                  <a:srgbClr val="FF0000"/>
                </a:solidFill>
              </a:rPr>
              <a:t>Aracı Bankaya Başvurur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2881" y="251431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Aracı Banka başvuruyu Bankamıza iletir</a:t>
            </a:r>
            <a:endParaRPr lang="en-US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Enb\AppData\Local\Microsoft\Windows\Temporary Internet Files\Content.IE5\YKEGQNHB\tick-160426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4802" y="1624337"/>
            <a:ext cx="762000" cy="762001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9472681" y="248388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 smtClean="0">
                <a:solidFill>
                  <a:schemeClr val="tx2">
                    <a:lumMod val="75000"/>
                  </a:schemeClr>
                </a:solidFill>
              </a:rPr>
              <a:t>Uygun bulunursa kredi tahsis edilir</a:t>
            </a:r>
            <a:endParaRPr lang="tr-TR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7" name="Picture 13" descr="C:\Users\Enb\AppData\Local\Microsoft\Windows\Temporary Internet Files\Content.IE5\YKEGQNHB\research-32747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7848" y="1581319"/>
            <a:ext cx="1228652" cy="990600"/>
          </a:xfrm>
          <a:prstGeom prst="rect">
            <a:avLst/>
          </a:prstGeom>
          <a:noFill/>
        </p:spPr>
      </p:pic>
      <p:pic>
        <p:nvPicPr>
          <p:cNvPr id="1039" name="Picture 15" descr="C:\Users\Enb\AppData\Local\Microsoft\Windows\Temporary Internet Files\Content.IE5\KU72ZIKF\checklis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669" y="1390538"/>
            <a:ext cx="1066800" cy="102235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678280" y="261614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başvurusu incelenir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24981" y="500018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kredi kapsamında doğan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ihracat taahhüdünü Aracı Banka nezdinde kapatır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1050" name="Picture 26" descr="C:\Users\Enb\AppData\Local\Microsoft\Windows\Temporary Internet Files\Content.IE5\KU72ZIKF\money-clipart7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485" y="3689748"/>
            <a:ext cx="1226104" cy="1118694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-358837" y="484629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Kredi tutarı </a:t>
            </a:r>
          </a:p>
          <a:p>
            <a:pPr algn="ctr"/>
            <a:r>
              <a:rPr lang="tr-TR" sz="1400" dirty="0" smtClean="0">
                <a:solidFill>
                  <a:srgbClr val="FF0000"/>
                </a:solidFill>
              </a:rPr>
              <a:t>Aracı Bankaya aktarılır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810" y="1394382"/>
            <a:ext cx="1261354" cy="126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794901" y="495402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Firma ihracatını gerçekleştirir</a:t>
            </a:r>
            <a:endParaRPr lang="tr-T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7746">
            <a:off x="7162983" y="3896356"/>
            <a:ext cx="1000082" cy="100008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41069" y="4962927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solidFill>
                  <a:schemeClr val="tx2">
                    <a:lumMod val="75000"/>
                  </a:schemeClr>
                </a:solidFill>
              </a:rPr>
              <a:t>Geri ödeme vadesi geldiğinde </a:t>
            </a:r>
            <a:r>
              <a:rPr lang="tr-TR" sz="1400" dirty="0" smtClean="0">
                <a:solidFill>
                  <a:srgbClr val="FF0000"/>
                </a:solidFill>
              </a:rPr>
              <a:t>Aracı Banka geri ödemeyi Bankamıza yapar</a:t>
            </a:r>
            <a:endParaRPr lang="tr-TR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26" y="3896127"/>
            <a:ext cx="1000540" cy="10005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14</a:t>
            </a:fld>
            <a:endParaRPr lang="tr-TR" altLang="tr-TR"/>
          </a:p>
        </p:txBody>
      </p:sp>
      <p:sp>
        <p:nvSpPr>
          <p:cNvPr id="21" name="Rectangle 20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2060">
              <a:alpha val="67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KREDİLENDİRME SÜRECİ </a:t>
            </a:r>
            <a:r>
              <a:rPr lang="tr-TR" sz="2400" dirty="0" smtClean="0">
                <a:latin typeface="Century Gothic" panose="020B0502020202020204" pitchFamily="34" charset="0"/>
              </a:rPr>
              <a:t>(ARACI BANKA KREDİLERİ)</a:t>
            </a:r>
            <a:endParaRPr lang="tr-TR" sz="2400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 smtClean="0">
                <a:solidFill>
                  <a:prstClr val="white"/>
                </a:solidFill>
              </a:rPr>
              <a:t>ALACAK SİGORTASI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15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639991" y="2074679"/>
            <a:ext cx="437103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Rectangle 23"/>
          <p:cNvSpPr/>
          <p:nvPr/>
        </p:nvSpPr>
        <p:spPr>
          <a:xfrm>
            <a:off x="3819638" y="2074679"/>
            <a:ext cx="3303812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402711" y="2085026"/>
            <a:ext cx="3035813" cy="38776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402711" y="2085026"/>
            <a:ext cx="3133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latin typeface="Century Gothic" panose="020B0502020202020204" pitchFamily="34" charset="0"/>
              </a:rPr>
              <a:t>Firmaların faturalarının ödenmesini temin eder, ticari faaliyetlerin getirdiği ticari ve siyasi riskleri güvenilir bir şekilde yönetmelerini sağlar</a:t>
            </a:r>
            <a:r>
              <a:rPr lang="tr-TR" i="1" dirty="0">
                <a:latin typeface="Century Gothic" panose="020B0502020202020204" pitchFamily="34" charset="0"/>
              </a:rPr>
              <a:t>.</a:t>
            </a: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25" y="3614618"/>
            <a:ext cx="866148" cy="86324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810046" y="3801125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Türk Eximbank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8588" y="2349355"/>
            <a:ext cx="896685" cy="896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38" y="4869755"/>
            <a:ext cx="845122" cy="8451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39990" y="1978665"/>
            <a:ext cx="4572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Teminat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Ticari </a:t>
            </a:r>
            <a:r>
              <a:rPr lang="tr-TR" sz="1400" dirty="0">
                <a:latin typeface="Century Gothic" panose="020B0502020202020204" pitchFamily="34" charset="0"/>
              </a:rPr>
              <a:t>ve politik risklere karşı tahsilat güvencesi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Finansman 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Riskten </a:t>
            </a:r>
            <a:r>
              <a:rPr lang="tr-TR" sz="1400" dirty="0">
                <a:latin typeface="Century Gothic" panose="020B0502020202020204" pitchFamily="34" charset="0"/>
              </a:rPr>
              <a:t>arınmış alacakların </a:t>
            </a:r>
            <a:r>
              <a:rPr lang="tr-TR" sz="1400" dirty="0" err="1">
                <a:latin typeface="Century Gothic" panose="020B0502020202020204" pitchFamily="34" charset="0"/>
              </a:rPr>
              <a:t>iskonto</a:t>
            </a:r>
            <a:r>
              <a:rPr lang="tr-TR" sz="1400" dirty="0">
                <a:latin typeface="Century Gothic" panose="020B0502020202020204" pitchFamily="34" charset="0"/>
              </a:rPr>
              <a:t> edilmesi </a:t>
            </a:r>
            <a:endParaRPr lang="tr-TR" sz="1400" dirty="0" smtClean="0">
              <a:latin typeface="Century Gothic" panose="020B0502020202020204" pitchFamily="34" charset="0"/>
            </a:endParaRP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suretiyle </a:t>
            </a:r>
            <a:r>
              <a:rPr lang="tr-TR" sz="1400" dirty="0">
                <a:latin typeface="Century Gothic" panose="020B0502020202020204" pitchFamily="34" charset="0"/>
              </a:rPr>
              <a:t>finansman imkanı sağlar.</a:t>
            </a:r>
          </a:p>
          <a:p>
            <a:pPr marL="0" lvl="8">
              <a:lnSpc>
                <a:spcPct val="150000"/>
              </a:lnSpc>
            </a:pPr>
            <a:r>
              <a:rPr lang="tr-TR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Enformasyon</a:t>
            </a:r>
          </a:p>
          <a:p>
            <a:pPr marL="0" lvl="8">
              <a:lnSpc>
                <a:spcPct val="150000"/>
              </a:lnSpc>
            </a:pPr>
            <a:r>
              <a:rPr lang="tr-TR" sz="1400" dirty="0" smtClean="0">
                <a:latin typeface="Century Gothic" panose="020B0502020202020204" pitchFamily="34" charset="0"/>
              </a:rPr>
              <a:t>Alıcı </a:t>
            </a:r>
            <a:r>
              <a:rPr lang="tr-TR" sz="1400" dirty="0">
                <a:latin typeface="Century Gothic" panose="020B0502020202020204" pitchFamily="34" charset="0"/>
              </a:rPr>
              <a:t>firmalar ve ülkeler hakkında risk analizi yapılmasını sağlar</a:t>
            </a:r>
            <a:r>
              <a:rPr lang="tr-TR" sz="1400" dirty="0" smtClean="0">
                <a:latin typeface="Century Gothic" panose="020B0502020202020204" pitchFamily="34" charset="0"/>
              </a:rPr>
              <a:t>.</a:t>
            </a:r>
            <a:endParaRPr lang="tr-TR" sz="1400" dirty="0">
              <a:latin typeface="Century Gothic" panose="020B0502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0045" y="5079950"/>
            <a:ext cx="1086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>
                <a:latin typeface="Century Gothic" panose="020B0502020202020204" pitchFamily="34" charset="0"/>
              </a:rPr>
              <a:t>Alıcı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16</a:t>
            </a:fld>
            <a:endParaRPr lang="tr-TR" altLang="tr-TR" dirty="0"/>
          </a:p>
        </p:txBody>
      </p:sp>
      <p:sp>
        <p:nvSpPr>
          <p:cNvPr id="5" name="Rectangle 4"/>
          <p:cNvSpPr/>
          <p:nvPr/>
        </p:nvSpPr>
        <p:spPr>
          <a:xfrm>
            <a:off x="402711" y="1583552"/>
            <a:ext cx="3035813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NEDİR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39992" y="1571362"/>
            <a:ext cx="4371032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FONKSİYONLARI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8233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0046" y="2456156"/>
            <a:ext cx="240990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latin typeface="Century Gothic" panose="020B0502020202020204" pitchFamily="34" charset="0"/>
              </a:rPr>
              <a:t>İhracatçı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09125" y="1566379"/>
            <a:ext cx="3314325" cy="51864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TARAFLAR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6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73887" y="2670618"/>
            <a:ext cx="4956087" cy="7571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Spesifik İhracat </a:t>
            </a:r>
            <a:r>
              <a:rPr lang="tr-TR" sz="2400" dirty="0" smtClean="0">
                <a:latin typeface="Century Gothic" panose="020B0502020202020204" pitchFamily="34" charset="0"/>
              </a:rPr>
              <a:t>Kredi Sigortası Sevk Sonrası Risk Poliçesi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17</a:t>
            </a:fld>
            <a:endParaRPr lang="tr-TR" altLang="tr-TR" dirty="0"/>
          </a:p>
        </p:txBody>
      </p:sp>
      <p:sp>
        <p:nvSpPr>
          <p:cNvPr id="22" name="Rectangle 21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ALACAK SİGORTASI ÜRÜNLERİ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8389" y="2670618"/>
            <a:ext cx="4752528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İhracat Alacak Sigortası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Yurt içi Alacak Sigortası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695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KISA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01296" y="1601949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ORTA VE UZUN VADELİ PROGRAMLAR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" y="242396"/>
            <a:ext cx="12188825" cy="874018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199" b="1" dirty="0">
                <a:latin typeface="Century Gothic" panose="020B0502020202020204" pitchFamily="34" charset="0"/>
              </a:rPr>
              <a:t>ALACAK SİGORTASI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7553" y="1867981"/>
            <a:ext cx="2067080" cy="88874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KAPSAM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8574" y="1867981"/>
            <a:ext cx="2063798" cy="902827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VADE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00011" y="1869169"/>
            <a:ext cx="2154893" cy="901638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Century Gothic" panose="020B0502020202020204" pitchFamily="34" charset="0"/>
              </a:rPr>
              <a:t>TAZMİNAT 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55739" y="1888373"/>
            <a:ext cx="2332602" cy="882435"/>
          </a:xfrm>
          <a:prstGeom prst="rect">
            <a:avLst/>
          </a:prstGeom>
          <a:solidFill>
            <a:srgbClr val="F16A17"/>
          </a:solidFill>
          <a:ln>
            <a:solidFill>
              <a:srgbClr val="F16A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MALİYET  </a:t>
            </a:r>
            <a:r>
              <a:rPr lang="tr-TR" sz="900" b="1" dirty="0" smtClean="0">
                <a:latin typeface="Century Gothic" panose="020B0502020202020204" pitchFamily="34" charset="0"/>
              </a:rPr>
              <a:t>(2018)</a:t>
            </a:r>
            <a:endParaRPr lang="tr-TR" sz="900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4128" y="2944921"/>
            <a:ext cx="207188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238</a:t>
            </a:r>
            <a:r>
              <a:rPr lang="tr-TR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ÜLKE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86501" y="2951962"/>
            <a:ext cx="2083007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GÜN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0005" y="2947932"/>
            <a:ext cx="2157033" cy="930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38694" y="2923522"/>
            <a:ext cx="2332602" cy="930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binde </a:t>
            </a:r>
            <a:r>
              <a:rPr lang="tr-TR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3,</a:t>
            </a:r>
            <a:r>
              <a:rPr lang="tr-T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tr-T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tr-T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ORTALAMA</a:t>
            </a:r>
            <a:endParaRPr lang="tr-T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tr-TR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4127" y="4063878"/>
            <a:ext cx="2067080" cy="934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238</a:t>
            </a:r>
            <a:r>
              <a:rPr lang="tr-TR" sz="1999" dirty="0">
                <a:solidFill>
                  <a:srgbClr val="002060"/>
                </a:solidFill>
                <a:latin typeface="Century Gothic" panose="020B0502020202020204" pitchFamily="34" charset="0"/>
              </a:rPr>
              <a:t> ÜLKE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79365" y="4063878"/>
            <a:ext cx="2083007" cy="907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 </a:t>
            </a:r>
            <a:r>
              <a:rPr lang="tr-T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YILDAN UZUN</a:t>
            </a:r>
            <a:endParaRPr lang="tr-T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84277" y="4063878"/>
            <a:ext cx="2170627" cy="905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%90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638694" y="4057644"/>
            <a:ext cx="2366692" cy="902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799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tr-TR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binde </a:t>
            </a:r>
            <a:r>
              <a:rPr lang="tr-TR" sz="32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4,</a:t>
            </a:r>
            <a:r>
              <a:rPr lang="tr-TR" sz="2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1</a:t>
            </a:r>
          </a:p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ORTALAMA</a:t>
            </a:r>
            <a:r>
              <a:rPr lang="tr-TR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algn="ctr"/>
            <a:endParaRPr lang="tr-T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04127" y="5255657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YURT İÇİ </a:t>
            </a: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SATIŞLAR</a:t>
            </a:r>
            <a:endParaRPr lang="tr-TR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59895" y="5253090"/>
            <a:ext cx="2067080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360</a:t>
            </a:r>
            <a:r>
              <a:rPr lang="tr-T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GÜN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92145" y="5253090"/>
            <a:ext cx="2154893" cy="801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%90</a:t>
            </a: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71667" y="5253090"/>
            <a:ext cx="2366692" cy="785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2000" dirty="0">
                <a:solidFill>
                  <a:srgbClr val="545454"/>
                </a:solidFill>
                <a:latin typeface="Century Gothic" panose="020B0502020202020204" pitchFamily="34" charset="0"/>
              </a:rPr>
              <a:t>binde </a:t>
            </a:r>
            <a:r>
              <a:rPr lang="tr-TR" sz="3200" b="1" dirty="0">
                <a:solidFill>
                  <a:srgbClr val="545454"/>
                </a:solidFill>
                <a:latin typeface="Century Gothic" panose="020B0502020202020204" pitchFamily="34" charset="0"/>
              </a:rPr>
              <a:t>3</a:t>
            </a:r>
            <a:endParaRPr lang="tr-TR" sz="2400" b="1" dirty="0">
              <a:solidFill>
                <a:srgbClr val="545454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tr-TR" sz="1400" dirty="0">
                <a:solidFill>
                  <a:srgbClr val="545454"/>
                </a:solidFill>
                <a:latin typeface="Century Gothic" panose="020B0502020202020204" pitchFamily="34" charset="0"/>
              </a:rPr>
              <a:t>ORTALAMA</a:t>
            </a:r>
            <a:endParaRPr lang="tr-TR" sz="1200" dirty="0">
              <a:solidFill>
                <a:srgbClr val="54545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335361" y="2937008"/>
            <a:ext cx="2109951" cy="92371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KISA VADELİ İHRACAT</a:t>
            </a:r>
            <a:endParaRPr lang="en-US" sz="2000" b="1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 Single Corner Rectangle 27"/>
          <p:cNvSpPr/>
          <p:nvPr/>
        </p:nvSpPr>
        <p:spPr>
          <a:xfrm>
            <a:off x="335361" y="4075098"/>
            <a:ext cx="2109951" cy="923719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002060"/>
                </a:solidFill>
              </a:rPr>
              <a:t>ORTA- UZUN VADELİ İHRACAT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Round Single Corner Rectangle 28"/>
          <p:cNvSpPr/>
          <p:nvPr/>
        </p:nvSpPr>
        <p:spPr>
          <a:xfrm>
            <a:off x="335361" y="5226469"/>
            <a:ext cx="2109951" cy="854389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2"/>
                </a:solidFill>
              </a:rPr>
              <a:t>KISA VADELİ YURT İÇİ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18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266723"/>
            <a:ext cx="913748" cy="5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67375" y="2210974"/>
            <a:ext cx="6524625" cy="3831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>
                <a:latin typeface="Century Gothic" panose="020B0502020202020204" pitchFamily="34" charset="0"/>
              </a:rPr>
              <a:t>Transfer yasakları veya </a:t>
            </a:r>
            <a:r>
              <a:rPr lang="tr-TR" dirty="0" smtClean="0">
                <a:latin typeface="Century Gothic" panose="020B0502020202020204" pitchFamily="34" charset="0"/>
              </a:rPr>
              <a:t>kısıtlamaları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meydana gelen savaş, ihtilal, iç savaş, isyan ve benzeri </a:t>
            </a:r>
            <a:r>
              <a:rPr lang="tr-TR" dirty="0" smtClean="0">
                <a:latin typeface="Century Gothic" panose="020B0502020202020204" pitchFamily="34" charset="0"/>
              </a:rPr>
              <a:t>haller nedeniyle </a:t>
            </a:r>
            <a:r>
              <a:rPr lang="tr-TR" dirty="0">
                <a:latin typeface="Century Gothic" panose="020B0502020202020204" pitchFamily="34" charset="0"/>
              </a:rPr>
              <a:t>mal bedellerinin ödenmemesi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yasakları veya kısıtlamaları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İthal </a:t>
            </a:r>
            <a:r>
              <a:rPr lang="tr-TR" dirty="0">
                <a:latin typeface="Century Gothic" panose="020B0502020202020204" pitchFamily="34" charset="0"/>
              </a:rPr>
              <a:t>müsaadelerinin iptali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Alıcının </a:t>
            </a:r>
            <a:r>
              <a:rPr lang="tr-TR" dirty="0">
                <a:latin typeface="Century Gothic" panose="020B0502020202020204" pitchFamily="34" charset="0"/>
              </a:rPr>
              <a:t>ülkesinde ya da Türkiye sınırları dışında mallara el konulması veya benzeri haller </a:t>
            </a: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Kamu </a:t>
            </a:r>
            <a:r>
              <a:rPr lang="tr-TR" dirty="0">
                <a:latin typeface="Century Gothic" panose="020B0502020202020204" pitchFamily="34" charset="0"/>
              </a:rPr>
              <a:t>alıcısının ödeyememe hali</a:t>
            </a:r>
            <a:br>
              <a:rPr lang="tr-TR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19</a:t>
            </a:fld>
            <a:endParaRPr lang="tr-TR" alt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561975" y="2210974"/>
            <a:ext cx="4752528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latin typeface="Century Gothic" panose="020B0502020202020204" pitchFamily="34" charset="0"/>
              </a:rPr>
              <a:t>Alıcının;</a:t>
            </a:r>
          </a:p>
          <a:p>
            <a:pPr>
              <a:lnSpc>
                <a:spcPct val="90000"/>
              </a:lnSpc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İflas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Tasfiye kararı alınması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 ödemekten acze düşmesi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 ile ilgili konkordato ilan etmesi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tr-TR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latin typeface="Century Gothic" panose="020B0502020202020204" pitchFamily="34" charset="0"/>
              </a:rPr>
              <a:t>Borçlarını ödeyememesi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KAPSANAN RİSKLER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975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TİCARİ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1428750"/>
            <a:ext cx="3076575" cy="5905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latin typeface="Century Gothic" panose="020B0502020202020204" pitchFamily="34" charset="0"/>
              </a:rPr>
              <a:t>POLİTİK RİSKLER</a:t>
            </a:r>
            <a:endParaRPr lang="tr-TR" sz="24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4358" y="2207271"/>
            <a:ext cx="630555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1987 </a:t>
            </a: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yılında </a:t>
            </a: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kuruldu (Bakanlar Kurulu Kararı ile)</a:t>
            </a:r>
            <a:endParaRPr lang="tr-TR" sz="2000" b="1" kern="0" spc="-2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Sermayesinin tamamı Hazine’ye ait </a:t>
            </a:r>
          </a:p>
          <a:p>
            <a:pPr marL="363538" indent="-363538" algn="just" eaLnBrk="1" hangingPunct="1">
              <a:spcAft>
                <a:spcPts val="16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Ülkemizin tek resmi ihracat finansman kuruluşu </a:t>
            </a:r>
          </a:p>
          <a:p>
            <a:pPr marL="363538" lvl="1" indent="-363538" algn="just"/>
            <a:endParaRPr lang="tr-TR" sz="400" b="1" kern="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3463" y="3969327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AMAÇLAR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4358" y="4606384"/>
            <a:ext cx="8375084" cy="184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İhracatın artırılması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İhraç ürünlerinin ve pazarlarının çeşitlendirilmesi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Rekabet gücü kazanımı</a:t>
            </a:r>
          </a:p>
          <a:p>
            <a:pPr marL="363538" indent="-363538" algn="just" eaLnBrk="1" hangingPunct="1">
              <a:lnSpc>
                <a:spcPct val="114000"/>
              </a:lnSpc>
              <a:spcAft>
                <a:spcPts val="900"/>
              </a:spcAft>
              <a:buSzPct val="110000"/>
              <a:buFont typeface="Wingdings" pitchFamily="2" charset="2"/>
              <a:buChar char="Ø"/>
            </a:pPr>
            <a:r>
              <a:rPr lang="tr-TR" sz="2000" b="1" kern="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Riskten arındırılmış bir ortamda iş yapma imkanı sağlanması</a:t>
            </a:r>
            <a:endParaRPr lang="tr-TR" sz="2000" b="1" kern="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0785-2FC6-4BC7-B79E-835C5E1E7F0A}" type="slidenum">
              <a:rPr lang="tr-TR" altLang="tr-TR" smtClean="0"/>
              <a:pPr/>
              <a:t>2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-1" y="33050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TÜRK EXIMBANK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73463" y="1511079"/>
            <a:ext cx="3180557" cy="567772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10000"/>
              </a:lnSpc>
              <a:tabLst>
                <a:tab pos="850900" algn="l"/>
                <a:tab pos="1616075" algn="l"/>
                <a:tab pos="2959100" algn="l"/>
                <a:tab pos="4098925" algn="l"/>
                <a:tab pos="5426075" algn="l"/>
              </a:tabLst>
            </a:pPr>
            <a:r>
              <a:rPr lang="tr-T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imes New Roman" pitchFamily="18" charset="0"/>
              </a:rPr>
              <a:t>YASAL STATÜ</a:t>
            </a:r>
            <a:endParaRPr lang="tr-TR" sz="2400" b="1" u="none" dirty="0">
              <a:solidFill>
                <a:schemeClr val="bg1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50" y="3352799"/>
            <a:ext cx="1899746" cy="11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33" y="2790427"/>
            <a:ext cx="1872208" cy="1865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269" y="2516518"/>
            <a:ext cx="2155411" cy="2201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4362325"/>
            <a:ext cx="2827908" cy="31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600" b="1" dirty="0">
                <a:solidFill>
                  <a:schemeClr val="bg1"/>
                </a:solidFill>
              </a:rPr>
              <a:t>Türk Eximbank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2139" y="1462570"/>
            <a:ext cx="3317311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müşterileri için Türk Eximbank’tan alıcı limiti talep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6426" y="5083789"/>
            <a:ext cx="3482981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Türk Eximbank satıcı firmanın müşterilerini finansal açıdan değerlendirir. Alıcı limiti tahsis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1652" y="143897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3341" y="5215462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57" y="2494652"/>
            <a:ext cx="3052393" cy="22587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28688" y="1470121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firma, alıcı limiti çerçevesinde alıcı firmaya sevkiyat gerçekleştirir.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8332" y="1526731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1036" y="5181340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71148" y="5083789"/>
            <a:ext cx="3416324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Olası bir ödeyememe durumunda Türk Eximbank mal bedellerini tazmin eder.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20</a:t>
            </a:fld>
            <a:endParaRPr lang="tr-TR" alt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675076" y="1380723"/>
            <a:ext cx="3210877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Alacaklarına tahsilat güvencesi sağlamak isteyen satıcı firma Türk Eximbank’a gelir.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814" y="1494798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630" y="2574774"/>
            <a:ext cx="2205422" cy="2205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5767" y="5163408"/>
            <a:ext cx="3129790" cy="8402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bg1">
                    <a:lumMod val="50000"/>
                  </a:schemeClr>
                </a:solidFill>
              </a:rPr>
              <a:t>Satıcı firma Türk Eximbank’tan alacak sigortası poliçesi yaptırır.</a:t>
            </a:r>
            <a:endParaRPr lang="tr-T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260" y="5165263"/>
            <a:ext cx="805632" cy="7017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smtClean="0">
                <a:latin typeface="Century Gothic" panose="020B0502020202020204" pitchFamily="34" charset="0"/>
              </a:rPr>
              <a:t>SİGORTA SÜRECİ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147287"/>
            <a:ext cx="1105337" cy="6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1349820" y="2148482"/>
            <a:ext cx="113755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T.C. Merkez Bankası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kaynaklı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Firma limiti 350 milyon ABD Doları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(DTŞ firmaları için 400 milyon ABD Doları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defRPr/>
            </a:pP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Vadesine maksimum 360 gün kalan ihracat </a:t>
            </a:r>
            <a:r>
              <a:rPr lang="tr-TR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alacakları</a:t>
            </a: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Bankamız İhracat Sigorta Poliçesi ile </a:t>
            </a:r>
            <a:r>
              <a:rPr lang="tr-TR" sz="2400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teminatlandırma</a:t>
            </a:r>
            <a:endParaRPr lang="tr-TR" sz="24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Faktoring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şirketleri aracılığıyla da </a:t>
            </a:r>
            <a:r>
              <a:rPr lang="tr-TR" sz="24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kullandırım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imkanı</a:t>
            </a:r>
          </a:p>
          <a:p>
            <a:pPr>
              <a:defRPr/>
            </a:pPr>
            <a:r>
              <a:rPr lang="tr-TR" sz="24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(2015 yılından itibaren)</a:t>
            </a: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tr-T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E722F-B116-4BD2-A42C-6A1FEF6F4455}" type="slidenum">
              <a:rPr lang="tr-TR" altLang="tr-TR" smtClean="0"/>
              <a:pPr/>
              <a:t>21</a:t>
            </a:fld>
            <a:endParaRPr lang="tr-TR" altLang="tr-TR" dirty="0"/>
          </a:p>
        </p:txBody>
      </p:sp>
      <p:sp>
        <p:nvSpPr>
          <p:cNvPr id="19" name="Rectangle 18"/>
          <p:cNvSpPr/>
          <p:nvPr/>
        </p:nvSpPr>
        <p:spPr>
          <a:xfrm>
            <a:off x="-1587" y="241566"/>
            <a:ext cx="12192000" cy="874246"/>
          </a:xfrm>
          <a:prstGeom prst="rect">
            <a:avLst/>
          </a:prstGeom>
          <a:solidFill>
            <a:srgbClr val="00B050">
              <a:alpha val="6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KISA VADELİ SİGORTA POLİÇESİ İLE FİNANSMAN TEMİNİ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320" y="1307908"/>
            <a:ext cx="5211241" cy="64738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entury Gothic" panose="020B0502020202020204" pitchFamily="34" charset="0"/>
              </a:rPr>
              <a:t>SEVK SONRASI REESKONT KREDİSİ</a:t>
            </a:r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320" y="214739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96" y="295920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320" y="4001338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319" y="4779971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319" y="5486627"/>
            <a:ext cx="388613" cy="4053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9089872" y="175581"/>
            <a:ext cx="2201379" cy="1534113"/>
            <a:chOff x="9192653" y="1964252"/>
            <a:chExt cx="1780899" cy="67444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9192653" y="1973046"/>
              <a:ext cx="1780899" cy="6656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9193476" y="1964252"/>
              <a:ext cx="1780076" cy="3247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ALICI 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496249" y="201816"/>
            <a:ext cx="2123728" cy="1481644"/>
            <a:chOff x="9700490" y="2029696"/>
            <a:chExt cx="3334734" cy="665650"/>
          </a:xfrm>
          <a:solidFill>
            <a:schemeClr val="bg2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9700490" y="2029696"/>
              <a:ext cx="3334734" cy="665650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9700490" y="2029696"/>
              <a:ext cx="3334734" cy="2465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</a:p>
          </p:txBody>
        </p:sp>
      </p:grpSp>
      <p:sp>
        <p:nvSpPr>
          <p:cNvPr id="24" name="Right Arrow 23"/>
          <p:cNvSpPr/>
          <p:nvPr/>
        </p:nvSpPr>
        <p:spPr>
          <a:xfrm rot="2402622">
            <a:off x="3295129" y="1887999"/>
            <a:ext cx="1722949" cy="53680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Right Arrow 24"/>
          <p:cNvSpPr/>
          <p:nvPr/>
        </p:nvSpPr>
        <p:spPr>
          <a:xfrm rot="2462620">
            <a:off x="2639074" y="2236910"/>
            <a:ext cx="2478987" cy="56051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6" name="TextBox 25"/>
          <p:cNvSpPr txBox="1"/>
          <p:nvPr/>
        </p:nvSpPr>
        <p:spPr>
          <a:xfrm rot="2340309">
            <a:off x="3368158" y="1903376"/>
            <a:ext cx="143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  </a:t>
            </a:r>
            <a:r>
              <a:rPr lang="tr-TR" sz="1400" dirty="0" smtClean="0"/>
              <a:t>SSRK </a:t>
            </a:r>
            <a:r>
              <a:rPr lang="tr-TR" sz="1400" dirty="0"/>
              <a:t>Talebi</a:t>
            </a:r>
          </a:p>
        </p:txBody>
      </p:sp>
      <p:sp>
        <p:nvSpPr>
          <p:cNvPr id="38" name="Right Arrow 37"/>
          <p:cNvSpPr/>
          <p:nvPr/>
        </p:nvSpPr>
        <p:spPr>
          <a:xfrm rot="5400000" flipV="1">
            <a:off x="5328143" y="4533351"/>
            <a:ext cx="1823746" cy="86409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TextBox 40"/>
          <p:cNvSpPr txBox="1"/>
          <p:nvPr/>
        </p:nvSpPr>
        <p:spPr>
          <a:xfrm rot="2466572">
            <a:off x="2677736" y="2367686"/>
            <a:ext cx="23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Temlikname + Bono</a:t>
            </a:r>
            <a:endParaRPr lang="tr-TR" sz="1400" dirty="0"/>
          </a:p>
        </p:txBody>
      </p:sp>
      <p:grpSp>
        <p:nvGrpSpPr>
          <p:cNvPr id="5" name="Group 42"/>
          <p:cNvGrpSpPr/>
          <p:nvPr/>
        </p:nvGrpSpPr>
        <p:grpSpPr>
          <a:xfrm>
            <a:off x="9192344" y="2996952"/>
            <a:ext cx="1368152" cy="1152128"/>
            <a:chOff x="9192653" y="1973046"/>
            <a:chExt cx="1780899" cy="1257339"/>
          </a:xfrm>
        </p:grpSpPr>
        <p:sp>
          <p:nvSpPr>
            <p:cNvPr id="44" name="Rounded Rectangle 43"/>
            <p:cNvSpPr/>
            <p:nvPr/>
          </p:nvSpPr>
          <p:spPr>
            <a:xfrm>
              <a:off x="9192653" y="1973046"/>
              <a:ext cx="1780899" cy="12573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9192653" y="1973046"/>
              <a:ext cx="1741907" cy="721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r" defTabSz="977900">
                <a:lnSpc>
                  <a:spcPct val="90000"/>
                </a:lnSpc>
                <a:spcAft>
                  <a:spcPct val="35000"/>
                </a:spcAft>
              </a:pPr>
              <a:endParaRPr lang="tr-TR" sz="1400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pPr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tr-TR" sz="1600" b="1" dirty="0" smtClean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SİGORTA</a:t>
              </a:r>
              <a:endParaRPr lang="tr-TR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47" name="Picture 4" descr="C:\Users\bc1285\Desktop\eximbank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60" y="3068959"/>
            <a:ext cx="1008112" cy="541645"/>
          </a:xfrm>
          <a:prstGeom prst="rect">
            <a:avLst/>
          </a:prstGeom>
          <a:noFill/>
        </p:spPr>
      </p:pic>
      <p:sp>
        <p:nvSpPr>
          <p:cNvPr id="69" name="Down Arrow 68"/>
          <p:cNvSpPr/>
          <p:nvPr/>
        </p:nvSpPr>
        <p:spPr>
          <a:xfrm rot="3569535">
            <a:off x="7792493" y="1437435"/>
            <a:ext cx="589982" cy="210229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0" name="TextBox 69"/>
          <p:cNvSpPr txBox="1"/>
          <p:nvPr/>
        </p:nvSpPr>
        <p:spPr>
          <a:xfrm rot="19733804">
            <a:off x="7235674" y="2236223"/>
            <a:ext cx="1877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Vade’de geri </a:t>
            </a:r>
            <a:r>
              <a:rPr lang="tr-TR" sz="1400" dirty="0"/>
              <a:t>Ödeme</a:t>
            </a:r>
          </a:p>
        </p:txBody>
      </p:sp>
      <p:sp>
        <p:nvSpPr>
          <p:cNvPr id="74" name="TextBox 73"/>
          <p:cNvSpPr txBox="1"/>
          <p:nvPr/>
        </p:nvSpPr>
        <p:spPr>
          <a:xfrm rot="16200000">
            <a:off x="5526543" y="4607549"/>
            <a:ext cx="144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TCMB ‘ye Geri Ödeme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7769" y="318449"/>
            <a:ext cx="1368152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/>
            <a:r>
              <a:rPr lang="tr-TR" sz="22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SATICI</a:t>
            </a:r>
            <a:endParaRPr lang="tr-TR" sz="1600" dirty="0">
              <a:solidFill>
                <a:srgbClr val="00206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92439" y="1080236"/>
            <a:ext cx="359569" cy="32723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46" name="Oval 45"/>
          <p:cNvSpPr/>
          <p:nvPr/>
        </p:nvSpPr>
        <p:spPr>
          <a:xfrm>
            <a:off x="4281146" y="1754190"/>
            <a:ext cx="360040" cy="29705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1" name="Oval 50"/>
          <p:cNvSpPr/>
          <p:nvPr/>
        </p:nvSpPr>
        <p:spPr>
          <a:xfrm>
            <a:off x="7896200" y="3789040"/>
            <a:ext cx="432048" cy="360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0" name="Oval 59"/>
          <p:cNvSpPr/>
          <p:nvPr/>
        </p:nvSpPr>
        <p:spPr>
          <a:xfrm>
            <a:off x="8719812" y="216225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65" name="Oval 64"/>
          <p:cNvSpPr/>
          <p:nvPr/>
        </p:nvSpPr>
        <p:spPr>
          <a:xfrm>
            <a:off x="6528048" y="4653136"/>
            <a:ext cx="393070" cy="343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59" name="Left-Right Arrow 58"/>
          <p:cNvSpPr/>
          <p:nvPr/>
        </p:nvSpPr>
        <p:spPr>
          <a:xfrm>
            <a:off x="3449516" y="586428"/>
            <a:ext cx="5022748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TextBox 65"/>
          <p:cNvSpPr txBox="1"/>
          <p:nvPr/>
        </p:nvSpPr>
        <p:spPr>
          <a:xfrm>
            <a:off x="3449515" y="739653"/>
            <a:ext cx="434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Vadeli Mal Satış İşlemi</a:t>
            </a:r>
          </a:p>
        </p:txBody>
      </p:sp>
      <p:sp>
        <p:nvSpPr>
          <p:cNvPr id="68" name="Left-Right Arrow 67"/>
          <p:cNvSpPr/>
          <p:nvPr/>
        </p:nvSpPr>
        <p:spPr>
          <a:xfrm>
            <a:off x="6816080" y="3284984"/>
            <a:ext cx="2448272" cy="648072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TextBox 70"/>
          <p:cNvSpPr txBox="1"/>
          <p:nvPr/>
        </p:nvSpPr>
        <p:spPr>
          <a:xfrm>
            <a:off x="6909847" y="3429000"/>
            <a:ext cx="2282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Sigortaya Uygunluk Onayı</a:t>
            </a:r>
          </a:p>
        </p:txBody>
      </p:sp>
      <p:sp>
        <p:nvSpPr>
          <p:cNvPr id="76" name="Left-Right Arrow 75"/>
          <p:cNvSpPr/>
          <p:nvPr/>
        </p:nvSpPr>
        <p:spPr>
          <a:xfrm rot="5400000">
            <a:off x="4356035" y="4497347"/>
            <a:ext cx="1823746" cy="936104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4311961" y="4659715"/>
            <a:ext cx="191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Reeskont Uygunluk  Kabul</a:t>
            </a:r>
            <a:endParaRPr lang="tr-TR" sz="1400" dirty="0"/>
          </a:p>
        </p:txBody>
      </p:sp>
      <p:sp>
        <p:nvSpPr>
          <p:cNvPr id="79" name="Oval 78"/>
          <p:cNvSpPr/>
          <p:nvPr/>
        </p:nvSpPr>
        <p:spPr>
          <a:xfrm>
            <a:off x="4511824" y="4797152"/>
            <a:ext cx="387176" cy="30980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80" name="Right Arrow 79"/>
          <p:cNvSpPr/>
          <p:nvPr/>
        </p:nvSpPr>
        <p:spPr>
          <a:xfrm rot="13303758">
            <a:off x="2163563" y="2375423"/>
            <a:ext cx="2306812" cy="73397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1" name="Left-Right Arrow 80"/>
          <p:cNvSpPr/>
          <p:nvPr/>
        </p:nvSpPr>
        <p:spPr>
          <a:xfrm rot="19720081">
            <a:off x="6472824" y="1645104"/>
            <a:ext cx="2492487" cy="763561"/>
          </a:xfrm>
          <a:prstGeom prst="left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TextBox 81"/>
          <p:cNvSpPr txBox="1"/>
          <p:nvPr/>
        </p:nvSpPr>
        <p:spPr>
          <a:xfrm rot="19684148">
            <a:off x="6666655" y="1872580"/>
            <a:ext cx="209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Temlik </a:t>
            </a:r>
            <a:r>
              <a:rPr lang="tr-TR" sz="1400" dirty="0" smtClean="0"/>
              <a:t>İhbarı / Kabulü</a:t>
            </a:r>
            <a:endParaRPr lang="tr-TR" sz="1400" dirty="0"/>
          </a:p>
        </p:txBody>
      </p:sp>
      <p:sp>
        <p:nvSpPr>
          <p:cNvPr id="84" name="Oval 83"/>
          <p:cNvSpPr/>
          <p:nvPr/>
        </p:nvSpPr>
        <p:spPr>
          <a:xfrm>
            <a:off x="7259616" y="1484782"/>
            <a:ext cx="388094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 rot="2508662">
            <a:off x="2234870" y="2593139"/>
            <a:ext cx="2195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    </a:t>
            </a:r>
            <a:r>
              <a:rPr lang="tr-TR" sz="1400" dirty="0" smtClean="0"/>
              <a:t>% 85 Kredi </a:t>
            </a:r>
            <a:r>
              <a:rPr lang="tr-TR" sz="1400" dirty="0"/>
              <a:t>Kullandırım</a:t>
            </a:r>
          </a:p>
        </p:txBody>
      </p:sp>
      <p:sp>
        <p:nvSpPr>
          <p:cNvPr id="87" name="Oval 86"/>
          <p:cNvSpPr/>
          <p:nvPr/>
        </p:nvSpPr>
        <p:spPr>
          <a:xfrm>
            <a:off x="4058812" y="3520626"/>
            <a:ext cx="393348" cy="34581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48" name="Rectangle 47"/>
          <p:cNvSpPr/>
          <p:nvPr/>
        </p:nvSpPr>
        <p:spPr>
          <a:xfrm>
            <a:off x="2892974" y="188641"/>
            <a:ext cx="615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SEVK SONRASI REESKONT KREDİSİ (SSRK)</a:t>
            </a:r>
          </a:p>
        </p:txBody>
      </p:sp>
      <p:sp>
        <p:nvSpPr>
          <p:cNvPr id="50" name="Left Arrow 49"/>
          <p:cNvSpPr/>
          <p:nvPr/>
        </p:nvSpPr>
        <p:spPr>
          <a:xfrm rot="2574581">
            <a:off x="2143781" y="3208829"/>
            <a:ext cx="2422456" cy="66336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 rot="2554902">
            <a:off x="2426591" y="3691736"/>
            <a:ext cx="253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%15 ‘lik kısmın iadesi</a:t>
            </a:r>
          </a:p>
        </p:txBody>
      </p:sp>
      <p:sp>
        <p:nvSpPr>
          <p:cNvPr id="53" name="Oval 52"/>
          <p:cNvSpPr/>
          <p:nvPr/>
        </p:nvSpPr>
        <p:spPr>
          <a:xfrm>
            <a:off x="3449515" y="4349539"/>
            <a:ext cx="661252" cy="46783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000" y="2736707"/>
            <a:ext cx="1788099" cy="12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Oval 61"/>
          <p:cNvSpPr/>
          <p:nvPr/>
        </p:nvSpPr>
        <p:spPr>
          <a:xfrm>
            <a:off x="2788985" y="1279156"/>
            <a:ext cx="369722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22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724" y="5877272"/>
            <a:ext cx="1079245" cy="940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1" y="783228"/>
            <a:ext cx="1744749" cy="90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67" y="626613"/>
            <a:ext cx="2148387" cy="1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799" y="3008021"/>
            <a:ext cx="1114425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tr-TR" sz="7200" b="1" dirty="0">
                <a:solidFill>
                  <a:schemeClr val="bg1"/>
                </a:solidFill>
              </a:rPr>
              <a:t>ULUSLARARASI KREDİLER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23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9" y="4688677"/>
            <a:ext cx="5529563" cy="470435"/>
          </a:xfrm>
          <a:prstGeom prst="rect">
            <a:avLst/>
          </a:prstGeom>
          <a:solidFill>
            <a:srgbClr val="CD3B3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797" indent="-342797">
              <a:buFont typeface="Wingdings" panose="05000000000000000000" pitchFamily="2" charset="2"/>
              <a:buChar char="v"/>
            </a:pPr>
            <a:r>
              <a:rPr lang="tr-TR" sz="2200" b="1" dirty="0">
                <a:solidFill>
                  <a:prstClr val="white"/>
                </a:solidFill>
              </a:rPr>
              <a:t>ULUSLARARASI PROJE KREDİLERİ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799" y="5361221"/>
            <a:ext cx="6380019" cy="470435"/>
          </a:xfrm>
          <a:prstGeom prst="rect">
            <a:avLst/>
          </a:prstGeom>
          <a:solidFill>
            <a:srgbClr val="CD3B3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797" indent="-342797">
              <a:buFont typeface="Wingdings" panose="05000000000000000000" pitchFamily="2" charset="2"/>
              <a:buChar char="v"/>
            </a:pPr>
            <a:r>
              <a:rPr lang="tr-TR" sz="2200" b="1" dirty="0">
                <a:solidFill>
                  <a:prstClr val="white"/>
                </a:solidFill>
              </a:rPr>
              <a:t>ULUSLARARASI TİCARETİN FİNANSMANI</a:t>
            </a:r>
          </a:p>
        </p:txBody>
      </p:sp>
    </p:spTree>
    <p:extLst>
      <p:ext uri="{BB962C8B-B14F-4D97-AF65-F5344CB8AC3E}">
        <p14:creationId xmlns:p14="http://schemas.microsoft.com/office/powerpoint/2010/main" val="17150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2890" y="1532336"/>
            <a:ext cx="2630946" cy="6634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KAPSAM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7916" y="1532336"/>
            <a:ext cx="2630946" cy="6634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VADE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742" y="1532336"/>
            <a:ext cx="2630946" cy="6634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TEMİNAT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26048" y="1532336"/>
            <a:ext cx="2630946" cy="66347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99" b="1" dirty="0">
                <a:latin typeface="Century Gothic" panose="020B0502020202020204" pitchFamily="34" charset="0"/>
              </a:rPr>
              <a:t>MALİYET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2890" y="2166886"/>
            <a:ext cx="2630946" cy="3876614"/>
          </a:xfrm>
          <a:prstGeom prst="rect">
            <a:avLst/>
          </a:prstGeom>
          <a:solidFill>
            <a:srgbClr val="FFF6F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tr-TR" alt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YURT DIŞINDAKİ </a:t>
            </a:r>
            <a:r>
              <a:rPr lang="tr-TR" altLang="tr-TR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ALICILARA</a:t>
            </a: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YÖNELİK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YATIRIM-TÜKETİM MALLARI &amp; YURTDIŞI MÜTEAHHİTLİK PROJELERİ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tr-TR" altLang="tr-TR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799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91995" y="2195806"/>
            <a:ext cx="2630946" cy="3876614"/>
          </a:xfrm>
          <a:prstGeom prst="rect">
            <a:avLst/>
          </a:prstGeom>
          <a:solidFill>
            <a:srgbClr val="FFF6F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TÜKETİM MALLARINDA </a:t>
            </a:r>
            <a:r>
              <a:rPr lang="tr-TR" altLang="tr-TR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  <a:p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YATIRIM MALLARINDA </a:t>
            </a:r>
            <a:r>
              <a:rPr lang="tr-TR" altLang="tr-TR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  <a:p>
            <a:endParaRPr lang="tr-TR" alt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PROJELERDE </a:t>
            </a:r>
            <a:r>
              <a:rPr lang="tr-TR" altLang="tr-TR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18*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alt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tr-TR" alt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YILA KADAR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45742" y="2195806"/>
            <a:ext cx="2630946" cy="3876614"/>
          </a:xfrm>
          <a:prstGeom prst="rect">
            <a:avLst/>
          </a:prstGeom>
          <a:solidFill>
            <a:srgbClr val="FFF6F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DEVLET GARANTİSİ</a:t>
            </a:r>
          </a:p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veya</a:t>
            </a: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BANKA GARANTİSİ</a:t>
            </a:r>
          </a:p>
          <a:p>
            <a:pPr algn="ctr">
              <a:lnSpc>
                <a:spcPct val="150000"/>
              </a:lnSpc>
            </a:pPr>
            <a:r>
              <a:rPr lang="tr-T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veya</a:t>
            </a:r>
          </a:p>
          <a:p>
            <a:pPr algn="ctr">
              <a:lnSpc>
                <a:spcPct val="150000"/>
              </a:lnSpc>
            </a:pPr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SİGORTALI ALACAĞIN TEMLİKİ</a:t>
            </a:r>
          </a:p>
          <a:p>
            <a:pPr algn="ctr"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26048" y="2195806"/>
            <a:ext cx="2630946" cy="3876614"/>
          </a:xfrm>
          <a:prstGeom prst="rect">
            <a:avLst/>
          </a:prstGeom>
          <a:solidFill>
            <a:srgbClr val="FFF6F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FAİZ ORANI</a:t>
            </a:r>
          </a:p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RİSK PRİMİ</a:t>
            </a:r>
          </a:p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tr-TR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tr-TR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KOMİSYONLAR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3599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tr-TR" sz="3599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88" y="523009"/>
            <a:ext cx="12188825" cy="535531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>
                <a:solidFill>
                  <a:schemeClr val="bg1"/>
                </a:solidFill>
              </a:rPr>
              <a:t>ALICI KREDİLERİ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9041" y="6112380"/>
            <a:ext cx="2885726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100" dirty="0"/>
              <a:t>*Projenin özelliğine göre değişebilmektedir.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064552" y="6568404"/>
            <a:ext cx="823146" cy="28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rgbClr val="FFC000"/>
                </a:solidFill>
              </a:rPr>
              <a:t>18</a:t>
            </a:r>
            <a:r>
              <a:rPr lang="tr-TR" sz="1600" b="1" dirty="0"/>
              <a:t>/21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153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49" y="1521814"/>
            <a:ext cx="9741748" cy="4133571"/>
          </a:xfrm>
          <a:prstGeom prst="rect">
            <a:avLst/>
          </a:prstGeom>
        </p:spPr>
      </p:pic>
      <p:sp>
        <p:nvSpPr>
          <p:cNvPr id="130" name="TextBox 50"/>
          <p:cNvSpPr txBox="1"/>
          <p:nvPr/>
        </p:nvSpPr>
        <p:spPr>
          <a:xfrm>
            <a:off x="1330186" y="5723902"/>
            <a:ext cx="10620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Bölge Müdürlükleri ve Şubelerde tüm işlemlerimiz gerçekleştirilmektedir. İrtibat büroları eliyle firma görüşmeleri, program tanıtımları ve başvurulara aracılık işlemleri gerçekleştirilmektedir.</a:t>
            </a:r>
          </a:p>
          <a:p>
            <a:pPr algn="ctr"/>
            <a:r>
              <a:rPr lang="tr-TR" sz="1400" b="1" dirty="0" smtClean="0">
                <a:solidFill>
                  <a:srgbClr val="C00000"/>
                </a:solidFill>
                <a:latin typeface="+mn-lt"/>
              </a:rPr>
              <a:t>*</a:t>
            </a:r>
            <a:r>
              <a:rPr lang="tr-TR" sz="1400" b="1" dirty="0">
                <a:solidFill>
                  <a:srgbClr val="C00000"/>
                </a:solidFill>
                <a:latin typeface="+mn-lt"/>
              </a:rPr>
              <a:t>2019 yılsonuna kadar 3 yeni şube ve 8 yeni irtibat bürosu daha açılması planlanmaktadır. Hedef: 20 şube – 20 İrtibat Bürosu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8" name="Flowchart: Connector 147"/>
          <p:cNvSpPr/>
          <p:nvPr/>
        </p:nvSpPr>
        <p:spPr>
          <a:xfrm>
            <a:off x="5569037" y="4116139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49" name="Flowchart: Connector 148"/>
          <p:cNvSpPr/>
          <p:nvPr/>
        </p:nvSpPr>
        <p:spPr>
          <a:xfrm>
            <a:off x="3949230" y="4280899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0" name="Flowchart: Connector 149"/>
          <p:cNvSpPr/>
          <p:nvPr/>
        </p:nvSpPr>
        <p:spPr>
          <a:xfrm>
            <a:off x="7079923" y="4586756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1" name="Flowchart: Connector 150"/>
          <p:cNvSpPr/>
          <p:nvPr/>
        </p:nvSpPr>
        <p:spPr>
          <a:xfrm>
            <a:off x="8410652" y="4226625"/>
            <a:ext cx="152361" cy="13704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2" name="Flowchart: Connector 151"/>
          <p:cNvSpPr/>
          <p:nvPr/>
        </p:nvSpPr>
        <p:spPr>
          <a:xfrm>
            <a:off x="7228006" y="366453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3" name="Flowchart: Connector 152"/>
          <p:cNvSpPr/>
          <p:nvPr/>
        </p:nvSpPr>
        <p:spPr>
          <a:xfrm>
            <a:off x="3818332" y="2900714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4" name="Flowchart: Connector 153"/>
          <p:cNvSpPr/>
          <p:nvPr/>
        </p:nvSpPr>
        <p:spPr>
          <a:xfrm>
            <a:off x="6150641" y="2217897"/>
            <a:ext cx="165057" cy="16026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6" name="Flowchart: Connector 155"/>
          <p:cNvSpPr/>
          <p:nvPr/>
        </p:nvSpPr>
        <p:spPr>
          <a:xfrm>
            <a:off x="9200588" y="2280615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59" name="TextBox 158"/>
          <p:cNvSpPr txBox="1"/>
          <p:nvPr/>
        </p:nvSpPr>
        <p:spPr>
          <a:xfrm>
            <a:off x="5377392" y="1955922"/>
            <a:ext cx="31233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Ankara Bölge 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Müdürlüğü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126366" y="3634883"/>
            <a:ext cx="148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b="1" dirty="0">
                <a:solidFill>
                  <a:srgbClr val="0070C0"/>
                </a:solidFill>
              </a:rPr>
              <a:t>İzmir Kemalpaşa OSB İrtibat Bürosu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457478" y="4458097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Denizli Şubesi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959149" y="4303509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1"/>
                </a:solidFill>
              </a:rPr>
              <a:t>Konya Şubesi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527025" y="3390148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Kayseri Şubesi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8606904" y="4166174"/>
            <a:ext cx="1468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Gaziantep Şubesi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410406" y="4333273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Adana Şubesi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8749520" y="2051586"/>
            <a:ext cx="1752144" cy="2308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70C0"/>
                </a:solidFill>
              </a:defRPr>
            </a:lvl1pPr>
          </a:lstStyle>
          <a:p>
            <a:r>
              <a:rPr lang="tr-TR" sz="900" dirty="0"/>
              <a:t>Trabzon İrtibat Bürosu</a:t>
            </a:r>
          </a:p>
        </p:txBody>
      </p:sp>
      <p:sp>
        <p:nvSpPr>
          <p:cNvPr id="168" name="Flowchart: Connector 167"/>
          <p:cNvSpPr/>
          <p:nvPr/>
        </p:nvSpPr>
        <p:spPr>
          <a:xfrm>
            <a:off x="4148766" y="2178956"/>
            <a:ext cx="69001" cy="6547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70" name="TextBox 169"/>
          <p:cNvSpPr txBox="1"/>
          <p:nvPr/>
        </p:nvSpPr>
        <p:spPr>
          <a:xfrm>
            <a:off x="2662731" y="1505451"/>
            <a:ext cx="1555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000" b="1" dirty="0">
                <a:solidFill>
                  <a:schemeClr val="accent3">
                    <a:lumMod val="50000"/>
                  </a:schemeClr>
                </a:solidFill>
              </a:rPr>
              <a:t>İstanbul Avrupa Yakası Şube</a:t>
            </a:r>
          </a:p>
        </p:txBody>
      </p:sp>
      <p:sp>
        <p:nvSpPr>
          <p:cNvPr id="172" name="Flowchart: Connector 171"/>
          <p:cNvSpPr/>
          <p:nvPr/>
        </p:nvSpPr>
        <p:spPr>
          <a:xfrm>
            <a:off x="3912879" y="2112757"/>
            <a:ext cx="76180" cy="50738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73" name="Flowchart: Connector 172"/>
          <p:cNvSpPr/>
          <p:nvPr/>
        </p:nvSpPr>
        <p:spPr>
          <a:xfrm>
            <a:off x="7250736" y="1849153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174" name="TextBox 173"/>
          <p:cNvSpPr txBox="1"/>
          <p:nvPr/>
        </p:nvSpPr>
        <p:spPr>
          <a:xfrm>
            <a:off x="6824626" y="1630023"/>
            <a:ext cx="175214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Samsun İrtibat Bürosu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161477" y="2718869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Bursa Şubesi </a:t>
            </a:r>
          </a:p>
        </p:txBody>
      </p:sp>
      <p:sp>
        <p:nvSpPr>
          <p:cNvPr id="53" name="Flowchart: Connector 52"/>
          <p:cNvSpPr/>
          <p:nvPr/>
        </p:nvSpPr>
        <p:spPr>
          <a:xfrm>
            <a:off x="4464255" y="494558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54" name="TextBox 53"/>
          <p:cNvSpPr txBox="1"/>
          <p:nvPr/>
        </p:nvSpPr>
        <p:spPr>
          <a:xfrm>
            <a:off x="3847747" y="5143764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Antalya Şubesi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14568" y="2195747"/>
            <a:ext cx="2288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200" b="1" dirty="0">
                <a:solidFill>
                  <a:schemeClr val="accent1"/>
                </a:solidFill>
              </a:rPr>
              <a:t>Gebze Şubesi </a:t>
            </a:r>
          </a:p>
        </p:txBody>
      </p:sp>
      <p:sp>
        <p:nvSpPr>
          <p:cNvPr id="58" name="Flowchart: Connector 57"/>
          <p:cNvSpPr/>
          <p:nvPr/>
        </p:nvSpPr>
        <p:spPr>
          <a:xfrm>
            <a:off x="2860410" y="3486533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59" name="TextBox 58"/>
          <p:cNvSpPr txBox="1"/>
          <p:nvPr/>
        </p:nvSpPr>
        <p:spPr>
          <a:xfrm>
            <a:off x="3325575" y="3516824"/>
            <a:ext cx="1239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Manisa Şube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14175" y="2932009"/>
            <a:ext cx="167596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Eskişehir TO İrtibat Bürosu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80550" y="3932083"/>
            <a:ext cx="1900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Kahramanmaraş TSO İrtibat Bürosu</a:t>
            </a:r>
          </a:p>
        </p:txBody>
      </p:sp>
      <p:sp>
        <p:nvSpPr>
          <p:cNvPr id="62" name="Flowchart: Connector 61"/>
          <p:cNvSpPr/>
          <p:nvPr/>
        </p:nvSpPr>
        <p:spPr>
          <a:xfrm>
            <a:off x="7858112" y="4206254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63" name="Flowchart: Connector 62"/>
          <p:cNvSpPr/>
          <p:nvPr/>
        </p:nvSpPr>
        <p:spPr>
          <a:xfrm>
            <a:off x="4671475" y="3121112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65" name="TextBox 64"/>
          <p:cNvSpPr txBox="1"/>
          <p:nvPr/>
        </p:nvSpPr>
        <p:spPr>
          <a:xfrm>
            <a:off x="7448444" y="5168087"/>
            <a:ext cx="1752144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Hatay İrtibat Bürosu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54847" y="1836252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Merkez Şube</a:t>
            </a:r>
          </a:p>
        </p:txBody>
      </p:sp>
      <p:sp>
        <p:nvSpPr>
          <p:cNvPr id="74" name="Flowchart: Connector 73"/>
          <p:cNvSpPr/>
          <p:nvPr/>
        </p:nvSpPr>
        <p:spPr>
          <a:xfrm>
            <a:off x="3132866" y="4026665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75" name="Flowchart: Connector 74"/>
          <p:cNvSpPr/>
          <p:nvPr/>
        </p:nvSpPr>
        <p:spPr>
          <a:xfrm>
            <a:off x="3243948" y="3467397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76" name="TextBox 75"/>
          <p:cNvSpPr txBox="1"/>
          <p:nvPr/>
        </p:nvSpPr>
        <p:spPr>
          <a:xfrm>
            <a:off x="3024421" y="3866737"/>
            <a:ext cx="11102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EBSO İrtibat B.</a:t>
            </a:r>
          </a:p>
        </p:txBody>
      </p:sp>
      <p:sp>
        <p:nvSpPr>
          <p:cNvPr id="73" name="TextBox 50"/>
          <p:cNvSpPr txBox="1"/>
          <p:nvPr/>
        </p:nvSpPr>
        <p:spPr>
          <a:xfrm>
            <a:off x="-231580" y="1555636"/>
            <a:ext cx="2777868" cy="390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tr-TR" sz="6599" b="1" dirty="0" smtClean="0">
                <a:solidFill>
                  <a:srgbClr val="00B050"/>
                </a:solidFill>
                <a:latin typeface="+mn-lt"/>
              </a:rPr>
              <a:t>17</a:t>
            </a:r>
            <a:r>
              <a:rPr lang="tr-TR" sz="3199" b="1" dirty="0" smtClean="0">
                <a:solidFill>
                  <a:srgbClr val="00B050"/>
                </a:solidFill>
                <a:latin typeface="+mn-lt"/>
              </a:rPr>
              <a:t> </a:t>
            </a:r>
            <a:endParaRPr lang="tr-TR" sz="3199" b="1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tr-TR" sz="2800" b="1" dirty="0">
                <a:solidFill>
                  <a:srgbClr val="00B050"/>
                </a:solidFill>
                <a:latin typeface="+mn-lt"/>
              </a:rPr>
              <a:t>ŞUBE</a:t>
            </a:r>
          </a:p>
          <a:p>
            <a:pPr algn="ctr"/>
            <a:endParaRPr lang="tr-TR" sz="3199" b="1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tr-TR" sz="6599" b="1" dirty="0">
                <a:solidFill>
                  <a:srgbClr val="C00000"/>
                </a:solidFill>
                <a:latin typeface="+mn-lt"/>
              </a:rPr>
              <a:t>15</a:t>
            </a:r>
          </a:p>
          <a:p>
            <a:pPr algn="ctr"/>
            <a:r>
              <a:rPr lang="tr-TR" sz="2800" b="1" dirty="0">
                <a:solidFill>
                  <a:srgbClr val="C00000"/>
                </a:solidFill>
                <a:latin typeface="+mn-lt"/>
              </a:rPr>
              <a:t>İRTİBAT BÜROSU</a:t>
            </a:r>
            <a:endParaRPr lang="en-US" sz="2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09049" y="454408"/>
            <a:ext cx="0" cy="5108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326" y="2023947"/>
            <a:ext cx="97585" cy="9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4553" y="4189902"/>
            <a:ext cx="1629283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>
                <a:solidFill>
                  <a:srgbClr val="0070C0"/>
                </a:solidFill>
              </a:rPr>
              <a:t>Aydın İrtibat Bürosu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229" y="4325514"/>
            <a:ext cx="141013" cy="141013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235982" y="2326825"/>
            <a:ext cx="938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Çorlu Şube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607520" y="2681320"/>
            <a:ext cx="1730858" cy="23083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800" b="1">
                <a:solidFill>
                  <a:srgbClr val="0070C0"/>
                </a:solidFill>
              </a:defRPr>
            </a:lvl1pPr>
          </a:lstStyle>
          <a:p>
            <a:r>
              <a:rPr lang="tr-TR" sz="900" dirty="0"/>
              <a:t>Erzurum İrtibat Bürosu</a:t>
            </a:r>
            <a:endParaRPr lang="en-US" sz="900" dirty="0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144" y="2861502"/>
            <a:ext cx="141013" cy="14101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415" y="5104202"/>
            <a:ext cx="141013" cy="141013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564752" y="2506708"/>
            <a:ext cx="1266412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>
                <a:solidFill>
                  <a:srgbClr val="0070C0"/>
                </a:solidFill>
              </a:rPr>
              <a:t>Sakarya İrtibat B.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649384" y="2438017"/>
            <a:ext cx="82357" cy="8235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568780" y="5324134"/>
            <a:ext cx="12471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>
                <a:solidFill>
                  <a:srgbClr val="0070C0"/>
                </a:solidFill>
              </a:rPr>
              <a:t>İskenderun İrtibat Bürosu</a:t>
            </a:r>
            <a:endParaRPr lang="en-US" sz="900" b="1" dirty="0">
              <a:solidFill>
                <a:srgbClr val="0070C0"/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" y="6134561"/>
            <a:ext cx="1004428" cy="62615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184972" y="2403323"/>
            <a:ext cx="65590" cy="65590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252579" y="2073156"/>
            <a:ext cx="1245657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>
                <a:solidFill>
                  <a:srgbClr val="0070C0"/>
                </a:solidFill>
              </a:rPr>
              <a:t>AYOSB İrtibat B.</a:t>
            </a:r>
            <a:endParaRPr lang="en-US" sz="9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2325" y="2509506"/>
            <a:ext cx="123821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900" b="1" dirty="0">
                <a:solidFill>
                  <a:srgbClr val="0070C0"/>
                </a:solidFill>
              </a:rPr>
              <a:t>İnegöl İrtibat B.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83745" y="4838424"/>
            <a:ext cx="167596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1"/>
                </a:solidFill>
              </a:rPr>
              <a:t>Mersin Şubesi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37" y="5105170"/>
            <a:ext cx="99106" cy="9910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44" y="5181370"/>
            <a:ext cx="127401" cy="127401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820531" y="4347267"/>
            <a:ext cx="1897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Ege Bölge </a:t>
            </a:r>
          </a:p>
          <a:p>
            <a:pPr algn="ctr">
              <a:defRPr/>
            </a:pPr>
            <a:r>
              <a:rPr lang="tr-TR" sz="1400" b="1" dirty="0">
                <a:solidFill>
                  <a:schemeClr val="accent3">
                    <a:lumMod val="50000"/>
                  </a:schemeClr>
                </a:solidFill>
              </a:rPr>
              <a:t>Müdürlüğü</a:t>
            </a:r>
          </a:p>
        </p:txBody>
      </p:sp>
      <p:sp>
        <p:nvSpPr>
          <p:cNvPr id="91" name="Flowchart: Connector 90"/>
          <p:cNvSpPr/>
          <p:nvPr/>
        </p:nvSpPr>
        <p:spPr>
          <a:xfrm>
            <a:off x="2799857" y="3992981"/>
            <a:ext cx="152361" cy="152361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23" y="2171419"/>
            <a:ext cx="97585" cy="9758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993246" y="2293447"/>
            <a:ext cx="1243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Odakule Ş.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953963" y="2203258"/>
            <a:ext cx="56448" cy="5644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510" y="2163495"/>
            <a:ext cx="72757" cy="72757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2050823" y="1976216"/>
            <a:ext cx="1488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900" b="1" dirty="0">
                <a:solidFill>
                  <a:srgbClr val="0070C0"/>
                </a:solidFill>
              </a:rPr>
              <a:t>Çerkezköy İrtibat Bürosu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710" y="2239695"/>
            <a:ext cx="72757" cy="72757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3974463" y="1515354"/>
            <a:ext cx="1752144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1200" b="1" dirty="0">
                <a:solidFill>
                  <a:schemeClr val="accent3">
                    <a:lumMod val="50000"/>
                  </a:schemeClr>
                </a:solidFill>
              </a:rPr>
              <a:t>Maltepe Şube</a:t>
            </a:r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3486492" y="1837403"/>
            <a:ext cx="82627" cy="18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72" idx="0"/>
          </p:cNvCxnSpPr>
          <p:nvPr/>
        </p:nvCxnSpPr>
        <p:spPr>
          <a:xfrm flipV="1">
            <a:off x="3950969" y="1949577"/>
            <a:ext cx="83311" cy="163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25410" y="1735864"/>
            <a:ext cx="567976" cy="45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27603" y="2235590"/>
            <a:ext cx="139213" cy="11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005897" y="4166174"/>
            <a:ext cx="11102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900" b="1" dirty="0">
                <a:solidFill>
                  <a:srgbClr val="0070C0"/>
                </a:solidFill>
              </a:rPr>
              <a:t>EİB İrtibat B.</a:t>
            </a:r>
          </a:p>
        </p:txBody>
      </p:sp>
      <p:sp>
        <p:nvSpPr>
          <p:cNvPr id="103" name="Flowchart: Connector 102"/>
          <p:cNvSpPr/>
          <p:nvPr/>
        </p:nvSpPr>
        <p:spPr>
          <a:xfrm>
            <a:off x="2885402" y="4171779"/>
            <a:ext cx="107844" cy="8347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3599"/>
          </a:p>
        </p:txBody>
      </p:sp>
      <p:sp>
        <p:nvSpPr>
          <p:cNvPr id="80" name="Rectangle 79"/>
          <p:cNvSpPr/>
          <p:nvPr/>
        </p:nvSpPr>
        <p:spPr>
          <a:xfrm>
            <a:off x="3069" y="41265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</a:t>
            </a:r>
            <a:r>
              <a:rPr lang="tr-TR" sz="4000" b="1" dirty="0" smtClean="0">
                <a:solidFill>
                  <a:schemeClr val="bg1"/>
                </a:solidFill>
              </a:rPr>
              <a:t>Mevcut Şube Ağımız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56240" y="1136735"/>
            <a:ext cx="3586608" cy="571387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2019 </a:t>
            </a:r>
            <a:r>
              <a:rPr lang="tr-TR" sz="2400" dirty="0">
                <a:solidFill>
                  <a:schemeClr val="tx1"/>
                </a:solidFill>
              </a:rPr>
              <a:t>Yılında ihracata </a:t>
            </a:r>
            <a:r>
              <a:rPr lang="tr-TR" sz="4400" b="1" dirty="0" smtClean="0">
                <a:solidFill>
                  <a:schemeClr val="tx1"/>
                </a:solidFill>
              </a:rPr>
              <a:t>48,4 </a:t>
            </a:r>
            <a:r>
              <a:rPr lang="tr-TR" sz="3600" b="1" dirty="0">
                <a:solidFill>
                  <a:schemeClr val="tx1"/>
                </a:solidFill>
              </a:rPr>
              <a:t>milyar $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destek vermeyi hedefliyoruz.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4158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Yıllık Performansımız ve Hedeflerimiz…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46016" y="1362075"/>
          <a:ext cx="7881773" cy="565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39496" y="2150910"/>
            <a:ext cx="98822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39,3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634" y="1454488"/>
            <a:ext cx="143944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Milyar $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3967" y="2590109"/>
            <a:ext cx="64439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/>
              <a:t>33</a:t>
            </a:r>
          </a:p>
        </p:txBody>
      </p:sp>
      <p:sp>
        <p:nvSpPr>
          <p:cNvPr id="25" name="Right Brace 24"/>
          <p:cNvSpPr/>
          <p:nvPr/>
        </p:nvSpPr>
        <p:spPr>
          <a:xfrm rot="16200000">
            <a:off x="1292882" y="2696249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023298"/>
            <a:ext cx="1184982" cy="737510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3220753" y="2276324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4758346" y="1803691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44,2</a:t>
            </a:r>
            <a:endParaRPr lang="tr-TR" sz="3200" b="1" dirty="0"/>
          </a:p>
        </p:txBody>
      </p:sp>
      <p:sp>
        <p:nvSpPr>
          <p:cNvPr id="20" name="Right Brace 19"/>
          <p:cNvSpPr/>
          <p:nvPr/>
        </p:nvSpPr>
        <p:spPr>
          <a:xfrm rot="16200000">
            <a:off x="5138186" y="1929105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27"/>
          <p:cNvSpPr txBox="1"/>
          <p:nvPr/>
        </p:nvSpPr>
        <p:spPr>
          <a:xfrm>
            <a:off x="6676904" y="1454488"/>
            <a:ext cx="9864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3200" b="1" dirty="0" smtClean="0"/>
              <a:t>48,4</a:t>
            </a:r>
            <a:endParaRPr lang="tr-TR" sz="3200" b="1" dirty="0"/>
          </a:p>
        </p:txBody>
      </p:sp>
      <p:sp>
        <p:nvSpPr>
          <p:cNvPr id="29" name="Right Brace 28"/>
          <p:cNvSpPr/>
          <p:nvPr/>
        </p:nvSpPr>
        <p:spPr>
          <a:xfrm rot="16200000">
            <a:off x="7056744" y="1579902"/>
            <a:ext cx="216024" cy="1036259"/>
          </a:xfrm>
          <a:prstGeom prst="rightBrace">
            <a:avLst>
              <a:gd name="adj1" fmla="val 87699"/>
              <a:gd name="adj2" fmla="val 50476"/>
            </a:avLst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4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16280" y="1136735"/>
            <a:ext cx="3226568" cy="571387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2019’da </a:t>
            </a:r>
            <a:r>
              <a:rPr lang="tr-TR" sz="2400" dirty="0">
                <a:solidFill>
                  <a:schemeClr val="tx1"/>
                </a:solidFill>
              </a:rPr>
              <a:t>Türkiye ihracatının 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yüzde 27’sinde </a:t>
            </a:r>
          </a:p>
          <a:p>
            <a:pPr algn="ctr"/>
            <a:r>
              <a:rPr lang="tr-TR" sz="3200" b="1" dirty="0">
                <a:solidFill>
                  <a:schemeClr val="tx1"/>
                </a:solidFill>
              </a:rPr>
              <a:t>Türk Eximbank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imzası olacak.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827792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Toplam desteğimizin ihracata oranı…</a:t>
            </a: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388260" y="1412776"/>
          <a:ext cx="757994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2023298"/>
            <a:ext cx="1184982" cy="7375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5360" y="6381328"/>
            <a:ext cx="12961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1400" dirty="0"/>
              <a:t>*Hedef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5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 </a:t>
            </a:r>
            <a:r>
              <a:rPr lang="tr-TR" sz="4000" b="1" dirty="0" smtClean="0">
                <a:solidFill>
                  <a:schemeClr val="bg1"/>
                </a:solidFill>
              </a:rPr>
              <a:t>Rakamlarla TÜRK EXIMBANK (2018)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82798"/>
            <a:ext cx="12192000" cy="5675202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Türkiye’nin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</a:rPr>
              <a:t>En Büyük </a:t>
            </a:r>
            <a:r>
              <a:rPr lang="tr-TR" sz="2800" dirty="0" smtClean="0">
                <a:solidFill>
                  <a:schemeClr val="tx1"/>
                </a:solidFill>
              </a:rPr>
              <a:t>Alacak Sigortası Şirketi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Yurtdışı Fon Temininde </a:t>
            </a:r>
            <a:r>
              <a:rPr lang="tr-TR" sz="3600" b="1" dirty="0" smtClean="0">
                <a:solidFill>
                  <a:schemeClr val="tx1"/>
                </a:solidFill>
              </a:rPr>
              <a:t>7</a:t>
            </a:r>
            <a:r>
              <a:rPr lang="tr-TR" sz="3000" b="1" dirty="0" smtClean="0">
                <a:solidFill>
                  <a:schemeClr val="tx1"/>
                </a:solidFill>
              </a:rPr>
              <a:t>.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Büyük Banka</a:t>
            </a:r>
          </a:p>
          <a:p>
            <a:pPr marL="342900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Kredi Büyülüğünde Türkiye’nin </a:t>
            </a:r>
            <a:r>
              <a:rPr lang="tr-TR" sz="3600" b="1" dirty="0" smtClean="0">
                <a:solidFill>
                  <a:schemeClr val="tx1"/>
                </a:solidFill>
              </a:rPr>
              <a:t>8</a:t>
            </a:r>
            <a:r>
              <a:rPr lang="tr-TR" sz="3000" b="1" dirty="0" smtClean="0">
                <a:solidFill>
                  <a:schemeClr val="tx1"/>
                </a:solidFill>
              </a:rPr>
              <a:t>. </a:t>
            </a:r>
            <a:r>
              <a:rPr lang="tr-TR" sz="2800" dirty="0" smtClean="0">
                <a:solidFill>
                  <a:schemeClr val="tx1"/>
                </a:solidFill>
              </a:rPr>
              <a:t>Büyük Bankası</a:t>
            </a:r>
          </a:p>
          <a:p>
            <a:pPr algn="just">
              <a:buClr>
                <a:srgbClr val="00B050"/>
              </a:buClr>
              <a:buSzPct val="120000"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2171700" lvl="4" indent="-342900" algn="just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800" dirty="0" smtClean="0">
                <a:solidFill>
                  <a:schemeClr val="tx1"/>
                </a:solidFill>
              </a:rPr>
              <a:t>  İhracat Kredilerinin </a:t>
            </a:r>
            <a:r>
              <a:rPr lang="tr-TR" sz="3600" b="1" dirty="0" smtClean="0">
                <a:solidFill>
                  <a:schemeClr val="tx1"/>
                </a:solidFill>
              </a:rPr>
              <a:t>%50</a:t>
            </a:r>
            <a:r>
              <a:rPr lang="tr-TR" sz="2400" dirty="0" smtClean="0">
                <a:solidFill>
                  <a:schemeClr val="tx1"/>
                </a:solidFill>
              </a:rPr>
              <a:t>’</a:t>
            </a:r>
            <a:r>
              <a:rPr lang="tr-TR" sz="2800" dirty="0" smtClean="0">
                <a:solidFill>
                  <a:schemeClr val="tx1"/>
                </a:solidFill>
              </a:rPr>
              <a:t>ini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800" dirty="0" smtClean="0">
                <a:solidFill>
                  <a:schemeClr val="tx1"/>
                </a:solidFill>
              </a:rPr>
              <a:t>Tek Başına Veren Banka</a:t>
            </a:r>
          </a:p>
          <a:p>
            <a:pPr algn="ctr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6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" y="6021507"/>
            <a:ext cx="1341827" cy="8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7</a:t>
            </a:fld>
            <a:endParaRPr lang="tr-TR">
              <a:solidFill>
                <a:srgbClr val="54545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6" y="474912"/>
            <a:ext cx="12176944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   </a:t>
            </a:r>
            <a:r>
              <a:rPr lang="tr-TR" sz="4000" b="1" dirty="0" smtClean="0">
                <a:solidFill>
                  <a:schemeClr val="bg1"/>
                </a:solidFill>
              </a:rPr>
              <a:t>Müşteri Sayımız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7931" y="1828799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Toplam Firma Sayısı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6263685" y="1828800"/>
            <a:ext cx="4710387" cy="8382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KOBİ Firma Sayısı</a:t>
            </a:r>
            <a:endParaRPr lang="tr-TR" sz="2400" dirty="0"/>
          </a:p>
        </p:txBody>
      </p:sp>
      <p:sp>
        <p:nvSpPr>
          <p:cNvPr id="14" name="Content Placeholder 10"/>
          <p:cNvSpPr>
            <a:spLocks noGrp="1"/>
          </p:cNvSpPr>
          <p:nvPr>
            <p:ph sz="half" idx="2"/>
          </p:nvPr>
        </p:nvSpPr>
        <p:spPr>
          <a:xfrm>
            <a:off x="1221973" y="2771775"/>
            <a:ext cx="4706345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11.822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5" name="Content Placeholder 10"/>
          <p:cNvSpPr>
            <a:spLocks noGrp="1"/>
          </p:cNvSpPr>
          <p:nvPr>
            <p:ph sz="half" idx="2"/>
          </p:nvPr>
        </p:nvSpPr>
        <p:spPr>
          <a:xfrm>
            <a:off x="6261688" y="2771775"/>
            <a:ext cx="4712383" cy="15144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tr-TR" sz="4000" b="1" dirty="0" smtClean="0">
                <a:solidFill>
                  <a:schemeClr val="tx2"/>
                </a:solidFill>
              </a:rPr>
              <a:t>8.573</a:t>
            </a:r>
            <a:endParaRPr lang="tr-TR" sz="4000" b="1" dirty="0">
              <a:solidFill>
                <a:schemeClr val="tx2"/>
              </a:solidFill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352925" y="4638675"/>
            <a:ext cx="3781425" cy="1809752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%</a:t>
            </a:r>
            <a:r>
              <a:rPr lang="tr-TR" sz="3600" dirty="0" smtClean="0"/>
              <a:t>72,</a:t>
            </a:r>
            <a:r>
              <a:rPr lang="tr-TR" sz="2800" dirty="0" smtClean="0"/>
              <a:t>5</a:t>
            </a:r>
            <a:r>
              <a:rPr lang="tr-TR" sz="2400" dirty="0" smtClean="0"/>
              <a:t> KOBİ oranı</a:t>
            </a:r>
            <a:endParaRPr lang="tr-TR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0" y="5994127"/>
            <a:ext cx="1280867" cy="7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8259" y="1013520"/>
            <a:ext cx="1334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8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056" y="474912"/>
            <a:ext cx="11784348" cy="707886"/>
          </a:xfrm>
          <a:prstGeom prst="rect">
            <a:avLst/>
          </a:prstGeom>
          <a:solidFill>
            <a:srgbClr val="C00000">
              <a:alpha val="76000"/>
            </a:srgb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prstClr val="white"/>
                </a:solidFill>
                <a:latin typeface="Century Gothic"/>
              </a:rPr>
              <a:t>    </a:t>
            </a:r>
            <a:r>
              <a:rPr lang="tr-TR" sz="4000" b="1" dirty="0" smtClean="0">
                <a:solidFill>
                  <a:prstClr val="white"/>
                </a:solidFill>
                <a:latin typeface="Century Gothic"/>
              </a:rPr>
              <a:t>Finansman Programlarımız</a:t>
            </a:r>
            <a:endParaRPr lang="tr-TR" sz="4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464" y="1628800"/>
            <a:ext cx="3761312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YURT İÇİ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KREDİLER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8465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328" y="1628800"/>
            <a:ext cx="3761312" cy="100811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ALACAK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SİGORTASI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16191" y="1628800"/>
            <a:ext cx="3761312" cy="1008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prstClr val="white"/>
                </a:solidFill>
              </a:rPr>
              <a:t>ULUSLARARASI KREDİLER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267328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16193" y="2728972"/>
            <a:ext cx="3761311" cy="314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sz="2000" b="1" dirty="0">
              <a:solidFill>
                <a:srgbClr val="545454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1" y="2971321"/>
            <a:ext cx="360017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6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7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5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DÖVİZ KAZANDIRICI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HİZMET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3789" y="2877011"/>
            <a:ext cx="360017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>
                <a:solidFill>
                  <a:srgbClr val="545454"/>
                </a:solidFill>
                <a:latin typeface="Century Gothic"/>
              </a:rPr>
              <a:t>2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 KISA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1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ORTA UZUN VADELİ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7327" y="2877011"/>
            <a:ext cx="3600176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b="1" dirty="0">
                <a:solidFill>
                  <a:srgbClr val="545454"/>
                </a:solidFill>
                <a:latin typeface="Century Gothic"/>
              </a:rPr>
              <a:t>4</a:t>
            </a:r>
            <a:r>
              <a:rPr lang="tr-TR" sz="2000" dirty="0">
                <a:solidFill>
                  <a:srgbClr val="545454"/>
                </a:solidFill>
                <a:latin typeface="Century Gothic"/>
              </a:rPr>
              <a:t>  </a:t>
            </a:r>
            <a:r>
              <a:rPr lang="tr-TR" sz="2400" dirty="0">
                <a:solidFill>
                  <a:srgbClr val="545454"/>
                </a:solidFill>
                <a:latin typeface="Century Gothic"/>
              </a:rPr>
              <a:t>ULUSLARARASI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   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TİCARETİN 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   FİNANSMANI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4000" b="1" dirty="0" smtClean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4000" b="1" dirty="0" smtClean="0">
                <a:solidFill>
                  <a:srgbClr val="545454"/>
                </a:solidFill>
                <a:latin typeface="Century Gothic"/>
              </a:rPr>
              <a:t>1 </a:t>
            </a:r>
            <a:r>
              <a:rPr lang="tr-TR" sz="2400" dirty="0" smtClean="0">
                <a:solidFill>
                  <a:srgbClr val="545454"/>
                </a:solidFill>
                <a:latin typeface="Century Gothic"/>
              </a:rPr>
              <a:t> PROJE KREDİLERİ</a:t>
            </a: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tr-TR" sz="2400" dirty="0"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8</a:t>
            </a:fld>
            <a:endParaRPr lang="tr-TR">
              <a:solidFill>
                <a:srgbClr val="54545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3" y="6060501"/>
            <a:ext cx="1244552" cy="7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35562" y="3008021"/>
            <a:ext cx="8751756" cy="10081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r-TR" sz="7200" b="1" dirty="0">
                <a:solidFill>
                  <a:prstClr val="white"/>
                </a:solidFill>
              </a:rPr>
              <a:t>YURT İÇİ </a:t>
            </a:r>
            <a:r>
              <a:rPr lang="tr-TR" sz="7200" b="1" dirty="0" smtClean="0">
                <a:solidFill>
                  <a:prstClr val="white"/>
                </a:solidFill>
              </a:rPr>
              <a:t>KREDİLER</a:t>
            </a:r>
            <a:endParaRPr lang="tr-TR" sz="7200" b="1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29" y="1153683"/>
            <a:ext cx="1750322" cy="1089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>
                <a:solidFill>
                  <a:srgbClr val="545454"/>
                </a:solidFill>
              </a:rPr>
              <a:pPr/>
              <a:t>9</a:t>
            </a:fld>
            <a:endParaRPr lang="tr-TR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RightsWATCHMark">2|EXIMBANK-Sınıflandırma-Hizmete Özel|{00000000-0000-0000-0000-000000000000}</XMLData>
</file>

<file path=customXml/item2.xml><?xml version="1.0" encoding="utf-8"?>
<XMLData TextToDisplay="%HOSTNAME%">KRD-62.eximbank.ic</XMLData>
</file>

<file path=customXml/item3.xml><?xml version="1.0" encoding="utf-8"?>
<XMLData TextToDisplay="%USERNAME%">us1336</XMLData>
</file>

<file path=customXml/item4.xml><?xml version="1.0" encoding="utf-8"?>
<XMLData TextToDisplay="%EMAILADDRESS%">usadeguzel@eximbank.gov.tr</XMLData>
</file>

<file path=customXml/item5.xml><?xml version="1.0" encoding="utf-8"?>
<XMLData TextToDisplay="%DOCUMENTGUID%">{00000000-0000-0000-0000-000000000000}</XMLData>
</file>

<file path=customXml/item6.xml><?xml version="1.0" encoding="utf-8"?>
<XMLData TextToDisplay="%CLASSIFICATIONDATETIME%">11:05 06/08/2019</XMLData>
</file>

<file path=customXml/itemProps1.xml><?xml version="1.0" encoding="utf-8"?>
<ds:datastoreItem xmlns:ds="http://schemas.openxmlformats.org/officeDocument/2006/customXml" ds:itemID="{53BF4C46-31C2-4D52-972A-DEF38E33F0CE}">
  <ds:schemaRefs/>
</ds:datastoreItem>
</file>

<file path=customXml/itemProps2.xml><?xml version="1.0" encoding="utf-8"?>
<ds:datastoreItem xmlns:ds="http://schemas.openxmlformats.org/officeDocument/2006/customXml" ds:itemID="{97AC5BC4-4912-4582-BBFE-3390E9572D7C}">
  <ds:schemaRefs/>
</ds:datastoreItem>
</file>

<file path=customXml/itemProps3.xml><?xml version="1.0" encoding="utf-8"?>
<ds:datastoreItem xmlns:ds="http://schemas.openxmlformats.org/officeDocument/2006/customXml" ds:itemID="{AB77F9A2-C04C-4A00-B5F8-493988ACD61D}">
  <ds:schemaRefs/>
</ds:datastoreItem>
</file>

<file path=customXml/itemProps4.xml><?xml version="1.0" encoding="utf-8"?>
<ds:datastoreItem xmlns:ds="http://schemas.openxmlformats.org/officeDocument/2006/customXml" ds:itemID="{1C92CC67-01C0-4DF1-A45A-64EFA6793F3F}">
  <ds:schemaRefs/>
</ds:datastoreItem>
</file>

<file path=customXml/itemProps5.xml><?xml version="1.0" encoding="utf-8"?>
<ds:datastoreItem xmlns:ds="http://schemas.openxmlformats.org/officeDocument/2006/customXml" ds:itemID="{38DC70A8-5235-4512-BF2C-BB1A1640D8D6}">
  <ds:schemaRefs/>
</ds:datastoreItem>
</file>

<file path=customXml/itemProps6.xml><?xml version="1.0" encoding="utf-8"?>
<ds:datastoreItem xmlns:ds="http://schemas.openxmlformats.org/officeDocument/2006/customXml" ds:itemID="{2EC3B46C-BEDA-46D3-B12A-DFFE14BB3A3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11707</TotalTime>
  <Words>1200</Words>
  <Application>Microsoft Office PowerPoint</Application>
  <PresentationFormat>Özel</PresentationFormat>
  <Paragraphs>418</Paragraphs>
  <Slides>24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Continental World 16x9</vt:lpstr>
      <vt:lpstr>1_Continental World 16x9</vt:lpstr>
      <vt:lpstr>İHRACATIN FİNANSMANINDA  TÜRK EXıMBANK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Fatih ÖZER</dc:creator>
  <cp:lastModifiedBy>IPEK METINTURK</cp:lastModifiedBy>
  <cp:revision>633</cp:revision>
  <cp:lastPrinted>2015-11-17T11:37:44Z</cp:lastPrinted>
  <dcterms:created xsi:type="dcterms:W3CDTF">2015-03-03T13:08:45Z</dcterms:created>
  <dcterms:modified xsi:type="dcterms:W3CDTF">2020-02-13T07:38:18Z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2|EXIMBANK-Sınıflandırma-Hizmete Özel|{00000000-0000-0000-0000-000000000000}</vt:lpwstr>
  </property>
</Properties>
</file>