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384" r:id="rId3"/>
    <p:sldId id="350" r:id="rId4"/>
    <p:sldId id="382" r:id="rId5"/>
    <p:sldId id="357" r:id="rId6"/>
    <p:sldId id="388" r:id="rId7"/>
    <p:sldId id="389" r:id="rId8"/>
    <p:sldId id="390" r:id="rId9"/>
    <p:sldId id="391" r:id="rId10"/>
    <p:sldId id="392" r:id="rId11"/>
    <p:sldId id="393" r:id="rId12"/>
    <p:sldId id="399" r:id="rId13"/>
    <p:sldId id="362" r:id="rId14"/>
    <p:sldId id="378" r:id="rId15"/>
    <p:sldId id="379" r:id="rId16"/>
    <p:sldId id="383" r:id="rId17"/>
    <p:sldId id="364" r:id="rId18"/>
    <p:sldId id="372" r:id="rId19"/>
  </p:sldIdLst>
  <p:sldSz cx="9144000" cy="5715000" type="screen16x10"/>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ADF"/>
    <a:srgbClr val="C0504D"/>
    <a:srgbClr val="FFFF00"/>
    <a:srgbClr val="FFFF66"/>
    <a:srgbClr val="ABABAB"/>
    <a:srgbClr val="599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82" autoAdjust="0"/>
    <p:restoredTop sz="94660" autoAdjust="0"/>
  </p:normalViewPr>
  <p:slideViewPr>
    <p:cSldViewPr>
      <p:cViewPr varScale="1">
        <p:scale>
          <a:sx n="89" d="100"/>
          <a:sy n="89" d="100"/>
        </p:scale>
        <p:origin x="-1080" y="-96"/>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Personel Gideri</a:t>
          </a:r>
        </a:p>
        <a:p>
          <a:r>
            <a:rPr lang="tr-TR" sz="2200" i="1" u="none" dirty="0" smtClean="0"/>
            <a:t>(Üst Limit: 90.000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C8B55294-A00C-48C9-8588-7FF0B4B623C4}">
      <dgm:prSet phldrT="[Metin]" custT="1"/>
      <dgm:spPr/>
      <dgm:t>
        <a:bodyPr/>
        <a:lstStyle/>
        <a:p>
          <a:pPr algn="just"/>
          <a:r>
            <a:rPr lang="tr-TR" sz="1400" dirty="0" smtClean="0"/>
            <a:t>Yeni istihdam edilecek personel için destek verilir.</a:t>
          </a:r>
          <a:endParaRPr lang="tr-TR" sz="1400" dirty="0"/>
        </a:p>
      </dgm:t>
    </dgm:pt>
    <dgm:pt modelId="{AE747049-87E0-4951-A872-AB1B2720961E}" type="parTrans" cxnId="{111955F4-ACEE-489B-B5F3-8418EE95EBBF}">
      <dgm:prSet/>
      <dgm:spPr/>
      <dgm:t>
        <a:bodyPr/>
        <a:lstStyle/>
        <a:p>
          <a:endParaRPr lang="tr-TR"/>
        </a:p>
      </dgm:t>
    </dgm:pt>
    <dgm:pt modelId="{2260A5E9-59D4-4672-9767-580344E0B695}" type="sibTrans" cxnId="{111955F4-ACEE-489B-B5F3-8418EE95EBBF}">
      <dgm:prSet/>
      <dgm:spPr/>
      <dgm:t>
        <a:bodyPr/>
        <a:lstStyle/>
        <a:p>
          <a:endParaRPr lang="tr-TR"/>
        </a:p>
      </dgm:t>
    </dgm:pt>
    <dgm:pt modelId="{17F0B00C-4B89-4B8F-AE24-E374FAB10195}">
      <dgm:prSet phldrT="[Metin]" custT="1"/>
      <dgm:spPr/>
      <dgm:t>
        <a:bodyPr/>
        <a:lstStyle/>
        <a:p>
          <a:pPr algn="just"/>
          <a:r>
            <a:rPr lang="tr-TR" sz="1400" dirty="0" smtClean="0"/>
            <a:t>E</a:t>
          </a:r>
          <a:r>
            <a:rPr lang="sv-SE" sz="1400" dirty="0" smtClean="0"/>
            <a:t>n fazla </a:t>
          </a:r>
          <a:r>
            <a:rPr lang="tr-TR" sz="1400" dirty="0" smtClean="0"/>
            <a:t>2</a:t>
          </a:r>
          <a:r>
            <a:rPr lang="sv-SE" sz="1400" dirty="0" smtClean="0"/>
            <a:t> (</a:t>
          </a:r>
          <a:r>
            <a:rPr lang="tr-TR" sz="1400" dirty="0" smtClean="0"/>
            <a:t>iki</a:t>
          </a:r>
          <a:r>
            <a:rPr lang="sv-SE" sz="1400" dirty="0" smtClean="0"/>
            <a:t>) personel için destek verilebilir</a:t>
          </a:r>
          <a:r>
            <a:rPr lang="tr-TR" sz="1400" dirty="0" smtClean="0"/>
            <a:t>.</a:t>
          </a:r>
          <a:endParaRPr lang="tr-TR" sz="1400" dirty="0"/>
        </a:p>
      </dgm:t>
    </dgm:pt>
    <dgm:pt modelId="{8F52D6B4-3813-42F0-87C4-A0AFD8D177CF}" type="parTrans" cxnId="{9550942A-896B-4D6A-A509-16FB21150147}">
      <dgm:prSet/>
      <dgm:spPr/>
      <dgm:t>
        <a:bodyPr/>
        <a:lstStyle/>
        <a:p>
          <a:endParaRPr lang="tr-TR"/>
        </a:p>
      </dgm:t>
    </dgm:pt>
    <dgm:pt modelId="{3FC8606A-D997-4421-8B86-F1F1B35A6ED4}" type="sibTrans" cxnId="{9550942A-896B-4D6A-A509-16FB21150147}">
      <dgm:prSet/>
      <dgm:spPr/>
      <dgm:t>
        <a:bodyPr/>
        <a:lstStyle/>
        <a:p>
          <a:endParaRPr lang="tr-TR"/>
        </a:p>
      </dgm:t>
    </dgm:pt>
    <dgm:pt modelId="{9A47A6A6-F96B-4945-A979-B91C21B53F4C}">
      <dgm:prSet phldrT="[Metin]" custT="1"/>
      <dgm:spPr/>
      <dgm:t>
        <a:bodyPr/>
        <a:lstStyle/>
        <a:p>
          <a:r>
            <a:rPr lang="tr-TR" sz="2200" b="1" dirty="0" smtClean="0"/>
            <a:t>Yazılım ve Donanım Giderleri </a:t>
          </a:r>
        </a:p>
        <a:p>
          <a:r>
            <a:rPr lang="tr-TR" sz="2200" i="1" u="none" dirty="0" smtClean="0"/>
            <a:t>(Üst Limit: 100.000 TL)</a:t>
          </a:r>
          <a:endParaRPr lang="tr-TR" sz="2200" b="1" dirty="0"/>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custT="1"/>
      <dgm:spPr/>
      <dgm:t>
        <a:bodyPr/>
        <a:lstStyle/>
        <a:p>
          <a:r>
            <a:rPr lang="tr-TR" sz="1400" dirty="0" smtClean="0"/>
            <a:t>Yazılım giderleri kapsamında yazılımın lisans bedeli, proje süresi ile sınırlı olmak üzere zaman sınırlı lisans kullanım bedeli, bulut tabanlı yazılım lisans kullanım bedeli ve yazılıma ait eğitim ve danışmanlık giderleri için </a:t>
          </a:r>
          <a:r>
            <a:rPr lang="tr-TR" sz="1400" dirty="0" smtClean="0">
              <a:solidFill>
                <a:srgbClr val="FF0000"/>
              </a:solidFill>
            </a:rPr>
            <a:t>en fazla 50.000.- TL</a:t>
          </a:r>
          <a:r>
            <a:rPr lang="tr-TR" sz="1400" dirty="0" smtClean="0"/>
            <a:t> destek verilir.</a:t>
          </a:r>
          <a:r>
            <a:rPr lang="tr-TR" sz="1600" b="1" dirty="0" smtClean="0">
              <a:solidFill>
                <a:srgbClr val="FF0000"/>
              </a:solidFill>
            </a:rPr>
            <a:t>*</a:t>
          </a:r>
          <a:endParaRPr lang="tr-TR" sz="1600" b="1" dirty="0">
            <a:solidFill>
              <a:srgbClr val="FF0000"/>
            </a:solidFill>
          </a:endParaRPr>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59274B29-EB9B-41C8-A798-4E4C4531BB0E}">
      <dgm:prSet phldrT="[Metin]" custT="1"/>
      <dgm:spPr/>
      <dgm:t>
        <a:bodyPr/>
        <a:lstStyle/>
        <a:p>
          <a:r>
            <a:rPr lang="tr-TR" sz="1400" dirty="0" smtClean="0"/>
            <a:t>Donanım giderleri kapsamında sunucu (server), masaüstü bilgisayar ve diz üstü bilgisayar gibi yazılımın kullanılması için ihtiyaç duyulan diğer donanım giderleri için </a:t>
          </a:r>
          <a:r>
            <a:rPr lang="tr-TR" sz="1400" dirty="0" smtClean="0">
              <a:solidFill>
                <a:srgbClr val="FF0000"/>
              </a:solidFill>
            </a:rPr>
            <a:t>en fazla 50.000.- TL </a:t>
          </a:r>
          <a:r>
            <a:rPr lang="tr-TR" sz="1400" dirty="0" smtClean="0"/>
            <a:t>destek verilir.</a:t>
          </a:r>
          <a:endParaRPr lang="tr-TR" sz="1400" dirty="0">
            <a:solidFill>
              <a:srgbClr val="FF0000"/>
            </a:solidFill>
          </a:endParaRPr>
        </a:p>
      </dgm:t>
    </dgm:pt>
    <dgm:pt modelId="{6704BD4C-AB2B-4B86-85E9-AAEEA6B630D0}" type="parTrans" cxnId="{1C2FE8E5-0965-4721-8674-962BD9430ED9}">
      <dgm:prSet/>
      <dgm:spPr/>
      <dgm:t>
        <a:bodyPr/>
        <a:lstStyle/>
        <a:p>
          <a:endParaRPr lang="tr-TR"/>
        </a:p>
      </dgm:t>
    </dgm:pt>
    <dgm:pt modelId="{429D8287-09A1-4E3B-B090-23922013DFAC}" type="sibTrans" cxnId="{1C2FE8E5-0965-4721-8674-962BD9430ED9}">
      <dgm:prSet/>
      <dgm:spPr/>
      <dgm:t>
        <a:bodyPr/>
        <a:lstStyle/>
        <a:p>
          <a:endParaRPr lang="tr-TR"/>
        </a:p>
      </dgm:t>
    </dgm:pt>
    <dgm:pt modelId="{B4713B3B-6E50-4A7F-94BC-9363B86042DC}">
      <dgm:prSet phldrT="[Metin]" custT="1"/>
      <dgm:spPr/>
      <dgm:t>
        <a:bodyPr/>
        <a:lstStyle/>
        <a:p>
          <a:pPr algn="just"/>
          <a:r>
            <a:rPr lang="tr-TR" sz="14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dirty="0"/>
        </a:p>
      </dgm:t>
    </dgm:pt>
    <dgm:pt modelId="{1F6CB6B9-52D4-4141-9067-6FEE70A9585E}" type="parTrans" cxnId="{F010A183-BB42-4474-9F6A-8A35652E9881}">
      <dgm:prSet/>
      <dgm:spPr/>
      <dgm:t>
        <a:bodyPr/>
        <a:lstStyle/>
        <a:p>
          <a:endParaRPr lang="tr-TR"/>
        </a:p>
      </dgm:t>
    </dgm:pt>
    <dgm:pt modelId="{4D68F50F-5FFE-4F0C-B928-782108AB8A7C}" type="sibTrans" cxnId="{F010A183-BB42-4474-9F6A-8A35652E9881}">
      <dgm:prSet/>
      <dgm:spPr/>
      <dgm:t>
        <a:bodyPr/>
        <a:lstStyle/>
        <a:p>
          <a:endParaRPr lang="tr-TR"/>
        </a:p>
      </dgm:t>
    </dgm:pt>
    <dgm:pt modelId="{8FC14C2B-9E6F-4BA4-B5A9-D9D67E262D83}">
      <dgm:prSet phldrT="[Metin]" custT="1"/>
      <dgm:spPr/>
      <dgm:t>
        <a:bodyPr/>
        <a:lstStyle/>
        <a:p>
          <a:pPr algn="just"/>
          <a:r>
            <a:rPr lang="tr-TR" sz="1400" dirty="0" smtClean="0"/>
            <a:t>Yabancı uyruklu personel de istihdam edilebilir.</a:t>
          </a:r>
          <a:endParaRPr lang="tr-TR" sz="1400" dirty="0"/>
        </a:p>
      </dgm:t>
    </dgm:pt>
    <dgm:pt modelId="{CE2F5DE5-0516-461E-9C61-1BBDAEF6F460}" type="parTrans" cxnId="{7BD38A19-6B1E-42B8-A77F-876A2BA0895B}">
      <dgm:prSet/>
      <dgm:spPr/>
      <dgm:t>
        <a:bodyPr/>
        <a:lstStyle/>
        <a:p>
          <a:endParaRPr lang="tr-TR"/>
        </a:p>
      </dgm:t>
    </dgm:pt>
    <dgm:pt modelId="{FC189585-FA25-4474-962E-8ED12E998E64}" type="sibTrans" cxnId="{7BD38A19-6B1E-42B8-A77F-876A2BA0895B}">
      <dgm:prSet/>
      <dgm:spPr/>
      <dgm:t>
        <a:bodyPr/>
        <a:lstStyle/>
        <a:p>
          <a:endParaRPr lang="tr-TR"/>
        </a:p>
      </dgm:t>
    </dgm:pt>
    <dgm:pt modelId="{36AA7695-DAFA-4094-9625-644F9954BE9E}">
      <dgm:prSet phldrT="[Metin]" custT="1"/>
      <dgm:spPr/>
      <dgm:t>
        <a:bodyPr/>
        <a:lstStyle/>
        <a:p>
          <a:endParaRPr lang="tr-TR" sz="1400" dirty="0"/>
        </a:p>
      </dgm:t>
    </dgm:pt>
    <dgm:pt modelId="{0CCCB452-EED7-443C-BBAC-4A50D2C19EEC}" type="parTrans" cxnId="{A69D0373-2490-412F-81A0-349DD53A32AB}">
      <dgm:prSet/>
      <dgm:spPr/>
      <dgm:t>
        <a:bodyPr/>
        <a:lstStyle/>
        <a:p>
          <a:endParaRPr lang="tr-TR"/>
        </a:p>
      </dgm:t>
    </dgm:pt>
    <dgm:pt modelId="{4D8D71AA-4A4B-4935-92DC-91A444620B3A}" type="sibTrans" cxnId="{A69D0373-2490-412F-81A0-349DD53A32AB}">
      <dgm:prSet/>
      <dgm:spPr/>
      <dgm:t>
        <a:bodyPr/>
        <a:lstStyle/>
        <a:p>
          <a:endParaRPr lang="tr-TR"/>
        </a:p>
      </dgm:t>
    </dgm:pt>
    <dgm:pt modelId="{0AA5093D-2279-4069-8A89-CF13E95F8BAA}">
      <dgm:prSet phldrT="[Metin]" custT="1"/>
      <dgm:spPr/>
      <dgm:t>
        <a:bodyPr/>
        <a:lstStyle/>
        <a:p>
          <a:r>
            <a:rPr lang="tr-TR" sz="1400" b="1" dirty="0" smtClean="0"/>
            <a:t>*</a:t>
          </a:r>
          <a:r>
            <a:rPr lang="tr-TR" sz="1400" dirty="0" smtClean="0">
              <a:solidFill>
                <a:srgbClr val="FF0000"/>
              </a:solidFill>
            </a:rPr>
            <a:t>ERP, MRP ve muhasebe yazılımları desteklenmemektedir.</a:t>
          </a:r>
          <a:endParaRPr lang="tr-TR" sz="1400" dirty="0">
            <a:solidFill>
              <a:srgbClr val="FF0000"/>
            </a:solidFill>
          </a:endParaRPr>
        </a:p>
      </dgm:t>
    </dgm:pt>
    <dgm:pt modelId="{D2D20387-5E5F-4907-8F87-0904F5E8D843}" type="parTrans" cxnId="{3D0F942E-D0B4-4CB4-BD62-CB298C887DC8}">
      <dgm:prSet/>
      <dgm:spPr/>
      <dgm:t>
        <a:bodyPr/>
        <a:lstStyle/>
        <a:p>
          <a:endParaRPr lang="tr-TR"/>
        </a:p>
      </dgm:t>
    </dgm:pt>
    <dgm:pt modelId="{B9D7242C-0142-4C23-A92E-9C37A939B132}" type="sibTrans" cxnId="{3D0F942E-D0B4-4CB4-BD62-CB298C887DC8}">
      <dgm:prSet/>
      <dgm:spPr/>
      <dgm:t>
        <a:bodyPr/>
        <a:lstStyle/>
        <a:p>
          <a:endParaRPr lang="tr-TR"/>
        </a:p>
      </dgm:t>
    </dgm:pt>
    <dgm:pt modelId="{57DEB753-3BEE-4734-B4BD-7EBD0D1A8AE4}">
      <dgm:prSet phldrT="[Metin]" custT="1"/>
      <dgm:spPr/>
      <dgm:t>
        <a:bodyPr/>
        <a:lstStyle/>
        <a:p>
          <a:endParaRPr lang="tr-TR" sz="1400" dirty="0">
            <a:solidFill>
              <a:srgbClr val="FF0000"/>
            </a:solidFill>
          </a:endParaRPr>
        </a:p>
      </dgm:t>
    </dgm:pt>
    <dgm:pt modelId="{1E29770D-C265-444A-B67B-8D2AB19079A6}" type="parTrans" cxnId="{34F4F7E0-229F-4C41-8F7E-3CEA5B4C8ECD}">
      <dgm:prSet/>
      <dgm:spPr/>
      <dgm:t>
        <a:bodyPr/>
        <a:lstStyle/>
        <a:p>
          <a:endParaRPr lang="tr-TR"/>
        </a:p>
      </dgm:t>
    </dgm:pt>
    <dgm:pt modelId="{07E246F5-AB6A-4508-89EE-DD7B8010F727}" type="sibTrans" cxnId="{34F4F7E0-229F-4C41-8F7E-3CEA5B4C8ECD}">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9609" custScaleY="76691" custLinFactNeighborX="-1846" custLinFactNeighborY="-6224">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16633" custScaleY="93162" custLinFactNeighborX="-1364" custLinFactNeighborY="-8045">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6974" custScaleY="99570" custLinFactNeighborY="651">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13063" custScaleY="131945">
        <dgm:presLayoutVars>
          <dgm:bulletEnabled val="1"/>
        </dgm:presLayoutVars>
      </dgm:prSet>
      <dgm:spPr/>
      <dgm:t>
        <a:bodyPr/>
        <a:lstStyle/>
        <a:p>
          <a:endParaRPr lang="tr-TR"/>
        </a:p>
      </dgm:t>
    </dgm:pt>
  </dgm:ptLst>
  <dgm:cxnLst>
    <dgm:cxn modelId="{8C61EEB2-8621-4C8D-9164-D83130D1C90B}" type="presOf" srcId="{C8B55294-A00C-48C9-8588-7FF0B4B623C4}" destId="{E95A3130-ACEB-4BFD-94BA-1A81F19E2715}" srcOrd="0" destOrd="0" presId="urn:microsoft.com/office/officeart/2005/8/layout/vList5"/>
    <dgm:cxn modelId="{3D0F942E-D0B4-4CB4-BD62-CB298C887DC8}" srcId="{9A47A6A6-F96B-4945-A979-B91C21B53F4C}" destId="{0AA5093D-2279-4069-8A89-CF13E95F8BAA}" srcOrd="3" destOrd="0" parTransId="{D2D20387-5E5F-4907-8F87-0904F5E8D843}" sibTransId="{B9D7242C-0142-4C23-A92E-9C37A939B132}"/>
    <dgm:cxn modelId="{A69D0373-2490-412F-81A0-349DD53A32AB}" srcId="{9A47A6A6-F96B-4945-A979-B91C21B53F4C}" destId="{36AA7695-DAFA-4094-9625-644F9954BE9E}" srcOrd="4" destOrd="0" parTransId="{0CCCB452-EED7-443C-BBAC-4A50D2C19EEC}" sibTransId="{4D8D71AA-4A4B-4935-92DC-91A444620B3A}"/>
    <dgm:cxn modelId="{18F2AFE8-4E39-45CE-A8DE-CE5096F3BCAE}" srcId="{4D217ED4-7198-413E-93F7-3578C3D18B29}" destId="{9A47A6A6-F96B-4945-A979-B91C21B53F4C}" srcOrd="1" destOrd="0" parTransId="{339AC710-6157-49B3-A068-3E7E06D575CD}" sibTransId="{85C4FA71-5E5C-4DA2-B059-A6D475EDEF30}"/>
    <dgm:cxn modelId="{D304ABB3-375B-447C-B6E4-2358BB1A5C30}" type="presOf" srcId="{74945AE8-85B8-4A4C-AFBD-8FD18D8021F7}" destId="{EA76D721-580E-4CFE-8AB1-08AB49290FD9}" srcOrd="0" destOrd="0" presId="urn:microsoft.com/office/officeart/2005/8/layout/vList5"/>
    <dgm:cxn modelId="{7F0BF63D-A258-4FE1-85F3-D1E38699F9BB}" type="presOf" srcId="{9A47A6A6-F96B-4945-A979-B91C21B53F4C}" destId="{BCC3E5CA-EDFB-41E8-964A-E04CF46A4B77}" srcOrd="0" destOrd="0" presId="urn:microsoft.com/office/officeart/2005/8/layout/vList5"/>
    <dgm:cxn modelId="{273EA8F4-F9A8-4EB7-9975-3B6836D6E96C}" type="presOf" srcId="{59274B29-EB9B-41C8-A798-4E4C4531BB0E}" destId="{2E7D9D7D-DFC2-44E5-BB9B-BA7D5AF108E2}" srcOrd="0" destOrd="1" presId="urn:microsoft.com/office/officeart/2005/8/layout/vList5"/>
    <dgm:cxn modelId="{F010A183-BB42-4474-9F6A-8A35652E9881}" srcId="{74945AE8-85B8-4A4C-AFBD-8FD18D8021F7}" destId="{B4713B3B-6E50-4A7F-94BC-9363B86042DC}" srcOrd="2" destOrd="0" parTransId="{1F6CB6B9-52D4-4141-9067-6FEE70A9585E}" sibTransId="{4D68F50F-5FFE-4F0C-B928-782108AB8A7C}"/>
    <dgm:cxn modelId="{269D875D-3930-4918-BDE9-C9814B993E62}" type="presOf" srcId="{5DDD7D38-F2BC-4142-A878-ECD5A9320F1E}" destId="{2E7D9D7D-DFC2-44E5-BB9B-BA7D5AF108E2}" srcOrd="0" destOrd="0" presId="urn:microsoft.com/office/officeart/2005/8/layout/vList5"/>
    <dgm:cxn modelId="{4F1C1EA9-B916-4065-96D0-7136FC30976A}" type="presOf" srcId="{17F0B00C-4B89-4B8F-AE24-E374FAB10195}" destId="{E95A3130-ACEB-4BFD-94BA-1A81F19E2715}" srcOrd="0" destOrd="1" presId="urn:microsoft.com/office/officeart/2005/8/layout/vList5"/>
    <dgm:cxn modelId="{F0B15D29-458C-41A6-BF75-C250F9146220}" type="presOf" srcId="{B4713B3B-6E50-4A7F-94BC-9363B86042DC}" destId="{E95A3130-ACEB-4BFD-94BA-1A81F19E2715}" srcOrd="0" destOrd="2"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B578D121-787E-423E-8DAE-DDF98A5091D6}" type="presOf" srcId="{8FC14C2B-9E6F-4BA4-B5A9-D9D67E262D83}" destId="{E95A3130-ACEB-4BFD-94BA-1A81F19E2715}" srcOrd="0" destOrd="3" presId="urn:microsoft.com/office/officeart/2005/8/layout/vList5"/>
    <dgm:cxn modelId="{23BBAEF9-FC52-45EF-A08B-6C78385176E2}" type="presOf" srcId="{4D217ED4-7198-413E-93F7-3578C3D18B29}" destId="{8D9A727D-9FEF-4BA2-A58F-9228A744808D}" srcOrd="0" destOrd="0" presId="urn:microsoft.com/office/officeart/2005/8/layout/vList5"/>
    <dgm:cxn modelId="{DB6E4336-05B0-43F1-9E8D-860BBCC586DF}" srcId="{9A47A6A6-F96B-4945-A979-B91C21B53F4C}" destId="{5DDD7D38-F2BC-4142-A878-ECD5A9320F1E}" srcOrd="0" destOrd="0" parTransId="{C0325BCB-D900-4776-BCD3-FF3D61620E07}" sibTransId="{2EBC6B27-E421-4708-8895-74185333CB66}"/>
    <dgm:cxn modelId="{03333074-07C1-4476-8E01-610DCAB85B0F}" type="presOf" srcId="{36AA7695-DAFA-4094-9625-644F9954BE9E}" destId="{2E7D9D7D-DFC2-44E5-BB9B-BA7D5AF108E2}" srcOrd="0" destOrd="4" presId="urn:microsoft.com/office/officeart/2005/8/layout/vList5"/>
    <dgm:cxn modelId="{1C2FE8E5-0965-4721-8674-962BD9430ED9}" srcId="{9A47A6A6-F96B-4945-A979-B91C21B53F4C}" destId="{59274B29-EB9B-41C8-A798-4E4C4531BB0E}" srcOrd="1" destOrd="0" parTransId="{6704BD4C-AB2B-4B86-85E9-AAEEA6B630D0}" sibTransId="{429D8287-09A1-4E3B-B090-23922013DFAC}"/>
    <dgm:cxn modelId="{34F4F7E0-229F-4C41-8F7E-3CEA5B4C8ECD}" srcId="{9A47A6A6-F96B-4945-A979-B91C21B53F4C}" destId="{57DEB753-3BEE-4734-B4BD-7EBD0D1A8AE4}" srcOrd="2" destOrd="0" parTransId="{1E29770D-C265-444A-B67B-8D2AB19079A6}" sibTransId="{07E246F5-AB6A-4508-89EE-DD7B8010F727}"/>
    <dgm:cxn modelId="{9550942A-896B-4D6A-A509-16FB21150147}" srcId="{74945AE8-85B8-4A4C-AFBD-8FD18D8021F7}" destId="{17F0B00C-4B89-4B8F-AE24-E374FAB10195}" srcOrd="1" destOrd="0" parTransId="{8F52D6B4-3813-42F0-87C4-A0AFD8D177CF}" sibTransId="{3FC8606A-D997-4421-8B86-F1F1B35A6ED4}"/>
    <dgm:cxn modelId="{111955F4-ACEE-489B-B5F3-8418EE95EBBF}" srcId="{74945AE8-85B8-4A4C-AFBD-8FD18D8021F7}" destId="{C8B55294-A00C-48C9-8588-7FF0B4B623C4}" srcOrd="0" destOrd="0" parTransId="{AE747049-87E0-4951-A872-AB1B2720961E}" sibTransId="{2260A5E9-59D4-4672-9767-580344E0B695}"/>
    <dgm:cxn modelId="{7BD38A19-6B1E-42B8-A77F-876A2BA0895B}" srcId="{74945AE8-85B8-4A4C-AFBD-8FD18D8021F7}" destId="{8FC14C2B-9E6F-4BA4-B5A9-D9D67E262D83}" srcOrd="3" destOrd="0" parTransId="{CE2F5DE5-0516-461E-9C61-1BBDAEF6F460}" sibTransId="{FC189585-FA25-4474-962E-8ED12E998E64}"/>
    <dgm:cxn modelId="{7E440C9C-E853-4DE1-B9E3-338FF02AC3D7}" type="presOf" srcId="{0AA5093D-2279-4069-8A89-CF13E95F8BAA}" destId="{2E7D9D7D-DFC2-44E5-BB9B-BA7D5AF108E2}" srcOrd="0" destOrd="3" presId="urn:microsoft.com/office/officeart/2005/8/layout/vList5"/>
    <dgm:cxn modelId="{67000917-DC7A-47B4-A4B1-D643DA55BEA2}" type="presOf" srcId="{57DEB753-3BEE-4734-B4BD-7EBD0D1A8AE4}" destId="{2E7D9D7D-DFC2-44E5-BB9B-BA7D5AF108E2}" srcOrd="0" destOrd="2" presId="urn:microsoft.com/office/officeart/2005/8/layout/vList5"/>
    <dgm:cxn modelId="{1208707D-474F-4997-897E-298A4A8BAEC3}" type="presParOf" srcId="{8D9A727D-9FEF-4BA2-A58F-9228A744808D}" destId="{7447F2C5-841B-464A-ABA8-3BEDF3CB2266}" srcOrd="0" destOrd="0" presId="urn:microsoft.com/office/officeart/2005/8/layout/vList5"/>
    <dgm:cxn modelId="{2AA5BB8C-1EAC-4A90-8836-AFF299D4F561}" type="presParOf" srcId="{7447F2C5-841B-464A-ABA8-3BEDF3CB2266}" destId="{EA76D721-580E-4CFE-8AB1-08AB49290FD9}" srcOrd="0" destOrd="0" presId="urn:microsoft.com/office/officeart/2005/8/layout/vList5"/>
    <dgm:cxn modelId="{93EB9212-BE2B-465F-B273-B010656A909F}" type="presParOf" srcId="{7447F2C5-841B-464A-ABA8-3BEDF3CB2266}" destId="{E95A3130-ACEB-4BFD-94BA-1A81F19E2715}" srcOrd="1" destOrd="0" presId="urn:microsoft.com/office/officeart/2005/8/layout/vList5"/>
    <dgm:cxn modelId="{73BAC07C-511F-4D08-AEA0-D3A22F530402}" type="presParOf" srcId="{8D9A727D-9FEF-4BA2-A58F-9228A744808D}" destId="{70517AD4-9811-4566-9B52-596BCB96AF5A}" srcOrd="1" destOrd="0" presId="urn:microsoft.com/office/officeart/2005/8/layout/vList5"/>
    <dgm:cxn modelId="{CB24070D-4988-4EEC-991A-2FE630DD842A}" type="presParOf" srcId="{8D9A727D-9FEF-4BA2-A58F-9228A744808D}" destId="{AE4C51C7-4E10-4399-BA30-858AE482707B}" srcOrd="2" destOrd="0" presId="urn:microsoft.com/office/officeart/2005/8/layout/vList5"/>
    <dgm:cxn modelId="{56EF17E4-A76B-48F3-8539-51E16E11343E}" type="presParOf" srcId="{AE4C51C7-4E10-4399-BA30-858AE482707B}" destId="{BCC3E5CA-EDFB-41E8-964A-E04CF46A4B77}" srcOrd="0" destOrd="0" presId="urn:microsoft.com/office/officeart/2005/8/layout/vList5"/>
    <dgm:cxn modelId="{61A06BD8-23E6-425E-9D6A-3118EACF06E3}" type="presParOf" srcId="{AE4C51C7-4E10-4399-BA30-858AE482707B}" destId="{2E7D9D7D-DFC2-44E5-BB9B-BA7D5AF108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Tanıtım Giderleri</a:t>
          </a:r>
        </a:p>
        <a:p>
          <a:r>
            <a:rPr lang="tr-TR" sz="2200" i="1" u="none" dirty="0" smtClean="0"/>
            <a:t>(Üst Limit: 100.000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9A47A6A6-F96B-4945-A979-B91C21B53F4C}">
      <dgm:prSet phldrT="[Metin]" custT="1"/>
      <dgm:spPr/>
      <dgm:t>
        <a:bodyPr/>
        <a:lstStyle/>
        <a:p>
          <a:r>
            <a:rPr lang="tr-TR" sz="2200" b="1" dirty="0" smtClean="0"/>
            <a:t>Yurt dışı Fuar ve Seyahat Giderleri</a:t>
          </a:r>
        </a:p>
        <a:p>
          <a:r>
            <a:rPr lang="tr-TR" sz="2200" i="1" u="none" dirty="0" smtClean="0"/>
            <a:t>(Üst Limit: 150.000 TL)</a:t>
          </a:r>
          <a:endParaRPr lang="tr-TR" sz="2200" b="1" dirty="0"/>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custT="1"/>
      <dgm:spPr/>
      <dgm:t>
        <a:bodyPr/>
        <a:lstStyle/>
        <a:p>
          <a:pPr algn="ctr"/>
          <a:endParaRPr lang="tr-TR" sz="1200" dirty="0">
            <a:solidFill>
              <a:srgbClr val="FF0000"/>
            </a:solidFill>
          </a:endParaRPr>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58B51C50-72F6-405E-8500-3AD3D454AAA4}">
      <dgm:prSet phldrT="[Metin]" custT="1"/>
      <dgm:spPr/>
      <dgm:t>
        <a:bodyPr/>
        <a:lstStyle/>
        <a:p>
          <a:pPr algn="just"/>
          <a:r>
            <a:rPr lang="tr-TR" sz="1300" dirty="0" smtClean="0"/>
            <a:t>Ticaret Bakanlığı tarafından onay verilen e-ticaret sitelerine üyelik giderleri,</a:t>
          </a:r>
          <a:endParaRPr lang="tr-TR" sz="1300" dirty="0">
            <a:solidFill>
              <a:srgbClr val="FF0000"/>
            </a:solidFill>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1CAEDE70-867F-42CD-A01D-8E79C364EDF0}">
      <dgm:prSet phldrT="[Metin]" custT="1"/>
      <dgm:spPr/>
      <dgm:t>
        <a:bodyPr/>
        <a:lstStyle/>
        <a:p>
          <a:pPr algn="l"/>
          <a:endParaRPr lang="tr-TR" sz="1200" dirty="0"/>
        </a:p>
      </dgm:t>
    </dgm:pt>
    <dgm:pt modelId="{FD8DAB0F-B728-4B65-9A02-A36AC05B8D31}" type="parTrans" cxnId="{31E9BCD3-1BD7-4121-8872-FD6A41CD6041}">
      <dgm:prSet/>
      <dgm:spPr/>
      <dgm:t>
        <a:bodyPr/>
        <a:lstStyle/>
        <a:p>
          <a:endParaRPr lang="tr-TR"/>
        </a:p>
      </dgm:t>
    </dgm:pt>
    <dgm:pt modelId="{0A7FD95F-D770-4995-A407-E5FFF45EB4BB}" type="sibTrans" cxnId="{31E9BCD3-1BD7-4121-8872-FD6A41CD6041}">
      <dgm:prSet/>
      <dgm:spPr/>
      <dgm:t>
        <a:bodyPr/>
        <a:lstStyle/>
        <a:p>
          <a:endParaRPr lang="tr-TR"/>
        </a:p>
      </dgm:t>
    </dgm:pt>
    <dgm:pt modelId="{E443610D-904C-4B3D-B072-40B091378BD1}">
      <dgm:prSet phldrT="[Metin]" custT="1"/>
      <dgm:spPr/>
      <dgm:t>
        <a:bodyPr/>
        <a:lstStyle/>
        <a:p>
          <a:pPr algn="just"/>
          <a:r>
            <a:rPr lang="tr-TR" sz="1200" dirty="0" smtClean="0"/>
            <a:t>Yurt dışı fuar katılım giderleri; işletmelerin yer kirası, </a:t>
          </a:r>
          <a:r>
            <a:rPr lang="tr-TR" sz="1200" dirty="0" err="1" smtClean="0"/>
            <a:t>stand</a:t>
          </a:r>
          <a:r>
            <a:rPr lang="tr-TR" sz="1200" dirty="0" smtClean="0"/>
            <a:t> kurulumu, nakliye ve depolama giderlerine ilişkin harcamaları ile </a:t>
          </a:r>
          <a:r>
            <a:rPr lang="tr-TR" sz="1200" b="1" u="sng" dirty="0" smtClean="0">
              <a:solidFill>
                <a:schemeClr val="tx1"/>
              </a:solidFill>
            </a:rPr>
            <a:t>fuarda görev alacak işletme temsilcilerinin</a:t>
          </a:r>
          <a:r>
            <a:rPr lang="tr-TR" sz="1200" b="1" u="sng" dirty="0" smtClean="0">
              <a:solidFill>
                <a:srgbClr val="FF0000"/>
              </a:solidFill>
            </a:rPr>
            <a:t>*</a:t>
          </a:r>
          <a:r>
            <a:rPr lang="tr-TR" sz="1200" dirty="0" smtClean="0"/>
            <a:t> fuarın başlangıç tarihinden en fazla 3 gün önce ve fuar bitimi tarihinden en fazla 3 gün sonra olmak üzere gerçekleşen konaklama ve ekonomi sınıfı gidiş-dönüş ulaşım giderlerini kapsar.</a:t>
          </a:r>
          <a:endParaRPr lang="tr-TR" sz="1200" dirty="0"/>
        </a:p>
      </dgm:t>
    </dgm:pt>
    <dgm:pt modelId="{8BE6F7E2-B25D-4125-AB42-16B28678A24F}" type="parTrans" cxnId="{CAC3A77F-E2B5-49F2-8244-624B52FCFA50}">
      <dgm:prSet/>
      <dgm:spPr/>
      <dgm:t>
        <a:bodyPr/>
        <a:lstStyle/>
        <a:p>
          <a:endParaRPr lang="tr-TR"/>
        </a:p>
      </dgm:t>
    </dgm:pt>
    <dgm:pt modelId="{A30BDE4C-B23F-4147-8BEE-1BEC2B1C5A07}" type="sibTrans" cxnId="{CAC3A77F-E2B5-49F2-8244-624B52FCFA50}">
      <dgm:prSet/>
      <dgm:spPr/>
      <dgm:t>
        <a:bodyPr/>
        <a:lstStyle/>
        <a:p>
          <a:endParaRPr lang="tr-TR"/>
        </a:p>
      </dgm:t>
    </dgm:pt>
    <dgm:pt modelId="{AA9B7A9F-2016-4225-8A33-1B113B78A167}">
      <dgm:prSet phldrT="[Metin]" custT="1"/>
      <dgm:spPr/>
      <dgm:t>
        <a:bodyPr/>
        <a:lstStyle/>
        <a:p>
          <a:pPr algn="just"/>
          <a:r>
            <a:rPr lang="tr-TR" sz="1200" dirty="0" smtClean="0"/>
            <a:t>İşletme temsilcilerinin proje kapsamında tanıtım ve pazarlama faaliyetlerine yönelik gerçekleştirecekleri yurt dışı iş seyahatine ilişkin </a:t>
          </a:r>
          <a:r>
            <a:rPr lang="tr-TR" sz="1200" b="1" u="sng" dirty="0" smtClean="0"/>
            <a:t>en fazla 2 işletme temsilcisinin</a:t>
          </a:r>
          <a:r>
            <a:rPr lang="tr-TR" sz="1200" b="1" u="sng" dirty="0" smtClean="0">
              <a:solidFill>
                <a:srgbClr val="FF0000"/>
              </a:solidFill>
            </a:rPr>
            <a:t>*</a:t>
          </a:r>
          <a:r>
            <a:rPr lang="tr-TR" sz="1200" dirty="0" smtClean="0"/>
            <a:t> konaklama ve ekonomi sınıfı gidiş-dönüş ulaşım giderlerini kapsar.</a:t>
          </a:r>
          <a:endParaRPr lang="tr-TR" sz="1200" dirty="0"/>
        </a:p>
      </dgm:t>
    </dgm:pt>
    <dgm:pt modelId="{B1E84FAC-C28F-4957-90FA-18F3417E0C32}" type="parTrans" cxnId="{470A876A-C6ED-4817-9440-F1F8E6D37054}">
      <dgm:prSet/>
      <dgm:spPr/>
      <dgm:t>
        <a:bodyPr/>
        <a:lstStyle/>
        <a:p>
          <a:endParaRPr lang="tr-TR"/>
        </a:p>
      </dgm:t>
    </dgm:pt>
    <dgm:pt modelId="{B7A53EB2-CDDC-4A20-8579-9C7D9DDA6FB5}" type="sibTrans" cxnId="{470A876A-C6ED-4817-9440-F1F8E6D37054}">
      <dgm:prSet/>
      <dgm:spPr/>
      <dgm:t>
        <a:bodyPr/>
        <a:lstStyle/>
        <a:p>
          <a:endParaRPr lang="tr-TR"/>
        </a:p>
      </dgm:t>
    </dgm:pt>
    <dgm:pt modelId="{F1F4A727-73B9-4023-9E7E-FDECC575FCF0}">
      <dgm:prSet phldrT="[Metin]" custT="1"/>
      <dgm:spPr/>
      <dgm:t>
        <a:bodyPr/>
        <a:lstStyle/>
        <a:p>
          <a:pPr algn="just"/>
          <a:r>
            <a:rPr lang="tr-TR" sz="1300" dirty="0" smtClean="0"/>
            <a:t>Dijital reklam/tanıtım (sosyal medya reklamları, arama motoru optimizasyonu) giderleri,</a:t>
          </a:r>
          <a:endParaRPr lang="tr-TR" sz="1300" dirty="0">
            <a:solidFill>
              <a:srgbClr val="FF0000"/>
            </a:solidFill>
          </a:endParaRPr>
        </a:p>
      </dgm:t>
    </dgm:pt>
    <dgm:pt modelId="{5D96B230-E7F0-41F8-BD45-8E051ADDBBD9}" type="parTrans" cxnId="{3367D418-EEAA-4ED4-AC85-76AA6245C3E7}">
      <dgm:prSet/>
      <dgm:spPr/>
    </dgm:pt>
    <dgm:pt modelId="{BF48223C-8DE2-4E5F-BA96-1031EF5CC0E0}" type="sibTrans" cxnId="{3367D418-EEAA-4ED4-AC85-76AA6245C3E7}">
      <dgm:prSet/>
      <dgm:spPr/>
    </dgm:pt>
    <dgm:pt modelId="{84F13D86-3691-45BB-8E8B-CDC2A82FB24F}">
      <dgm:prSet phldrT="[Metin]" custT="1"/>
      <dgm:spPr/>
      <dgm:t>
        <a:bodyPr/>
        <a:lstStyle/>
        <a:p>
          <a:pPr algn="just"/>
          <a:r>
            <a:rPr lang="tr-TR" sz="1300" dirty="0" smtClean="0"/>
            <a:t>Yurt dışında basılan dergilerde yayınlanan giderleri,</a:t>
          </a:r>
          <a:endParaRPr lang="tr-TR" sz="1300" dirty="0">
            <a:solidFill>
              <a:srgbClr val="FF0000"/>
            </a:solidFill>
          </a:endParaRPr>
        </a:p>
      </dgm:t>
    </dgm:pt>
    <dgm:pt modelId="{F925EF42-82AB-4227-8285-DDEFDA37CF0B}" type="parTrans" cxnId="{04546A11-1068-4A18-B91A-2172C788A287}">
      <dgm:prSet/>
      <dgm:spPr/>
    </dgm:pt>
    <dgm:pt modelId="{31F7F78A-FA42-42C9-9582-8B3080259A94}" type="sibTrans" cxnId="{04546A11-1068-4A18-B91A-2172C788A287}">
      <dgm:prSet/>
      <dgm:spPr/>
    </dgm:pt>
    <dgm:pt modelId="{87477B85-61C9-4B9A-9739-9B9BC8BA9501}">
      <dgm:prSet phldrT="[Metin]" custT="1"/>
      <dgm:spPr/>
      <dgm:t>
        <a:bodyPr/>
        <a:lstStyle/>
        <a:p>
          <a:pPr algn="just"/>
          <a:r>
            <a:rPr lang="tr-TR" sz="1300" dirty="0" smtClean="0"/>
            <a:t>Havayolu dergilerinde yayımlanan reklam giderleri,</a:t>
          </a:r>
          <a:endParaRPr lang="tr-TR" sz="1300" dirty="0">
            <a:solidFill>
              <a:srgbClr val="FF0000"/>
            </a:solidFill>
          </a:endParaRPr>
        </a:p>
      </dgm:t>
    </dgm:pt>
    <dgm:pt modelId="{2F2CE438-12DB-4DE7-A4B1-2D76491E8065}" type="parTrans" cxnId="{E417BC2A-4E5A-483A-BAEC-CAEC45E1D42C}">
      <dgm:prSet/>
      <dgm:spPr/>
    </dgm:pt>
    <dgm:pt modelId="{4F6BAD50-710A-4DE3-9DBE-657B81B9969E}" type="sibTrans" cxnId="{E417BC2A-4E5A-483A-BAEC-CAEC45E1D42C}">
      <dgm:prSet/>
      <dgm:spPr/>
    </dgm:pt>
    <dgm:pt modelId="{F66EDC94-4AFF-4717-973E-390644C68A81}">
      <dgm:prSet phldrT="[Metin]" custT="1"/>
      <dgm:spPr/>
      <dgm:t>
        <a:bodyPr/>
        <a:lstStyle/>
        <a:p>
          <a:pPr algn="just"/>
          <a:r>
            <a:rPr lang="tr-TR" sz="1300" dirty="0" smtClean="0"/>
            <a:t>İşletmeyi ve ürünlerini tanıtıcı ve sadece yabancı dilde hazırlanmış katalog giderlerini kapsar.</a:t>
          </a:r>
          <a:endParaRPr lang="tr-TR" sz="1300" dirty="0">
            <a:solidFill>
              <a:srgbClr val="FF0000"/>
            </a:solidFill>
          </a:endParaRPr>
        </a:p>
      </dgm:t>
    </dgm:pt>
    <dgm:pt modelId="{AF94E2B7-2A06-45F0-B248-E4482B6B7BD5}" type="parTrans" cxnId="{EBC05D6E-A29F-426F-8E72-C4D2A977E30A}">
      <dgm:prSet/>
      <dgm:spPr/>
    </dgm:pt>
    <dgm:pt modelId="{2B4FD16D-51B9-43F9-9DB1-7B308F48C392}" type="sibTrans" cxnId="{EBC05D6E-A29F-426F-8E72-C4D2A977E30A}">
      <dgm:prSet/>
      <dgm:spPr/>
    </dgm:pt>
    <dgm:pt modelId="{E0FA8F23-C518-4B0B-A596-F42535F294FC}">
      <dgm:prSet phldrT="[Metin]" custT="1"/>
      <dgm:spPr/>
      <dgm:t>
        <a:bodyPr/>
        <a:lstStyle/>
        <a:p>
          <a:pPr algn="just"/>
          <a:r>
            <a:rPr lang="tr-TR" sz="1300" b="1" dirty="0" smtClean="0">
              <a:solidFill>
                <a:schemeClr val="tx1"/>
              </a:solidFill>
            </a:rPr>
            <a:t>* </a:t>
          </a:r>
          <a:r>
            <a:rPr lang="tr-TR" sz="1300" dirty="0" smtClean="0">
              <a:solidFill>
                <a:srgbClr val="FF0000"/>
              </a:solidFill>
            </a:rPr>
            <a:t>Her bir gidere ait destek üst limiti 20.000.- TL’dir.</a:t>
          </a:r>
          <a:endParaRPr lang="tr-TR" sz="1300" b="1" dirty="0">
            <a:solidFill>
              <a:srgbClr val="FF0000"/>
            </a:solidFill>
          </a:endParaRPr>
        </a:p>
      </dgm:t>
    </dgm:pt>
    <dgm:pt modelId="{E33BBF02-5129-4099-8017-E337A8272FDB}" type="parTrans" cxnId="{F6203B32-A7C6-43D1-8F3A-037FE015F8FC}">
      <dgm:prSet/>
      <dgm:spPr/>
    </dgm:pt>
    <dgm:pt modelId="{D5EAA837-28BD-4226-95F2-6F62A42FCD8A}" type="sibTrans" cxnId="{F6203B32-A7C6-43D1-8F3A-037FE015F8FC}">
      <dgm:prSet/>
      <dgm:spPr/>
    </dgm:pt>
    <dgm:pt modelId="{3EDAD947-42BE-4359-813E-6C1B3F85BA3B}">
      <dgm:prSet phldrT="[Metin]" custT="1"/>
      <dgm:spPr/>
      <dgm:t>
        <a:bodyPr/>
        <a:lstStyle/>
        <a:p>
          <a:pPr algn="just"/>
          <a:endParaRPr lang="tr-TR" sz="1300" dirty="0">
            <a:solidFill>
              <a:srgbClr val="FF0000"/>
            </a:solidFill>
          </a:endParaRPr>
        </a:p>
      </dgm:t>
    </dgm:pt>
    <dgm:pt modelId="{4F6484BE-74EA-47D7-BBED-2881EBA9EEED}" type="parTrans" cxnId="{B3FA24C8-CA2E-4AC6-A44B-0F06687AD190}">
      <dgm:prSet/>
      <dgm:spPr/>
    </dgm:pt>
    <dgm:pt modelId="{37E4E2A6-C296-47C5-9BB5-61339E109C9B}" type="sibTrans" cxnId="{B3FA24C8-CA2E-4AC6-A44B-0F06687AD190}">
      <dgm:prSet/>
      <dgm:spPr/>
    </dgm:pt>
    <dgm:pt modelId="{DEA3A4E2-C6F5-45C1-B11F-FBDECF5AC497}">
      <dgm:prSet phldrT="[Metin]" custT="1"/>
      <dgm:spPr/>
      <dgm:t>
        <a:bodyPr/>
        <a:lstStyle/>
        <a:p>
          <a:pPr algn="just"/>
          <a:r>
            <a:rPr lang="tr-TR" sz="1200" b="1" dirty="0" smtClean="0"/>
            <a:t>* </a:t>
          </a:r>
          <a:r>
            <a:rPr lang="tr-TR" sz="1100" dirty="0" smtClean="0">
              <a:solidFill>
                <a:srgbClr val="FF0000"/>
              </a:solidFill>
            </a:rPr>
            <a:t>İşletme temsilcilerinin; işletme sahibi, ortağı veya projede görevli çalışanı olması gerekir.</a:t>
          </a:r>
          <a:endParaRPr lang="tr-TR" sz="1100" b="1" dirty="0">
            <a:solidFill>
              <a:srgbClr val="FF0000"/>
            </a:solidFill>
          </a:endParaRPr>
        </a:p>
      </dgm:t>
    </dgm:pt>
    <dgm:pt modelId="{24592FF4-CD2B-4B7A-88C6-64F7BA81783A}" type="parTrans" cxnId="{A236139C-ECDC-4653-9A80-D2AB27C283C7}">
      <dgm:prSet/>
      <dgm:spPr/>
    </dgm:pt>
    <dgm:pt modelId="{0889DBEE-5EEB-4084-B965-23A88514DB77}" type="sibTrans" cxnId="{A236139C-ECDC-4653-9A80-D2AB27C283C7}">
      <dgm:prSet/>
      <dgm:spPr/>
    </dgm:pt>
    <dgm:pt modelId="{EDECFC9A-D5AF-4A53-B6B1-77D32467128F}">
      <dgm:prSet phldrT="[Metin]" custT="1"/>
      <dgm:spPr/>
      <dgm:t>
        <a:bodyPr/>
        <a:lstStyle/>
        <a:p>
          <a:pPr algn="just"/>
          <a:endParaRPr lang="tr-TR" sz="1200" dirty="0"/>
        </a:p>
      </dgm:t>
    </dgm:pt>
    <dgm:pt modelId="{A5B76FBC-8A22-438F-9F37-B5770FD80B0B}" type="parTrans" cxnId="{0435D199-DBA7-4CC1-8CAD-BAE5ACD25B72}">
      <dgm:prSet/>
      <dgm:spPr/>
    </dgm:pt>
    <dgm:pt modelId="{C8BC1351-5B3C-4EF2-9FF0-9146152DDD25}" type="sibTrans" cxnId="{0435D199-DBA7-4CC1-8CAD-BAE5ACD25B72}">
      <dgm:prSet/>
      <dgm:spPr/>
    </dgm:pt>
    <dgm:pt modelId="{C1FD05A6-20D4-47AF-A5D5-4B9A429EEB18}">
      <dgm:prSet phldrT="[Metin]" custT="1"/>
      <dgm:spPr/>
      <dgm:t>
        <a:bodyPr/>
        <a:lstStyle/>
        <a:p>
          <a:pPr algn="just"/>
          <a:endParaRPr lang="tr-TR" sz="1200" dirty="0"/>
        </a:p>
      </dgm:t>
    </dgm:pt>
    <dgm:pt modelId="{C1C0B135-7866-4C38-B8FF-EEBDCE867610}" type="parTrans" cxnId="{3A54CBB5-5C16-4C86-9310-730FD252F7DF}">
      <dgm:prSet/>
      <dgm:spPr/>
    </dgm:pt>
    <dgm:pt modelId="{0A629633-DEF8-4B0A-8533-FACCDD7223CF}" type="sibTrans" cxnId="{3A54CBB5-5C16-4C86-9310-730FD252F7DF}">
      <dgm:prSet/>
      <dgm:spPr/>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4472" custLinFactNeighborX="-1774" custLinFactNeighborY="876">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13060" custScaleY="123630" custLinFactNeighborX="-3203" custLinFactNeighborY="1129">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4371" custScaleY="114411" custLinFactNeighborX="-7187" custLinFactNeighborY="6972">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13602" custScaleY="132029">
        <dgm:presLayoutVars>
          <dgm:bulletEnabled val="1"/>
        </dgm:presLayoutVars>
      </dgm:prSet>
      <dgm:spPr/>
      <dgm:t>
        <a:bodyPr/>
        <a:lstStyle/>
        <a:p>
          <a:endParaRPr lang="tr-TR"/>
        </a:p>
      </dgm:t>
    </dgm:pt>
  </dgm:ptLst>
  <dgm:cxnLst>
    <dgm:cxn modelId="{09D146ED-7046-4FE8-83E4-D90B9A9FEC8A}" type="presOf" srcId="{DEA3A4E2-C6F5-45C1-B11F-FBDECF5AC497}" destId="{2E7D9D7D-DFC2-44E5-BB9B-BA7D5AF108E2}" srcOrd="0" destOrd="5" presId="urn:microsoft.com/office/officeart/2005/8/layout/vList5"/>
    <dgm:cxn modelId="{0435D199-DBA7-4CC1-8CAD-BAE5ACD25B72}" srcId="{9A47A6A6-F96B-4945-A979-B91C21B53F4C}" destId="{EDECFC9A-D5AF-4A53-B6B1-77D32467128F}" srcOrd="4" destOrd="0" parTransId="{A5B76FBC-8A22-438F-9F37-B5770FD80B0B}" sibTransId="{C8BC1351-5B3C-4EF2-9FF0-9146152DDD25}"/>
    <dgm:cxn modelId="{6C561B10-4F23-4475-AD89-E61340B26644}" type="presOf" srcId="{9A47A6A6-F96B-4945-A979-B91C21B53F4C}" destId="{BCC3E5CA-EDFB-41E8-964A-E04CF46A4B77}"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4C562353-6649-4F75-AF87-3D2A92BE053A}" type="presOf" srcId="{EDECFC9A-D5AF-4A53-B6B1-77D32467128F}" destId="{2E7D9D7D-DFC2-44E5-BB9B-BA7D5AF108E2}" srcOrd="0" destOrd="4" presId="urn:microsoft.com/office/officeart/2005/8/layout/vList5"/>
    <dgm:cxn modelId="{698C52C4-BC0C-4C71-88CD-7AC1CC6893C5}" type="presOf" srcId="{F1F4A727-73B9-4023-9E7E-FDECC575FCF0}" destId="{E95A3130-ACEB-4BFD-94BA-1A81F19E2715}" srcOrd="0" destOrd="1" presId="urn:microsoft.com/office/officeart/2005/8/layout/vList5"/>
    <dgm:cxn modelId="{18F2AFE8-4E39-45CE-A8DE-CE5096F3BCAE}" srcId="{4D217ED4-7198-413E-93F7-3578C3D18B29}" destId="{9A47A6A6-F96B-4945-A979-B91C21B53F4C}" srcOrd="1" destOrd="0" parTransId="{339AC710-6157-49B3-A068-3E7E06D575CD}" sibTransId="{85C4FA71-5E5C-4DA2-B059-A6D475EDEF30}"/>
    <dgm:cxn modelId="{014266B0-2D6D-4C50-B27F-44C0F5269C2D}" type="presOf" srcId="{3EDAD947-42BE-4359-813E-6C1B3F85BA3B}" destId="{E95A3130-ACEB-4BFD-94BA-1A81F19E2715}" srcOrd="0" destOrd="5" presId="urn:microsoft.com/office/officeart/2005/8/layout/vList5"/>
    <dgm:cxn modelId="{2A70B689-AAC2-4521-A1A4-6B5BCA1E93F1}" type="presOf" srcId="{C1FD05A6-20D4-47AF-A5D5-4B9A429EEB18}" destId="{2E7D9D7D-DFC2-44E5-BB9B-BA7D5AF108E2}" srcOrd="0" destOrd="2" presId="urn:microsoft.com/office/officeart/2005/8/layout/vList5"/>
    <dgm:cxn modelId="{EBC05D6E-A29F-426F-8E72-C4D2A977E30A}" srcId="{74945AE8-85B8-4A4C-AFBD-8FD18D8021F7}" destId="{F66EDC94-4AFF-4717-973E-390644C68A81}" srcOrd="4" destOrd="0" parTransId="{AF94E2B7-2A06-45F0-B248-E4482B6B7BD5}" sibTransId="{2B4FD16D-51B9-43F9-9DB1-7B308F48C392}"/>
    <dgm:cxn modelId="{CB674650-EC12-45D5-A671-DB370CBB3280}" type="presOf" srcId="{87477B85-61C9-4B9A-9739-9B9BC8BA9501}" destId="{E95A3130-ACEB-4BFD-94BA-1A81F19E2715}" srcOrd="0" destOrd="3" presId="urn:microsoft.com/office/officeart/2005/8/layout/vList5"/>
    <dgm:cxn modelId="{F1AD4DF8-7295-4774-920E-D82E06398A33}" type="presOf" srcId="{84F13D86-3691-45BB-8E8B-CDC2A82FB24F}" destId="{E95A3130-ACEB-4BFD-94BA-1A81F19E2715}" srcOrd="0" destOrd="2"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850C4BF1-435A-4301-B78F-68B030CAFB8B}" type="presOf" srcId="{E0FA8F23-C518-4B0B-A596-F42535F294FC}" destId="{E95A3130-ACEB-4BFD-94BA-1A81F19E2715}" srcOrd="0" destOrd="6" presId="urn:microsoft.com/office/officeart/2005/8/layout/vList5"/>
    <dgm:cxn modelId="{B2001B51-374D-4731-B4D7-9604ED15A319}" type="presOf" srcId="{58B51C50-72F6-405E-8500-3AD3D454AAA4}" destId="{E95A3130-ACEB-4BFD-94BA-1A81F19E2715}" srcOrd="0" destOrd="0" presId="urn:microsoft.com/office/officeart/2005/8/layout/vList5"/>
    <dgm:cxn modelId="{3F5AC400-571F-4EE1-88DE-BB9CB473D1D4}" type="presOf" srcId="{E443610D-904C-4B3D-B072-40B091378BD1}" destId="{2E7D9D7D-DFC2-44E5-BB9B-BA7D5AF108E2}" srcOrd="0" destOrd="1" presId="urn:microsoft.com/office/officeart/2005/8/layout/vList5"/>
    <dgm:cxn modelId="{04546A11-1068-4A18-B91A-2172C788A287}" srcId="{74945AE8-85B8-4A4C-AFBD-8FD18D8021F7}" destId="{84F13D86-3691-45BB-8E8B-CDC2A82FB24F}" srcOrd="2" destOrd="0" parTransId="{F925EF42-82AB-4227-8285-DDEFDA37CF0B}" sibTransId="{31F7F78A-FA42-42C9-9582-8B3080259A94}"/>
    <dgm:cxn modelId="{B2575CD2-6A70-42B5-BA29-C3789651D814}" type="presOf" srcId="{4D217ED4-7198-413E-93F7-3578C3D18B29}" destId="{8D9A727D-9FEF-4BA2-A58F-9228A744808D}" srcOrd="0" destOrd="0" presId="urn:microsoft.com/office/officeart/2005/8/layout/vList5"/>
    <dgm:cxn modelId="{AA3F6A0C-30EA-4F18-BB39-AC4D6910FB9B}" type="presOf" srcId="{74945AE8-85B8-4A4C-AFBD-8FD18D8021F7}" destId="{EA76D721-580E-4CFE-8AB1-08AB49290FD9}" srcOrd="0" destOrd="0" presId="urn:microsoft.com/office/officeart/2005/8/layout/vList5"/>
    <dgm:cxn modelId="{DB6E4336-05B0-43F1-9E8D-860BBCC586DF}" srcId="{9A47A6A6-F96B-4945-A979-B91C21B53F4C}" destId="{5DDD7D38-F2BC-4142-A878-ECD5A9320F1E}" srcOrd="0" destOrd="0" parTransId="{C0325BCB-D900-4776-BCD3-FF3D61620E07}" sibTransId="{2EBC6B27-E421-4708-8895-74185333CB66}"/>
    <dgm:cxn modelId="{F6203B32-A7C6-43D1-8F3A-037FE015F8FC}" srcId="{74945AE8-85B8-4A4C-AFBD-8FD18D8021F7}" destId="{E0FA8F23-C518-4B0B-A596-F42535F294FC}" srcOrd="6" destOrd="0" parTransId="{E33BBF02-5129-4099-8017-E337A8272FDB}" sibTransId="{D5EAA837-28BD-4226-95F2-6F62A42FCD8A}"/>
    <dgm:cxn modelId="{A236139C-ECDC-4653-9A80-D2AB27C283C7}" srcId="{9A47A6A6-F96B-4945-A979-B91C21B53F4C}" destId="{DEA3A4E2-C6F5-45C1-B11F-FBDECF5AC497}" srcOrd="5" destOrd="0" parTransId="{24592FF4-CD2B-4B7A-88C6-64F7BA81783A}" sibTransId="{0889DBEE-5EEB-4084-B965-23A88514DB77}"/>
    <dgm:cxn modelId="{31E9BCD3-1BD7-4121-8872-FD6A41CD6041}" srcId="{9A47A6A6-F96B-4945-A979-B91C21B53F4C}" destId="{1CAEDE70-867F-42CD-A01D-8E79C364EDF0}" srcOrd="6" destOrd="0" parTransId="{FD8DAB0F-B728-4B65-9A02-A36AC05B8D31}" sibTransId="{0A7FD95F-D770-4995-A407-E5FFF45EB4BB}"/>
    <dgm:cxn modelId="{E0A56372-16D5-4424-B183-AB4AE4B6A66E}" type="presOf" srcId="{F66EDC94-4AFF-4717-973E-390644C68A81}" destId="{E95A3130-ACEB-4BFD-94BA-1A81F19E2715}" srcOrd="0" destOrd="4" presId="urn:microsoft.com/office/officeart/2005/8/layout/vList5"/>
    <dgm:cxn modelId="{B9EB5913-AD32-4815-9418-EFDCFE7EAF8A}" type="presOf" srcId="{5DDD7D38-F2BC-4142-A878-ECD5A9320F1E}" destId="{2E7D9D7D-DFC2-44E5-BB9B-BA7D5AF108E2}" srcOrd="0" destOrd="0" presId="urn:microsoft.com/office/officeart/2005/8/layout/vList5"/>
    <dgm:cxn modelId="{CAC3A77F-E2B5-49F2-8244-624B52FCFA50}" srcId="{9A47A6A6-F96B-4945-A979-B91C21B53F4C}" destId="{E443610D-904C-4B3D-B072-40B091378BD1}" srcOrd="1" destOrd="0" parTransId="{8BE6F7E2-B25D-4125-AB42-16B28678A24F}" sibTransId="{A30BDE4C-B23F-4147-8BEE-1BEC2B1C5A07}"/>
    <dgm:cxn modelId="{3367D418-EEAA-4ED4-AC85-76AA6245C3E7}" srcId="{74945AE8-85B8-4A4C-AFBD-8FD18D8021F7}" destId="{F1F4A727-73B9-4023-9E7E-FDECC575FCF0}" srcOrd="1" destOrd="0" parTransId="{5D96B230-E7F0-41F8-BD45-8E051ADDBBD9}" sibTransId="{BF48223C-8DE2-4E5F-BA96-1031EF5CC0E0}"/>
    <dgm:cxn modelId="{3A54CBB5-5C16-4C86-9310-730FD252F7DF}" srcId="{9A47A6A6-F96B-4945-A979-B91C21B53F4C}" destId="{C1FD05A6-20D4-47AF-A5D5-4B9A429EEB18}" srcOrd="2" destOrd="0" parTransId="{C1C0B135-7866-4C38-B8FF-EEBDCE867610}" sibTransId="{0A629633-DEF8-4B0A-8533-FACCDD7223CF}"/>
    <dgm:cxn modelId="{B6C623FF-ED15-46F7-B1DE-0E7E78EACDB8}" type="presOf" srcId="{AA9B7A9F-2016-4225-8A33-1B113B78A167}" destId="{2E7D9D7D-DFC2-44E5-BB9B-BA7D5AF108E2}" srcOrd="0" destOrd="3" presId="urn:microsoft.com/office/officeart/2005/8/layout/vList5"/>
    <dgm:cxn modelId="{470A876A-C6ED-4817-9440-F1F8E6D37054}" srcId="{9A47A6A6-F96B-4945-A979-B91C21B53F4C}" destId="{AA9B7A9F-2016-4225-8A33-1B113B78A167}" srcOrd="3" destOrd="0" parTransId="{B1E84FAC-C28F-4957-90FA-18F3417E0C32}" sibTransId="{B7A53EB2-CDDC-4A20-8579-9C7D9DDA6FB5}"/>
    <dgm:cxn modelId="{4D8A459C-47B2-4CCE-90B0-F0693E237686}" type="presOf" srcId="{1CAEDE70-867F-42CD-A01D-8E79C364EDF0}" destId="{2E7D9D7D-DFC2-44E5-BB9B-BA7D5AF108E2}" srcOrd="0" destOrd="6" presId="urn:microsoft.com/office/officeart/2005/8/layout/vList5"/>
    <dgm:cxn modelId="{B3FA24C8-CA2E-4AC6-A44B-0F06687AD190}" srcId="{74945AE8-85B8-4A4C-AFBD-8FD18D8021F7}" destId="{3EDAD947-42BE-4359-813E-6C1B3F85BA3B}" srcOrd="5" destOrd="0" parTransId="{4F6484BE-74EA-47D7-BBED-2881EBA9EEED}" sibTransId="{37E4E2A6-C296-47C5-9BB5-61339E109C9B}"/>
    <dgm:cxn modelId="{E417BC2A-4E5A-483A-BAEC-CAEC45E1D42C}" srcId="{74945AE8-85B8-4A4C-AFBD-8FD18D8021F7}" destId="{87477B85-61C9-4B9A-9739-9B9BC8BA9501}" srcOrd="3" destOrd="0" parTransId="{2F2CE438-12DB-4DE7-A4B1-2D76491E8065}" sibTransId="{4F6BAD50-710A-4DE3-9DBE-657B81B9969E}"/>
    <dgm:cxn modelId="{A4BE33C1-588B-40CC-84C1-5071AB4F75B1}" type="presParOf" srcId="{8D9A727D-9FEF-4BA2-A58F-9228A744808D}" destId="{7447F2C5-841B-464A-ABA8-3BEDF3CB2266}" srcOrd="0" destOrd="0" presId="urn:microsoft.com/office/officeart/2005/8/layout/vList5"/>
    <dgm:cxn modelId="{047F919B-1085-4BDC-825D-87672B73AB1E}" type="presParOf" srcId="{7447F2C5-841B-464A-ABA8-3BEDF3CB2266}" destId="{EA76D721-580E-4CFE-8AB1-08AB49290FD9}" srcOrd="0" destOrd="0" presId="urn:microsoft.com/office/officeart/2005/8/layout/vList5"/>
    <dgm:cxn modelId="{DE1D847B-F083-4078-A828-0C8286DE55DB}" type="presParOf" srcId="{7447F2C5-841B-464A-ABA8-3BEDF3CB2266}" destId="{E95A3130-ACEB-4BFD-94BA-1A81F19E2715}" srcOrd="1" destOrd="0" presId="urn:microsoft.com/office/officeart/2005/8/layout/vList5"/>
    <dgm:cxn modelId="{438AA59E-CBD4-4108-A3ED-65DA068045C8}" type="presParOf" srcId="{8D9A727D-9FEF-4BA2-A58F-9228A744808D}" destId="{70517AD4-9811-4566-9B52-596BCB96AF5A}" srcOrd="1" destOrd="0" presId="urn:microsoft.com/office/officeart/2005/8/layout/vList5"/>
    <dgm:cxn modelId="{C187FA1B-A8F0-4815-8350-7373F7767B70}" type="presParOf" srcId="{8D9A727D-9FEF-4BA2-A58F-9228A744808D}" destId="{AE4C51C7-4E10-4399-BA30-858AE482707B}" srcOrd="2" destOrd="0" presId="urn:microsoft.com/office/officeart/2005/8/layout/vList5"/>
    <dgm:cxn modelId="{DD730973-E83E-476B-8F9E-BD83865E7ABA}" type="presParOf" srcId="{AE4C51C7-4E10-4399-BA30-858AE482707B}" destId="{BCC3E5CA-EDFB-41E8-964A-E04CF46A4B77}" srcOrd="0" destOrd="0" presId="urn:microsoft.com/office/officeart/2005/8/layout/vList5"/>
    <dgm:cxn modelId="{2FA85D91-4BD5-4749-97C1-625EC2CBD36B}" type="presParOf" srcId="{AE4C51C7-4E10-4399-BA30-858AE482707B}" destId="{2E7D9D7D-DFC2-44E5-BB9B-BA7D5AF108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Test, Analiz ve Belgelendirme Giderleri</a:t>
          </a:r>
        </a:p>
        <a:p>
          <a:r>
            <a:rPr lang="tr-TR" sz="2200" i="1" u="none" dirty="0" smtClean="0"/>
            <a:t>(Üst Limit: 100.000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600" dirty="0" smtClean="0"/>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600" dirty="0"/>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endParaRPr lang="tr-TR" sz="1400" dirty="0"/>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D1FA8EEC-7D3A-4424-A426-9C906BB533A5}">
      <dgm:prSet phldrT="[Metin]" custT="1"/>
      <dgm:spPr/>
      <dgm:t>
        <a:bodyPr/>
        <a:lstStyle/>
        <a:p>
          <a:pPr algn="just"/>
          <a:r>
            <a:rPr lang="tr-TR" sz="1600" dirty="0" smtClean="0"/>
            <a:t>Belgelendirme giderleri, işletmelerin uluslararası pazarlara girişini sağlayacak ve/veya uluslararası pazarlarda rekabet avantajı yaratacak belge alımlarını kapsar.</a:t>
          </a:r>
          <a:endParaRPr lang="tr-TR" sz="1600" dirty="0"/>
        </a:p>
      </dgm:t>
    </dgm:pt>
    <dgm:pt modelId="{20E9F5C6-B4C0-401F-A91C-7FCA9BC4686C}" type="parTrans" cxnId="{31A4E67A-57C3-4E18-94DF-7B6B9DC11EE8}">
      <dgm:prSet/>
      <dgm:spPr/>
      <dgm:t>
        <a:bodyPr/>
        <a:lstStyle/>
        <a:p>
          <a:endParaRPr lang="tr-TR"/>
        </a:p>
      </dgm:t>
    </dgm:pt>
    <dgm:pt modelId="{0254F176-BCFE-483A-B23B-03A944218AB9}" type="sibTrans" cxnId="{31A4E67A-57C3-4E18-94DF-7B6B9DC11EE8}">
      <dgm:prSet/>
      <dgm:spPr/>
      <dgm:t>
        <a:bodyPr/>
        <a:lstStyle/>
        <a:p>
          <a:endParaRPr lang="tr-TR"/>
        </a:p>
      </dgm:t>
    </dgm:pt>
    <dgm:pt modelId="{EC84F96F-96A0-44F4-BB8A-EA41F530E2F4}">
      <dgm:prSet phldrT="[Metin]" custT="1"/>
      <dgm:spPr/>
      <dgm:t>
        <a:bodyPr/>
        <a:lstStyle/>
        <a:p>
          <a:pPr algn="just"/>
          <a:r>
            <a:rPr lang="tr-TR" sz="1600" dirty="0" smtClean="0"/>
            <a:t>Belgelendirme giderleri kapsamında başvuru, dosya inceleme, danışmanlık, eğitim, tetkik, denetim ve belge alımı giderlerine </a:t>
          </a:r>
          <a:r>
            <a:rPr lang="tr-TR" sz="1600" b="0" u="none" dirty="0" smtClean="0">
              <a:solidFill>
                <a:srgbClr val="FF0000"/>
              </a:solidFill>
            </a:rPr>
            <a:t>20.000.- TL’ye kadar</a:t>
          </a:r>
          <a:r>
            <a:rPr lang="tr-TR" sz="1600" b="0" u="none" dirty="0" smtClean="0"/>
            <a:t> </a:t>
          </a:r>
          <a:r>
            <a:rPr lang="tr-TR" sz="1600" dirty="0" smtClean="0"/>
            <a:t>destek verilir.</a:t>
          </a:r>
          <a:endParaRPr lang="tr-TR" sz="1600" dirty="0"/>
        </a:p>
      </dgm:t>
    </dgm:pt>
    <dgm:pt modelId="{534F0B76-71A2-4E85-BA80-CAD016A9B2FE}" type="parTrans" cxnId="{5ED1EF42-CA3D-4BE9-ABFC-94032EE51C17}">
      <dgm:prSet/>
      <dgm:spPr/>
      <dgm:t>
        <a:bodyPr/>
        <a:lstStyle/>
        <a:p>
          <a:endParaRPr lang="tr-TR"/>
        </a:p>
      </dgm:t>
    </dgm:pt>
    <dgm:pt modelId="{136B7168-81C6-44EC-85B7-1417DC788904}" type="sibTrans" cxnId="{5ED1EF42-CA3D-4BE9-ABFC-94032EE51C17}">
      <dgm:prSet/>
      <dgm:spPr/>
      <dgm:t>
        <a:bodyPr/>
        <a:lstStyle/>
        <a:p>
          <a:endParaRPr lang="tr-TR"/>
        </a:p>
      </dgm:t>
    </dgm:pt>
    <dgm:pt modelId="{34E7F854-BF70-40B3-80AB-05C571CC1B5B}">
      <dgm:prSet phldrT="[Metin]" custT="1"/>
      <dgm:spPr/>
      <dgm:t>
        <a:bodyPr/>
        <a:lstStyle/>
        <a:p>
          <a:pPr algn="just"/>
          <a:endParaRPr lang="tr-TR" sz="1600" dirty="0"/>
        </a:p>
      </dgm:t>
    </dgm:pt>
    <dgm:pt modelId="{B3C5D7DE-EF3B-48A5-BF12-37292D889606}" type="parTrans" cxnId="{FB4A82EF-5F2C-4DD6-BC0A-BE01DFA822F5}">
      <dgm:prSet/>
      <dgm:spPr/>
      <dgm:t>
        <a:bodyPr/>
        <a:lstStyle/>
        <a:p>
          <a:endParaRPr lang="tr-TR"/>
        </a:p>
      </dgm:t>
    </dgm:pt>
    <dgm:pt modelId="{FFBCD043-9752-4E8B-AB01-E8FD94467452}" type="sibTrans" cxnId="{FB4A82EF-5F2C-4DD6-BC0A-BE01DFA822F5}">
      <dgm:prSet/>
      <dgm:spPr/>
      <dgm:t>
        <a:bodyPr/>
        <a:lstStyle/>
        <a:p>
          <a:endParaRPr lang="tr-TR"/>
        </a:p>
      </dgm:t>
    </dgm:pt>
    <dgm:pt modelId="{A642A777-93D7-4AA6-AF45-AF92BDB78754}">
      <dgm:prSet phldrT="[Metin]" custT="1"/>
      <dgm:spPr/>
      <dgm:t>
        <a:bodyPr/>
        <a:lstStyle/>
        <a:p>
          <a:pPr algn="just"/>
          <a:endParaRPr lang="tr-TR" sz="1600" dirty="0"/>
        </a:p>
      </dgm:t>
    </dgm:pt>
    <dgm:pt modelId="{97C45A7F-8508-4FEE-BC16-B4DE3FF4C614}" type="parTrans" cxnId="{C93C02AC-895A-4C64-B2EA-8C98208B0B8A}">
      <dgm:prSet/>
      <dgm:spPr/>
      <dgm:t>
        <a:bodyPr/>
        <a:lstStyle/>
        <a:p>
          <a:endParaRPr lang="tr-TR"/>
        </a:p>
      </dgm:t>
    </dgm:pt>
    <dgm:pt modelId="{7DBAFB84-3B9D-4584-8591-67B8D6262DC4}" type="sibTrans" cxnId="{C93C02AC-895A-4C64-B2EA-8C98208B0B8A}">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472" custLinFactNeighborX="-7180" custLinFactNeighborY="1355">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71" custScaleY="118856">
        <dgm:presLayoutVars>
          <dgm:bulletEnabled val="1"/>
        </dgm:presLayoutVars>
      </dgm:prSet>
      <dgm:spPr/>
      <dgm:t>
        <a:bodyPr/>
        <a:lstStyle/>
        <a:p>
          <a:endParaRPr lang="tr-TR"/>
        </a:p>
      </dgm:t>
    </dgm:pt>
  </dgm:ptLst>
  <dgm:cxnLst>
    <dgm:cxn modelId="{C93C02AC-895A-4C64-B2EA-8C98208B0B8A}" srcId="{74945AE8-85B8-4A4C-AFBD-8FD18D8021F7}" destId="{A642A777-93D7-4AA6-AF45-AF92BDB78754}" srcOrd="3" destOrd="0" parTransId="{97C45A7F-8508-4FEE-BC16-B4DE3FF4C614}" sibTransId="{7DBAFB84-3B9D-4584-8591-67B8D6262DC4}"/>
    <dgm:cxn modelId="{64D1A5AB-09B7-4B56-8260-73932EF0C6EB}" type="presOf" srcId="{A642A777-93D7-4AA6-AF45-AF92BDB78754}" destId="{E95A3130-ACEB-4BFD-94BA-1A81F19E2715}" srcOrd="0" destOrd="3" presId="urn:microsoft.com/office/officeart/2005/8/layout/vList5"/>
    <dgm:cxn modelId="{956F7DE6-B249-4D04-954A-7716B37857BF}" type="presOf" srcId="{4D217ED4-7198-413E-93F7-3578C3D18B29}" destId="{8D9A727D-9FEF-4BA2-A58F-9228A744808D}"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BF184F87-72B3-4ED2-BB92-350764902AD7}" type="presOf" srcId="{34E7F854-BF70-40B3-80AB-05C571CC1B5B}" destId="{E95A3130-ACEB-4BFD-94BA-1A81F19E2715}" srcOrd="0" destOrd="1" presId="urn:microsoft.com/office/officeart/2005/8/layout/vList5"/>
    <dgm:cxn modelId="{31A4E67A-57C3-4E18-94DF-7B6B9DC11EE8}" srcId="{74945AE8-85B8-4A4C-AFBD-8FD18D8021F7}" destId="{D1FA8EEC-7D3A-4424-A426-9C906BB533A5}" srcOrd="2" destOrd="0" parTransId="{20E9F5C6-B4C0-401F-A91C-7FCA9BC4686C}" sibTransId="{0254F176-BCFE-483A-B23B-03A944218AB9}"/>
    <dgm:cxn modelId="{5ED1EF42-CA3D-4BE9-ABFC-94032EE51C17}" srcId="{74945AE8-85B8-4A4C-AFBD-8FD18D8021F7}" destId="{EC84F96F-96A0-44F4-BB8A-EA41F530E2F4}" srcOrd="4" destOrd="0" parTransId="{534F0B76-71A2-4E85-BA80-CAD016A9B2FE}" sibTransId="{136B7168-81C6-44EC-85B7-1417DC788904}"/>
    <dgm:cxn modelId="{E934B0AF-C200-432C-A74F-CA7CA07EAD3C}" type="presOf" srcId="{58B51C50-72F6-405E-8500-3AD3D454AAA4}" destId="{E95A3130-ACEB-4BFD-94BA-1A81F19E2715}" srcOrd="0" destOrd="0"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A90C6038-74E5-45F1-A63F-8281206931A5}" type="presOf" srcId="{D1FA8EEC-7D3A-4424-A426-9C906BB533A5}" destId="{E95A3130-ACEB-4BFD-94BA-1A81F19E2715}" srcOrd="0" destOrd="2" presId="urn:microsoft.com/office/officeart/2005/8/layout/vList5"/>
    <dgm:cxn modelId="{784E17F3-8F1D-4735-BA51-B35207D678BC}" type="presOf" srcId="{6185F662-3F02-4498-A8CB-B54CEC8FE415}" destId="{E95A3130-ACEB-4BFD-94BA-1A81F19E2715}" srcOrd="0" destOrd="5" presId="urn:microsoft.com/office/officeart/2005/8/layout/vList5"/>
    <dgm:cxn modelId="{549F8FDA-AADA-49A3-AE0F-17DB1DD25BDF}" type="presOf" srcId="{74945AE8-85B8-4A4C-AFBD-8FD18D8021F7}" destId="{EA76D721-580E-4CFE-8AB1-08AB49290FD9}" srcOrd="0" destOrd="0" presId="urn:microsoft.com/office/officeart/2005/8/layout/vList5"/>
    <dgm:cxn modelId="{FC6EC367-00C1-4ECC-8114-657DD855FD22}" type="presOf" srcId="{EC84F96F-96A0-44F4-BB8A-EA41F530E2F4}" destId="{E95A3130-ACEB-4BFD-94BA-1A81F19E2715}" srcOrd="0" destOrd="4" presId="urn:microsoft.com/office/officeart/2005/8/layout/vList5"/>
    <dgm:cxn modelId="{FB4A82EF-5F2C-4DD6-BC0A-BE01DFA822F5}" srcId="{74945AE8-85B8-4A4C-AFBD-8FD18D8021F7}" destId="{34E7F854-BF70-40B3-80AB-05C571CC1B5B}" srcOrd="1" destOrd="0" parTransId="{B3C5D7DE-EF3B-48A5-BF12-37292D889606}" sibTransId="{FFBCD043-9752-4E8B-AB01-E8FD94467452}"/>
    <dgm:cxn modelId="{E92AEFB9-A79B-425A-B113-DB37CA1425E8}" srcId="{74945AE8-85B8-4A4C-AFBD-8FD18D8021F7}" destId="{6185F662-3F02-4498-A8CB-B54CEC8FE415}" srcOrd="5" destOrd="0" parTransId="{94783F0C-A0AF-438F-98B4-428CA3249DE8}" sibTransId="{C07B18C2-5AFB-446F-9A09-85C9919B5895}"/>
    <dgm:cxn modelId="{76DBE326-3A93-4851-86CD-BD28F28DED09}" type="presParOf" srcId="{8D9A727D-9FEF-4BA2-A58F-9228A744808D}" destId="{7447F2C5-841B-464A-ABA8-3BEDF3CB2266}" srcOrd="0" destOrd="0" presId="urn:microsoft.com/office/officeart/2005/8/layout/vList5"/>
    <dgm:cxn modelId="{6AF2834E-ECB5-417C-8C64-B680F949E469}" type="presParOf" srcId="{7447F2C5-841B-464A-ABA8-3BEDF3CB2266}" destId="{EA76D721-580E-4CFE-8AB1-08AB49290FD9}" srcOrd="0" destOrd="0" presId="urn:microsoft.com/office/officeart/2005/8/layout/vList5"/>
    <dgm:cxn modelId="{E970CB60-AB80-4C43-8572-9B839B2D2AAF}"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Hizmet Alımı Giderleri</a:t>
          </a:r>
        </a:p>
        <a:p>
          <a:r>
            <a:rPr lang="tr-TR" sz="2200" i="1" u="none" dirty="0" smtClean="0"/>
            <a:t>(Üst Limit: 100.000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200" dirty="0" smtClean="0"/>
            <a:t>Eğitim ve danışmanlık giderleri; işletmelerin proje kapsamında ihracata yönelik alacakları eğitim ve danışmanlık (pazar araştırma danışmanlığı dahil) giderlerini kapsar.</a:t>
          </a:r>
          <a:endParaRPr lang="tr-TR" sz="1200" dirty="0"/>
        </a:p>
      </dgm:t>
    </dgm:pt>
    <dgm:pt modelId="{1C1C3F9E-707A-46C6-B114-9FE5AF07E2B0}" type="parTrans" cxnId="{9920D9A1-C445-461B-8E26-AE95859AF8E6}">
      <dgm:prSet/>
      <dgm:spPr/>
    </dgm:pt>
    <dgm:pt modelId="{8E8893DD-6062-4110-B831-B625D37CC0F5}" type="sibTrans" cxnId="{9920D9A1-C445-461B-8E26-AE95859AF8E6}">
      <dgm:prSet/>
      <dgm:spPr/>
    </dgm:pt>
    <dgm:pt modelId="{6185F662-3F02-4498-A8CB-B54CEC8FE415}">
      <dgm:prSet phldrT="[Metin]" custT="1"/>
      <dgm:spPr/>
      <dgm:t>
        <a:bodyPr/>
        <a:lstStyle/>
        <a:p>
          <a:pPr algn="just"/>
          <a:endParaRPr lang="tr-TR" sz="1100" dirty="0"/>
        </a:p>
      </dgm:t>
    </dgm:pt>
    <dgm:pt modelId="{94783F0C-A0AF-438F-98B4-428CA3249DE8}" type="parTrans" cxnId="{E92AEFB9-A79B-425A-B113-DB37CA1425E8}">
      <dgm:prSet/>
      <dgm:spPr/>
    </dgm:pt>
    <dgm:pt modelId="{C07B18C2-5AFB-446F-9A09-85C9919B5895}" type="sibTrans" cxnId="{E92AEFB9-A79B-425A-B113-DB37CA1425E8}">
      <dgm:prSet/>
      <dgm:spPr/>
    </dgm:pt>
    <dgm:pt modelId="{D1FA8EEC-7D3A-4424-A426-9C906BB533A5}">
      <dgm:prSet phldrT="[Metin]" custT="1"/>
      <dgm:spPr/>
      <dgm:t>
        <a:bodyPr/>
        <a:lstStyle/>
        <a:p>
          <a:pPr algn="just"/>
          <a:r>
            <a:rPr lang="tr-TR" sz="1200" b="1" dirty="0" smtClean="0"/>
            <a:t>Eğitim hizmeti alınabilecek kuruluşlar; </a:t>
          </a:r>
          <a:endParaRPr lang="tr-TR" sz="1200" b="1" dirty="0"/>
        </a:p>
      </dgm:t>
    </dgm:pt>
    <dgm:pt modelId="{20E9F5C6-B4C0-401F-A91C-7FCA9BC4686C}" type="parTrans" cxnId="{31A4E67A-57C3-4E18-94DF-7B6B9DC11EE8}">
      <dgm:prSet/>
      <dgm:spPr/>
    </dgm:pt>
    <dgm:pt modelId="{0254F176-BCFE-483A-B23B-03A944218AB9}" type="sibTrans" cxnId="{31A4E67A-57C3-4E18-94DF-7B6B9DC11EE8}">
      <dgm:prSet/>
      <dgm:spPr/>
    </dgm:pt>
    <dgm:pt modelId="{34E7F854-BF70-40B3-80AB-05C571CC1B5B}">
      <dgm:prSet phldrT="[Metin]" custT="1"/>
      <dgm:spPr/>
      <dgm:t>
        <a:bodyPr/>
        <a:lstStyle/>
        <a:p>
          <a:pPr algn="just"/>
          <a:endParaRPr lang="tr-TR" sz="1200" dirty="0"/>
        </a:p>
      </dgm:t>
    </dgm:pt>
    <dgm:pt modelId="{B3C5D7DE-EF3B-48A5-BF12-37292D889606}" type="parTrans" cxnId="{FB4A82EF-5F2C-4DD6-BC0A-BE01DFA822F5}">
      <dgm:prSet/>
      <dgm:spPr/>
    </dgm:pt>
    <dgm:pt modelId="{FFBCD043-9752-4E8B-AB01-E8FD94467452}" type="sibTrans" cxnId="{FB4A82EF-5F2C-4DD6-BC0A-BE01DFA822F5}">
      <dgm:prSet/>
      <dgm:spPr/>
    </dgm:pt>
    <dgm:pt modelId="{4DB3A64D-E90E-4A18-B76D-FFA6B0775695}">
      <dgm:prSet phldrT="[Metin]" custT="1"/>
      <dgm:spPr/>
      <dgm:t>
        <a:bodyPr/>
        <a:lstStyle/>
        <a:p>
          <a:pPr algn="just"/>
          <a:r>
            <a:rPr lang="tr-TR" sz="1200" dirty="0" smtClean="0"/>
            <a:t>Türkiye İhracatçılar Meclisi (TİM), </a:t>
          </a:r>
          <a:endParaRPr lang="tr-TR" sz="1200" dirty="0"/>
        </a:p>
      </dgm:t>
    </dgm:pt>
    <dgm:pt modelId="{5B5FEBBD-5357-4F08-82D0-8D53A784B6C7}" type="parTrans" cxnId="{2B05D049-89D9-49DA-8A3E-12E0B5E9C723}">
      <dgm:prSet/>
      <dgm:spPr/>
    </dgm:pt>
    <dgm:pt modelId="{5A8A76F3-B43B-49BF-87AE-9DBAF60FE7B5}" type="sibTrans" cxnId="{2B05D049-89D9-49DA-8A3E-12E0B5E9C723}">
      <dgm:prSet/>
      <dgm:spPr/>
    </dgm:pt>
    <dgm:pt modelId="{319E4480-AEAE-4F6A-ACC0-F0A4BECD9746}">
      <dgm:prSet phldrT="[Metin]" custT="1"/>
      <dgm:spPr/>
      <dgm:t>
        <a:bodyPr/>
        <a:lstStyle/>
        <a:p>
          <a:pPr algn="just"/>
          <a:r>
            <a:rPr lang="tr-TR" sz="1200" dirty="0" smtClean="0"/>
            <a:t>İhracatçı Birlikleri, </a:t>
          </a:r>
          <a:endParaRPr lang="tr-TR" sz="1200" dirty="0"/>
        </a:p>
      </dgm:t>
    </dgm:pt>
    <dgm:pt modelId="{C5805D43-EE40-4EE7-98BB-6AF9CB28406B}" type="parTrans" cxnId="{518BA5CE-2BBD-4792-8202-B30EAC843073}">
      <dgm:prSet/>
      <dgm:spPr/>
    </dgm:pt>
    <dgm:pt modelId="{4309ED12-776A-4A12-B469-F5C2F502850F}" type="sibTrans" cxnId="{518BA5CE-2BBD-4792-8202-B30EAC843073}">
      <dgm:prSet/>
      <dgm:spPr/>
    </dgm:pt>
    <dgm:pt modelId="{34058ABC-7C1A-4EF0-9D8A-B15F38BE86EC}">
      <dgm:prSet phldrT="[Metin]" custT="1"/>
      <dgm:spPr/>
      <dgm:t>
        <a:bodyPr/>
        <a:lstStyle/>
        <a:p>
          <a:pPr algn="just"/>
          <a:r>
            <a:rPr lang="tr-TR" sz="1200" dirty="0" smtClean="0"/>
            <a:t>Üniversitelerin işletmelere yönelik eğitim hizmeti vermek amacıyla kurulmuş birimleri, </a:t>
          </a:r>
          <a:endParaRPr lang="tr-TR" sz="1200" dirty="0"/>
        </a:p>
      </dgm:t>
    </dgm:pt>
    <dgm:pt modelId="{75152832-284C-4B0C-9545-5043288B7B03}" type="parTrans" cxnId="{531E7A85-9AB0-4305-8B30-7F9F3AE5FB71}">
      <dgm:prSet/>
      <dgm:spPr/>
    </dgm:pt>
    <dgm:pt modelId="{2744D2D9-ABF2-44E9-B8B1-4B08C9D10A59}" type="sibTrans" cxnId="{531E7A85-9AB0-4305-8B30-7F9F3AE5FB71}">
      <dgm:prSet/>
      <dgm:spPr/>
    </dgm:pt>
    <dgm:pt modelId="{DF263325-B9C3-44F4-9212-B60D514906A1}">
      <dgm:prSet phldrT="[Metin]" custT="1"/>
      <dgm:spPr/>
      <dgm:t>
        <a:bodyPr/>
        <a:lstStyle/>
        <a:p>
          <a:pPr algn="just"/>
          <a:r>
            <a:rPr lang="tr-TR" sz="1200" dirty="0" smtClean="0"/>
            <a:t>Mevzuatlarının dış ticaret kapsamında eğitim vermeye izin vermesi şartıyla kamu kurum/kuruluşları ve bunların eğitim hizmeti vermek amacıyla kurulmuş birimleri,</a:t>
          </a:r>
          <a:endParaRPr lang="tr-TR" sz="1200" dirty="0"/>
        </a:p>
      </dgm:t>
    </dgm:pt>
    <dgm:pt modelId="{26D69EE8-0114-4912-AA78-72AB625AE56E}" type="parTrans" cxnId="{6F59F958-C857-44C0-9AE2-973D8990722B}">
      <dgm:prSet/>
      <dgm:spPr/>
    </dgm:pt>
    <dgm:pt modelId="{49C82908-558F-45DF-8AE4-C9BE35C2C77C}" type="sibTrans" cxnId="{6F59F958-C857-44C0-9AE2-973D8990722B}">
      <dgm:prSet/>
      <dgm:spPr/>
    </dgm:pt>
    <dgm:pt modelId="{71BAFB3A-2BE8-474B-9204-7F910C947323}">
      <dgm:prSet phldrT="[Metin]" custT="1"/>
      <dgm:spPr/>
      <dgm:t>
        <a:bodyPr/>
        <a:lstStyle/>
        <a:p>
          <a:pPr algn="just"/>
          <a:r>
            <a:rPr lang="tr-TR" sz="1200" dirty="0" smtClean="0"/>
            <a:t> 08/02/2007 tarihli ve 5580 sayılı Özel Öğretim Kurumları Kanunu kapsamında kurum açma iznine sahip ve alanında program onayı olan kurum/kuruluşlardır.</a:t>
          </a:r>
          <a:endParaRPr lang="tr-TR" sz="1200" dirty="0"/>
        </a:p>
      </dgm:t>
    </dgm:pt>
    <dgm:pt modelId="{08FC79E8-2522-4C13-A24F-07D0FDA0C82E}" type="parTrans" cxnId="{D9D0EF1A-BA2A-45BB-A4FF-70B649F98751}">
      <dgm:prSet/>
      <dgm:spPr/>
    </dgm:pt>
    <dgm:pt modelId="{9F4F0A83-7134-42B4-AB2B-1669478F5C8C}" type="sibTrans" cxnId="{D9D0EF1A-BA2A-45BB-A4FF-70B649F98751}">
      <dgm:prSet/>
      <dgm:spPr/>
    </dgm:pt>
    <dgm:pt modelId="{5F69FFFE-5894-4389-9C53-84A75A625017}">
      <dgm:prSet phldrT="[Metin]" custT="1"/>
      <dgm:spPr/>
      <dgm:t>
        <a:bodyPr/>
        <a:lstStyle/>
        <a:p>
          <a:pPr algn="just"/>
          <a:r>
            <a:rPr lang="tr-TR" sz="1200" dirty="0" smtClean="0"/>
            <a:t>Danışmanlık hizmetini sağlayacak kuruluşun daha önce benzer nitelikte hazırladığı danışmanlık raporu örneği ve/veya danışmanlık faaliyetinin içeriğini, ayrıntılı çalışma planını ve maliyetini gösteren taslak eklenmelidir.</a:t>
          </a:r>
          <a:endParaRPr lang="tr-TR" sz="1200" dirty="0"/>
        </a:p>
      </dgm:t>
    </dgm:pt>
    <dgm:pt modelId="{A87816DC-AC2D-41DF-A295-BDB62461929D}" type="parTrans" cxnId="{5351F5D0-EE59-4F8B-B2D2-1E43A303267A}">
      <dgm:prSet/>
      <dgm:spPr/>
    </dgm:pt>
    <dgm:pt modelId="{F6DCE428-7B99-4B86-ADC5-A01FE8F9874E}" type="sibTrans" cxnId="{5351F5D0-EE59-4F8B-B2D2-1E43A303267A}">
      <dgm:prSet/>
      <dgm:spPr/>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570" custLinFactNeighborX="-1234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77E0CBD1-7758-4F25-BC43-0CB8E21E4723}" type="presOf" srcId="{5F69FFFE-5894-4389-9C53-84A75A625017}" destId="{E95A3130-ACEB-4BFD-94BA-1A81F19E2715}" srcOrd="0" destOrd="1" presId="urn:microsoft.com/office/officeart/2005/8/layout/vList5"/>
    <dgm:cxn modelId="{531E7A85-9AB0-4305-8B30-7F9F3AE5FB71}" srcId="{74945AE8-85B8-4A4C-AFBD-8FD18D8021F7}" destId="{34058ABC-7C1A-4EF0-9D8A-B15F38BE86EC}" srcOrd="6" destOrd="0" parTransId="{75152832-284C-4B0C-9545-5043288B7B03}" sibTransId="{2744D2D9-ABF2-44E9-B8B1-4B08C9D10A59}"/>
    <dgm:cxn modelId="{D7395692-5D1D-4313-870B-6E580C323A61}" type="presOf" srcId="{71BAFB3A-2BE8-474B-9204-7F910C947323}" destId="{E95A3130-ACEB-4BFD-94BA-1A81F19E2715}" srcOrd="0" destOrd="8" presId="urn:microsoft.com/office/officeart/2005/8/layout/vList5"/>
    <dgm:cxn modelId="{D9D0EF1A-BA2A-45BB-A4FF-70B649F98751}" srcId="{74945AE8-85B8-4A4C-AFBD-8FD18D8021F7}" destId="{71BAFB3A-2BE8-474B-9204-7F910C947323}" srcOrd="8" destOrd="0" parTransId="{08FC79E8-2522-4C13-A24F-07D0FDA0C82E}" sibTransId="{9F4F0A83-7134-42B4-AB2B-1669478F5C8C}"/>
    <dgm:cxn modelId="{C51DD8A6-1636-4ABF-8871-7E9B16D05ADF}" type="presOf" srcId="{34058ABC-7C1A-4EF0-9D8A-B15F38BE86EC}" destId="{E95A3130-ACEB-4BFD-94BA-1A81F19E2715}" srcOrd="0" destOrd="6" presId="urn:microsoft.com/office/officeart/2005/8/layout/vList5"/>
    <dgm:cxn modelId="{FB4A82EF-5F2C-4DD6-BC0A-BE01DFA822F5}" srcId="{74945AE8-85B8-4A4C-AFBD-8FD18D8021F7}" destId="{34E7F854-BF70-40B3-80AB-05C571CC1B5B}" srcOrd="2" destOrd="0" parTransId="{B3C5D7DE-EF3B-48A5-BF12-37292D889606}" sibTransId="{FFBCD043-9752-4E8B-AB01-E8FD94467452}"/>
    <dgm:cxn modelId="{518BA5CE-2BBD-4792-8202-B30EAC843073}" srcId="{74945AE8-85B8-4A4C-AFBD-8FD18D8021F7}" destId="{319E4480-AEAE-4F6A-ACC0-F0A4BECD9746}" srcOrd="5" destOrd="0" parTransId="{C5805D43-EE40-4EE7-98BB-6AF9CB28406B}" sibTransId="{4309ED12-776A-4A12-B469-F5C2F502850F}"/>
    <dgm:cxn modelId="{5AAB7347-4133-434B-93EC-DF3368ED32A6}" srcId="{4D217ED4-7198-413E-93F7-3578C3D18B29}" destId="{74945AE8-85B8-4A4C-AFBD-8FD18D8021F7}" srcOrd="0" destOrd="0" parTransId="{4C3E70A3-673D-4ECC-98B0-C3C771ED63D1}" sibTransId="{F89DDD73-52E9-4F89-A5E0-1C665AE0209C}"/>
    <dgm:cxn modelId="{E92AEFB9-A79B-425A-B113-DB37CA1425E8}" srcId="{74945AE8-85B8-4A4C-AFBD-8FD18D8021F7}" destId="{6185F662-3F02-4498-A8CB-B54CEC8FE415}" srcOrd="9" destOrd="0" parTransId="{94783F0C-A0AF-438F-98B4-428CA3249DE8}" sibTransId="{C07B18C2-5AFB-446F-9A09-85C9919B5895}"/>
    <dgm:cxn modelId="{2B05D049-89D9-49DA-8A3E-12E0B5E9C723}" srcId="{74945AE8-85B8-4A4C-AFBD-8FD18D8021F7}" destId="{4DB3A64D-E90E-4A18-B76D-FFA6B0775695}" srcOrd="4" destOrd="0" parTransId="{5B5FEBBD-5357-4F08-82D0-8D53A784B6C7}" sibTransId="{5A8A76F3-B43B-49BF-87AE-9DBAF60FE7B5}"/>
    <dgm:cxn modelId="{100C4810-B494-4744-8C88-E33DE464A036}" type="presOf" srcId="{34E7F854-BF70-40B3-80AB-05C571CC1B5B}" destId="{E95A3130-ACEB-4BFD-94BA-1A81F19E2715}" srcOrd="0" destOrd="2" presId="urn:microsoft.com/office/officeart/2005/8/layout/vList5"/>
    <dgm:cxn modelId="{F3CEFE3A-25D0-474C-B938-98891819EC46}" type="presOf" srcId="{D1FA8EEC-7D3A-4424-A426-9C906BB533A5}" destId="{E95A3130-ACEB-4BFD-94BA-1A81F19E2715}" srcOrd="0" destOrd="3" presId="urn:microsoft.com/office/officeart/2005/8/layout/vList5"/>
    <dgm:cxn modelId="{5351F5D0-EE59-4F8B-B2D2-1E43A303267A}" srcId="{74945AE8-85B8-4A4C-AFBD-8FD18D8021F7}" destId="{5F69FFFE-5894-4389-9C53-84A75A625017}" srcOrd="1" destOrd="0" parTransId="{A87816DC-AC2D-41DF-A295-BDB62461929D}" sibTransId="{F6DCE428-7B99-4B86-ADC5-A01FE8F9874E}"/>
    <dgm:cxn modelId="{83C43068-924A-423D-B49B-20A6A782DB57}" type="presOf" srcId="{DF263325-B9C3-44F4-9212-B60D514906A1}" destId="{E95A3130-ACEB-4BFD-94BA-1A81F19E2715}" srcOrd="0" destOrd="7" presId="urn:microsoft.com/office/officeart/2005/8/layout/vList5"/>
    <dgm:cxn modelId="{6DBC817F-B9D3-483E-8517-E5015E3EC7E4}" type="presOf" srcId="{319E4480-AEAE-4F6A-ACC0-F0A4BECD9746}" destId="{E95A3130-ACEB-4BFD-94BA-1A81F19E2715}" srcOrd="0" destOrd="5" presId="urn:microsoft.com/office/officeart/2005/8/layout/vList5"/>
    <dgm:cxn modelId="{77F635B5-F4A3-4D19-BA96-B5B66B0BE293}" type="presOf" srcId="{6185F662-3F02-4498-A8CB-B54CEC8FE415}" destId="{E95A3130-ACEB-4BFD-94BA-1A81F19E2715}" srcOrd="0" destOrd="9"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6F59F958-C857-44C0-9AE2-973D8990722B}" srcId="{74945AE8-85B8-4A4C-AFBD-8FD18D8021F7}" destId="{DF263325-B9C3-44F4-9212-B60D514906A1}" srcOrd="7" destOrd="0" parTransId="{26D69EE8-0114-4912-AA78-72AB625AE56E}" sibTransId="{49C82908-558F-45DF-8AE4-C9BE35C2C77C}"/>
    <dgm:cxn modelId="{879CED48-6495-4095-80BB-D39F6B88BBAF}" type="presOf" srcId="{58B51C50-72F6-405E-8500-3AD3D454AAA4}" destId="{E95A3130-ACEB-4BFD-94BA-1A81F19E2715}" srcOrd="0" destOrd="0" presId="urn:microsoft.com/office/officeart/2005/8/layout/vList5"/>
    <dgm:cxn modelId="{0B0F381E-AF4C-4AC5-9F8C-85261FFDDE7A}" type="presOf" srcId="{4D217ED4-7198-413E-93F7-3578C3D18B29}" destId="{8D9A727D-9FEF-4BA2-A58F-9228A744808D}" srcOrd="0" destOrd="0" presId="urn:microsoft.com/office/officeart/2005/8/layout/vList5"/>
    <dgm:cxn modelId="{81CEBE25-475A-4E6A-B6C2-CAE4EFCACFD8}" type="presOf" srcId="{74945AE8-85B8-4A4C-AFBD-8FD18D8021F7}" destId="{EA76D721-580E-4CFE-8AB1-08AB49290FD9}" srcOrd="0" destOrd="0" presId="urn:microsoft.com/office/officeart/2005/8/layout/vList5"/>
    <dgm:cxn modelId="{31A4E67A-57C3-4E18-94DF-7B6B9DC11EE8}" srcId="{74945AE8-85B8-4A4C-AFBD-8FD18D8021F7}" destId="{D1FA8EEC-7D3A-4424-A426-9C906BB533A5}" srcOrd="3" destOrd="0" parTransId="{20E9F5C6-B4C0-401F-A91C-7FCA9BC4686C}" sibTransId="{0254F176-BCFE-483A-B23B-03A944218AB9}"/>
    <dgm:cxn modelId="{D043B07E-6460-468C-888F-94009DDA8B3E}" type="presOf" srcId="{4DB3A64D-E90E-4A18-B76D-FFA6B0775695}" destId="{E95A3130-ACEB-4BFD-94BA-1A81F19E2715}" srcOrd="0" destOrd="4" presId="urn:microsoft.com/office/officeart/2005/8/layout/vList5"/>
    <dgm:cxn modelId="{2E4A9EE1-0E78-4AEE-B39E-CFF18906753F}" type="presParOf" srcId="{8D9A727D-9FEF-4BA2-A58F-9228A744808D}" destId="{7447F2C5-841B-464A-ABA8-3BEDF3CB2266}" srcOrd="0" destOrd="0" presId="urn:microsoft.com/office/officeart/2005/8/layout/vList5"/>
    <dgm:cxn modelId="{1F3054A4-C4A5-48DA-A89F-C831118E6E82}" type="presParOf" srcId="{7447F2C5-841B-464A-ABA8-3BEDF3CB2266}" destId="{EA76D721-580E-4CFE-8AB1-08AB49290FD9}" srcOrd="0" destOrd="0" presId="urn:microsoft.com/office/officeart/2005/8/layout/vList5"/>
    <dgm:cxn modelId="{B1009901-52FF-425D-9C36-A6B0B855638A}"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Hizmet Alımı Giderleri</a:t>
          </a: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300" dirty="0" smtClean="0"/>
            <a:t>Tasarım giderleri; işletmelerin ihracata konu ürün/ambalaj tasarım giderlerini kapsar.</a:t>
          </a:r>
          <a:endParaRPr lang="tr-TR" sz="1300" dirty="0"/>
        </a:p>
      </dgm:t>
    </dgm:pt>
    <dgm:pt modelId="{1C1C3F9E-707A-46C6-B114-9FE5AF07E2B0}" type="parTrans" cxnId="{9920D9A1-C445-461B-8E26-AE95859AF8E6}">
      <dgm:prSet/>
      <dgm:spPr/>
    </dgm:pt>
    <dgm:pt modelId="{8E8893DD-6062-4110-B831-B625D37CC0F5}" type="sibTrans" cxnId="{9920D9A1-C445-461B-8E26-AE95859AF8E6}">
      <dgm:prSet/>
      <dgm:spPr/>
    </dgm:pt>
    <dgm:pt modelId="{6185F662-3F02-4498-A8CB-B54CEC8FE415}">
      <dgm:prSet phldrT="[Metin]" custT="1"/>
      <dgm:spPr/>
      <dgm:t>
        <a:bodyPr/>
        <a:lstStyle/>
        <a:p>
          <a:pPr algn="just"/>
          <a:r>
            <a:rPr lang="tr-TR" sz="1300" dirty="0" smtClean="0"/>
            <a:t>Nakliye giderleri; işletmelerin ihracata konu ürün numunesinin yurt dışına havayolu/karayolu/demiryolu/denizyolu ile yapacağı ihracat işleminde ürün numunesinin alıcıya ulaşım sürecindeki tüm nakliye ve sigorta giderlerini kapsar.</a:t>
          </a:r>
          <a:endParaRPr lang="tr-TR" sz="1300" dirty="0"/>
        </a:p>
      </dgm:t>
    </dgm:pt>
    <dgm:pt modelId="{94783F0C-A0AF-438F-98B4-428CA3249DE8}" type="parTrans" cxnId="{E92AEFB9-A79B-425A-B113-DB37CA1425E8}">
      <dgm:prSet/>
      <dgm:spPr/>
    </dgm:pt>
    <dgm:pt modelId="{C07B18C2-5AFB-446F-9A09-85C9919B5895}" type="sibTrans" cxnId="{E92AEFB9-A79B-425A-B113-DB37CA1425E8}">
      <dgm:prSet/>
      <dgm:spPr/>
    </dgm:pt>
    <dgm:pt modelId="{1ED7ED1C-6D36-4D02-A4FF-CA83CD4FEDBA}">
      <dgm:prSet phldrT="[Metin]" custT="1"/>
      <dgm:spPr/>
      <dgm:t>
        <a:bodyPr/>
        <a:lstStyle/>
        <a:p>
          <a:pPr algn="just"/>
          <a:r>
            <a:rPr lang="tr-TR" sz="1300" dirty="0" smtClean="0"/>
            <a:t>Yurt dışı marka tescil giderleri; işletmelerin TÜRKPATENT (Türk Patent ve Marka Kurumu) muadili yurt dışı kurum/kuruluşlardan alacakları Marka Tescil Belgeleri için başvuru yapılan kurum/kuruluşlara yaptığı ödemelere ilişkin giderleri kapsar. </a:t>
          </a:r>
          <a:endParaRPr lang="tr-TR" sz="1300" dirty="0"/>
        </a:p>
      </dgm:t>
    </dgm:pt>
    <dgm:pt modelId="{17A9B065-D0E1-4018-BBCD-61389B39ABBF}" type="parTrans" cxnId="{90793B28-5EBD-4F01-9715-30576699736D}">
      <dgm:prSet/>
      <dgm:spPr/>
    </dgm:pt>
    <dgm:pt modelId="{1A234883-B5D5-45F2-B3DD-79F397B94E46}" type="sibTrans" cxnId="{90793B28-5EBD-4F01-9715-30576699736D}">
      <dgm:prSet/>
      <dgm:spPr/>
    </dgm:pt>
    <dgm:pt modelId="{D303EBE3-0575-4036-BCCC-E9F95290A3ED}">
      <dgm:prSet phldrT="[Metin]" custT="1"/>
      <dgm:spPr/>
      <dgm:t>
        <a:bodyPr/>
        <a:lstStyle/>
        <a:p>
          <a:pPr algn="just"/>
          <a:r>
            <a:rPr lang="tr-TR" sz="1300" dirty="0" smtClean="0"/>
            <a:t>Diğer hizmet alımları giderleri; proje ile ilişkilendirilebilecek diğer hizmet alım giderlerini kapsar.</a:t>
          </a:r>
          <a:endParaRPr lang="tr-TR" sz="1300" dirty="0"/>
        </a:p>
      </dgm:t>
    </dgm:pt>
    <dgm:pt modelId="{923A6A89-1888-4029-A1CE-61C45D035365}" type="parTrans" cxnId="{7DE35821-A9B5-427A-9815-6AFEC3D32629}">
      <dgm:prSet/>
      <dgm:spPr/>
    </dgm:pt>
    <dgm:pt modelId="{C9DFA86F-148E-450D-B40D-7ADFB61ECC73}" type="sibTrans" cxnId="{7DE35821-A9B5-427A-9815-6AFEC3D32629}">
      <dgm:prSet/>
      <dgm:spPr/>
    </dgm:pt>
    <dgm:pt modelId="{35DC7BEE-9529-4151-8B31-DD967E150AFA}">
      <dgm:prSet phldrT="[Metin]" custT="1"/>
      <dgm:spPr/>
      <dgm:t>
        <a:bodyPr/>
        <a:lstStyle/>
        <a:p>
          <a:pPr algn="just"/>
          <a:endParaRPr lang="tr-TR" sz="1300" dirty="0"/>
        </a:p>
      </dgm:t>
    </dgm:pt>
    <dgm:pt modelId="{C56D615C-369A-4A9B-A5E8-5167B0195D18}" type="parTrans" cxnId="{89A5B5D1-05C7-4798-ACB1-18B8FA4AC710}">
      <dgm:prSet/>
      <dgm:spPr/>
    </dgm:pt>
    <dgm:pt modelId="{B38E7984-AE74-47EF-BCCB-2B1CA4C41B68}" type="sibTrans" cxnId="{89A5B5D1-05C7-4798-ACB1-18B8FA4AC710}">
      <dgm:prSet/>
      <dgm:spPr/>
    </dgm:pt>
    <dgm:pt modelId="{1D7927F4-CE78-4DDC-823F-130DC103B3F3}">
      <dgm:prSet phldrT="[Metin]" custT="1"/>
      <dgm:spPr/>
      <dgm:t>
        <a:bodyPr/>
        <a:lstStyle/>
        <a:p>
          <a:pPr algn="just"/>
          <a:endParaRPr lang="tr-TR" sz="1300" dirty="0"/>
        </a:p>
      </dgm:t>
    </dgm:pt>
    <dgm:pt modelId="{310389DF-188F-438B-B9EE-82430B29DDDD}" type="parTrans" cxnId="{FE7755F4-3348-429F-96C3-A22F73E91970}">
      <dgm:prSet/>
      <dgm:spPr/>
    </dgm:pt>
    <dgm:pt modelId="{3ED0686B-6E2E-4390-BFED-5C8CDC74A0C3}" type="sibTrans" cxnId="{FE7755F4-3348-429F-96C3-A22F73E91970}">
      <dgm:prSet/>
      <dgm:spPr/>
    </dgm:pt>
    <dgm:pt modelId="{1FECDD9B-368A-498F-BDD9-5E051569DBEA}">
      <dgm:prSet phldrT="[Metin]" custT="1"/>
      <dgm:spPr/>
      <dgm:t>
        <a:bodyPr/>
        <a:lstStyle/>
        <a:p>
          <a:pPr algn="just"/>
          <a:endParaRPr lang="tr-TR" sz="1300" dirty="0"/>
        </a:p>
      </dgm:t>
    </dgm:pt>
    <dgm:pt modelId="{B46D62FC-5A2D-46AA-BFBA-256B326D9371}" type="parTrans" cxnId="{42AAA1D7-15A8-4E30-B58C-823F1D34E845}">
      <dgm:prSet/>
      <dgm:spPr/>
    </dgm:pt>
    <dgm:pt modelId="{96CF09E0-9712-40AD-B590-E8105A988713}" type="sibTrans" cxnId="{42AAA1D7-15A8-4E30-B58C-823F1D34E845}">
      <dgm:prSet/>
      <dgm:spPr/>
    </dgm:pt>
    <dgm:pt modelId="{1F2F186C-3FA4-4E5A-B10B-8377CF08181F}">
      <dgm:prSet phldrT="[Metin]" custT="1"/>
      <dgm:spPr/>
      <dgm:t>
        <a:bodyPr/>
        <a:lstStyle/>
        <a:p>
          <a:pPr algn="just"/>
          <a:r>
            <a:rPr lang="tr-TR" sz="1300" dirty="0" smtClean="0"/>
            <a:t>Eğitim, danışmanlık, tasarım, yurt dışı marka tescil, nakliye ve diğer hizmet alımı giderlerinin her biri için </a:t>
          </a:r>
          <a:r>
            <a:rPr lang="tr-TR" sz="1300" dirty="0" smtClean="0">
              <a:solidFill>
                <a:srgbClr val="FF0000"/>
              </a:solidFill>
            </a:rPr>
            <a:t>20.000.-TL’ye kadar</a:t>
          </a:r>
          <a:r>
            <a:rPr lang="tr-TR" sz="1300" dirty="0" smtClean="0"/>
            <a:t> destek verilir.</a:t>
          </a:r>
          <a:endParaRPr lang="tr-TR" sz="1300" dirty="0"/>
        </a:p>
      </dgm:t>
    </dgm:pt>
    <dgm:pt modelId="{21C49292-CC93-4DD7-B19C-BCAE3C8A77AB}" type="parTrans" cxnId="{121E1FD4-CAFE-49BC-A2EF-93E33DAAFDAE}">
      <dgm:prSet/>
      <dgm:spPr/>
    </dgm:pt>
    <dgm:pt modelId="{6E481D59-69E8-489D-955F-E074D8650C22}" type="sibTrans" cxnId="{121E1FD4-CAFE-49BC-A2EF-93E33DAAFDAE}">
      <dgm:prSet/>
      <dgm:spPr/>
    </dgm:pt>
    <dgm:pt modelId="{32C8BF01-76B4-4C71-B4EA-02907D2752F5}">
      <dgm:prSet phldrT="[Metin]" custT="1"/>
      <dgm:spPr/>
      <dgm:t>
        <a:bodyPr/>
        <a:lstStyle/>
        <a:p>
          <a:pPr algn="just"/>
          <a:endParaRPr lang="tr-TR" sz="1300" dirty="0"/>
        </a:p>
      </dgm:t>
    </dgm:pt>
    <dgm:pt modelId="{C8E35510-8A87-45A1-8652-04365E73A71C}" type="parTrans" cxnId="{CFB7872F-3C70-4A7D-8DBF-9CEBDE3934E1}">
      <dgm:prSet/>
      <dgm:spPr/>
    </dgm:pt>
    <dgm:pt modelId="{61A3AB86-58C8-49EC-93EA-1C2E92E784B4}" type="sibTrans" cxnId="{CFB7872F-3C70-4A7D-8DBF-9CEBDE3934E1}">
      <dgm:prSet/>
      <dgm:spPr/>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570" custLinFactNeighborX="-1234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F144D741-E4EC-4CC8-9BAB-31785AF0887A}" type="presOf" srcId="{74945AE8-85B8-4A4C-AFBD-8FD18D8021F7}" destId="{EA76D721-580E-4CFE-8AB1-08AB49290FD9}" srcOrd="0" destOrd="0" presId="urn:microsoft.com/office/officeart/2005/8/layout/vList5"/>
    <dgm:cxn modelId="{42AAA1D7-15A8-4E30-B58C-823F1D34E845}" srcId="{74945AE8-85B8-4A4C-AFBD-8FD18D8021F7}" destId="{1FECDD9B-368A-498F-BDD9-5E051569DBEA}" srcOrd="7" destOrd="0" parTransId="{B46D62FC-5A2D-46AA-BFBA-256B326D9371}" sibTransId="{96CF09E0-9712-40AD-B590-E8105A988713}"/>
    <dgm:cxn modelId="{E18D1550-6B84-4AE6-8828-687BDEC6BB73}" type="presOf" srcId="{35DC7BEE-9529-4151-8B31-DD967E150AFA}" destId="{E95A3130-ACEB-4BFD-94BA-1A81F19E2715}" srcOrd="0" destOrd="5"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F0D59787-6928-4FA1-BDD6-B8923891E9B2}" type="presOf" srcId="{58B51C50-72F6-405E-8500-3AD3D454AAA4}" destId="{E95A3130-ACEB-4BFD-94BA-1A81F19E2715}" srcOrd="0" destOrd="0" presId="urn:microsoft.com/office/officeart/2005/8/layout/vList5"/>
    <dgm:cxn modelId="{89A5B5D1-05C7-4798-ACB1-18B8FA4AC710}" srcId="{74945AE8-85B8-4A4C-AFBD-8FD18D8021F7}" destId="{35DC7BEE-9529-4151-8B31-DD967E150AFA}" srcOrd="5" destOrd="0" parTransId="{C56D615C-369A-4A9B-A5E8-5167B0195D18}" sibTransId="{B38E7984-AE74-47EF-BCCB-2B1CA4C41B68}"/>
    <dgm:cxn modelId="{58EA9F0E-A08E-4E20-8D35-438106AB631A}" type="presOf" srcId="{1D7927F4-CE78-4DDC-823F-130DC103B3F3}" destId="{E95A3130-ACEB-4BFD-94BA-1A81F19E2715}" srcOrd="0" destOrd="1" presId="urn:microsoft.com/office/officeart/2005/8/layout/vList5"/>
    <dgm:cxn modelId="{CFB7872F-3C70-4A7D-8DBF-9CEBDE3934E1}" srcId="{74945AE8-85B8-4A4C-AFBD-8FD18D8021F7}" destId="{32C8BF01-76B4-4C71-B4EA-02907D2752F5}" srcOrd="3" destOrd="0" parTransId="{C8E35510-8A87-45A1-8652-04365E73A71C}" sibTransId="{61A3AB86-58C8-49EC-93EA-1C2E92E784B4}"/>
    <dgm:cxn modelId="{5AAB7347-4133-434B-93EC-DF3368ED32A6}" srcId="{4D217ED4-7198-413E-93F7-3578C3D18B29}" destId="{74945AE8-85B8-4A4C-AFBD-8FD18D8021F7}" srcOrd="0" destOrd="0" parTransId="{4C3E70A3-673D-4ECC-98B0-C3C771ED63D1}" sibTransId="{F89DDD73-52E9-4F89-A5E0-1C665AE0209C}"/>
    <dgm:cxn modelId="{FE7755F4-3348-429F-96C3-A22F73E91970}" srcId="{74945AE8-85B8-4A4C-AFBD-8FD18D8021F7}" destId="{1D7927F4-CE78-4DDC-823F-130DC103B3F3}" srcOrd="1" destOrd="0" parTransId="{310389DF-188F-438B-B9EE-82430B29DDDD}" sibTransId="{3ED0686B-6E2E-4390-BFED-5C8CDC74A0C3}"/>
    <dgm:cxn modelId="{7DE35821-A9B5-427A-9815-6AFEC3D32629}" srcId="{74945AE8-85B8-4A4C-AFBD-8FD18D8021F7}" destId="{D303EBE3-0575-4036-BCCC-E9F95290A3ED}" srcOrd="6" destOrd="0" parTransId="{923A6A89-1888-4029-A1CE-61C45D035365}" sibTransId="{C9DFA86F-148E-450D-B40D-7ADFB61ECC73}"/>
    <dgm:cxn modelId="{FC09EC6E-6C11-4638-8EA3-DAD6A3DDE0D8}" type="presOf" srcId="{1F2F186C-3FA4-4E5A-B10B-8377CF08181F}" destId="{E95A3130-ACEB-4BFD-94BA-1A81F19E2715}" srcOrd="0" destOrd="8" presId="urn:microsoft.com/office/officeart/2005/8/layout/vList5"/>
    <dgm:cxn modelId="{1DB2F11A-AC69-4825-A353-C9C84BBF5212}" type="presOf" srcId="{4D217ED4-7198-413E-93F7-3578C3D18B29}" destId="{8D9A727D-9FEF-4BA2-A58F-9228A744808D}" srcOrd="0" destOrd="0" presId="urn:microsoft.com/office/officeart/2005/8/layout/vList5"/>
    <dgm:cxn modelId="{7052ECCD-8016-479E-9BAF-BE2037091129}" type="presOf" srcId="{1FECDD9B-368A-498F-BDD9-5E051569DBEA}" destId="{E95A3130-ACEB-4BFD-94BA-1A81F19E2715}" srcOrd="0" destOrd="7" presId="urn:microsoft.com/office/officeart/2005/8/layout/vList5"/>
    <dgm:cxn modelId="{5F63A97E-E5D7-4169-8099-8E49723547F5}" type="presOf" srcId="{32C8BF01-76B4-4C71-B4EA-02907D2752F5}" destId="{E95A3130-ACEB-4BFD-94BA-1A81F19E2715}" srcOrd="0" destOrd="3" presId="urn:microsoft.com/office/officeart/2005/8/layout/vList5"/>
    <dgm:cxn modelId="{90793B28-5EBD-4F01-9715-30576699736D}" srcId="{74945AE8-85B8-4A4C-AFBD-8FD18D8021F7}" destId="{1ED7ED1C-6D36-4D02-A4FF-CA83CD4FEDBA}" srcOrd="2" destOrd="0" parTransId="{17A9B065-D0E1-4018-BBCD-61389B39ABBF}" sibTransId="{1A234883-B5D5-45F2-B3DD-79F397B94E46}"/>
    <dgm:cxn modelId="{29879BD6-22E0-4065-9088-F4C12AEA948B}" type="presOf" srcId="{1ED7ED1C-6D36-4D02-A4FF-CA83CD4FEDBA}" destId="{E95A3130-ACEB-4BFD-94BA-1A81F19E2715}" srcOrd="0" destOrd="2" presId="urn:microsoft.com/office/officeart/2005/8/layout/vList5"/>
    <dgm:cxn modelId="{2DBBC173-438A-441D-B254-DE7274F37A61}" type="presOf" srcId="{D303EBE3-0575-4036-BCCC-E9F95290A3ED}" destId="{E95A3130-ACEB-4BFD-94BA-1A81F19E2715}" srcOrd="0" destOrd="6" presId="urn:microsoft.com/office/officeart/2005/8/layout/vList5"/>
    <dgm:cxn modelId="{E92AEFB9-A79B-425A-B113-DB37CA1425E8}" srcId="{74945AE8-85B8-4A4C-AFBD-8FD18D8021F7}" destId="{6185F662-3F02-4498-A8CB-B54CEC8FE415}" srcOrd="4" destOrd="0" parTransId="{94783F0C-A0AF-438F-98B4-428CA3249DE8}" sibTransId="{C07B18C2-5AFB-446F-9A09-85C9919B5895}"/>
    <dgm:cxn modelId="{E16D1D00-C4B2-4A4D-86C4-195A4370D2F8}" type="presOf" srcId="{6185F662-3F02-4498-A8CB-B54CEC8FE415}" destId="{E95A3130-ACEB-4BFD-94BA-1A81F19E2715}" srcOrd="0" destOrd="4" presId="urn:microsoft.com/office/officeart/2005/8/layout/vList5"/>
    <dgm:cxn modelId="{121E1FD4-CAFE-49BC-A2EF-93E33DAAFDAE}" srcId="{74945AE8-85B8-4A4C-AFBD-8FD18D8021F7}" destId="{1F2F186C-3FA4-4E5A-B10B-8377CF08181F}" srcOrd="8" destOrd="0" parTransId="{21C49292-CC93-4DD7-B19C-BCAE3C8A77AB}" sibTransId="{6E481D59-69E8-489D-955F-E074D8650C22}"/>
    <dgm:cxn modelId="{50003FC3-7113-4C48-9514-B293EA3950E6}" type="presParOf" srcId="{8D9A727D-9FEF-4BA2-A58F-9228A744808D}" destId="{7447F2C5-841B-464A-ABA8-3BEDF3CB2266}" srcOrd="0" destOrd="0" presId="urn:microsoft.com/office/officeart/2005/8/layout/vList5"/>
    <dgm:cxn modelId="{283B001E-4186-419A-800E-C1ED7A98D69C}" type="presParOf" srcId="{7447F2C5-841B-464A-ABA8-3BEDF3CB2266}" destId="{EA76D721-580E-4CFE-8AB1-08AB49290FD9}" srcOrd="0" destOrd="0" presId="urn:microsoft.com/office/officeart/2005/8/layout/vList5"/>
    <dgm:cxn modelId="{75A223EB-D484-4AE9-9F8C-0A10A57B2591}"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667208" y="-2290935"/>
          <a:ext cx="1712339" cy="62942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t>Yeni istihdam edilecek personel için destek verilir.</a:t>
          </a:r>
          <a:endParaRPr lang="tr-TR" sz="1400" kern="1200" dirty="0"/>
        </a:p>
        <a:p>
          <a:pPr marL="114300" lvl="1" indent="-114300" algn="just" defTabSz="622300">
            <a:lnSpc>
              <a:spcPct val="90000"/>
            </a:lnSpc>
            <a:spcBef>
              <a:spcPct val="0"/>
            </a:spcBef>
            <a:spcAft>
              <a:spcPct val="15000"/>
            </a:spcAft>
            <a:buChar char="••"/>
          </a:pPr>
          <a:r>
            <a:rPr lang="tr-TR" sz="1400" kern="1200" dirty="0" smtClean="0"/>
            <a:t>E</a:t>
          </a:r>
          <a:r>
            <a:rPr lang="sv-SE" sz="1400" kern="1200" dirty="0" smtClean="0"/>
            <a:t>n fazla </a:t>
          </a:r>
          <a:r>
            <a:rPr lang="tr-TR" sz="1400" kern="1200" dirty="0" smtClean="0"/>
            <a:t>2</a:t>
          </a:r>
          <a:r>
            <a:rPr lang="sv-SE" sz="1400" kern="1200" dirty="0" smtClean="0"/>
            <a:t> (</a:t>
          </a:r>
          <a:r>
            <a:rPr lang="tr-TR" sz="1400" kern="1200" dirty="0" smtClean="0"/>
            <a:t>iki</a:t>
          </a:r>
          <a:r>
            <a:rPr lang="sv-SE" sz="1400" kern="1200" dirty="0" smtClean="0"/>
            <a:t>) personel için destek verilebilir</a:t>
          </a:r>
          <a:r>
            <a:rPr lang="tr-TR" sz="1400" kern="1200" dirty="0" smtClean="0"/>
            <a:t>.</a:t>
          </a:r>
          <a:endParaRPr lang="tr-TR" sz="1400" kern="1200" dirty="0"/>
        </a:p>
        <a:p>
          <a:pPr marL="114300" lvl="1" indent="-114300" algn="just" defTabSz="622300">
            <a:lnSpc>
              <a:spcPct val="90000"/>
            </a:lnSpc>
            <a:spcBef>
              <a:spcPct val="0"/>
            </a:spcBef>
            <a:spcAft>
              <a:spcPct val="15000"/>
            </a:spcAft>
            <a:buChar char="••"/>
          </a:pPr>
          <a:r>
            <a:rPr lang="tr-TR" sz="1400" kern="12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kern="1200" dirty="0"/>
        </a:p>
        <a:p>
          <a:pPr marL="114300" lvl="1" indent="-114300" algn="just" defTabSz="622300">
            <a:lnSpc>
              <a:spcPct val="90000"/>
            </a:lnSpc>
            <a:spcBef>
              <a:spcPct val="0"/>
            </a:spcBef>
            <a:spcAft>
              <a:spcPct val="15000"/>
            </a:spcAft>
            <a:buChar char="••"/>
          </a:pPr>
          <a:r>
            <a:rPr lang="tr-TR" sz="1400" kern="1200" dirty="0" smtClean="0"/>
            <a:t>Yabancı uyruklu personel de istihdam edilebilir.</a:t>
          </a:r>
          <a:endParaRPr lang="tr-TR" sz="1400" kern="1200" dirty="0"/>
        </a:p>
      </dsp:txBody>
      <dsp:txXfrm rot="-5400000">
        <a:off x="2376273" y="83590"/>
        <a:ext cx="6210620" cy="1545159"/>
      </dsp:txXfrm>
    </dsp:sp>
    <dsp:sp modelId="{EA76D721-580E-4CFE-8AB1-08AB49290FD9}">
      <dsp:nvSpPr>
        <dsp:cNvPr id="0" name=""/>
        <dsp:cNvSpPr/>
      </dsp:nvSpPr>
      <dsp:spPr>
        <a:xfrm>
          <a:off x="0" y="0"/>
          <a:ext cx="2416598" cy="1761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Personel Gideri</a:t>
          </a:r>
        </a:p>
        <a:p>
          <a:pPr lvl="0" algn="ctr" defTabSz="977900">
            <a:lnSpc>
              <a:spcPct val="90000"/>
            </a:lnSpc>
            <a:spcBef>
              <a:spcPct val="0"/>
            </a:spcBef>
            <a:spcAft>
              <a:spcPct val="35000"/>
            </a:spcAft>
          </a:pPr>
          <a:r>
            <a:rPr lang="tr-TR" sz="2200" i="1" u="none" kern="1200" dirty="0" smtClean="0"/>
            <a:t>(Üst Limit: 90.000 TL)</a:t>
          </a:r>
          <a:endParaRPr lang="tr-TR" sz="2200" i="1" u="none" kern="1200" dirty="0"/>
        </a:p>
      </dsp:txBody>
      <dsp:txXfrm>
        <a:off x="86014" y="86014"/>
        <a:ext cx="2244570" cy="1589970"/>
      </dsp:txXfrm>
    </dsp:sp>
    <dsp:sp modelId="{2E7D9D7D-DFC2-44E5-BB9B-BA7D5AF108E2}">
      <dsp:nvSpPr>
        <dsp:cNvPr id="0" name=""/>
        <dsp:cNvSpPr/>
      </dsp:nvSpPr>
      <dsp:spPr>
        <a:xfrm rot="5400000">
          <a:off x="4349838" y="-56390"/>
          <a:ext cx="2425179" cy="62985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tr-TR" sz="1400" kern="1200" dirty="0" smtClean="0"/>
            <a:t>Yazılım giderleri kapsamında yazılımın lisans bedeli, proje süresi ile sınırlı olmak üzere zaman sınırlı lisans kullanım bedeli, bulut tabanlı yazılım lisans kullanım bedeli ve yazılıma ait eğitim ve danışmanlık giderleri için </a:t>
          </a:r>
          <a:r>
            <a:rPr lang="tr-TR" sz="1400" kern="1200" dirty="0" smtClean="0">
              <a:solidFill>
                <a:srgbClr val="FF0000"/>
              </a:solidFill>
            </a:rPr>
            <a:t>en fazla 50.000.- TL</a:t>
          </a:r>
          <a:r>
            <a:rPr lang="tr-TR" sz="1400" kern="1200" dirty="0" smtClean="0"/>
            <a:t> destek verilir.</a:t>
          </a:r>
          <a:r>
            <a:rPr lang="tr-TR" sz="1600" b="1" kern="1200" dirty="0" smtClean="0">
              <a:solidFill>
                <a:srgbClr val="FF0000"/>
              </a:solidFill>
            </a:rPr>
            <a:t>*</a:t>
          </a:r>
          <a:endParaRPr lang="tr-TR" sz="1600" b="1" kern="1200" dirty="0">
            <a:solidFill>
              <a:srgbClr val="FF0000"/>
            </a:solidFill>
          </a:endParaRPr>
        </a:p>
        <a:p>
          <a:pPr marL="114300" lvl="1" indent="-114300" algn="l" defTabSz="622300">
            <a:lnSpc>
              <a:spcPct val="90000"/>
            </a:lnSpc>
            <a:spcBef>
              <a:spcPct val="0"/>
            </a:spcBef>
            <a:spcAft>
              <a:spcPct val="15000"/>
            </a:spcAft>
            <a:buChar char="••"/>
          </a:pPr>
          <a:r>
            <a:rPr lang="tr-TR" sz="1400" kern="1200" dirty="0" smtClean="0"/>
            <a:t>Donanım giderleri kapsamında sunucu (server), masaüstü bilgisayar ve diz üstü bilgisayar gibi yazılımın kullanılması için ihtiyaç duyulan diğer donanım giderleri için </a:t>
          </a:r>
          <a:r>
            <a:rPr lang="tr-TR" sz="1400" kern="1200" dirty="0" smtClean="0">
              <a:solidFill>
                <a:srgbClr val="FF0000"/>
              </a:solidFill>
            </a:rPr>
            <a:t>en fazla 50.000.- TL </a:t>
          </a:r>
          <a:r>
            <a:rPr lang="tr-TR" sz="1400" kern="1200" dirty="0" smtClean="0"/>
            <a:t>destek verilir.</a:t>
          </a:r>
          <a:endParaRPr lang="tr-TR" sz="1400" kern="1200" dirty="0">
            <a:solidFill>
              <a:srgbClr val="FF0000"/>
            </a:solidFill>
          </a:endParaRPr>
        </a:p>
        <a:p>
          <a:pPr marL="114300" lvl="1" indent="-114300" algn="l" defTabSz="622300">
            <a:lnSpc>
              <a:spcPct val="90000"/>
            </a:lnSpc>
            <a:spcBef>
              <a:spcPct val="0"/>
            </a:spcBef>
            <a:spcAft>
              <a:spcPct val="15000"/>
            </a:spcAft>
            <a:buChar char="••"/>
          </a:pPr>
          <a:endParaRPr lang="tr-TR" sz="1400" kern="1200" dirty="0">
            <a:solidFill>
              <a:srgbClr val="FF0000"/>
            </a:solidFill>
          </a:endParaRPr>
        </a:p>
        <a:p>
          <a:pPr marL="114300" lvl="1" indent="-114300" algn="l" defTabSz="622300">
            <a:lnSpc>
              <a:spcPct val="90000"/>
            </a:lnSpc>
            <a:spcBef>
              <a:spcPct val="0"/>
            </a:spcBef>
            <a:spcAft>
              <a:spcPct val="15000"/>
            </a:spcAft>
            <a:buChar char="••"/>
          </a:pPr>
          <a:r>
            <a:rPr lang="tr-TR" sz="1400" b="1" kern="1200" dirty="0" smtClean="0"/>
            <a:t>*</a:t>
          </a:r>
          <a:r>
            <a:rPr lang="tr-TR" sz="1400" kern="1200" dirty="0" smtClean="0">
              <a:solidFill>
                <a:srgbClr val="FF0000"/>
              </a:solidFill>
            </a:rPr>
            <a:t>ERP, MRP ve muhasebe yazılımları desteklenmemektedir.</a:t>
          </a:r>
          <a:endParaRPr lang="tr-TR" sz="1400" kern="1200" dirty="0">
            <a:solidFill>
              <a:srgbClr val="FF0000"/>
            </a:solidFill>
          </a:endParaRPr>
        </a:p>
        <a:p>
          <a:pPr marL="114300" lvl="1" indent="-114300" algn="l" defTabSz="622300">
            <a:lnSpc>
              <a:spcPct val="90000"/>
            </a:lnSpc>
            <a:spcBef>
              <a:spcPct val="0"/>
            </a:spcBef>
            <a:spcAft>
              <a:spcPct val="15000"/>
            </a:spcAft>
            <a:buChar char="••"/>
          </a:pPr>
          <a:endParaRPr lang="tr-TR" sz="1400" kern="1200" dirty="0"/>
        </a:p>
      </dsp:txBody>
      <dsp:txXfrm rot="-5400000">
        <a:off x="2413141" y="1998695"/>
        <a:ext cx="6180187" cy="2188405"/>
      </dsp:txXfrm>
    </dsp:sp>
    <dsp:sp modelId="{BCC3E5CA-EDFB-41E8-964A-E04CF46A4B77}">
      <dsp:nvSpPr>
        <dsp:cNvPr id="0" name=""/>
        <dsp:cNvSpPr/>
      </dsp:nvSpPr>
      <dsp:spPr>
        <a:xfrm>
          <a:off x="1079" y="1964028"/>
          <a:ext cx="2412061" cy="2287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Yazılım ve Donanım Giderleri </a:t>
          </a:r>
        </a:p>
        <a:p>
          <a:pPr lvl="0" algn="ctr" defTabSz="977900">
            <a:lnSpc>
              <a:spcPct val="90000"/>
            </a:lnSpc>
            <a:spcBef>
              <a:spcPct val="0"/>
            </a:spcBef>
            <a:spcAft>
              <a:spcPct val="35000"/>
            </a:spcAft>
          </a:pPr>
          <a:r>
            <a:rPr lang="tr-TR" sz="2200" i="1" u="none" kern="1200" dirty="0" smtClean="0"/>
            <a:t>(Üst Limit: 100.000 TL)</a:t>
          </a:r>
          <a:endParaRPr lang="tr-TR" sz="2200" b="1" kern="1200" dirty="0"/>
        </a:p>
      </dsp:txBody>
      <dsp:txXfrm>
        <a:off x="112753" y="2075702"/>
        <a:ext cx="2188713" cy="2064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443948" y="-2152111"/>
          <a:ext cx="1941484" cy="63045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tr-TR" sz="1300" kern="1200" dirty="0" smtClean="0"/>
            <a:t>Ticaret Bakanlığı tarafından onay verilen e-ticaret sitelerine üyelik giderleri,</a:t>
          </a:r>
          <a:endParaRPr lang="tr-TR" sz="1300" kern="1200" dirty="0">
            <a:solidFill>
              <a:srgbClr val="FF0000"/>
            </a:solidFill>
          </a:endParaRPr>
        </a:p>
        <a:p>
          <a:pPr marL="114300" lvl="1" indent="-114300" algn="just" defTabSz="577850">
            <a:lnSpc>
              <a:spcPct val="90000"/>
            </a:lnSpc>
            <a:spcBef>
              <a:spcPct val="0"/>
            </a:spcBef>
            <a:spcAft>
              <a:spcPct val="15000"/>
            </a:spcAft>
            <a:buChar char="••"/>
          </a:pPr>
          <a:r>
            <a:rPr lang="tr-TR" sz="1300" kern="1200" dirty="0" smtClean="0"/>
            <a:t>Dijital reklam/tanıtım (sosyal medya reklamları, arama motoru optimizasyonu) giderleri,</a:t>
          </a:r>
          <a:endParaRPr lang="tr-TR" sz="1300" kern="1200" dirty="0">
            <a:solidFill>
              <a:srgbClr val="FF0000"/>
            </a:solidFill>
          </a:endParaRPr>
        </a:p>
        <a:p>
          <a:pPr marL="114300" lvl="1" indent="-114300" algn="just" defTabSz="577850">
            <a:lnSpc>
              <a:spcPct val="90000"/>
            </a:lnSpc>
            <a:spcBef>
              <a:spcPct val="0"/>
            </a:spcBef>
            <a:spcAft>
              <a:spcPct val="15000"/>
            </a:spcAft>
            <a:buChar char="••"/>
          </a:pPr>
          <a:r>
            <a:rPr lang="tr-TR" sz="1300" kern="1200" dirty="0" smtClean="0"/>
            <a:t>Yurt dışında basılan dergilerde yayınlanan giderleri,</a:t>
          </a:r>
          <a:endParaRPr lang="tr-TR" sz="1300" kern="1200" dirty="0">
            <a:solidFill>
              <a:srgbClr val="FF0000"/>
            </a:solidFill>
          </a:endParaRPr>
        </a:p>
        <a:p>
          <a:pPr marL="114300" lvl="1" indent="-114300" algn="just" defTabSz="577850">
            <a:lnSpc>
              <a:spcPct val="90000"/>
            </a:lnSpc>
            <a:spcBef>
              <a:spcPct val="0"/>
            </a:spcBef>
            <a:spcAft>
              <a:spcPct val="15000"/>
            </a:spcAft>
            <a:buChar char="••"/>
          </a:pPr>
          <a:r>
            <a:rPr lang="tr-TR" sz="1300" kern="1200" dirty="0" smtClean="0"/>
            <a:t>Havayolu dergilerinde yayımlanan reklam giderleri,</a:t>
          </a:r>
          <a:endParaRPr lang="tr-TR" sz="1300" kern="1200" dirty="0">
            <a:solidFill>
              <a:srgbClr val="FF0000"/>
            </a:solidFill>
          </a:endParaRPr>
        </a:p>
        <a:p>
          <a:pPr marL="114300" lvl="1" indent="-114300" algn="just" defTabSz="577850">
            <a:lnSpc>
              <a:spcPct val="90000"/>
            </a:lnSpc>
            <a:spcBef>
              <a:spcPct val="0"/>
            </a:spcBef>
            <a:spcAft>
              <a:spcPct val="15000"/>
            </a:spcAft>
            <a:buChar char="••"/>
          </a:pPr>
          <a:r>
            <a:rPr lang="tr-TR" sz="1300" kern="1200" dirty="0" smtClean="0"/>
            <a:t>İşletmeyi ve ürünlerini tanıtıcı ve sadece yabancı dilde hazırlanmış katalog giderlerini kapsar.</a:t>
          </a:r>
          <a:endParaRPr lang="tr-TR" sz="1300" kern="1200" dirty="0">
            <a:solidFill>
              <a:srgbClr val="FF0000"/>
            </a:solidFill>
          </a:endParaRPr>
        </a:p>
        <a:p>
          <a:pPr marL="114300" lvl="1" indent="-114300" algn="just" defTabSz="577850">
            <a:lnSpc>
              <a:spcPct val="90000"/>
            </a:lnSpc>
            <a:spcBef>
              <a:spcPct val="0"/>
            </a:spcBef>
            <a:spcAft>
              <a:spcPct val="15000"/>
            </a:spcAft>
            <a:buChar char="••"/>
          </a:pPr>
          <a:endParaRPr lang="tr-TR" sz="1300" kern="1200" dirty="0">
            <a:solidFill>
              <a:srgbClr val="FF0000"/>
            </a:solidFill>
          </a:endParaRPr>
        </a:p>
        <a:p>
          <a:pPr marL="114300" lvl="1" indent="-114300" algn="just" defTabSz="577850">
            <a:lnSpc>
              <a:spcPct val="90000"/>
            </a:lnSpc>
            <a:spcBef>
              <a:spcPct val="0"/>
            </a:spcBef>
            <a:spcAft>
              <a:spcPct val="15000"/>
            </a:spcAft>
            <a:buChar char="••"/>
          </a:pPr>
          <a:r>
            <a:rPr lang="tr-TR" sz="1300" b="1" kern="1200" dirty="0" smtClean="0">
              <a:solidFill>
                <a:schemeClr val="tx1"/>
              </a:solidFill>
            </a:rPr>
            <a:t>* </a:t>
          </a:r>
          <a:r>
            <a:rPr lang="tr-TR" sz="1300" kern="1200" dirty="0" smtClean="0">
              <a:solidFill>
                <a:srgbClr val="FF0000"/>
              </a:solidFill>
            </a:rPr>
            <a:t>Her bir gidere ait destek üst limiti 20.000.- TL’dir.</a:t>
          </a:r>
          <a:endParaRPr lang="tr-TR" sz="1300" b="1" kern="1200" dirty="0">
            <a:solidFill>
              <a:srgbClr val="FF0000"/>
            </a:solidFill>
          </a:endParaRPr>
        </a:p>
      </dsp:txBody>
      <dsp:txXfrm rot="-5400000">
        <a:off x="2262409" y="124203"/>
        <a:ext cx="6209789" cy="1751934"/>
      </dsp:txXfrm>
    </dsp:sp>
    <dsp:sp modelId="{EA76D721-580E-4CFE-8AB1-08AB49290FD9}">
      <dsp:nvSpPr>
        <dsp:cNvPr id="0" name=""/>
        <dsp:cNvSpPr/>
      </dsp:nvSpPr>
      <dsp:spPr>
        <a:xfrm>
          <a:off x="0" y="18137"/>
          <a:ext cx="2335939" cy="19629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Tanıtım Giderleri</a:t>
          </a:r>
        </a:p>
        <a:p>
          <a:pPr lvl="0" algn="ctr" defTabSz="977900">
            <a:lnSpc>
              <a:spcPct val="90000"/>
            </a:lnSpc>
            <a:spcBef>
              <a:spcPct val="0"/>
            </a:spcBef>
            <a:spcAft>
              <a:spcPct val="35000"/>
            </a:spcAft>
          </a:pPr>
          <a:r>
            <a:rPr lang="tr-TR" sz="2200" i="1" u="none" kern="1200" dirty="0" smtClean="0"/>
            <a:t>(Üst Limit: 100.000 TL)</a:t>
          </a:r>
          <a:endParaRPr lang="tr-TR" sz="2200" i="1" u="none" kern="1200" dirty="0"/>
        </a:p>
      </dsp:txBody>
      <dsp:txXfrm>
        <a:off x="95826" y="113963"/>
        <a:ext cx="2144287" cy="1771346"/>
      </dsp:txXfrm>
    </dsp:sp>
    <dsp:sp modelId="{2E7D9D7D-DFC2-44E5-BB9B-BA7D5AF108E2}">
      <dsp:nvSpPr>
        <dsp:cNvPr id="0" name=""/>
        <dsp:cNvSpPr/>
      </dsp:nvSpPr>
      <dsp:spPr>
        <a:xfrm rot="5400000">
          <a:off x="4485039" y="20733"/>
          <a:ext cx="2073382" cy="63286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533400">
            <a:lnSpc>
              <a:spcPct val="90000"/>
            </a:lnSpc>
            <a:spcBef>
              <a:spcPct val="0"/>
            </a:spcBef>
            <a:spcAft>
              <a:spcPct val="15000"/>
            </a:spcAft>
            <a:buChar char="••"/>
          </a:pPr>
          <a:endParaRPr lang="tr-TR" sz="1200" kern="1200" dirty="0">
            <a:solidFill>
              <a:srgbClr val="FF0000"/>
            </a:solidFill>
          </a:endParaRPr>
        </a:p>
        <a:p>
          <a:pPr marL="114300" lvl="1" indent="-114300" algn="just" defTabSz="533400">
            <a:lnSpc>
              <a:spcPct val="90000"/>
            </a:lnSpc>
            <a:spcBef>
              <a:spcPct val="0"/>
            </a:spcBef>
            <a:spcAft>
              <a:spcPct val="15000"/>
            </a:spcAft>
            <a:buChar char="••"/>
          </a:pPr>
          <a:r>
            <a:rPr lang="tr-TR" sz="1200" kern="1200" dirty="0" smtClean="0"/>
            <a:t>Yurt dışı fuar katılım giderleri; işletmelerin yer kirası, </a:t>
          </a:r>
          <a:r>
            <a:rPr lang="tr-TR" sz="1200" kern="1200" dirty="0" err="1" smtClean="0"/>
            <a:t>stand</a:t>
          </a:r>
          <a:r>
            <a:rPr lang="tr-TR" sz="1200" kern="1200" dirty="0" smtClean="0"/>
            <a:t> kurulumu, nakliye ve depolama giderlerine ilişkin harcamaları ile </a:t>
          </a:r>
          <a:r>
            <a:rPr lang="tr-TR" sz="1200" b="1" u="sng" kern="1200" dirty="0" smtClean="0">
              <a:solidFill>
                <a:schemeClr val="tx1"/>
              </a:solidFill>
            </a:rPr>
            <a:t>fuarda görev alacak işletme temsilcilerinin</a:t>
          </a:r>
          <a:r>
            <a:rPr lang="tr-TR" sz="1200" b="1" u="sng" kern="1200" dirty="0" smtClean="0">
              <a:solidFill>
                <a:srgbClr val="FF0000"/>
              </a:solidFill>
            </a:rPr>
            <a:t>*</a:t>
          </a:r>
          <a:r>
            <a:rPr lang="tr-TR" sz="1200" kern="1200" dirty="0" smtClean="0"/>
            <a:t> fuarın başlangıç tarihinden en fazla 3 gün önce ve fuar bitimi tarihinden en fazla 3 gün sonra olmak üzere gerçekleşen konaklama ve ekonomi sınıfı gidiş-dönüş ulaşım giderlerini kapsar.</a:t>
          </a:r>
          <a:endParaRPr lang="tr-TR" sz="1200" kern="1200" dirty="0"/>
        </a:p>
        <a:p>
          <a:pPr marL="114300" lvl="1" indent="-114300" algn="just" defTabSz="533400">
            <a:lnSpc>
              <a:spcPct val="90000"/>
            </a:lnSpc>
            <a:spcBef>
              <a:spcPct val="0"/>
            </a:spcBef>
            <a:spcAft>
              <a:spcPct val="15000"/>
            </a:spcAft>
            <a:buChar char="••"/>
          </a:pPr>
          <a:endParaRPr lang="tr-TR" sz="1200" kern="1200" dirty="0"/>
        </a:p>
        <a:p>
          <a:pPr marL="114300" lvl="1" indent="-114300" algn="just" defTabSz="533400">
            <a:lnSpc>
              <a:spcPct val="90000"/>
            </a:lnSpc>
            <a:spcBef>
              <a:spcPct val="0"/>
            </a:spcBef>
            <a:spcAft>
              <a:spcPct val="15000"/>
            </a:spcAft>
            <a:buChar char="••"/>
          </a:pPr>
          <a:r>
            <a:rPr lang="tr-TR" sz="1200" kern="1200" dirty="0" smtClean="0"/>
            <a:t>İşletme temsilcilerinin proje kapsamında tanıtım ve pazarlama faaliyetlerine yönelik gerçekleştirecekleri yurt dışı iş seyahatine ilişkin </a:t>
          </a:r>
          <a:r>
            <a:rPr lang="tr-TR" sz="1200" b="1" u="sng" kern="1200" dirty="0" smtClean="0"/>
            <a:t>en fazla 2 işletme temsilcisinin</a:t>
          </a:r>
          <a:r>
            <a:rPr lang="tr-TR" sz="1200" b="1" u="sng" kern="1200" dirty="0" smtClean="0">
              <a:solidFill>
                <a:srgbClr val="FF0000"/>
              </a:solidFill>
            </a:rPr>
            <a:t>*</a:t>
          </a:r>
          <a:r>
            <a:rPr lang="tr-TR" sz="1200" kern="1200" dirty="0" smtClean="0"/>
            <a:t> konaklama ve ekonomi sınıfı gidiş-dönüş ulaşım giderlerini kapsar.</a:t>
          </a:r>
          <a:endParaRPr lang="tr-TR" sz="1200" kern="1200" dirty="0"/>
        </a:p>
        <a:p>
          <a:pPr marL="114300" lvl="1" indent="-114300" algn="just" defTabSz="533400">
            <a:lnSpc>
              <a:spcPct val="90000"/>
            </a:lnSpc>
            <a:spcBef>
              <a:spcPct val="0"/>
            </a:spcBef>
            <a:spcAft>
              <a:spcPct val="15000"/>
            </a:spcAft>
            <a:buChar char="••"/>
          </a:pPr>
          <a:endParaRPr lang="tr-TR" sz="1200" kern="1200" dirty="0"/>
        </a:p>
        <a:p>
          <a:pPr marL="114300" lvl="1" indent="-114300" algn="just" defTabSz="533400">
            <a:lnSpc>
              <a:spcPct val="90000"/>
            </a:lnSpc>
            <a:spcBef>
              <a:spcPct val="0"/>
            </a:spcBef>
            <a:spcAft>
              <a:spcPct val="15000"/>
            </a:spcAft>
            <a:buChar char="••"/>
          </a:pPr>
          <a:r>
            <a:rPr lang="tr-TR" sz="1200" b="1" kern="1200" dirty="0" smtClean="0"/>
            <a:t>* </a:t>
          </a:r>
          <a:r>
            <a:rPr lang="tr-TR" sz="1100" kern="1200" dirty="0" smtClean="0">
              <a:solidFill>
                <a:srgbClr val="FF0000"/>
              </a:solidFill>
            </a:rPr>
            <a:t>İşletme temsilcilerinin; işletme sahibi, ortağı veya projede görevli çalışanı olması gerekir.</a:t>
          </a:r>
          <a:endParaRPr lang="tr-TR" sz="1100" b="1" kern="1200" dirty="0">
            <a:solidFill>
              <a:srgbClr val="FF0000"/>
            </a:solidFill>
          </a:endParaRPr>
        </a:p>
        <a:p>
          <a:pPr marL="114300" lvl="1" indent="-114300" algn="l" defTabSz="533400">
            <a:lnSpc>
              <a:spcPct val="90000"/>
            </a:lnSpc>
            <a:spcBef>
              <a:spcPct val="0"/>
            </a:spcBef>
            <a:spcAft>
              <a:spcPct val="15000"/>
            </a:spcAft>
            <a:buChar char="••"/>
          </a:pPr>
          <a:endParaRPr lang="tr-TR" sz="1200" kern="1200" dirty="0"/>
        </a:p>
      </dsp:txBody>
      <dsp:txXfrm rot="-5400000">
        <a:off x="2357430" y="2249556"/>
        <a:ext cx="6227387" cy="1870954"/>
      </dsp:txXfrm>
    </dsp:sp>
    <dsp:sp modelId="{BCC3E5CA-EDFB-41E8-964A-E04CF46A4B77}">
      <dsp:nvSpPr>
        <dsp:cNvPr id="0" name=""/>
        <dsp:cNvSpPr/>
      </dsp:nvSpPr>
      <dsp:spPr>
        <a:xfrm>
          <a:off x="0" y="2063032"/>
          <a:ext cx="2330493" cy="2245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Yurt dışı Fuar ve Seyahat Giderleri</a:t>
          </a:r>
        </a:p>
        <a:p>
          <a:pPr lvl="0" algn="ctr" defTabSz="977900">
            <a:lnSpc>
              <a:spcPct val="90000"/>
            </a:lnSpc>
            <a:spcBef>
              <a:spcPct val="0"/>
            </a:spcBef>
            <a:spcAft>
              <a:spcPct val="35000"/>
            </a:spcAft>
          </a:pPr>
          <a:r>
            <a:rPr lang="tr-TR" sz="2200" i="1" u="none" kern="1200" dirty="0" smtClean="0"/>
            <a:t>(Üst Limit: 150.000 TL)</a:t>
          </a:r>
          <a:endParaRPr lang="tr-TR" sz="2200" b="1" kern="1200" dirty="0"/>
        </a:p>
      </dsp:txBody>
      <dsp:txXfrm>
        <a:off x="109635" y="2172667"/>
        <a:ext cx="2111223" cy="2026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3476750" y="-1034046"/>
          <a:ext cx="4093125" cy="63770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tr-TR" sz="1600" kern="1200" dirty="0" smtClean="0"/>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600" kern="1200" dirty="0"/>
        </a:p>
        <a:p>
          <a:pPr marL="171450" lvl="1" indent="-171450" algn="just" defTabSz="711200">
            <a:lnSpc>
              <a:spcPct val="90000"/>
            </a:lnSpc>
            <a:spcBef>
              <a:spcPct val="0"/>
            </a:spcBef>
            <a:spcAft>
              <a:spcPct val="15000"/>
            </a:spcAft>
            <a:buChar char="••"/>
          </a:pPr>
          <a:endParaRPr lang="tr-TR" sz="1600" kern="1200" dirty="0"/>
        </a:p>
        <a:p>
          <a:pPr marL="171450" lvl="1" indent="-171450" algn="just" defTabSz="711200">
            <a:lnSpc>
              <a:spcPct val="90000"/>
            </a:lnSpc>
            <a:spcBef>
              <a:spcPct val="0"/>
            </a:spcBef>
            <a:spcAft>
              <a:spcPct val="15000"/>
            </a:spcAft>
            <a:buChar char="••"/>
          </a:pPr>
          <a:r>
            <a:rPr lang="tr-TR" sz="1600" kern="1200" dirty="0" smtClean="0"/>
            <a:t>Belgelendirme giderleri, işletmelerin uluslararası pazarlara girişini sağlayacak ve/veya uluslararası pazarlarda rekabet avantajı yaratacak belge alımlarını kapsar.</a:t>
          </a:r>
          <a:endParaRPr lang="tr-TR" sz="1600" kern="1200" dirty="0"/>
        </a:p>
        <a:p>
          <a:pPr marL="171450" lvl="1" indent="-171450" algn="just" defTabSz="711200">
            <a:lnSpc>
              <a:spcPct val="90000"/>
            </a:lnSpc>
            <a:spcBef>
              <a:spcPct val="0"/>
            </a:spcBef>
            <a:spcAft>
              <a:spcPct val="15000"/>
            </a:spcAft>
            <a:buChar char="••"/>
          </a:pPr>
          <a:endParaRPr lang="tr-TR" sz="1600" kern="1200" dirty="0"/>
        </a:p>
        <a:p>
          <a:pPr marL="171450" lvl="1" indent="-171450" algn="just" defTabSz="711200">
            <a:lnSpc>
              <a:spcPct val="90000"/>
            </a:lnSpc>
            <a:spcBef>
              <a:spcPct val="0"/>
            </a:spcBef>
            <a:spcAft>
              <a:spcPct val="15000"/>
            </a:spcAft>
            <a:buChar char="••"/>
          </a:pPr>
          <a:r>
            <a:rPr lang="tr-TR" sz="1600" kern="1200" dirty="0" smtClean="0"/>
            <a:t>Belgelendirme giderleri kapsamında başvuru, dosya inceleme, danışmanlık, eğitim, tetkik, denetim ve belge alımı giderlerine </a:t>
          </a:r>
          <a:r>
            <a:rPr lang="tr-TR" sz="1600" b="0" u="none" kern="1200" dirty="0" smtClean="0">
              <a:solidFill>
                <a:srgbClr val="FF0000"/>
              </a:solidFill>
            </a:rPr>
            <a:t>20.000.- TL’ye kadar</a:t>
          </a:r>
          <a:r>
            <a:rPr lang="tr-TR" sz="1600" b="0" u="none" kern="1200" dirty="0" smtClean="0"/>
            <a:t> </a:t>
          </a:r>
          <a:r>
            <a:rPr lang="tr-TR" sz="1600" kern="1200" dirty="0" smtClean="0"/>
            <a:t>destek verilir.</a:t>
          </a:r>
          <a:endParaRPr lang="tr-TR" sz="1600" kern="1200" dirty="0"/>
        </a:p>
        <a:p>
          <a:pPr marL="114300" lvl="1" indent="-114300" algn="just" defTabSz="622300">
            <a:lnSpc>
              <a:spcPct val="90000"/>
            </a:lnSpc>
            <a:spcBef>
              <a:spcPct val="0"/>
            </a:spcBef>
            <a:spcAft>
              <a:spcPct val="15000"/>
            </a:spcAft>
            <a:buChar char="••"/>
          </a:pPr>
          <a:endParaRPr lang="tr-TR" sz="1400" kern="1200" dirty="0"/>
        </a:p>
      </dsp:txBody>
      <dsp:txXfrm rot="-5400000">
        <a:off x="2334807" y="307707"/>
        <a:ext cx="6177202" cy="3693505"/>
      </dsp:txXfrm>
    </dsp:sp>
    <dsp:sp modelId="{EA76D721-580E-4CFE-8AB1-08AB49290FD9}">
      <dsp:nvSpPr>
        <dsp:cNvPr id="0" name=""/>
        <dsp:cNvSpPr/>
      </dsp:nvSpPr>
      <dsp:spPr>
        <a:xfrm>
          <a:off x="0" y="4207"/>
          <a:ext cx="2333658" cy="4304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Test, Analiz ve Belgelendirme Giderleri</a:t>
          </a:r>
        </a:p>
        <a:p>
          <a:pPr lvl="0" algn="ctr" defTabSz="977900">
            <a:lnSpc>
              <a:spcPct val="90000"/>
            </a:lnSpc>
            <a:spcBef>
              <a:spcPct val="0"/>
            </a:spcBef>
            <a:spcAft>
              <a:spcPct val="35000"/>
            </a:spcAft>
          </a:pPr>
          <a:r>
            <a:rPr lang="tr-TR" sz="2200" i="1" u="none" kern="1200" dirty="0" smtClean="0"/>
            <a:t>(Üst Limit: 100.000 TL)</a:t>
          </a:r>
          <a:endParaRPr lang="tr-TR" sz="2200" i="1" u="none" kern="1200" dirty="0"/>
        </a:p>
      </dsp:txBody>
      <dsp:txXfrm>
        <a:off x="113920" y="118127"/>
        <a:ext cx="2105818" cy="4076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3478285" y="-1032514"/>
          <a:ext cx="4093125" cy="63739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tr-TR" sz="1200" kern="1200" dirty="0" smtClean="0"/>
            <a:t>Eğitim ve danışmanlık giderleri; işletmelerin proje kapsamında ihracata yönelik alacakları eğitim ve danışmanlık (pazar araştırma danışmanlığı dahil) giderlerini kapsar.</a:t>
          </a:r>
          <a:endParaRPr lang="tr-TR" sz="1200" kern="1200" dirty="0"/>
        </a:p>
        <a:p>
          <a:pPr marL="114300" lvl="1" indent="-114300" algn="just" defTabSz="533400">
            <a:lnSpc>
              <a:spcPct val="90000"/>
            </a:lnSpc>
            <a:spcBef>
              <a:spcPct val="0"/>
            </a:spcBef>
            <a:spcAft>
              <a:spcPct val="15000"/>
            </a:spcAft>
            <a:buChar char="••"/>
          </a:pPr>
          <a:r>
            <a:rPr lang="tr-TR" sz="1200" kern="1200" dirty="0" smtClean="0"/>
            <a:t>Danışmanlık hizmetini sağlayacak kuruluşun daha önce benzer nitelikte hazırladığı danışmanlık raporu örneği ve/veya danışmanlık faaliyetinin içeriğini, ayrıntılı çalışma planını ve maliyetini gösteren taslak eklenmelidir.</a:t>
          </a:r>
          <a:endParaRPr lang="tr-TR" sz="1200" kern="1200" dirty="0"/>
        </a:p>
        <a:p>
          <a:pPr marL="114300" lvl="1" indent="-114300" algn="just" defTabSz="533400">
            <a:lnSpc>
              <a:spcPct val="90000"/>
            </a:lnSpc>
            <a:spcBef>
              <a:spcPct val="0"/>
            </a:spcBef>
            <a:spcAft>
              <a:spcPct val="15000"/>
            </a:spcAft>
            <a:buChar char="••"/>
          </a:pPr>
          <a:endParaRPr lang="tr-TR" sz="1200" kern="1200" dirty="0"/>
        </a:p>
        <a:p>
          <a:pPr marL="114300" lvl="1" indent="-114300" algn="just" defTabSz="533400">
            <a:lnSpc>
              <a:spcPct val="90000"/>
            </a:lnSpc>
            <a:spcBef>
              <a:spcPct val="0"/>
            </a:spcBef>
            <a:spcAft>
              <a:spcPct val="15000"/>
            </a:spcAft>
            <a:buChar char="••"/>
          </a:pPr>
          <a:r>
            <a:rPr lang="tr-TR" sz="1200" b="1" kern="1200" dirty="0" smtClean="0"/>
            <a:t>Eğitim hizmeti alınabilecek kuruluşlar; </a:t>
          </a:r>
          <a:endParaRPr lang="tr-TR" sz="1200" b="1" kern="1200" dirty="0"/>
        </a:p>
        <a:p>
          <a:pPr marL="114300" lvl="1" indent="-114300" algn="just" defTabSz="533400">
            <a:lnSpc>
              <a:spcPct val="90000"/>
            </a:lnSpc>
            <a:spcBef>
              <a:spcPct val="0"/>
            </a:spcBef>
            <a:spcAft>
              <a:spcPct val="15000"/>
            </a:spcAft>
            <a:buChar char="••"/>
          </a:pPr>
          <a:r>
            <a:rPr lang="tr-TR" sz="1200" kern="1200" dirty="0" smtClean="0"/>
            <a:t>Türkiye İhracatçılar Meclisi (TİM), </a:t>
          </a:r>
          <a:endParaRPr lang="tr-TR" sz="1200" kern="1200" dirty="0"/>
        </a:p>
        <a:p>
          <a:pPr marL="114300" lvl="1" indent="-114300" algn="just" defTabSz="533400">
            <a:lnSpc>
              <a:spcPct val="90000"/>
            </a:lnSpc>
            <a:spcBef>
              <a:spcPct val="0"/>
            </a:spcBef>
            <a:spcAft>
              <a:spcPct val="15000"/>
            </a:spcAft>
            <a:buChar char="••"/>
          </a:pPr>
          <a:r>
            <a:rPr lang="tr-TR" sz="1200" kern="1200" dirty="0" smtClean="0"/>
            <a:t>İhracatçı Birlikleri, </a:t>
          </a:r>
          <a:endParaRPr lang="tr-TR" sz="1200" kern="1200" dirty="0"/>
        </a:p>
        <a:p>
          <a:pPr marL="114300" lvl="1" indent="-114300" algn="just" defTabSz="533400">
            <a:lnSpc>
              <a:spcPct val="90000"/>
            </a:lnSpc>
            <a:spcBef>
              <a:spcPct val="0"/>
            </a:spcBef>
            <a:spcAft>
              <a:spcPct val="15000"/>
            </a:spcAft>
            <a:buChar char="••"/>
          </a:pPr>
          <a:r>
            <a:rPr lang="tr-TR" sz="1200" kern="1200" dirty="0" smtClean="0"/>
            <a:t>Üniversitelerin işletmelere yönelik eğitim hizmeti vermek amacıyla kurulmuş birimleri, </a:t>
          </a:r>
          <a:endParaRPr lang="tr-TR" sz="1200" kern="1200" dirty="0"/>
        </a:p>
        <a:p>
          <a:pPr marL="114300" lvl="1" indent="-114300" algn="just" defTabSz="533400">
            <a:lnSpc>
              <a:spcPct val="90000"/>
            </a:lnSpc>
            <a:spcBef>
              <a:spcPct val="0"/>
            </a:spcBef>
            <a:spcAft>
              <a:spcPct val="15000"/>
            </a:spcAft>
            <a:buChar char="••"/>
          </a:pPr>
          <a:r>
            <a:rPr lang="tr-TR" sz="1200" kern="1200" dirty="0" smtClean="0"/>
            <a:t>Mevzuatlarının dış ticaret kapsamında eğitim vermeye izin vermesi şartıyla kamu kurum/kuruluşları ve bunların eğitim hizmeti vermek amacıyla kurulmuş birimleri,</a:t>
          </a:r>
          <a:endParaRPr lang="tr-TR" sz="1200" kern="1200" dirty="0"/>
        </a:p>
        <a:p>
          <a:pPr marL="114300" lvl="1" indent="-114300" algn="just" defTabSz="533400">
            <a:lnSpc>
              <a:spcPct val="90000"/>
            </a:lnSpc>
            <a:spcBef>
              <a:spcPct val="0"/>
            </a:spcBef>
            <a:spcAft>
              <a:spcPct val="15000"/>
            </a:spcAft>
            <a:buChar char="••"/>
          </a:pPr>
          <a:r>
            <a:rPr lang="tr-TR" sz="1200" kern="1200" dirty="0" smtClean="0"/>
            <a:t> 08/02/2007 tarihli ve 5580 sayılı Özel Öğretim Kurumları Kanunu kapsamında kurum açma iznine sahip ve alanında program onayı olan kurum/kuruluşlardır.</a:t>
          </a:r>
          <a:endParaRPr lang="tr-TR" sz="1200" kern="1200" dirty="0"/>
        </a:p>
        <a:p>
          <a:pPr marL="57150" lvl="1" indent="-57150" algn="just" defTabSz="488950">
            <a:lnSpc>
              <a:spcPct val="90000"/>
            </a:lnSpc>
            <a:spcBef>
              <a:spcPct val="0"/>
            </a:spcBef>
            <a:spcAft>
              <a:spcPct val="15000"/>
            </a:spcAft>
            <a:buChar char="••"/>
          </a:pPr>
          <a:endParaRPr lang="tr-TR" sz="1100" kern="1200" dirty="0"/>
        </a:p>
      </dsp:txBody>
      <dsp:txXfrm rot="-5400000">
        <a:off x="2337874" y="307707"/>
        <a:ext cx="6174138" cy="3693505"/>
      </dsp:txXfrm>
    </dsp:sp>
    <dsp:sp modelId="{EA76D721-580E-4CFE-8AB1-08AB49290FD9}">
      <dsp:nvSpPr>
        <dsp:cNvPr id="0" name=""/>
        <dsp:cNvSpPr/>
      </dsp:nvSpPr>
      <dsp:spPr>
        <a:xfrm>
          <a:off x="0" y="0"/>
          <a:ext cx="2336729" cy="4304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Hizmet Alımı Giderleri</a:t>
          </a:r>
        </a:p>
        <a:p>
          <a:pPr lvl="0" algn="ctr" defTabSz="977900">
            <a:lnSpc>
              <a:spcPct val="90000"/>
            </a:lnSpc>
            <a:spcBef>
              <a:spcPct val="0"/>
            </a:spcBef>
            <a:spcAft>
              <a:spcPct val="35000"/>
            </a:spcAft>
          </a:pPr>
          <a:r>
            <a:rPr lang="tr-TR" sz="2200" i="1" u="none" kern="1200" dirty="0" smtClean="0"/>
            <a:t>(Üst Limit: 100.000 TL)</a:t>
          </a:r>
          <a:endParaRPr lang="tr-TR" sz="2200" i="1" u="none" kern="1200" dirty="0"/>
        </a:p>
      </dsp:txBody>
      <dsp:txXfrm>
        <a:off x="114070" y="114070"/>
        <a:ext cx="2108589" cy="4076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3478285" y="-1032514"/>
          <a:ext cx="4093125" cy="63739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tr-TR" sz="1300" kern="1200" dirty="0" smtClean="0"/>
            <a:t>Tasarım giderleri; işletmelerin ihracata konu ürün/ambalaj tasarım giderlerini kapsar.</a:t>
          </a:r>
          <a:endParaRPr lang="tr-TR" sz="1300" kern="1200" dirty="0"/>
        </a:p>
        <a:p>
          <a:pPr marL="114300" lvl="1" indent="-114300" algn="just" defTabSz="577850">
            <a:lnSpc>
              <a:spcPct val="90000"/>
            </a:lnSpc>
            <a:spcBef>
              <a:spcPct val="0"/>
            </a:spcBef>
            <a:spcAft>
              <a:spcPct val="15000"/>
            </a:spcAft>
            <a:buChar char="••"/>
          </a:pPr>
          <a:endParaRPr lang="tr-TR" sz="1300" kern="1200" dirty="0"/>
        </a:p>
        <a:p>
          <a:pPr marL="114300" lvl="1" indent="-114300" algn="just" defTabSz="577850">
            <a:lnSpc>
              <a:spcPct val="90000"/>
            </a:lnSpc>
            <a:spcBef>
              <a:spcPct val="0"/>
            </a:spcBef>
            <a:spcAft>
              <a:spcPct val="15000"/>
            </a:spcAft>
            <a:buChar char="••"/>
          </a:pPr>
          <a:r>
            <a:rPr lang="tr-TR" sz="1300" kern="1200" dirty="0" smtClean="0"/>
            <a:t>Yurt dışı marka tescil giderleri; işletmelerin TÜRKPATENT (Türk Patent ve Marka Kurumu) muadili yurt dışı kurum/kuruluşlardan alacakları Marka Tescil Belgeleri için başvuru yapılan kurum/kuruluşlara yaptığı ödemelere ilişkin giderleri kapsar. </a:t>
          </a:r>
          <a:endParaRPr lang="tr-TR" sz="1300" kern="1200" dirty="0"/>
        </a:p>
        <a:p>
          <a:pPr marL="114300" lvl="1" indent="-114300" algn="just" defTabSz="577850">
            <a:lnSpc>
              <a:spcPct val="90000"/>
            </a:lnSpc>
            <a:spcBef>
              <a:spcPct val="0"/>
            </a:spcBef>
            <a:spcAft>
              <a:spcPct val="15000"/>
            </a:spcAft>
            <a:buChar char="••"/>
          </a:pPr>
          <a:endParaRPr lang="tr-TR" sz="1300" kern="1200" dirty="0"/>
        </a:p>
        <a:p>
          <a:pPr marL="114300" lvl="1" indent="-114300" algn="just" defTabSz="577850">
            <a:lnSpc>
              <a:spcPct val="90000"/>
            </a:lnSpc>
            <a:spcBef>
              <a:spcPct val="0"/>
            </a:spcBef>
            <a:spcAft>
              <a:spcPct val="15000"/>
            </a:spcAft>
            <a:buChar char="••"/>
          </a:pPr>
          <a:r>
            <a:rPr lang="tr-TR" sz="1300" kern="1200" dirty="0" smtClean="0"/>
            <a:t>Nakliye giderleri; işletmelerin ihracata konu ürün numunesinin yurt dışına havayolu/karayolu/demiryolu/denizyolu ile yapacağı ihracat işleminde ürün numunesinin alıcıya ulaşım sürecindeki tüm nakliye ve sigorta giderlerini kapsar.</a:t>
          </a:r>
          <a:endParaRPr lang="tr-TR" sz="1300" kern="1200" dirty="0"/>
        </a:p>
        <a:p>
          <a:pPr marL="114300" lvl="1" indent="-114300" algn="just" defTabSz="577850">
            <a:lnSpc>
              <a:spcPct val="90000"/>
            </a:lnSpc>
            <a:spcBef>
              <a:spcPct val="0"/>
            </a:spcBef>
            <a:spcAft>
              <a:spcPct val="15000"/>
            </a:spcAft>
            <a:buChar char="••"/>
          </a:pPr>
          <a:endParaRPr lang="tr-TR" sz="1300" kern="1200" dirty="0"/>
        </a:p>
        <a:p>
          <a:pPr marL="114300" lvl="1" indent="-114300" algn="just" defTabSz="577850">
            <a:lnSpc>
              <a:spcPct val="90000"/>
            </a:lnSpc>
            <a:spcBef>
              <a:spcPct val="0"/>
            </a:spcBef>
            <a:spcAft>
              <a:spcPct val="15000"/>
            </a:spcAft>
            <a:buChar char="••"/>
          </a:pPr>
          <a:r>
            <a:rPr lang="tr-TR" sz="1300" kern="1200" dirty="0" smtClean="0"/>
            <a:t>Diğer hizmet alımları giderleri; proje ile ilişkilendirilebilecek diğer hizmet alım giderlerini kapsar.</a:t>
          </a:r>
          <a:endParaRPr lang="tr-TR" sz="1300" kern="1200" dirty="0"/>
        </a:p>
        <a:p>
          <a:pPr marL="114300" lvl="1" indent="-114300" algn="just" defTabSz="577850">
            <a:lnSpc>
              <a:spcPct val="90000"/>
            </a:lnSpc>
            <a:spcBef>
              <a:spcPct val="0"/>
            </a:spcBef>
            <a:spcAft>
              <a:spcPct val="15000"/>
            </a:spcAft>
            <a:buChar char="••"/>
          </a:pPr>
          <a:endParaRPr lang="tr-TR" sz="1300" kern="1200" dirty="0"/>
        </a:p>
        <a:p>
          <a:pPr marL="114300" lvl="1" indent="-114300" algn="just" defTabSz="577850">
            <a:lnSpc>
              <a:spcPct val="90000"/>
            </a:lnSpc>
            <a:spcBef>
              <a:spcPct val="0"/>
            </a:spcBef>
            <a:spcAft>
              <a:spcPct val="15000"/>
            </a:spcAft>
            <a:buChar char="••"/>
          </a:pPr>
          <a:r>
            <a:rPr lang="tr-TR" sz="1300" kern="1200" dirty="0" smtClean="0"/>
            <a:t>Eğitim, danışmanlık, tasarım, yurt dışı marka tescil, nakliye ve diğer hizmet alımı giderlerinin her biri için </a:t>
          </a:r>
          <a:r>
            <a:rPr lang="tr-TR" sz="1300" kern="1200" dirty="0" smtClean="0">
              <a:solidFill>
                <a:srgbClr val="FF0000"/>
              </a:solidFill>
            </a:rPr>
            <a:t>20.000.-TL’ye kadar</a:t>
          </a:r>
          <a:r>
            <a:rPr lang="tr-TR" sz="1300" kern="1200" dirty="0" smtClean="0"/>
            <a:t> destek verilir.</a:t>
          </a:r>
          <a:endParaRPr lang="tr-TR" sz="1300" kern="1200" dirty="0"/>
        </a:p>
      </dsp:txBody>
      <dsp:txXfrm rot="-5400000">
        <a:off x="2337874" y="307707"/>
        <a:ext cx="6174138" cy="3693505"/>
      </dsp:txXfrm>
    </dsp:sp>
    <dsp:sp modelId="{EA76D721-580E-4CFE-8AB1-08AB49290FD9}">
      <dsp:nvSpPr>
        <dsp:cNvPr id="0" name=""/>
        <dsp:cNvSpPr/>
      </dsp:nvSpPr>
      <dsp:spPr>
        <a:xfrm>
          <a:off x="0" y="0"/>
          <a:ext cx="2336729" cy="4304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Hizmet Alımı Giderleri</a:t>
          </a:r>
        </a:p>
      </dsp:txBody>
      <dsp:txXfrm>
        <a:off x="114070" y="114070"/>
        <a:ext cx="2108589" cy="40765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71800" cy="496332"/>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5" y="0"/>
            <a:ext cx="2971800" cy="496332"/>
          </a:xfrm>
          <a:prstGeom prst="rect">
            <a:avLst/>
          </a:prstGeom>
        </p:spPr>
        <p:txBody>
          <a:bodyPr vert="horz" lIns="91440" tIns="45720" rIns="91440" bIns="45720" rtlCol="0"/>
          <a:lstStyle>
            <a:lvl1pPr algn="r">
              <a:defRPr sz="1200"/>
            </a:lvl1pPr>
          </a:lstStyle>
          <a:p>
            <a:fld id="{CD9A8A21-1E25-4515-B07C-9B7D78D0F60E}" type="datetimeFigureOut">
              <a:rPr lang="tr-TR" smtClean="0"/>
              <a:t>13.02.2020</a:t>
            </a:fld>
            <a:endParaRPr lang="tr-TR" dirty="0"/>
          </a:p>
        </p:txBody>
      </p:sp>
      <p:sp>
        <p:nvSpPr>
          <p:cNvPr id="4" name="Slayt Görüntüsü Yer Tutucusu 3"/>
          <p:cNvSpPr>
            <a:spLocks noGrp="1" noRot="1" noChangeAspect="1"/>
          </p:cNvSpPr>
          <p:nvPr>
            <p:ph type="sldImg" idx="2"/>
          </p:nvPr>
        </p:nvSpPr>
        <p:spPr>
          <a:xfrm>
            <a:off x="450850" y="744538"/>
            <a:ext cx="5956300" cy="3722687"/>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1" y="4715154"/>
            <a:ext cx="5486400" cy="4466987"/>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28583"/>
            <a:ext cx="2971800" cy="496332"/>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5" y="9428583"/>
            <a:ext cx="2971800" cy="496332"/>
          </a:xfrm>
          <a:prstGeom prst="rect">
            <a:avLst/>
          </a:prstGeom>
        </p:spPr>
        <p:txBody>
          <a:bodyPr vert="horz" lIns="91440" tIns="45720" rIns="91440" bIns="45720" rtlCol="0" anchor="b"/>
          <a:lstStyle>
            <a:lvl1pPr algn="r">
              <a:defRPr sz="1200"/>
            </a:lvl1pPr>
          </a:lstStyle>
          <a:p>
            <a:fld id="{6C5C4248-37DE-4C2A-BF27-624BAF617C70}" type="slidenum">
              <a:rPr lang="tr-TR" smtClean="0"/>
              <a:t>‹#›</a:t>
            </a:fld>
            <a:endParaRPr lang="tr-TR" dirty="0"/>
          </a:p>
        </p:txBody>
      </p:sp>
    </p:spTree>
    <p:extLst>
      <p:ext uri="{BB962C8B-B14F-4D97-AF65-F5344CB8AC3E}">
        <p14:creationId xmlns:p14="http://schemas.microsoft.com/office/powerpoint/2010/main" val="282052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450850" y="744538"/>
            <a:ext cx="5956300"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schemeClr val="tx1"/>
                </a:solidFill>
                <a:latin typeface="Arial" charset="0"/>
              </a:rPr>
              <a:pPr eaLnBrk="1" hangingPunct="1"/>
              <a:t>11</a:t>
            </a:fld>
            <a:endParaRPr lang="tr-TR" sz="1200" b="0">
              <a:solidFill>
                <a:schemeClr val="tx1"/>
              </a:solidFill>
              <a:latin typeface="Arial" charset="0"/>
            </a:endParaRPr>
          </a:p>
        </p:txBody>
      </p:sp>
    </p:spTree>
    <p:extLst>
      <p:ext uri="{BB962C8B-B14F-4D97-AF65-F5344CB8AC3E}">
        <p14:creationId xmlns:p14="http://schemas.microsoft.com/office/powerpoint/2010/main" val="1693067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 y="2774314"/>
            <a:ext cx="9144000" cy="2946147"/>
          </a:xfrm>
          <a:prstGeom prst="rect">
            <a:avLst/>
          </a:prstGeom>
        </p:spPr>
      </p:pic>
      <p:sp>
        <p:nvSpPr>
          <p:cNvPr id="2" name="Başlık 1"/>
          <p:cNvSpPr>
            <a:spLocks noGrp="1"/>
          </p:cNvSpPr>
          <p:nvPr>
            <p:ph type="ctrTitle"/>
          </p:nvPr>
        </p:nvSpPr>
        <p:spPr>
          <a:xfrm>
            <a:off x="265807" y="1571404"/>
            <a:ext cx="8713984" cy="655402"/>
          </a:xfrm>
        </p:spPr>
        <p:txBody>
          <a:bodyPr anchor="b">
            <a:normAutofit/>
          </a:bodyPr>
          <a:lstStyle>
            <a:lvl1pPr algn="r">
              <a:defRPr sz="3200">
                <a:latin typeface="+mj-lt"/>
              </a:defRPr>
            </a:lvl1pPr>
          </a:lstStyle>
          <a:p>
            <a:r>
              <a:rPr lang="tr-TR" dirty="0"/>
              <a:t>Asıl başlık stili için tıklatın</a:t>
            </a:r>
          </a:p>
        </p:txBody>
      </p:sp>
      <p:sp>
        <p:nvSpPr>
          <p:cNvPr id="3" name="Alt Başlık 2"/>
          <p:cNvSpPr>
            <a:spLocks noGrp="1"/>
          </p:cNvSpPr>
          <p:nvPr>
            <p:ph type="subTitle" idx="1"/>
          </p:nvPr>
        </p:nvSpPr>
        <p:spPr>
          <a:xfrm>
            <a:off x="266823" y="2197523"/>
            <a:ext cx="8712968" cy="360040"/>
          </a:xfrm>
        </p:spPr>
        <p:txBody>
          <a:bodyPr>
            <a:noAutofit/>
          </a:bodyPr>
          <a:lstStyle>
            <a:lvl1pPr marL="0" indent="0" algn="r">
              <a:buNone/>
              <a:defRPr sz="1600">
                <a:solidFill>
                  <a:schemeClr val="tx1">
                    <a:lumMod val="75000"/>
                    <a:lumOff val="2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tıklatın</a:t>
            </a:r>
          </a:p>
        </p:txBody>
      </p:sp>
      <p:sp>
        <p:nvSpPr>
          <p:cNvPr id="9" name="Metin Yer Tutucusu 8"/>
          <p:cNvSpPr>
            <a:spLocks noGrp="1"/>
          </p:cNvSpPr>
          <p:nvPr>
            <p:ph type="body" sz="quarter" idx="13" hasCustomPrompt="1"/>
          </p:nvPr>
        </p:nvSpPr>
        <p:spPr>
          <a:xfrm>
            <a:off x="4570518" y="2847976"/>
            <a:ext cx="4401114" cy="288602"/>
          </a:xfrm>
        </p:spPr>
        <p:txBody>
          <a:bodyPr>
            <a:noAutofit/>
          </a:bodyPr>
          <a:lstStyle>
            <a:lvl1pPr marL="0" indent="0" algn="r">
              <a:buNone/>
              <a:defRPr sz="1400">
                <a:solidFill>
                  <a:schemeClr val="bg1"/>
                </a:solidFill>
                <a:latin typeface="+mn-lt"/>
              </a:defRPr>
            </a:lvl1pPr>
          </a:lstStyle>
          <a:p>
            <a:pPr lvl="0"/>
            <a:r>
              <a:rPr lang="tr-TR" dirty="0"/>
              <a:t>Tarih/Yer</a:t>
            </a:r>
          </a:p>
        </p:txBody>
      </p:sp>
      <p:sp>
        <p:nvSpPr>
          <p:cNvPr id="11" name="Metin Yer Tutucusu 10"/>
          <p:cNvSpPr>
            <a:spLocks noGrp="1"/>
          </p:cNvSpPr>
          <p:nvPr>
            <p:ph type="body" sz="quarter" idx="14" hasCustomPrompt="1"/>
          </p:nvPr>
        </p:nvSpPr>
        <p:spPr>
          <a:xfrm>
            <a:off x="4572067" y="363907"/>
            <a:ext cx="4392546" cy="863600"/>
          </a:xfrm>
        </p:spPr>
        <p:txBody>
          <a:bodyPr>
            <a:normAutofit/>
          </a:bodyPr>
          <a:lstStyle>
            <a:lvl1pPr marL="0" indent="0" algn="r">
              <a:lnSpc>
                <a:spcPct val="100000"/>
              </a:lnSpc>
              <a:spcBef>
                <a:spcPts val="0"/>
              </a:spcBef>
              <a:spcAft>
                <a:spcPts val="1000"/>
              </a:spcAft>
              <a:buNone/>
              <a:defRPr sz="1050">
                <a:latin typeface="+mn-lt"/>
              </a:defRPr>
            </a:lvl1pPr>
          </a:lstStyle>
          <a:p>
            <a:pPr lvl="0"/>
            <a:r>
              <a:rPr lang="tr-TR" dirty="0"/>
              <a:t>Hazırlayan Bölüm/Departman Adı</a:t>
            </a:r>
          </a:p>
          <a:p>
            <a:pPr lvl="0"/>
            <a:r>
              <a:rPr lang="tr-TR" dirty="0"/>
              <a:t>Hazırlayan Kişi Ad </a:t>
            </a:r>
            <a:r>
              <a:rPr lang="tr-TR" dirty="0" err="1"/>
              <a:t>Soyad</a:t>
            </a:r>
            <a:endParaRPr lang="tr-TR" dirty="0"/>
          </a:p>
          <a:p>
            <a:pPr lvl="0"/>
            <a:r>
              <a:rPr lang="tr-TR" dirty="0"/>
              <a:t>Hazırlayan Kişi Unvan</a:t>
            </a:r>
          </a:p>
        </p:txBody>
      </p:sp>
      <p:pic>
        <p:nvPicPr>
          <p:cNvPr id="12" name="Resi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745" y="217587"/>
            <a:ext cx="1456630" cy="956695"/>
          </a:xfrm>
          <a:prstGeom prst="rect">
            <a:avLst/>
          </a:prstGeom>
        </p:spPr>
      </p:pic>
      <p:pic>
        <p:nvPicPr>
          <p:cNvPr id="14" name="Resi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3" y="1359618"/>
            <a:ext cx="9144000" cy="159581"/>
          </a:xfrm>
          <a:prstGeom prst="rect">
            <a:avLst/>
          </a:prstGeom>
        </p:spPr>
      </p:pic>
      <p:sp>
        <p:nvSpPr>
          <p:cNvPr id="4" name="Dikdörtgen 3"/>
          <p:cNvSpPr/>
          <p:nvPr userDrawn="1"/>
        </p:nvSpPr>
        <p:spPr>
          <a:xfrm>
            <a:off x="-1484" y="5394064"/>
            <a:ext cx="3309834" cy="320936"/>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6" name="Metin kutusu 15"/>
          <p:cNvSpPr txBox="1"/>
          <p:nvPr userDrawn="1"/>
        </p:nvSpPr>
        <p:spPr>
          <a:xfrm>
            <a:off x="107504" y="5396195"/>
            <a:ext cx="3240361" cy="338554"/>
          </a:xfrm>
          <a:prstGeom prst="rect">
            <a:avLst/>
          </a:prstGeom>
          <a:noFill/>
        </p:spPr>
        <p:txBody>
          <a:bodyPr wrap="square" rtlCol="0">
            <a:spAutoFit/>
          </a:bodyPr>
          <a:lstStyle/>
          <a:p>
            <a:r>
              <a:rPr lang="tr-TR" sz="1600" dirty="0">
                <a:solidFill>
                  <a:schemeClr val="bg1"/>
                </a:solidFill>
                <a:latin typeface="+mn-lt"/>
              </a:rPr>
              <a:t>KOBİLER BÜYÜR TÜRKİYE BÜYÜR!</a:t>
            </a:r>
          </a:p>
        </p:txBody>
      </p:sp>
    </p:spTree>
    <p:extLst>
      <p:ext uri="{BB962C8B-B14F-4D97-AF65-F5344CB8AC3E}">
        <p14:creationId xmlns:p14="http://schemas.microsoft.com/office/powerpoint/2010/main" val="13567319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50926"/>
            <a:ext cx="918498" cy="603257"/>
          </a:xfrm>
          <a:prstGeom prst="rect">
            <a:avLst/>
          </a:prstGeom>
        </p:spPr>
      </p:pic>
      <p:sp>
        <p:nvSpPr>
          <p:cNvPr id="2" name="Başlık 1"/>
          <p:cNvSpPr>
            <a:spLocks noGrp="1"/>
          </p:cNvSpPr>
          <p:nvPr userDrawn="1">
            <p:ph type="title"/>
          </p:nvPr>
        </p:nvSpPr>
        <p:spPr>
          <a:xfrm>
            <a:off x="1320478" y="248816"/>
            <a:ext cx="7211962" cy="605367"/>
          </a:xfrm>
        </p:spPr>
        <p:txBody>
          <a:bodyPr anchor="ctr">
            <a:noAutofit/>
          </a:bodyPr>
          <a:lstStyle>
            <a:lvl1pPr algn="l">
              <a:defRPr sz="2200">
                <a:solidFill>
                  <a:schemeClr val="tx1">
                    <a:lumMod val="85000"/>
                    <a:lumOff val="15000"/>
                  </a:schemeClr>
                </a:solidFill>
              </a:defRPr>
            </a:lvl1pPr>
          </a:lstStyle>
          <a:p>
            <a:r>
              <a:rPr lang="tr-TR" dirty="0"/>
              <a:t>Asıl başlık stili için tıklatın</a:t>
            </a:r>
          </a:p>
        </p:txBody>
      </p:sp>
      <p:sp>
        <p:nvSpPr>
          <p:cNvPr id="3" name="İçerik Yer Tutucusu 2"/>
          <p:cNvSpPr>
            <a:spLocks noGrp="1"/>
          </p:cNvSpPr>
          <p:nvPr userDrawn="1">
            <p:ph idx="1"/>
          </p:nvPr>
        </p:nvSpPr>
        <p:spPr>
          <a:xfrm>
            <a:off x="1320478" y="913284"/>
            <a:ext cx="7211962" cy="3996855"/>
          </a:xfrm>
        </p:spPr>
        <p:txBody>
          <a:bodyPr>
            <a:normAutofit/>
          </a:bodyPr>
          <a:lstStyle>
            <a:lvl1pPr>
              <a:defRPr sz="1800">
                <a:solidFill>
                  <a:schemeClr val="tx1">
                    <a:lumMod val="85000"/>
                    <a:lumOff val="15000"/>
                  </a:schemeClr>
                </a:solidFill>
              </a:defRPr>
            </a:lvl1pPr>
            <a:lvl2pPr>
              <a:defRPr sz="1800">
                <a:solidFill>
                  <a:schemeClr val="tx1">
                    <a:lumMod val="85000"/>
                    <a:lumOff val="15000"/>
                  </a:schemeClr>
                </a:solidFill>
              </a:defRPr>
            </a:lvl2pPr>
            <a:lvl3pPr>
              <a:defRPr sz="18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userDrawn="1">
            <p:ph type="dt" sz="half" idx="10"/>
          </p:nvPr>
        </p:nvSpPr>
        <p:spPr>
          <a:xfrm>
            <a:off x="638200" y="5400164"/>
            <a:ext cx="2133600" cy="304271"/>
          </a:xfrm>
        </p:spPr>
        <p:txBody>
          <a:bodyPr/>
          <a:lstStyle/>
          <a:p>
            <a:endParaRPr lang="tr-TR" dirty="0"/>
          </a:p>
        </p:txBody>
      </p:sp>
      <p:sp>
        <p:nvSpPr>
          <p:cNvPr id="5" name="Altbilgi Yer Tutucusu 4"/>
          <p:cNvSpPr>
            <a:spLocks noGrp="1"/>
          </p:cNvSpPr>
          <p:nvPr userDrawn="1">
            <p:ph type="ftr" sz="quarter" idx="11"/>
          </p:nvPr>
        </p:nvSpPr>
        <p:spPr>
          <a:xfrm>
            <a:off x="3124200" y="5400164"/>
            <a:ext cx="2895600" cy="304271"/>
          </a:xfrm>
        </p:spPr>
        <p:txBody>
          <a:bodyPr/>
          <a:lstStyle/>
          <a:p>
            <a:endParaRPr lang="tr-TR" dirty="0"/>
          </a:p>
        </p:txBody>
      </p:sp>
      <p:sp>
        <p:nvSpPr>
          <p:cNvPr id="6" name="Slayt Numarası Yer Tutucusu 5"/>
          <p:cNvSpPr>
            <a:spLocks noGrp="1"/>
          </p:cNvSpPr>
          <p:nvPr userDrawn="1">
            <p:ph type="sldNum" sz="quarter" idx="12"/>
          </p:nvPr>
        </p:nvSpPr>
        <p:spPr>
          <a:xfrm>
            <a:off x="6372200" y="5400164"/>
            <a:ext cx="2133600" cy="304271"/>
          </a:xfrm>
        </p:spPr>
        <p:txBody>
          <a:bodyPr/>
          <a:lstStyle/>
          <a:p>
            <a:fld id="{7C1868C5-B491-42BF-9F5C-46095BC3F40A}" type="slidenum">
              <a:rPr lang="tr-TR" smtClean="0"/>
              <a:t>‹#›</a:t>
            </a:fld>
            <a:endParaRPr lang="tr-TR" dirty="0"/>
          </a:p>
        </p:txBody>
      </p:sp>
    </p:spTree>
    <p:extLst>
      <p:ext uri="{BB962C8B-B14F-4D97-AF65-F5344CB8AC3E}">
        <p14:creationId xmlns:p14="http://schemas.microsoft.com/office/powerpoint/2010/main" val="1390679365"/>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 y="0"/>
            <a:ext cx="9142177" cy="5715000"/>
          </a:xfrm>
          <a:prstGeom prst="rect">
            <a:avLst/>
          </a:prstGeom>
        </p:spPr>
      </p:pic>
      <p:sp>
        <p:nvSpPr>
          <p:cNvPr id="2" name="Başlık 1"/>
          <p:cNvSpPr>
            <a:spLocks noGrp="1"/>
          </p:cNvSpPr>
          <p:nvPr>
            <p:ph type="title"/>
          </p:nvPr>
        </p:nvSpPr>
        <p:spPr>
          <a:xfrm>
            <a:off x="115335" y="1849389"/>
            <a:ext cx="5119325" cy="936104"/>
          </a:xfrm>
        </p:spPr>
        <p:txBody>
          <a:bodyPr anchor="b">
            <a:normAutofit/>
          </a:bodyPr>
          <a:lstStyle>
            <a:lvl1pPr algn="r">
              <a:defRPr sz="2400" b="1" cap="none" baseline="0">
                <a:latin typeface="+mj-lt"/>
              </a:defRPr>
            </a:lvl1pPr>
          </a:lstStyle>
          <a:p>
            <a:r>
              <a:rPr lang="tr-TR" dirty="0"/>
              <a:t>Asıl başlık stili için tıklatın</a:t>
            </a:r>
          </a:p>
        </p:txBody>
      </p:sp>
      <p:sp>
        <p:nvSpPr>
          <p:cNvPr id="11" name="Resim Yer Tutucusu 10"/>
          <p:cNvSpPr>
            <a:spLocks noGrp="1"/>
          </p:cNvSpPr>
          <p:nvPr>
            <p:ph type="pic" sz="quarter" idx="13"/>
          </p:nvPr>
        </p:nvSpPr>
        <p:spPr>
          <a:xfrm>
            <a:off x="5370513" y="0"/>
            <a:ext cx="3773487" cy="5715000"/>
          </a:xfrm>
          <a:noFill/>
          <a:ln>
            <a:noFill/>
          </a:ln>
        </p:spPr>
        <p:txBody>
          <a:bodyPr/>
          <a:lstStyle/>
          <a:p>
            <a:endParaRPr lang="tr-TR" dirty="0"/>
          </a:p>
        </p:txBody>
      </p:sp>
      <p:sp>
        <p:nvSpPr>
          <p:cNvPr id="3" name="Metin Yer Tutucusu 2"/>
          <p:cNvSpPr>
            <a:spLocks noGrp="1"/>
          </p:cNvSpPr>
          <p:nvPr>
            <p:ph type="body" idx="1"/>
          </p:nvPr>
        </p:nvSpPr>
        <p:spPr>
          <a:xfrm>
            <a:off x="107504" y="2737862"/>
            <a:ext cx="5127156" cy="951694"/>
          </a:xfrm>
        </p:spPr>
        <p:txBody>
          <a:bodyPr anchor="t">
            <a:normAutofit/>
          </a:bodyPr>
          <a:lstStyle>
            <a:lvl1pPr marL="0" indent="0" algn="r">
              <a:spcBef>
                <a:spcPts val="0"/>
              </a:spcBef>
              <a:spcAft>
                <a:spcPts val="0"/>
              </a:spcAft>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a:t>Asıl metin stillerini düzenlemek için tıklatın</a:t>
            </a: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50926"/>
            <a:ext cx="918498" cy="603257"/>
          </a:xfrm>
          <a:prstGeom prst="rect">
            <a:avLst/>
          </a:prstGeom>
        </p:spPr>
      </p:pic>
      <p:sp>
        <p:nvSpPr>
          <p:cNvPr id="14" name="Veri Yer Tutucusu 3"/>
          <p:cNvSpPr>
            <a:spLocks noGrp="1"/>
          </p:cNvSpPr>
          <p:nvPr>
            <p:ph type="dt" sz="half" idx="10"/>
          </p:nvPr>
        </p:nvSpPr>
        <p:spPr>
          <a:xfrm>
            <a:off x="638200" y="5400164"/>
            <a:ext cx="2133600" cy="304271"/>
          </a:xfrm>
        </p:spPr>
        <p:txBody>
          <a:bodyPr/>
          <a:lstStyle/>
          <a:p>
            <a:endParaRPr lang="tr-TR" dirty="0"/>
          </a:p>
        </p:txBody>
      </p:sp>
      <p:sp>
        <p:nvSpPr>
          <p:cNvPr id="15" name="Altbilgi Yer Tutucusu 4"/>
          <p:cNvSpPr>
            <a:spLocks noGrp="1"/>
          </p:cNvSpPr>
          <p:nvPr>
            <p:ph type="ftr" sz="quarter" idx="11"/>
          </p:nvPr>
        </p:nvSpPr>
        <p:spPr>
          <a:xfrm>
            <a:off x="3124200" y="5400164"/>
            <a:ext cx="2895600" cy="304271"/>
          </a:xfrm>
        </p:spPr>
        <p:txBody>
          <a:bodyPr/>
          <a:lstStyle/>
          <a:p>
            <a:endParaRPr lang="tr-TR" dirty="0"/>
          </a:p>
        </p:txBody>
      </p:sp>
      <p:sp>
        <p:nvSpPr>
          <p:cNvPr id="16" name="Slayt Numarası Yer Tutucusu 5"/>
          <p:cNvSpPr>
            <a:spLocks noGrp="1"/>
          </p:cNvSpPr>
          <p:nvPr>
            <p:ph type="sldNum" sz="quarter" idx="12"/>
          </p:nvPr>
        </p:nvSpPr>
        <p:spPr>
          <a:xfrm>
            <a:off x="6372200" y="5400164"/>
            <a:ext cx="2133600" cy="304271"/>
          </a:xfrm>
        </p:spPr>
        <p:txBody>
          <a:bodyPr/>
          <a:lstStyle/>
          <a:p>
            <a:fld id="{7C1868C5-B491-42BF-9F5C-46095BC3F40A}" type="slidenum">
              <a:rPr lang="tr-TR" smtClean="0"/>
              <a:t>‹#›</a:t>
            </a:fld>
            <a:endParaRPr lang="tr-TR" dirty="0"/>
          </a:p>
        </p:txBody>
      </p:sp>
    </p:spTree>
    <p:extLst>
      <p:ext uri="{BB962C8B-B14F-4D97-AF65-F5344CB8AC3E}">
        <p14:creationId xmlns:p14="http://schemas.microsoft.com/office/powerpoint/2010/main" val="4032770349"/>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grpSp>
        <p:nvGrpSpPr>
          <p:cNvPr id="10" name="Grup 9"/>
          <p:cNvGrpSpPr/>
          <p:nvPr userDrawn="1"/>
        </p:nvGrpSpPr>
        <p:grpSpPr>
          <a:xfrm>
            <a:off x="0" y="0"/>
            <a:ext cx="9151881" cy="5715000"/>
            <a:chOff x="0" y="0"/>
            <a:chExt cx="9151881" cy="571500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50926"/>
              <a:ext cx="918498" cy="603257"/>
            </a:xfrm>
            <a:prstGeom prst="rect">
              <a:avLst/>
            </a:prstGeom>
          </p:spPr>
        </p:pic>
      </p:grpSp>
      <p:sp>
        <p:nvSpPr>
          <p:cNvPr id="3" name="İçerik Yer Tutucusu 2"/>
          <p:cNvSpPr>
            <a:spLocks noGrp="1"/>
          </p:cNvSpPr>
          <p:nvPr>
            <p:ph sz="half" idx="1"/>
          </p:nvPr>
        </p:nvSpPr>
        <p:spPr>
          <a:xfrm>
            <a:off x="1320478" y="982811"/>
            <a:ext cx="3611562" cy="41223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5076056" y="982811"/>
            <a:ext cx="3456384" cy="41223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4" name="Başlık 1"/>
          <p:cNvSpPr>
            <a:spLocks noGrp="1"/>
          </p:cNvSpPr>
          <p:nvPr>
            <p:ph type="title"/>
          </p:nvPr>
        </p:nvSpPr>
        <p:spPr>
          <a:xfrm>
            <a:off x="1320478" y="250926"/>
            <a:ext cx="7211962" cy="603257"/>
          </a:xfrm>
        </p:spPr>
        <p:txBody>
          <a:bodyPr anchor="t">
            <a:normAutofit/>
          </a:bodyPr>
          <a:lstStyle>
            <a:lvl1pPr algn="l">
              <a:defRPr sz="2400"/>
            </a:lvl1pPr>
          </a:lstStyle>
          <a:p>
            <a:r>
              <a:rPr lang="tr-TR" dirty="0"/>
              <a:t>Asıl başlık stili için tıklatın</a:t>
            </a:r>
          </a:p>
        </p:txBody>
      </p:sp>
      <p:sp>
        <p:nvSpPr>
          <p:cNvPr id="18" name="Veri Yer Tutucusu 3"/>
          <p:cNvSpPr>
            <a:spLocks noGrp="1"/>
          </p:cNvSpPr>
          <p:nvPr>
            <p:ph type="dt" sz="half" idx="10"/>
          </p:nvPr>
        </p:nvSpPr>
        <p:spPr>
          <a:xfrm>
            <a:off x="638200" y="5400164"/>
            <a:ext cx="2133600" cy="304271"/>
          </a:xfrm>
        </p:spPr>
        <p:txBody>
          <a:bodyPr/>
          <a:lstStyle/>
          <a:p>
            <a:endParaRPr lang="tr-TR" dirty="0"/>
          </a:p>
        </p:txBody>
      </p:sp>
      <p:sp>
        <p:nvSpPr>
          <p:cNvPr id="19" name="Altbilgi Yer Tutucusu 4"/>
          <p:cNvSpPr>
            <a:spLocks noGrp="1"/>
          </p:cNvSpPr>
          <p:nvPr>
            <p:ph type="ftr" sz="quarter" idx="11"/>
          </p:nvPr>
        </p:nvSpPr>
        <p:spPr>
          <a:xfrm>
            <a:off x="3124200" y="5400164"/>
            <a:ext cx="2895600" cy="304271"/>
          </a:xfrm>
        </p:spPr>
        <p:txBody>
          <a:bodyPr/>
          <a:lstStyle/>
          <a:p>
            <a:endParaRPr lang="tr-TR" dirty="0"/>
          </a:p>
        </p:txBody>
      </p:sp>
      <p:sp>
        <p:nvSpPr>
          <p:cNvPr id="20" name="Slayt Numarası Yer Tutucusu 5"/>
          <p:cNvSpPr>
            <a:spLocks noGrp="1"/>
          </p:cNvSpPr>
          <p:nvPr>
            <p:ph type="sldNum" sz="quarter" idx="12"/>
          </p:nvPr>
        </p:nvSpPr>
        <p:spPr>
          <a:xfrm>
            <a:off x="6372200" y="5400164"/>
            <a:ext cx="2133600" cy="304271"/>
          </a:xfrm>
        </p:spPr>
        <p:txBody>
          <a:bodyPr/>
          <a:lstStyle/>
          <a:p>
            <a:fld id="{7C1868C5-B491-42BF-9F5C-46095BC3F40A}" type="slidenum">
              <a:rPr lang="tr-TR" smtClean="0"/>
              <a:t>‹#›</a:t>
            </a:fld>
            <a:endParaRPr lang="tr-TR" dirty="0"/>
          </a:p>
        </p:txBody>
      </p:sp>
    </p:spTree>
    <p:extLst>
      <p:ext uri="{BB962C8B-B14F-4D97-AF65-F5344CB8AC3E}">
        <p14:creationId xmlns:p14="http://schemas.microsoft.com/office/powerpoint/2010/main" val="299271091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50926"/>
            <a:ext cx="918498" cy="603257"/>
          </a:xfrm>
          <a:prstGeom prst="rect">
            <a:avLst/>
          </a:prstGeom>
        </p:spPr>
      </p:pic>
      <p:sp>
        <p:nvSpPr>
          <p:cNvPr id="10" name="Başlık 1"/>
          <p:cNvSpPr>
            <a:spLocks noGrp="1"/>
          </p:cNvSpPr>
          <p:nvPr userDrawn="1">
            <p:ph type="title"/>
          </p:nvPr>
        </p:nvSpPr>
        <p:spPr>
          <a:xfrm>
            <a:off x="1320478" y="250926"/>
            <a:ext cx="7211962" cy="603257"/>
          </a:xfrm>
        </p:spPr>
        <p:txBody>
          <a:bodyPr anchor="ctr">
            <a:normAutofit/>
          </a:bodyPr>
          <a:lstStyle>
            <a:lvl1pPr algn="l">
              <a:defRPr sz="2400"/>
            </a:lvl1pPr>
          </a:lstStyle>
          <a:p>
            <a:r>
              <a:rPr lang="tr-TR" dirty="0"/>
              <a:t>Asıl başlık stili için tıklatın</a:t>
            </a:r>
          </a:p>
        </p:txBody>
      </p:sp>
      <p:sp>
        <p:nvSpPr>
          <p:cNvPr id="14" name="Veri Yer Tutucusu 3"/>
          <p:cNvSpPr>
            <a:spLocks noGrp="1"/>
          </p:cNvSpPr>
          <p:nvPr>
            <p:ph type="dt" sz="half" idx="10"/>
          </p:nvPr>
        </p:nvSpPr>
        <p:spPr>
          <a:xfrm>
            <a:off x="638200" y="5400164"/>
            <a:ext cx="2133600" cy="304271"/>
          </a:xfrm>
        </p:spPr>
        <p:txBody>
          <a:bodyPr/>
          <a:lstStyle/>
          <a:p>
            <a:endParaRPr lang="tr-TR" dirty="0"/>
          </a:p>
        </p:txBody>
      </p:sp>
      <p:sp>
        <p:nvSpPr>
          <p:cNvPr id="15" name="Altbilgi Yer Tutucusu 4"/>
          <p:cNvSpPr>
            <a:spLocks noGrp="1"/>
          </p:cNvSpPr>
          <p:nvPr>
            <p:ph type="ftr" sz="quarter" idx="11"/>
          </p:nvPr>
        </p:nvSpPr>
        <p:spPr>
          <a:xfrm>
            <a:off x="3124200" y="5400164"/>
            <a:ext cx="2895600" cy="304271"/>
          </a:xfrm>
        </p:spPr>
        <p:txBody>
          <a:bodyPr/>
          <a:lstStyle/>
          <a:p>
            <a:endParaRPr lang="tr-TR" dirty="0"/>
          </a:p>
        </p:txBody>
      </p:sp>
      <p:sp>
        <p:nvSpPr>
          <p:cNvPr id="16" name="Slayt Numarası Yer Tutucusu 5"/>
          <p:cNvSpPr>
            <a:spLocks noGrp="1"/>
          </p:cNvSpPr>
          <p:nvPr>
            <p:ph type="sldNum" sz="quarter" idx="12"/>
          </p:nvPr>
        </p:nvSpPr>
        <p:spPr>
          <a:xfrm>
            <a:off x="6372200" y="5400164"/>
            <a:ext cx="2133600" cy="304271"/>
          </a:xfrm>
        </p:spPr>
        <p:txBody>
          <a:bodyPr/>
          <a:lstStyle/>
          <a:p>
            <a:fld id="{7C1868C5-B491-42BF-9F5C-46095BC3F40A}" type="slidenum">
              <a:rPr lang="tr-TR" smtClean="0"/>
              <a:t>‹#›</a:t>
            </a:fld>
            <a:endParaRPr lang="tr-TR" dirty="0"/>
          </a:p>
        </p:txBody>
      </p:sp>
    </p:spTree>
    <p:extLst>
      <p:ext uri="{BB962C8B-B14F-4D97-AF65-F5344CB8AC3E}">
        <p14:creationId xmlns:p14="http://schemas.microsoft.com/office/powerpoint/2010/main" val="1958969623"/>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9" name="Resim 8"/>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sp>
        <p:nvSpPr>
          <p:cNvPr id="10" name="Veri Yer Tutucusu 3"/>
          <p:cNvSpPr>
            <a:spLocks noGrp="1"/>
          </p:cNvSpPr>
          <p:nvPr>
            <p:ph type="dt" sz="half" idx="10"/>
          </p:nvPr>
        </p:nvSpPr>
        <p:spPr>
          <a:xfrm>
            <a:off x="638200" y="5400164"/>
            <a:ext cx="2133600" cy="304271"/>
          </a:xfrm>
        </p:spPr>
        <p:txBody>
          <a:bodyPr/>
          <a:lstStyle/>
          <a:p>
            <a:endParaRPr lang="tr-TR" dirty="0"/>
          </a:p>
        </p:txBody>
      </p:sp>
      <p:sp>
        <p:nvSpPr>
          <p:cNvPr id="11" name="Altbilgi Yer Tutucusu 4"/>
          <p:cNvSpPr>
            <a:spLocks noGrp="1"/>
          </p:cNvSpPr>
          <p:nvPr>
            <p:ph type="ftr" sz="quarter" idx="11"/>
          </p:nvPr>
        </p:nvSpPr>
        <p:spPr>
          <a:xfrm>
            <a:off x="3124200" y="5400164"/>
            <a:ext cx="2895600" cy="304271"/>
          </a:xfrm>
        </p:spPr>
        <p:txBody>
          <a:bodyPr/>
          <a:lstStyle/>
          <a:p>
            <a:endParaRPr lang="tr-TR" dirty="0"/>
          </a:p>
        </p:txBody>
      </p:sp>
      <p:sp>
        <p:nvSpPr>
          <p:cNvPr id="12" name="Slayt Numarası Yer Tutucusu 5"/>
          <p:cNvSpPr>
            <a:spLocks noGrp="1"/>
          </p:cNvSpPr>
          <p:nvPr>
            <p:ph type="sldNum" sz="quarter" idx="12"/>
          </p:nvPr>
        </p:nvSpPr>
        <p:spPr>
          <a:xfrm>
            <a:off x="6372200" y="5400164"/>
            <a:ext cx="2133600" cy="304271"/>
          </a:xfrm>
        </p:spPr>
        <p:txBody>
          <a:bodyPr/>
          <a:lstStyle/>
          <a:p>
            <a:fld id="{7C1868C5-B491-42BF-9F5C-46095BC3F40A}" type="slidenum">
              <a:rPr lang="tr-TR" smtClean="0"/>
              <a:t>‹#›</a:t>
            </a:fld>
            <a:endParaRPr lang="tr-TR" dirty="0"/>
          </a:p>
        </p:txBody>
      </p:sp>
    </p:spTree>
    <p:extLst>
      <p:ext uri="{BB962C8B-B14F-4D97-AF65-F5344CB8AC3E}">
        <p14:creationId xmlns:p14="http://schemas.microsoft.com/office/powerpoint/2010/main" val="1769209555"/>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Başlık 1"/>
          <p:cNvSpPr>
            <a:spLocks noGrp="1"/>
          </p:cNvSpPr>
          <p:nvPr>
            <p:ph type="title"/>
          </p:nvPr>
        </p:nvSpPr>
        <p:spPr>
          <a:xfrm>
            <a:off x="1792288" y="4000500"/>
            <a:ext cx="5486400" cy="472282"/>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907704" y="4552998"/>
            <a:ext cx="5370984"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Veri Yer Tutucusu 3"/>
          <p:cNvSpPr>
            <a:spLocks noGrp="1"/>
          </p:cNvSpPr>
          <p:nvPr>
            <p:ph type="dt" sz="half" idx="10"/>
          </p:nvPr>
        </p:nvSpPr>
        <p:spPr>
          <a:xfrm>
            <a:off x="638200" y="5390116"/>
            <a:ext cx="2133600" cy="304271"/>
          </a:xfrm>
        </p:spPr>
        <p:txBody>
          <a:bodyPr/>
          <a:lstStyle/>
          <a:p>
            <a:endParaRPr lang="tr-TR" dirty="0"/>
          </a:p>
        </p:txBody>
      </p:sp>
      <p:sp>
        <p:nvSpPr>
          <p:cNvPr id="9" name="Altbilgi Yer Tutucusu 4"/>
          <p:cNvSpPr>
            <a:spLocks noGrp="1"/>
          </p:cNvSpPr>
          <p:nvPr>
            <p:ph type="ftr" sz="quarter" idx="11"/>
          </p:nvPr>
        </p:nvSpPr>
        <p:spPr>
          <a:xfrm>
            <a:off x="3124200" y="5390116"/>
            <a:ext cx="2895600" cy="304271"/>
          </a:xfrm>
        </p:spPr>
        <p:txBody>
          <a:bodyPr/>
          <a:lstStyle/>
          <a:p>
            <a:endParaRPr lang="tr-TR" dirty="0"/>
          </a:p>
        </p:txBody>
      </p:sp>
      <p:sp>
        <p:nvSpPr>
          <p:cNvPr id="10" name="Slayt Numarası Yer Tutucusu 5"/>
          <p:cNvSpPr>
            <a:spLocks noGrp="1"/>
          </p:cNvSpPr>
          <p:nvPr>
            <p:ph type="sldNum" sz="quarter" idx="12"/>
          </p:nvPr>
        </p:nvSpPr>
        <p:spPr>
          <a:xfrm>
            <a:off x="6372200" y="5390116"/>
            <a:ext cx="2133600" cy="304271"/>
          </a:xfrm>
        </p:spPr>
        <p:txBody>
          <a:bodyPr/>
          <a:lstStyle/>
          <a:p>
            <a:fld id="{7C1868C5-B491-42BF-9F5C-46095BC3F40A}" type="slidenum">
              <a:rPr lang="tr-TR" smtClean="0"/>
              <a:t>‹#›</a:t>
            </a:fld>
            <a:endParaRPr lang="tr-TR" dirty="0"/>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spTree>
    <p:extLst>
      <p:ext uri="{BB962C8B-B14F-4D97-AF65-F5344CB8AC3E}">
        <p14:creationId xmlns:p14="http://schemas.microsoft.com/office/powerpoint/2010/main" val="569485675"/>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solidFill>
              </a:defRPr>
            </a:lvl1pPr>
          </a:lstStyle>
          <a:p>
            <a:endParaRPr lang="tr-TR" dirty="0"/>
          </a:p>
        </p:txBody>
      </p:sp>
      <p:sp>
        <p:nvSpPr>
          <p:cNvPr id="5" name="Altbilgi Yer Tutucusu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solidFill>
              </a:defRPr>
            </a:lvl1pPr>
          </a:lstStyle>
          <a:p>
            <a:endParaRPr lang="tr-TR" dirty="0"/>
          </a:p>
        </p:txBody>
      </p:sp>
      <p:sp>
        <p:nvSpPr>
          <p:cNvPr id="6" name="Slayt Numarası Yer Tutucus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solidFill>
              </a:defRPr>
            </a:lvl1pPr>
          </a:lstStyle>
          <a:p>
            <a:fld id="{7C1868C5-B491-42BF-9F5C-46095BC3F40A}" type="slidenum">
              <a:rPr lang="tr-TR" smtClean="0"/>
              <a:pPr/>
              <a:t>‹#›</a:t>
            </a:fld>
            <a:endParaRPr lang="tr-TR" dirty="0"/>
          </a:p>
        </p:txBody>
      </p:sp>
    </p:spTree>
    <p:extLst>
      <p:ext uri="{BB962C8B-B14F-4D97-AF65-F5344CB8AC3E}">
        <p14:creationId xmlns:p14="http://schemas.microsoft.com/office/powerpoint/2010/main" val="4034427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Lst>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hf hdr="0" ftr="0" dt="0"/>
  <p:txStyles>
    <p:titleStyle>
      <a:lvl1pPr algn="ctr" defTabSz="914400" rtl="0" eaLnBrk="1" latinLnBrk="0" hangingPunct="1">
        <a:spcBef>
          <a:spcPct val="0"/>
        </a:spcBef>
        <a:buNone/>
        <a:defRPr sz="4400" kern="1200">
          <a:solidFill>
            <a:schemeClr val="tx1">
              <a:lumMod val="85000"/>
              <a:lumOff val="1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Metin kutusu"/>
          <p:cNvSpPr txBox="1">
            <a:spLocks noGrp="1" noChangeArrowheads="1"/>
          </p:cNvSpPr>
          <p:nvPr>
            <p:ph type="ctrTitle"/>
          </p:nvPr>
        </p:nvSpPr>
        <p:spPr bwMode="auto">
          <a:xfrm>
            <a:off x="251520" y="1345332"/>
            <a:ext cx="8715375" cy="1569660"/>
          </a:xfrm>
          <a:prstGeom prst="rect">
            <a:avLst/>
          </a:prstGeom>
          <a:noFill/>
          <a:ln w="9525">
            <a:noFill/>
            <a:miter lim="800000"/>
            <a:headEnd/>
            <a:tailEnd/>
          </a:ln>
        </p:spPr>
        <p:txBody>
          <a:bodyPr wrap="square">
            <a:spAutoFit/>
          </a:bodyPr>
          <a:lstStyle/>
          <a:p>
            <a:pPr algn="ctr" fontAlgn="base">
              <a:spcBef>
                <a:spcPct val="0"/>
              </a:spcBef>
              <a:spcAft>
                <a:spcPct val="0"/>
              </a:spcAft>
            </a:pPr>
            <a:r>
              <a:rPr lang="tr-TR" sz="4800" b="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latin typeface="+mn-lt"/>
                <a:ea typeface="ヒラギノ角ゴ Pro W3" pitchFamily="1" charset="-128"/>
                <a:cs typeface="+mn-cs"/>
              </a:rPr>
              <a:t>YURT DIŞI PAZAR </a:t>
            </a:r>
            <a:br>
              <a:rPr lang="tr-TR" sz="4800" b="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latin typeface="+mn-lt"/>
                <a:ea typeface="ヒラギノ角ゴ Pro W3" pitchFamily="1" charset="-128"/>
                <a:cs typeface="+mn-cs"/>
              </a:rPr>
            </a:br>
            <a:r>
              <a:rPr lang="tr-TR" sz="4800" b="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latin typeface="+mn-lt"/>
                <a:ea typeface="ヒラギノ角ゴ Pro W3" pitchFamily="1" charset="-128"/>
                <a:cs typeface="+mn-cs"/>
              </a:rPr>
              <a:t>DESTEK </a:t>
            </a:r>
            <a:r>
              <a:rPr lang="tr-TR" sz="4800" b="1"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latin typeface="+mn-lt"/>
                <a:ea typeface="ヒラギノ角ゴ Pro W3" pitchFamily="1" charset="-128"/>
                <a:cs typeface="+mn-cs"/>
              </a:rPr>
              <a:t>PROGRAMI </a:t>
            </a:r>
          </a:p>
        </p:txBody>
      </p:sp>
      <p:sp>
        <p:nvSpPr>
          <p:cNvPr id="4" name="Metin kutusu 3"/>
          <p:cNvSpPr txBox="1"/>
          <p:nvPr/>
        </p:nvSpPr>
        <p:spPr>
          <a:xfrm>
            <a:off x="6191672" y="5376446"/>
            <a:ext cx="2952328" cy="307777"/>
          </a:xfrm>
          <a:prstGeom prst="rect">
            <a:avLst/>
          </a:prstGeom>
          <a:noFill/>
        </p:spPr>
        <p:txBody>
          <a:bodyPr wrap="square" rtlCol="0">
            <a:spAutoFit/>
          </a:bodyPr>
          <a:lstStyle/>
          <a:p>
            <a:pPr algn="r"/>
            <a:r>
              <a:rPr lang="tr-TR" sz="1400" b="1" dirty="0" smtClean="0">
                <a:solidFill>
                  <a:schemeClr val="bg1">
                    <a:lumMod val="85000"/>
                  </a:schemeClr>
                </a:solidFill>
                <a:latin typeface="Arial" panose="020B0604020202020204" pitchFamily="34" charset="0"/>
                <a:cs typeface="Arial" panose="020B0604020202020204" pitchFamily="34" charset="0"/>
              </a:rPr>
              <a:t>KASIM 2019</a:t>
            </a:r>
            <a:endParaRPr lang="tr-TR" sz="1400" b="1"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0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solidFill>
                  <a:srgbClr val="445469">
                    <a:tint val="75000"/>
                  </a:srgbClr>
                </a:solidFill>
              </a:rPr>
              <a:pPr/>
              <a:t>10</a:t>
            </a:fld>
            <a:endParaRPr lang="tr-TR" dirty="0">
              <a:solidFill>
                <a:srgbClr val="445469">
                  <a:tint val="75000"/>
                </a:srgbClr>
              </a:solidFill>
            </a:endParaRPr>
          </a:p>
        </p:txBody>
      </p:sp>
      <p:sp>
        <p:nvSpPr>
          <p:cNvPr id="6" name="TextBox 18">
            <a:extLst>
              <a:ext uri="{FF2B5EF4-FFF2-40B4-BE49-F238E27FC236}">
                <a16:creationId xmlns:a16="http://schemas.microsoft.com/office/drawing/2014/main" xmlns="" id="{CDB69DC1-FE61-4F64-AEE0-C856CB684FCD}"/>
              </a:ext>
            </a:extLst>
          </p:cNvPr>
          <p:cNvSpPr txBox="1"/>
          <p:nvPr/>
        </p:nvSpPr>
        <p:spPr>
          <a:xfrm>
            <a:off x="827585" y="0"/>
            <a:ext cx="7990901" cy="533685"/>
          </a:xfrm>
          <a:prstGeom prst="rect">
            <a:avLst/>
          </a:prstGeom>
          <a:noFill/>
        </p:spPr>
        <p:txBody>
          <a:bodyPr wrap="square" lIns="71323" tIns="35662" rIns="71323" bIns="35662" rtlCol="0">
            <a:spAutoFit/>
          </a:bodyPr>
          <a:lstStyle/>
          <a:p>
            <a:pPr algn="ctr">
              <a:lnSpc>
                <a:spcPts val="3639"/>
              </a:lnSpc>
              <a:spcBef>
                <a:spcPct val="0"/>
              </a:spcBef>
            </a:pPr>
            <a:r>
              <a:rPr lang="tr-TR" sz="2400" b="1" dirty="0">
                <a:solidFill>
                  <a:srgbClr val="00B0F0"/>
                </a:solidFill>
                <a:ea typeface="+mj-ea"/>
                <a:cs typeface="Arial Tur" pitchFamily="34" charset="0"/>
              </a:rPr>
              <a:t>YURT DIŞI PAZAR </a:t>
            </a:r>
            <a:r>
              <a:rPr lang="tr-TR" sz="2400" b="1" dirty="0" smtClean="0">
                <a:solidFill>
                  <a:srgbClr val="00B0F0"/>
                </a:solidFill>
                <a:cs typeface="Arial Tur" pitchFamily="34" charset="0"/>
              </a:rPr>
              <a:t>DESTEK </a:t>
            </a:r>
            <a:r>
              <a:rPr lang="tr-TR" sz="2400" b="1" dirty="0">
                <a:solidFill>
                  <a:srgbClr val="00B0F0"/>
                </a:solidFill>
                <a:cs typeface="Arial Tur" pitchFamily="34" charset="0"/>
              </a:rPr>
              <a:t>PROGRAMI</a:t>
            </a:r>
          </a:p>
        </p:txBody>
      </p:sp>
      <p:sp>
        <p:nvSpPr>
          <p:cNvPr id="7" name="Metin kutusu 4"/>
          <p:cNvSpPr txBox="1"/>
          <p:nvPr/>
        </p:nvSpPr>
        <p:spPr>
          <a:xfrm>
            <a:off x="1619672" y="409228"/>
            <a:ext cx="5976664" cy="510765"/>
          </a:xfrm>
          <a:prstGeom prst="roundRect">
            <a:avLst/>
          </a:prstGeom>
        </p:spPr>
        <p:style>
          <a:lnRef idx="1">
            <a:schemeClr val="accent5"/>
          </a:lnRef>
          <a:fillRef idx="3">
            <a:schemeClr val="accent5"/>
          </a:fillRef>
          <a:effectRef idx="2">
            <a:schemeClr val="accent5"/>
          </a:effectRef>
          <a:fontRef idx="minor">
            <a:schemeClr val="lt1"/>
          </a:fontRef>
        </p:style>
        <p:txBody>
          <a:bodyPr wrap="square" lIns="91428" tIns="45714" rIns="91428" bIns="45714" rtlCol="0">
            <a:spAutoFit/>
          </a:bodyPr>
          <a:lstStyle/>
          <a:p>
            <a:pPr lvl="0" algn="ctr"/>
            <a:r>
              <a:rPr lang="tr-TR" sz="2400" b="1" dirty="0">
                <a:latin typeface="Calibri" panose="020F0502020204030204" pitchFamily="34" charset="0"/>
              </a:rPr>
              <a:t>Desteklenecek Proje </a:t>
            </a:r>
            <a:r>
              <a:rPr lang="tr-TR" sz="2400" b="1" dirty="0" smtClean="0">
                <a:latin typeface="Calibri" panose="020F0502020204030204" pitchFamily="34" charset="0"/>
              </a:rPr>
              <a:t>Giderleri</a:t>
            </a:r>
            <a:endParaRPr lang="tr-TR" sz="2400" b="1" dirty="0">
              <a:latin typeface="Calibri" panose="020F0502020204030204" pitchFamily="34" charset="0"/>
            </a:endParaRPr>
          </a:p>
        </p:txBody>
      </p:sp>
      <p:graphicFrame>
        <p:nvGraphicFramePr>
          <p:cNvPr id="8" name="Diyagram 7"/>
          <p:cNvGraphicFramePr/>
          <p:nvPr>
            <p:extLst>
              <p:ext uri="{D42A27DB-BD31-4B8C-83A1-F6EECF244321}">
                <p14:modId xmlns:p14="http://schemas.microsoft.com/office/powerpoint/2010/main" val="1486652774"/>
              </p:ext>
            </p:extLst>
          </p:nvPr>
        </p:nvGraphicFramePr>
        <p:xfrm>
          <a:off x="251520" y="924844"/>
          <a:ext cx="8712968" cy="4308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168656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107505" y="241620"/>
            <a:ext cx="720080" cy="424834"/>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A805176F-93CC-4415-BB0C-5FD562410E30}" type="slidenum">
              <a:rPr lang="tr-TR" smtClean="0"/>
              <a:pPr>
                <a:defRPr/>
              </a:pPr>
              <a:t>11</a:t>
            </a:fld>
            <a:endParaRPr lang="tr-TR" dirty="0"/>
          </a:p>
        </p:txBody>
      </p:sp>
      <p:sp>
        <p:nvSpPr>
          <p:cNvPr id="11" name="Metin kutusu 4"/>
          <p:cNvSpPr txBox="1"/>
          <p:nvPr/>
        </p:nvSpPr>
        <p:spPr>
          <a:xfrm>
            <a:off x="827585" y="769269"/>
            <a:ext cx="7488832" cy="442661"/>
          </a:xfrm>
          <a:prstGeom prst="roundRect">
            <a:avLst/>
          </a:prstGeom>
        </p:spPr>
        <p:style>
          <a:lnRef idx="1">
            <a:schemeClr val="accent5"/>
          </a:lnRef>
          <a:fillRef idx="3">
            <a:schemeClr val="accent5"/>
          </a:fillRef>
          <a:effectRef idx="2">
            <a:schemeClr val="accent5"/>
          </a:effectRef>
          <a:fontRef idx="minor">
            <a:schemeClr val="lt1"/>
          </a:fontRef>
        </p:style>
        <p:txBody>
          <a:bodyPr wrap="square" lIns="91428" tIns="45714" rIns="91428" bIns="45714" rtlCol="0">
            <a:spAutoFit/>
          </a:bodyPr>
          <a:lstStyle/>
          <a:p>
            <a:pPr lvl="0" algn="ctr"/>
            <a:r>
              <a:rPr lang="tr-TR" sz="2000" b="1" dirty="0">
                <a:latin typeface="Calibri" panose="020F0502020204030204" pitchFamily="34" charset="0"/>
              </a:rPr>
              <a:t>Desteklenecek Proje </a:t>
            </a:r>
            <a:r>
              <a:rPr lang="tr-TR" sz="2000" b="1" dirty="0" smtClean="0">
                <a:latin typeface="Calibri" panose="020F0502020204030204" pitchFamily="34" charset="0"/>
              </a:rPr>
              <a:t>Giderleri ve Üst Limitleri</a:t>
            </a:r>
            <a:endParaRPr lang="tr-TR" sz="2000" b="1" dirty="0">
              <a:latin typeface="Calibri" panose="020F0502020204030204" pitchFamily="34" charset="0"/>
            </a:endParaRPr>
          </a:p>
        </p:txBody>
      </p:sp>
      <p:sp>
        <p:nvSpPr>
          <p:cNvPr id="2" name="Dikdörtgen 1"/>
          <p:cNvSpPr/>
          <p:nvPr/>
        </p:nvSpPr>
        <p:spPr>
          <a:xfrm>
            <a:off x="2082213" y="121196"/>
            <a:ext cx="4742965" cy="496674"/>
          </a:xfrm>
          <a:prstGeom prst="rect">
            <a:avLst/>
          </a:prstGeom>
        </p:spPr>
        <p:txBody>
          <a:bodyPr wrap="none">
            <a:spAutoFit/>
          </a:bodyPr>
          <a:lstStyle/>
          <a:p>
            <a:pPr algn="ctr">
              <a:lnSpc>
                <a:spcPts val="3639"/>
              </a:lnSpc>
              <a:spcBef>
                <a:spcPct val="0"/>
              </a:spcBef>
            </a:pPr>
            <a:r>
              <a:rPr lang="tr-TR" sz="2000" b="1" dirty="0">
                <a:solidFill>
                  <a:srgbClr val="00B0F0"/>
                </a:solidFill>
                <a:cs typeface="Arial Tur" pitchFamily="34" charset="0"/>
              </a:rPr>
              <a:t>YURT DIŞI PAZAR </a:t>
            </a:r>
            <a:r>
              <a:rPr lang="tr-TR" sz="2000" b="1" dirty="0" smtClean="0">
                <a:solidFill>
                  <a:srgbClr val="00B0F0"/>
                </a:solidFill>
                <a:cs typeface="Arial Tur" pitchFamily="34" charset="0"/>
              </a:rPr>
              <a:t>DESTEK </a:t>
            </a:r>
            <a:r>
              <a:rPr lang="tr-TR" sz="2000" b="1" dirty="0">
                <a:solidFill>
                  <a:srgbClr val="00B0F0"/>
                </a:solidFill>
                <a:cs typeface="Arial Tur" pitchFamily="34" charset="0"/>
              </a:rPr>
              <a:t>PROGRAMI</a:t>
            </a:r>
          </a:p>
        </p:txBody>
      </p:sp>
      <p:graphicFrame>
        <p:nvGraphicFramePr>
          <p:cNvPr id="13" name="Tablo 12"/>
          <p:cNvGraphicFramePr>
            <a:graphicFrameLocks noGrp="1"/>
          </p:cNvGraphicFramePr>
          <p:nvPr>
            <p:extLst>
              <p:ext uri="{D42A27DB-BD31-4B8C-83A1-F6EECF244321}">
                <p14:modId xmlns:p14="http://schemas.microsoft.com/office/powerpoint/2010/main" val="738492745"/>
              </p:ext>
            </p:extLst>
          </p:nvPr>
        </p:nvGraphicFramePr>
        <p:xfrm>
          <a:off x="971602" y="1226867"/>
          <a:ext cx="7200798" cy="3230880"/>
        </p:xfrm>
        <a:graphic>
          <a:graphicData uri="http://schemas.openxmlformats.org/drawingml/2006/table">
            <a:tbl>
              <a:tblPr firstRow="1" bandRow="1">
                <a:tableStyleId>{5C22544A-7EE6-4342-B048-85BDC9FD1C3A}</a:tableStyleId>
              </a:tblPr>
              <a:tblGrid>
                <a:gridCol w="1512167">
                  <a:extLst>
                    <a:ext uri="{9D8B030D-6E8A-4147-A177-3AD203B41FA5}">
                      <a16:colId xmlns:a16="http://schemas.microsoft.com/office/drawing/2014/main" xmlns="" val="20000"/>
                    </a:ext>
                  </a:extLst>
                </a:gridCol>
                <a:gridCol w="5688631">
                  <a:extLst>
                    <a:ext uri="{9D8B030D-6E8A-4147-A177-3AD203B41FA5}">
                      <a16:colId xmlns:a16="http://schemas.microsoft.com/office/drawing/2014/main" xmlns="" val="20001"/>
                    </a:ext>
                  </a:extLst>
                </a:gridCol>
              </a:tblGrid>
              <a:tr h="3154469">
                <a:tc>
                  <a:txBody>
                    <a:bodyPr/>
                    <a:lstStyle/>
                    <a:p>
                      <a:pPr algn="ctr"/>
                      <a:r>
                        <a:rPr lang="tr-TR" sz="2800" b="1" kern="1200" dirty="0" smtClean="0">
                          <a:solidFill>
                            <a:schemeClr val="tx2">
                              <a:lumMod val="75000"/>
                            </a:schemeClr>
                          </a:solidFill>
                          <a:latin typeface="Calibri" panose="020F0502020204030204" pitchFamily="34" charset="0"/>
                          <a:ea typeface="+mn-ea"/>
                          <a:cs typeface="+mn-cs"/>
                        </a:rPr>
                        <a:t>Personel Gideri</a:t>
                      </a:r>
                      <a:r>
                        <a:rPr lang="tr-TR" sz="4000" b="1" kern="1200" dirty="0" smtClean="0">
                          <a:solidFill>
                            <a:srgbClr val="FF0000"/>
                          </a:solidFill>
                          <a:latin typeface="Calibri" panose="020F0502020204030204" pitchFamily="34" charset="0"/>
                          <a:ea typeface="+mn-ea"/>
                          <a:cs typeface="+mn-cs"/>
                        </a:rPr>
                        <a:t>*</a:t>
                      </a:r>
                      <a:r>
                        <a:rPr lang="tr-TR" sz="2800" b="1" kern="1200" dirty="0" smtClean="0">
                          <a:solidFill>
                            <a:schemeClr val="tx2">
                              <a:lumMod val="75000"/>
                            </a:schemeClr>
                          </a:solidFill>
                          <a:latin typeface="Calibri" panose="020F0502020204030204" pitchFamily="34" charset="0"/>
                          <a:ea typeface="+mn-ea"/>
                          <a:cs typeface="+mn-cs"/>
                        </a:rPr>
                        <a:t> </a:t>
                      </a:r>
                      <a:endParaRPr lang="tr-TR" sz="2800" b="1" kern="1200" dirty="0">
                        <a:solidFill>
                          <a:schemeClr val="tx2">
                            <a:lumMod val="75000"/>
                          </a:schemeClr>
                        </a:solidFill>
                        <a:latin typeface="Calibri" panose="020F0502020204030204" pitchFamily="34" charset="0"/>
                        <a:ea typeface="+mn-ea"/>
                        <a:cs typeface="+mn-cs"/>
                      </a:endParaRPr>
                    </a:p>
                  </a:txBody>
                  <a:tcPr vert="vert270" anchor="ctr"/>
                </a:tc>
                <a:tc>
                  <a:txBody>
                    <a:bodyPr/>
                    <a:lstStyle/>
                    <a:p>
                      <a:pPr marL="228600" indent="-228600" algn="just" defTabSz="914400" rtl="0" eaLnBrk="1" latinLnBrk="0" hangingPunct="1">
                        <a:buFont typeface="+mj-lt"/>
                        <a:buAutoNum type="arabicPeriod"/>
                      </a:pPr>
                      <a:r>
                        <a:rPr lang="tr-TR" sz="1300" b="0" dirty="0" smtClean="0">
                          <a:solidFill>
                            <a:schemeClr val="tx1">
                              <a:lumMod val="95000"/>
                              <a:lumOff val="5000"/>
                            </a:schemeClr>
                          </a:solidFill>
                        </a:rPr>
                        <a:t>Her yıla ait Asgari Ücret Tespit Komisyonunca belirlenen, işçinin bir günlük normal çalışma karşılığı asgari ücreti üzerinden hesaplanan Asgari Geçim İndirimi (bekâr ve çocuksuz) dâhil aylık net asgari ücret tutarının 30’a bölünmesi ile elde edilen tutarın öğrenim durumu katsayısı ile çarpımı sonucunda günlük destek üst limiti belirlenir. </a:t>
                      </a:r>
                    </a:p>
                    <a:p>
                      <a:pPr marL="228600" indent="-228600" algn="just" defTabSz="914400" rtl="0" eaLnBrk="1" latinLnBrk="0" hangingPunct="1">
                        <a:buFont typeface="+mj-lt"/>
                        <a:buAutoNum type="arabicPeriod"/>
                      </a:pPr>
                      <a:endParaRPr lang="tr-TR" sz="1300" b="0" dirty="0" smtClean="0">
                        <a:solidFill>
                          <a:schemeClr val="tx1">
                            <a:lumMod val="95000"/>
                            <a:lumOff val="5000"/>
                          </a:schemeClr>
                        </a:solidFill>
                      </a:endParaRPr>
                    </a:p>
                    <a:p>
                      <a:pPr marL="228600" indent="-228600" algn="just" defTabSz="914400" rtl="0" eaLnBrk="1" latinLnBrk="0" hangingPunct="1">
                        <a:buFont typeface="+mj-lt"/>
                        <a:buAutoNum type="arabicPeriod"/>
                      </a:pPr>
                      <a:r>
                        <a:rPr lang="tr-TR" sz="1300" b="0" dirty="0" smtClean="0">
                          <a:solidFill>
                            <a:schemeClr val="tx1">
                              <a:lumMod val="95000"/>
                              <a:lumOff val="5000"/>
                            </a:schemeClr>
                          </a:solidFill>
                        </a:rPr>
                        <a:t>SGK idari kayıtlarındaki sigorta primine esas kazancın çalışma gün sayısına bölünmesi ile elde edilen günlük tutar belirlenir.</a:t>
                      </a:r>
                    </a:p>
                    <a:p>
                      <a:pPr marL="228600" indent="-228600" algn="just" defTabSz="914400" rtl="0" eaLnBrk="1" latinLnBrk="0" hangingPunct="1">
                        <a:buFont typeface="+mj-lt"/>
                        <a:buAutoNum type="arabicPeriod"/>
                      </a:pPr>
                      <a:endParaRPr lang="tr-TR" sz="1300" b="0" dirty="0" smtClean="0">
                        <a:solidFill>
                          <a:schemeClr val="tx1">
                            <a:lumMod val="95000"/>
                            <a:lumOff val="5000"/>
                          </a:schemeClr>
                        </a:solidFill>
                      </a:endParaRPr>
                    </a:p>
                    <a:p>
                      <a:pPr marL="228600" indent="-228600" algn="just" defTabSz="914400" rtl="0" eaLnBrk="1" latinLnBrk="0" hangingPunct="1">
                        <a:buFont typeface="+mj-lt"/>
                        <a:buAutoNum type="arabicPeriod"/>
                      </a:pPr>
                      <a:r>
                        <a:rPr lang="tr-TR" sz="1300" b="0" dirty="0" smtClean="0">
                          <a:solidFill>
                            <a:schemeClr val="tx1">
                              <a:lumMod val="95000"/>
                              <a:lumOff val="5000"/>
                            </a:schemeClr>
                          </a:solidFill>
                        </a:rPr>
                        <a:t>(1.) ve (2.) </a:t>
                      </a:r>
                      <a:r>
                        <a:rPr lang="tr-TR" sz="1300" b="0" dirty="0" err="1" smtClean="0">
                          <a:solidFill>
                            <a:schemeClr val="tx1">
                              <a:lumMod val="95000"/>
                              <a:lumOff val="5000"/>
                            </a:schemeClr>
                          </a:solidFill>
                        </a:rPr>
                        <a:t>md’lerde</a:t>
                      </a:r>
                      <a:r>
                        <a:rPr lang="tr-TR" sz="1300" b="0" dirty="0" smtClean="0">
                          <a:solidFill>
                            <a:schemeClr val="tx1">
                              <a:lumMod val="95000"/>
                              <a:lumOff val="5000"/>
                            </a:schemeClr>
                          </a:solidFill>
                        </a:rPr>
                        <a:t> belirlenen günlük tutarlardan düşük olanının, proje kapsamındaki çalışma gün sayısı ile çarpımı sonucunda aylık destek tutarı belirlenir.</a:t>
                      </a:r>
                    </a:p>
                    <a:p>
                      <a:pPr marL="228600" indent="-228600" algn="just" defTabSz="914400" rtl="0" eaLnBrk="1" latinLnBrk="0" hangingPunct="1">
                        <a:buFont typeface="+mj-lt"/>
                        <a:buAutoNum type="arabicPeriod"/>
                      </a:pPr>
                      <a:endParaRPr lang="tr-TR" sz="1300" b="0" dirty="0" smtClean="0">
                        <a:solidFill>
                          <a:schemeClr val="tx1">
                            <a:lumMod val="95000"/>
                            <a:lumOff val="5000"/>
                          </a:schemeClr>
                        </a:solidFill>
                      </a:endParaRPr>
                    </a:p>
                    <a:p>
                      <a:pPr marL="228600" indent="-228600" algn="just" defTabSz="914400" rtl="0" eaLnBrk="1" latinLnBrk="0" hangingPunct="1">
                        <a:buFont typeface="+mj-lt"/>
                        <a:buAutoNum type="arabicPeriod"/>
                      </a:pPr>
                      <a:r>
                        <a:rPr lang="tr-TR" sz="1300" b="0" dirty="0" smtClean="0">
                          <a:solidFill>
                            <a:schemeClr val="tx1">
                              <a:lumMod val="95000"/>
                              <a:lumOff val="5000"/>
                            </a:schemeClr>
                          </a:solidFill>
                        </a:rPr>
                        <a:t>Öğrenim durumu katsayısı; ön lisans mezunları için 1,25, lisans mezunları için 1,5, yüksek lisans mezunları için 1,75, doktora mezunları için 2’dir. </a:t>
                      </a:r>
                    </a:p>
                    <a:p>
                      <a:pPr marL="285750" indent="-285750" algn="just" defTabSz="914400" rtl="0" eaLnBrk="1" latinLnBrk="0" hangingPunct="1">
                        <a:buFont typeface="Wingdings" panose="05000000000000000000" pitchFamily="2" charset="2"/>
                        <a:buChar char="§"/>
                      </a:pPr>
                      <a:endParaRPr lang="tr-TR" sz="11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extLst>
                  <a:ext uri="{0D108BD9-81ED-4DB2-BD59-A6C34878D82A}">
                    <a16:rowId xmlns:a16="http://schemas.microsoft.com/office/drawing/2014/main" xmlns="" val="10000"/>
                  </a:ext>
                </a:extLst>
              </a:tr>
            </a:tbl>
          </a:graphicData>
        </a:graphic>
      </p:graphicFrame>
      <p:sp>
        <p:nvSpPr>
          <p:cNvPr id="4" name="Metin kutusu 3"/>
          <p:cNvSpPr txBox="1"/>
          <p:nvPr/>
        </p:nvSpPr>
        <p:spPr>
          <a:xfrm>
            <a:off x="1043608" y="4457747"/>
            <a:ext cx="7128792" cy="738664"/>
          </a:xfrm>
          <a:prstGeom prst="rect">
            <a:avLst/>
          </a:prstGeom>
          <a:noFill/>
        </p:spPr>
        <p:txBody>
          <a:bodyPr wrap="square" rtlCol="0">
            <a:spAutoFit/>
          </a:bodyPr>
          <a:lstStyle/>
          <a:p>
            <a:pPr algn="just"/>
            <a:r>
              <a:rPr lang="tr-TR" sz="1600" b="1" dirty="0" smtClean="0"/>
              <a:t>* </a:t>
            </a:r>
            <a:r>
              <a:rPr lang="tr-TR" sz="1300" dirty="0" smtClean="0">
                <a:solidFill>
                  <a:srgbClr val="FF0000"/>
                </a:solidFill>
              </a:rPr>
              <a:t>Personel gideri için, </a:t>
            </a:r>
            <a:r>
              <a:rPr lang="tr-TR" sz="1300" b="1" u="sng" dirty="0">
                <a:solidFill>
                  <a:srgbClr val="FF0000"/>
                </a:solidFill>
              </a:rPr>
              <a:t>destek oranı dikkate alınmaksızın</a:t>
            </a:r>
            <a:r>
              <a:rPr lang="tr-TR" sz="1300" dirty="0">
                <a:solidFill>
                  <a:srgbClr val="FF0000"/>
                </a:solidFill>
              </a:rPr>
              <a:t>; </a:t>
            </a:r>
            <a:r>
              <a:rPr lang="tr-TR" sz="1300" dirty="0" smtClean="0">
                <a:solidFill>
                  <a:srgbClr val="FF0000"/>
                </a:solidFill>
              </a:rPr>
              <a:t>net </a:t>
            </a:r>
            <a:r>
              <a:rPr lang="tr-TR" sz="1300" dirty="0">
                <a:solidFill>
                  <a:srgbClr val="FF0000"/>
                </a:solidFill>
              </a:rPr>
              <a:t>asgari ücret tutarı (asgari geçim indirimi dahil) </a:t>
            </a:r>
            <a:r>
              <a:rPr lang="tr-TR" sz="1300" dirty="0" smtClean="0">
                <a:solidFill>
                  <a:srgbClr val="FF0000"/>
                </a:solidFill>
              </a:rPr>
              <a:t>temel </a:t>
            </a:r>
            <a:r>
              <a:rPr lang="tr-TR" sz="1300" dirty="0">
                <a:solidFill>
                  <a:srgbClr val="FF0000"/>
                </a:solidFill>
              </a:rPr>
              <a:t>girdi olmak </a:t>
            </a:r>
            <a:r>
              <a:rPr lang="tr-TR" sz="1300" dirty="0" smtClean="0">
                <a:solidFill>
                  <a:srgbClr val="FF0000"/>
                </a:solidFill>
              </a:rPr>
              <a:t>üzere </a:t>
            </a:r>
            <a:r>
              <a:rPr lang="tr-TR" sz="1300" dirty="0">
                <a:solidFill>
                  <a:srgbClr val="FF0000"/>
                </a:solidFill>
              </a:rPr>
              <a:t>uygulama esaslarında belirlenen hesap yöntemi ve limitlere göre belirlenen tutar kadar geri ödemesiz destek </a:t>
            </a:r>
            <a:r>
              <a:rPr lang="tr-TR" sz="1300" dirty="0" smtClean="0">
                <a:solidFill>
                  <a:srgbClr val="FF0000"/>
                </a:solidFill>
              </a:rPr>
              <a:t>sağlanır.</a:t>
            </a:r>
            <a:endParaRPr lang="tr-TR" sz="1300" dirty="0">
              <a:solidFill>
                <a:srgbClr val="FF0000"/>
              </a:solidFill>
            </a:endParaRPr>
          </a:p>
        </p:txBody>
      </p:sp>
    </p:spTree>
    <p:extLst>
      <p:ext uri="{BB962C8B-B14F-4D97-AF65-F5344CB8AC3E}">
        <p14:creationId xmlns:p14="http://schemas.microsoft.com/office/powerpoint/2010/main" val="3105968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2000" b="1" dirty="0">
                <a:solidFill>
                  <a:srgbClr val="00B0F0"/>
                </a:solidFill>
                <a:latin typeface="+mn-lt"/>
                <a:ea typeface="+mn-ea"/>
                <a:cs typeface="Arial Tur" pitchFamily="34" charset="0"/>
              </a:rPr>
              <a:t>YURT DIŞI PAZAR </a:t>
            </a:r>
            <a:r>
              <a:rPr lang="tr-TR" sz="2000" b="1" dirty="0" smtClean="0">
                <a:solidFill>
                  <a:srgbClr val="00B0F0"/>
                </a:solidFill>
                <a:latin typeface="+mn-lt"/>
                <a:ea typeface="+mn-ea"/>
                <a:cs typeface="Arial Tur" pitchFamily="34" charset="0"/>
              </a:rPr>
              <a:t>DESTEK </a:t>
            </a:r>
            <a:r>
              <a:rPr lang="tr-TR" sz="2000" b="1" dirty="0">
                <a:solidFill>
                  <a:srgbClr val="00B0F0"/>
                </a:solidFill>
                <a:latin typeface="+mn-lt"/>
                <a:ea typeface="+mn-ea"/>
                <a:cs typeface="Arial Tur" pitchFamily="34" charset="0"/>
              </a:rPr>
              <a:t>PROGRAMI</a:t>
            </a:r>
          </a:p>
        </p:txBody>
      </p:sp>
      <p:sp>
        <p:nvSpPr>
          <p:cNvPr id="3" name="İçerik Yer Tutucusu 2"/>
          <p:cNvSpPr>
            <a:spLocks noGrp="1"/>
          </p:cNvSpPr>
          <p:nvPr>
            <p:ph idx="1"/>
          </p:nvPr>
        </p:nvSpPr>
        <p:spPr>
          <a:xfrm>
            <a:off x="827584" y="985292"/>
            <a:ext cx="7644010" cy="4176464"/>
          </a:xfrm>
        </p:spPr>
        <p:txBody>
          <a:bodyPr>
            <a:normAutofit fontScale="32500" lnSpcReduction="20000"/>
          </a:bodyPr>
          <a:lstStyle/>
          <a:p>
            <a:pPr marL="0" indent="0" algn="just">
              <a:buNone/>
            </a:pPr>
            <a:r>
              <a:rPr lang="tr-TR" sz="4900" b="1" dirty="0" smtClean="0">
                <a:solidFill>
                  <a:schemeClr val="accent1">
                    <a:lumMod val="75000"/>
                  </a:schemeClr>
                </a:solidFill>
                <a:latin typeface="Calibri"/>
                <a:ea typeface="Calibri"/>
                <a:cs typeface="Times New Roman"/>
              </a:rPr>
              <a:t>Değerlendirme Kurulu</a:t>
            </a:r>
          </a:p>
          <a:p>
            <a:pPr marL="0" indent="0" algn="just">
              <a:buNone/>
            </a:pPr>
            <a:endParaRPr lang="tr-TR" sz="2900" dirty="0" smtClean="0">
              <a:solidFill>
                <a:schemeClr val="accent1">
                  <a:lumMod val="75000"/>
                </a:schemeClr>
              </a:solidFill>
              <a:latin typeface="Calibri"/>
              <a:ea typeface="Calibri"/>
              <a:cs typeface="Times New Roman"/>
            </a:endParaRPr>
          </a:p>
          <a:p>
            <a:pPr algn="just">
              <a:buFont typeface="+mj-lt"/>
              <a:buAutoNum type="arabicPeriod"/>
            </a:pPr>
            <a:r>
              <a:rPr lang="tr-TR" sz="4600" dirty="0">
                <a:solidFill>
                  <a:schemeClr val="tx1"/>
                </a:solidFill>
                <a:latin typeface="Calibri" panose="020F0502020204030204" pitchFamily="34" charset="0"/>
                <a:ea typeface="Arial" charset="-94"/>
                <a:cs typeface="Arial" charset="-94"/>
              </a:rPr>
              <a:t>Program kapsamında sunulan projeleri değerlendirmek ve karar almak üzere </a:t>
            </a:r>
            <a:r>
              <a:rPr lang="tr-TR" sz="4600" dirty="0" smtClean="0">
                <a:solidFill>
                  <a:schemeClr val="tx1"/>
                </a:solidFill>
                <a:latin typeface="Calibri" panose="020F0502020204030204" pitchFamily="34" charset="0"/>
                <a:ea typeface="Arial" charset="-94"/>
                <a:cs typeface="Arial" charset="-94"/>
              </a:rPr>
              <a:t>Kurul </a:t>
            </a:r>
            <a:r>
              <a:rPr lang="tr-TR" sz="4600" dirty="0">
                <a:solidFill>
                  <a:schemeClr val="tx1"/>
                </a:solidFill>
                <a:latin typeface="Calibri" panose="020F0502020204030204" pitchFamily="34" charset="0"/>
                <a:ea typeface="Arial" charset="-94"/>
                <a:cs typeface="Arial" charset="-94"/>
              </a:rPr>
              <a:t>oluşturulur</a:t>
            </a:r>
            <a:r>
              <a:rPr lang="tr-TR" sz="4600" dirty="0" smtClean="0">
                <a:solidFill>
                  <a:schemeClr val="tx1"/>
                </a:solidFill>
                <a:latin typeface="Calibri" panose="020F0502020204030204" pitchFamily="34" charset="0"/>
                <a:ea typeface="Arial" charset="-94"/>
                <a:cs typeface="Arial" charset="-94"/>
              </a:rPr>
              <a:t>.</a:t>
            </a:r>
          </a:p>
          <a:p>
            <a:pPr algn="just">
              <a:buFont typeface="+mj-lt"/>
              <a:buAutoNum type="arabicPeriod"/>
            </a:pPr>
            <a:endParaRPr lang="tr-TR" sz="4600" dirty="0">
              <a:solidFill>
                <a:schemeClr val="tx1"/>
              </a:solidFill>
              <a:latin typeface="Calibri" panose="020F0502020204030204" pitchFamily="34" charset="0"/>
              <a:ea typeface="Arial" charset="-94"/>
              <a:cs typeface="Arial" charset="-94"/>
            </a:endParaRPr>
          </a:p>
          <a:p>
            <a:pPr algn="just">
              <a:buFont typeface="+mj-lt"/>
              <a:buAutoNum type="arabicPeriod"/>
            </a:pPr>
            <a:r>
              <a:rPr lang="tr-TR" sz="4600" dirty="0">
                <a:solidFill>
                  <a:schemeClr val="tx1"/>
                </a:solidFill>
                <a:latin typeface="Calibri" panose="020F0502020204030204" pitchFamily="34" charset="0"/>
                <a:ea typeface="Arial" charset="-94"/>
                <a:cs typeface="Arial" charset="-94"/>
              </a:rPr>
              <a:t>Kurul, en az 2 KOSGEB personeli ve en az 2 bağımsız değerlendirici olmak üzere toplam 5 üyeden oluşur ve en az 4 (dört) </a:t>
            </a:r>
            <a:r>
              <a:rPr lang="tr-TR" sz="4600" dirty="0" smtClean="0">
                <a:solidFill>
                  <a:schemeClr val="tx1"/>
                </a:solidFill>
                <a:latin typeface="Calibri" panose="020F0502020204030204" pitchFamily="34" charset="0"/>
                <a:ea typeface="Arial" charset="-94"/>
                <a:cs typeface="Arial" charset="-94"/>
              </a:rPr>
              <a:t>üye ile toplanır. </a:t>
            </a:r>
          </a:p>
          <a:p>
            <a:pPr algn="just">
              <a:buFont typeface="+mj-lt"/>
              <a:buAutoNum type="arabicPeriod"/>
            </a:pPr>
            <a:endParaRPr lang="tr-TR" sz="4600" dirty="0">
              <a:solidFill>
                <a:schemeClr val="tx1"/>
              </a:solidFill>
              <a:latin typeface="Calibri" panose="020F0502020204030204" pitchFamily="34" charset="0"/>
              <a:ea typeface="Arial" charset="-94"/>
              <a:cs typeface="Arial" charset="-94"/>
            </a:endParaRPr>
          </a:p>
          <a:p>
            <a:pPr algn="just">
              <a:buFont typeface="+mj-lt"/>
              <a:buAutoNum type="arabicPeriod"/>
            </a:pPr>
            <a:r>
              <a:rPr lang="tr-TR" sz="4600" dirty="0">
                <a:solidFill>
                  <a:schemeClr val="tx1"/>
                </a:solidFill>
                <a:latin typeface="Calibri" panose="020F0502020204030204" pitchFamily="34" charset="0"/>
                <a:ea typeface="Arial" charset="-94"/>
                <a:cs typeface="Arial" charset="-94"/>
              </a:rPr>
              <a:t>Kurul başkanı, asil ve varsa yedek üye olarak kurulda görev alacak KOSGEB personeli, kurul sekretaryasını yürütecek KOSGEB birimi ile başvuruları değerlendirilecek KOSGEB birimleri Başkanlık Makamı Oluru ile belirlenir.</a:t>
            </a:r>
            <a:endParaRPr lang="tr-TR" sz="4600" dirty="0" smtClean="0">
              <a:solidFill>
                <a:schemeClr val="tx1"/>
              </a:solidFill>
              <a:latin typeface="Calibri" panose="020F0502020204030204" pitchFamily="34" charset="0"/>
              <a:ea typeface="Arial" charset="-94"/>
              <a:cs typeface="Arial" charset="-94"/>
            </a:endParaRPr>
          </a:p>
          <a:p>
            <a:pPr algn="just">
              <a:buFont typeface="+mj-lt"/>
              <a:buAutoNum type="arabicPeriod"/>
            </a:pPr>
            <a:endParaRPr lang="tr-TR" sz="4600" dirty="0">
              <a:solidFill>
                <a:schemeClr val="tx1"/>
              </a:solidFill>
              <a:latin typeface="Calibri" panose="020F0502020204030204" pitchFamily="34" charset="0"/>
              <a:ea typeface="Arial" charset="-94"/>
              <a:cs typeface="Arial" charset="-94"/>
            </a:endParaRPr>
          </a:p>
          <a:p>
            <a:pPr algn="just">
              <a:buFont typeface="+mj-lt"/>
              <a:buAutoNum type="arabicPeriod"/>
            </a:pPr>
            <a:r>
              <a:rPr lang="tr-TR" sz="4600" dirty="0">
                <a:solidFill>
                  <a:schemeClr val="tx1"/>
                </a:solidFill>
                <a:latin typeface="Calibri" panose="020F0502020204030204" pitchFamily="34" charset="0"/>
                <a:ea typeface="Arial" charset="-94"/>
                <a:cs typeface="Arial" charset="-94"/>
              </a:rPr>
              <a:t>Kurulda görev alacak bağımsız değerlendiriciler, öğretim elemanları ve/veya kurum/kuruluşlarca bildirilen bağımsız değerlendirici listesindeki temsilciler arasından kurul sekretaryasından sorumlu KOSGEB birimi tarafından </a:t>
            </a:r>
            <a:r>
              <a:rPr lang="tr-TR" sz="4600" dirty="0" smtClean="0">
                <a:solidFill>
                  <a:schemeClr val="tx1"/>
                </a:solidFill>
                <a:latin typeface="Calibri" panose="020F0502020204030204" pitchFamily="34" charset="0"/>
                <a:ea typeface="Arial" charset="-94"/>
                <a:cs typeface="Arial" charset="-94"/>
              </a:rPr>
              <a:t>belirlenir.</a:t>
            </a:r>
          </a:p>
          <a:p>
            <a:pPr algn="just">
              <a:buFont typeface="+mj-lt"/>
              <a:buAutoNum type="arabicPeriod"/>
            </a:pPr>
            <a:endParaRPr lang="tr-TR" sz="4600" dirty="0">
              <a:solidFill>
                <a:schemeClr val="tx1"/>
              </a:solidFill>
              <a:latin typeface="Calibri" panose="020F0502020204030204" pitchFamily="34" charset="0"/>
              <a:ea typeface="Arial" charset="-94"/>
              <a:cs typeface="Arial" charset="-94"/>
            </a:endParaRPr>
          </a:p>
          <a:p>
            <a:pPr algn="just">
              <a:buFont typeface="+mj-lt"/>
              <a:buAutoNum type="arabicPeriod"/>
            </a:pPr>
            <a:r>
              <a:rPr lang="tr-TR" sz="4600" dirty="0" smtClean="0">
                <a:solidFill>
                  <a:schemeClr val="tx1"/>
                </a:solidFill>
                <a:latin typeface="Calibri" panose="020F0502020204030204" pitchFamily="34" charset="0"/>
                <a:ea typeface="Arial" charset="-94"/>
                <a:cs typeface="Arial" charset="-94"/>
              </a:rPr>
              <a:t>Kurul’da </a:t>
            </a:r>
            <a:r>
              <a:rPr lang="tr-TR" sz="4600" dirty="0">
                <a:solidFill>
                  <a:schemeClr val="tx1"/>
                </a:solidFill>
                <a:latin typeface="Calibri" panose="020F0502020204030204" pitchFamily="34" charset="0"/>
                <a:ea typeface="Arial" charset="-94"/>
                <a:cs typeface="Arial" charset="-94"/>
              </a:rPr>
              <a:t>bir günde en fazla </a:t>
            </a:r>
            <a:r>
              <a:rPr lang="tr-TR" sz="4600" dirty="0" smtClean="0">
                <a:solidFill>
                  <a:schemeClr val="tx1"/>
                </a:solidFill>
                <a:latin typeface="Calibri" panose="020F0502020204030204" pitchFamily="34" charset="0"/>
                <a:ea typeface="Arial" charset="-94"/>
                <a:cs typeface="Arial" charset="-94"/>
              </a:rPr>
              <a:t>10 (on) </a:t>
            </a:r>
            <a:r>
              <a:rPr lang="tr-TR" sz="4600" dirty="0">
                <a:solidFill>
                  <a:schemeClr val="tx1"/>
                </a:solidFill>
                <a:latin typeface="Calibri" panose="020F0502020204030204" pitchFamily="34" charset="0"/>
                <a:ea typeface="Arial" charset="-94"/>
                <a:cs typeface="Arial" charset="-94"/>
              </a:rPr>
              <a:t>adet yeni proje başvurusu değerlendirilir. Revizyon, sonlandırma, tamamlanma ve diğer hususların değerlendirmesi için sayısal bir sınır bulunmamaktadır</a:t>
            </a:r>
            <a:r>
              <a:rPr lang="tr-TR" sz="4600" dirty="0" smtClean="0">
                <a:solidFill>
                  <a:schemeClr val="tx1"/>
                </a:solidFill>
                <a:latin typeface="Calibri" panose="020F0502020204030204" pitchFamily="34" charset="0"/>
                <a:ea typeface="Arial" charset="-94"/>
                <a:cs typeface="Arial" charset="-94"/>
              </a:rPr>
              <a:t>.</a:t>
            </a:r>
          </a:p>
          <a:p>
            <a:pPr algn="just">
              <a:buFont typeface="+mj-lt"/>
              <a:buAutoNum type="arabicPeriod"/>
            </a:pPr>
            <a:endParaRPr lang="tr-TR" sz="2900" dirty="0" smtClean="0">
              <a:solidFill>
                <a:schemeClr val="tx1"/>
              </a:solidFill>
              <a:latin typeface="Calibri" panose="020F0502020204030204" pitchFamily="34" charset="0"/>
              <a:ea typeface="Arial" charset="-94"/>
              <a:cs typeface="Arial" charset="-94"/>
            </a:endParaRPr>
          </a:p>
          <a:p>
            <a:pPr algn="just">
              <a:buFont typeface="+mj-lt"/>
              <a:buAutoNum type="arabicPeriod"/>
            </a:pPr>
            <a:endParaRPr lang="tr-TR" sz="2100" dirty="0">
              <a:solidFill>
                <a:schemeClr val="tx1"/>
              </a:solidFill>
              <a:latin typeface="Calibri" panose="020F0502020204030204" pitchFamily="34" charset="0"/>
              <a:ea typeface="Arial" charset="-94"/>
              <a:cs typeface="Arial" charset="-94"/>
            </a:endParaRPr>
          </a:p>
          <a:p>
            <a:pPr lvl="0"/>
            <a:endParaRPr lang="tr-TR" sz="2100" dirty="0">
              <a:solidFill>
                <a:schemeClr val="tx1"/>
              </a:solidFill>
              <a:latin typeface="Calibri" panose="020F0502020204030204" pitchFamily="34" charset="0"/>
              <a:ea typeface="Arial" charset="-94"/>
              <a:cs typeface="Arial" charset="-94"/>
            </a:endParaRPr>
          </a:p>
          <a:p>
            <a:pPr marL="0" indent="0" algn="just">
              <a:buNone/>
            </a:pPr>
            <a:endParaRPr lang="tr-TR" sz="1500" dirty="0">
              <a:solidFill>
                <a:schemeClr val="tx1"/>
              </a:solidFill>
              <a:latin typeface="Calibri" panose="020F0502020204030204" pitchFamily="34" charset="0"/>
              <a:ea typeface="Arial" charset="-94"/>
              <a:cs typeface="Arial" charset="-94"/>
            </a:endParaRPr>
          </a:p>
          <a:p>
            <a:pPr marL="0" indent="0" algn="just">
              <a:buNone/>
            </a:pPr>
            <a:endParaRPr lang="tr-TR" sz="1500" dirty="0">
              <a:solidFill>
                <a:schemeClr val="tx1"/>
              </a:solidFill>
              <a:latin typeface="Calibri" panose="020F0502020204030204" pitchFamily="34" charset="0"/>
              <a:ea typeface="Arial" charset="-94"/>
              <a:cs typeface="Arial" charset="-94"/>
            </a:endParaRPr>
          </a:p>
          <a:p>
            <a:pPr marL="0" indent="0">
              <a:buNone/>
            </a:pPr>
            <a:endParaRPr lang="tr-TR" u="sng" dirty="0">
              <a:latin typeface="Calibri" pitchFamily="34" charset="0"/>
            </a:endParaRPr>
          </a:p>
        </p:txBody>
      </p:sp>
      <p:sp>
        <p:nvSpPr>
          <p:cNvPr id="4" name="Slayt Numarası Yer Tutucusu 3"/>
          <p:cNvSpPr>
            <a:spLocks noGrp="1"/>
          </p:cNvSpPr>
          <p:nvPr>
            <p:ph type="sldNum" sz="quarter" idx="12"/>
          </p:nvPr>
        </p:nvSpPr>
        <p:spPr/>
        <p:txBody>
          <a:bodyPr/>
          <a:lstStyle/>
          <a:p>
            <a:fld id="{7C1868C5-B491-42BF-9F5C-46095BC3F40A}" type="slidenum">
              <a:rPr lang="tr-TR" smtClean="0"/>
              <a:t>12</a:t>
            </a:fld>
            <a:endParaRPr lang="tr-TR" dirty="0"/>
          </a:p>
        </p:txBody>
      </p:sp>
      <p:sp>
        <p:nvSpPr>
          <p:cNvPr id="5" name="Dikdörtgen 4"/>
          <p:cNvSpPr/>
          <p:nvPr/>
        </p:nvSpPr>
        <p:spPr>
          <a:xfrm>
            <a:off x="971600" y="1201316"/>
            <a:ext cx="7704856" cy="553998"/>
          </a:xfrm>
          <a:prstGeom prst="rect">
            <a:avLst/>
          </a:prstGeom>
        </p:spPr>
        <p:txBody>
          <a:bodyPr wrap="square">
            <a:spAutoFit/>
          </a:bodyPr>
          <a:lstStyle/>
          <a:p>
            <a:pPr lvl="0"/>
            <a:endParaRPr lang="tr-TR" sz="1500" dirty="0">
              <a:latin typeface="Calibri" panose="020F0502020204030204" pitchFamily="34" charset="0"/>
              <a:ea typeface="Arial" charset="-94"/>
              <a:cs typeface="Arial" charset="-94"/>
            </a:endParaRPr>
          </a:p>
          <a:p>
            <a:pPr lvl="0"/>
            <a:endParaRPr lang="tr-TR" sz="1500" dirty="0">
              <a:latin typeface="Calibri" panose="020F0502020204030204" pitchFamily="34" charset="0"/>
              <a:ea typeface="Arial" charset="-94"/>
              <a:cs typeface="Arial" charset="-94"/>
            </a:endParaRPr>
          </a:p>
        </p:txBody>
      </p:sp>
    </p:spTree>
    <p:extLst>
      <p:ext uri="{BB962C8B-B14F-4D97-AF65-F5344CB8AC3E}">
        <p14:creationId xmlns:p14="http://schemas.microsoft.com/office/powerpoint/2010/main" val="295528670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2000" b="1" dirty="0">
                <a:solidFill>
                  <a:srgbClr val="00B0F0"/>
                </a:solidFill>
                <a:latin typeface="+mn-lt"/>
                <a:ea typeface="+mn-ea"/>
                <a:cs typeface="Arial Tur" pitchFamily="34" charset="0"/>
              </a:rPr>
              <a:t>YURT DIŞI PAZAR </a:t>
            </a:r>
            <a:r>
              <a:rPr lang="tr-TR" sz="2000" b="1" dirty="0" smtClean="0">
                <a:solidFill>
                  <a:srgbClr val="00B0F0"/>
                </a:solidFill>
                <a:latin typeface="+mn-lt"/>
                <a:ea typeface="+mn-ea"/>
                <a:cs typeface="Arial Tur" pitchFamily="34" charset="0"/>
              </a:rPr>
              <a:t>DESTEK </a:t>
            </a:r>
            <a:r>
              <a:rPr lang="tr-TR" sz="2000" b="1" dirty="0">
                <a:solidFill>
                  <a:srgbClr val="00B0F0"/>
                </a:solidFill>
                <a:latin typeface="+mn-lt"/>
                <a:ea typeface="+mn-ea"/>
                <a:cs typeface="Arial Tur" pitchFamily="34" charset="0"/>
              </a:rPr>
              <a:t>PROGRAMI</a:t>
            </a:r>
          </a:p>
        </p:txBody>
      </p:sp>
      <p:sp>
        <p:nvSpPr>
          <p:cNvPr id="3" name="İçerik Yer Tutucusu 2"/>
          <p:cNvSpPr>
            <a:spLocks noGrp="1"/>
          </p:cNvSpPr>
          <p:nvPr>
            <p:ph idx="1"/>
          </p:nvPr>
        </p:nvSpPr>
        <p:spPr>
          <a:xfrm>
            <a:off x="827584" y="985292"/>
            <a:ext cx="7644010" cy="4176464"/>
          </a:xfrm>
        </p:spPr>
        <p:txBody>
          <a:bodyPr>
            <a:normAutofit fontScale="85000" lnSpcReduction="20000"/>
          </a:bodyPr>
          <a:lstStyle/>
          <a:p>
            <a:pPr marL="0" indent="0" algn="just">
              <a:buNone/>
            </a:pPr>
            <a:r>
              <a:rPr lang="tr-TR" sz="2300" b="1" dirty="0" smtClean="0">
                <a:solidFill>
                  <a:schemeClr val="accent1">
                    <a:lumMod val="75000"/>
                  </a:schemeClr>
                </a:solidFill>
                <a:latin typeface="Calibri"/>
                <a:ea typeface="Calibri"/>
                <a:cs typeface="Times New Roman"/>
              </a:rPr>
              <a:t>Değerlendirme Kurulu</a:t>
            </a:r>
          </a:p>
          <a:p>
            <a:pPr marL="0" indent="0" algn="just">
              <a:buNone/>
            </a:pPr>
            <a:endParaRPr lang="tr-TR" sz="2300" dirty="0" smtClean="0">
              <a:solidFill>
                <a:schemeClr val="accent1">
                  <a:lumMod val="75000"/>
                </a:schemeClr>
              </a:solidFill>
              <a:latin typeface="Calibri"/>
              <a:ea typeface="Calibri"/>
              <a:cs typeface="Times New Roman"/>
            </a:endParaRPr>
          </a:p>
          <a:p>
            <a:pPr marL="0" indent="0" algn="just">
              <a:buNone/>
            </a:pPr>
            <a:r>
              <a:rPr lang="tr-TR" sz="2300" dirty="0" smtClean="0">
                <a:solidFill>
                  <a:schemeClr val="tx1"/>
                </a:solidFill>
                <a:latin typeface="Calibri" panose="020F0502020204030204" pitchFamily="34" charset="0"/>
                <a:ea typeface="Arial" charset="-94"/>
                <a:cs typeface="Arial" charset="-94"/>
              </a:rPr>
              <a:t>Kurul</a:t>
            </a:r>
            <a:r>
              <a:rPr lang="tr-TR" sz="2300" dirty="0">
                <a:solidFill>
                  <a:schemeClr val="tx1"/>
                </a:solidFill>
                <a:latin typeface="Calibri" panose="020F0502020204030204" pitchFamily="34" charset="0"/>
                <a:ea typeface="Arial" charset="-94"/>
                <a:cs typeface="Arial" charset="-94"/>
              </a:rPr>
              <a:t>, projenin kabulüne ya da reddine ilişkin değerlendirmesini </a:t>
            </a:r>
            <a:r>
              <a:rPr lang="tr-TR" sz="2300" dirty="0" smtClean="0">
                <a:solidFill>
                  <a:schemeClr val="tx1"/>
                </a:solidFill>
                <a:latin typeface="Calibri" panose="020F0502020204030204" pitchFamily="34" charset="0"/>
                <a:ea typeface="Arial" charset="-94"/>
                <a:cs typeface="Arial" charset="-94"/>
              </a:rPr>
              <a:t>Yurt Dışı Pazar </a:t>
            </a:r>
            <a:r>
              <a:rPr lang="tr-TR" sz="2300" dirty="0">
                <a:solidFill>
                  <a:schemeClr val="tx1"/>
                </a:solidFill>
                <a:latin typeface="Calibri" panose="020F0502020204030204" pitchFamily="34" charset="0"/>
                <a:ea typeface="Arial" charset="-94"/>
                <a:cs typeface="Arial" charset="-94"/>
              </a:rPr>
              <a:t>Destek Programı Kurul Değerlendirme Kriterleri Formuna göre yapar.  </a:t>
            </a:r>
            <a:endParaRPr lang="tr-TR" sz="2300" dirty="0" smtClean="0">
              <a:solidFill>
                <a:schemeClr val="tx1"/>
              </a:solidFill>
              <a:latin typeface="Calibri" panose="020F0502020204030204" pitchFamily="34" charset="0"/>
              <a:ea typeface="Arial" charset="-94"/>
              <a:cs typeface="Arial" charset="-94"/>
            </a:endParaRPr>
          </a:p>
          <a:p>
            <a:pPr marL="0" indent="0" algn="just">
              <a:buNone/>
            </a:pPr>
            <a:endParaRPr lang="tr-TR" sz="2300" dirty="0">
              <a:solidFill>
                <a:schemeClr val="tx1"/>
              </a:solidFill>
              <a:latin typeface="Calibri" panose="020F0502020204030204" pitchFamily="34" charset="0"/>
              <a:ea typeface="Arial" charset="-94"/>
              <a:cs typeface="Arial" charset="-94"/>
            </a:endParaRPr>
          </a:p>
          <a:p>
            <a:pPr marL="265113" indent="-265113" algn="just">
              <a:buNone/>
            </a:pPr>
            <a:r>
              <a:rPr lang="tr-TR" sz="2300" dirty="0">
                <a:solidFill>
                  <a:schemeClr val="tx1"/>
                </a:solidFill>
                <a:latin typeface="Calibri" panose="020F0502020204030204" pitchFamily="34" charset="0"/>
                <a:ea typeface="Arial" charset="-94"/>
                <a:cs typeface="Arial" charset="-94"/>
              </a:rPr>
              <a:t> </a:t>
            </a:r>
            <a:r>
              <a:rPr lang="tr-TR" sz="2300" dirty="0" smtClean="0">
                <a:solidFill>
                  <a:schemeClr val="tx1"/>
                </a:solidFill>
                <a:latin typeface="Calibri" panose="020F0502020204030204" pitchFamily="34" charset="0"/>
                <a:ea typeface="Arial" charset="-94"/>
                <a:cs typeface="Arial" charset="-94"/>
              </a:rPr>
              <a:t>- </a:t>
            </a:r>
            <a:r>
              <a:rPr lang="tr-TR" sz="2300" dirty="0">
                <a:solidFill>
                  <a:schemeClr val="tx1"/>
                </a:solidFill>
                <a:latin typeface="Calibri" panose="020F0502020204030204" pitchFamily="34" charset="0"/>
                <a:ea typeface="Arial" charset="-94"/>
                <a:cs typeface="Arial" charset="-94"/>
              </a:rPr>
              <a:t>Mali kayıtlardaki ana faaliyet kodu, Öncelikli Teknoloji Alanları Tablosunda yer alan orta-yüksek teknolojili  sektörde olan işletmelere 5 (beş) puan, yüksek teknolojili sektörde olan işletmelere ise 10 (on) puan ilave edilir. </a:t>
            </a:r>
            <a:endParaRPr lang="tr-TR" sz="2300" dirty="0" smtClean="0">
              <a:solidFill>
                <a:schemeClr val="tx1"/>
              </a:solidFill>
              <a:latin typeface="Calibri" panose="020F0502020204030204" pitchFamily="34" charset="0"/>
              <a:ea typeface="Arial" charset="-94"/>
              <a:cs typeface="Arial" charset="-94"/>
            </a:endParaRPr>
          </a:p>
          <a:p>
            <a:pPr marL="265113" indent="-265113" algn="just">
              <a:buNone/>
            </a:pPr>
            <a:endParaRPr lang="tr-TR" sz="2300" dirty="0">
              <a:solidFill>
                <a:schemeClr val="tx1"/>
              </a:solidFill>
              <a:latin typeface="Calibri" panose="020F0502020204030204" pitchFamily="34" charset="0"/>
              <a:ea typeface="Arial" charset="-94"/>
              <a:cs typeface="Arial" charset="-94"/>
            </a:endParaRPr>
          </a:p>
          <a:p>
            <a:pPr marL="265113" indent="-265113" algn="just">
              <a:buNone/>
            </a:pPr>
            <a:r>
              <a:rPr lang="tr-TR" sz="2300" dirty="0" smtClean="0">
                <a:solidFill>
                  <a:schemeClr val="tx1"/>
                </a:solidFill>
                <a:latin typeface="Calibri" panose="020F0502020204030204" pitchFamily="34" charset="0"/>
                <a:ea typeface="Arial" charset="-94"/>
                <a:cs typeface="Arial" charset="-94"/>
              </a:rPr>
              <a:t> </a:t>
            </a:r>
            <a:r>
              <a:rPr lang="tr-TR" sz="2300" dirty="0">
                <a:solidFill>
                  <a:schemeClr val="tx1"/>
                </a:solidFill>
                <a:latin typeface="Calibri" panose="020F0502020204030204" pitchFamily="34" charset="0"/>
                <a:ea typeface="Arial" charset="-94"/>
                <a:cs typeface="Arial" charset="-94"/>
              </a:rPr>
              <a:t>-  Projenin kabul edilebilmesi için, her bir kurul üyesinin 100 (yüz) üzerinden verdiği puanların aritmetik ortalaması ve varsa ilave puanların toplamının 60 (altmış) ve üzeri olması gerekir. 60 (altmış) ve üzeri puan alamayan projeler reddedilir.</a:t>
            </a:r>
          </a:p>
          <a:p>
            <a:pPr algn="just">
              <a:buFont typeface="+mj-lt"/>
              <a:buAutoNum type="arabicPeriod"/>
            </a:pPr>
            <a:endParaRPr lang="tr-TR" sz="2100" dirty="0">
              <a:solidFill>
                <a:schemeClr val="tx1"/>
              </a:solidFill>
              <a:latin typeface="Calibri" panose="020F0502020204030204" pitchFamily="34" charset="0"/>
              <a:ea typeface="Arial" charset="-94"/>
              <a:cs typeface="Arial" charset="-94"/>
            </a:endParaRPr>
          </a:p>
          <a:p>
            <a:pPr lvl="0"/>
            <a:endParaRPr lang="tr-TR" sz="2100" dirty="0">
              <a:solidFill>
                <a:schemeClr val="tx1"/>
              </a:solidFill>
              <a:latin typeface="Calibri" panose="020F0502020204030204" pitchFamily="34" charset="0"/>
              <a:ea typeface="Arial" charset="-94"/>
              <a:cs typeface="Arial" charset="-94"/>
            </a:endParaRPr>
          </a:p>
          <a:p>
            <a:pPr marL="0" indent="0" algn="just">
              <a:buNone/>
            </a:pPr>
            <a:endParaRPr lang="tr-TR" sz="1500" dirty="0">
              <a:solidFill>
                <a:schemeClr val="tx1"/>
              </a:solidFill>
              <a:latin typeface="Calibri" panose="020F0502020204030204" pitchFamily="34" charset="0"/>
              <a:ea typeface="Arial" charset="-94"/>
              <a:cs typeface="Arial" charset="-94"/>
            </a:endParaRPr>
          </a:p>
          <a:p>
            <a:pPr marL="0" indent="0" algn="just">
              <a:buNone/>
            </a:pPr>
            <a:endParaRPr lang="tr-TR" sz="1500" dirty="0">
              <a:solidFill>
                <a:schemeClr val="tx1"/>
              </a:solidFill>
              <a:latin typeface="Calibri" panose="020F0502020204030204" pitchFamily="34" charset="0"/>
              <a:ea typeface="Arial" charset="-94"/>
              <a:cs typeface="Arial" charset="-94"/>
            </a:endParaRPr>
          </a:p>
          <a:p>
            <a:pPr marL="0" indent="0">
              <a:buNone/>
            </a:pPr>
            <a:endParaRPr lang="tr-TR" u="sng" dirty="0">
              <a:latin typeface="Calibri" pitchFamily="34" charset="0"/>
            </a:endParaRPr>
          </a:p>
        </p:txBody>
      </p:sp>
      <p:sp>
        <p:nvSpPr>
          <p:cNvPr id="4" name="Slayt Numarası Yer Tutucusu 3"/>
          <p:cNvSpPr>
            <a:spLocks noGrp="1"/>
          </p:cNvSpPr>
          <p:nvPr>
            <p:ph type="sldNum" sz="quarter" idx="12"/>
          </p:nvPr>
        </p:nvSpPr>
        <p:spPr/>
        <p:txBody>
          <a:bodyPr/>
          <a:lstStyle/>
          <a:p>
            <a:fld id="{7C1868C5-B491-42BF-9F5C-46095BC3F40A}" type="slidenum">
              <a:rPr lang="tr-TR" smtClean="0"/>
              <a:t>13</a:t>
            </a:fld>
            <a:endParaRPr lang="tr-TR" dirty="0"/>
          </a:p>
        </p:txBody>
      </p:sp>
      <p:sp>
        <p:nvSpPr>
          <p:cNvPr id="5" name="Dikdörtgen 4"/>
          <p:cNvSpPr/>
          <p:nvPr/>
        </p:nvSpPr>
        <p:spPr>
          <a:xfrm>
            <a:off x="971600" y="1201316"/>
            <a:ext cx="7704856" cy="553998"/>
          </a:xfrm>
          <a:prstGeom prst="rect">
            <a:avLst/>
          </a:prstGeom>
        </p:spPr>
        <p:txBody>
          <a:bodyPr wrap="square">
            <a:spAutoFit/>
          </a:bodyPr>
          <a:lstStyle/>
          <a:p>
            <a:pPr lvl="0"/>
            <a:endParaRPr lang="tr-TR" sz="1500" dirty="0">
              <a:latin typeface="Calibri" panose="020F0502020204030204" pitchFamily="34" charset="0"/>
              <a:ea typeface="Arial" charset="-94"/>
              <a:cs typeface="Arial" charset="-94"/>
            </a:endParaRPr>
          </a:p>
          <a:p>
            <a:pPr lvl="0"/>
            <a:endParaRPr lang="tr-TR" sz="1500" dirty="0">
              <a:latin typeface="Calibri" panose="020F0502020204030204" pitchFamily="34" charset="0"/>
              <a:ea typeface="Arial" charset="-94"/>
              <a:cs typeface="Arial" charset="-94"/>
            </a:endParaRPr>
          </a:p>
        </p:txBody>
      </p:sp>
    </p:spTree>
    <p:extLst>
      <p:ext uri="{BB962C8B-B14F-4D97-AF65-F5344CB8AC3E}">
        <p14:creationId xmlns:p14="http://schemas.microsoft.com/office/powerpoint/2010/main" val="2336617501"/>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4105744" y="679871"/>
            <a:ext cx="1132319" cy="423704"/>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a:r>
              <a:rPr lang="tr-TR" sz="1300" dirty="0" smtClean="0">
                <a:solidFill>
                  <a:srgbClr val="F6F8F8">
                    <a:lumMod val="10000"/>
                  </a:srgbClr>
                </a:solidFill>
                <a:latin typeface="Calibri" panose="020F0502020204030204" pitchFamily="34" charset="0"/>
              </a:rPr>
              <a:t>Proje</a:t>
            </a:r>
          </a:p>
          <a:p>
            <a:pPr algn="ctr"/>
            <a:r>
              <a:rPr lang="tr-TR" sz="1300" dirty="0" smtClean="0">
                <a:solidFill>
                  <a:srgbClr val="F6F8F8">
                    <a:lumMod val="10000"/>
                  </a:srgbClr>
                </a:solidFill>
                <a:latin typeface="Calibri" panose="020F0502020204030204" pitchFamily="34" charset="0"/>
              </a:rPr>
              <a:t>Başvurusu</a:t>
            </a:r>
            <a:endParaRPr lang="tr-TR" sz="1300" dirty="0">
              <a:solidFill>
                <a:srgbClr val="F6F8F8">
                  <a:lumMod val="10000"/>
                </a:srgbClr>
              </a:solidFill>
              <a:latin typeface="Calibri" panose="020F0502020204030204" pitchFamily="34" charset="0"/>
            </a:endParaRPr>
          </a:p>
        </p:txBody>
      </p:sp>
      <p:sp>
        <p:nvSpPr>
          <p:cNvPr id="11" name="Dikdörtgen 10"/>
          <p:cNvSpPr/>
          <p:nvPr/>
        </p:nvSpPr>
        <p:spPr>
          <a:xfrm>
            <a:off x="4118374" y="2054126"/>
            <a:ext cx="1132319" cy="36923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a:r>
              <a:rPr lang="tr-TR" sz="1300" dirty="0" smtClean="0">
                <a:solidFill>
                  <a:srgbClr val="F6F8F8">
                    <a:lumMod val="10000"/>
                  </a:srgbClr>
                </a:solidFill>
                <a:latin typeface="Calibri" panose="020F0502020204030204" pitchFamily="34" charset="0"/>
              </a:rPr>
              <a:t>Ön İnceleme</a:t>
            </a:r>
            <a:endParaRPr lang="tr-TR" sz="1300" dirty="0">
              <a:solidFill>
                <a:srgbClr val="F6F8F8">
                  <a:lumMod val="10000"/>
                </a:srgbClr>
              </a:solidFill>
              <a:latin typeface="Calibri" panose="020F0502020204030204" pitchFamily="34" charset="0"/>
            </a:endParaRPr>
          </a:p>
        </p:txBody>
      </p:sp>
      <p:sp>
        <p:nvSpPr>
          <p:cNvPr id="33" name="Akış Çizelgesi: Karar 32"/>
          <p:cNvSpPr/>
          <p:nvPr/>
        </p:nvSpPr>
        <p:spPr>
          <a:xfrm>
            <a:off x="3586357" y="3088490"/>
            <a:ext cx="2160712" cy="698835"/>
          </a:xfrm>
          <a:prstGeom prst="flowChartDecision">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a:r>
              <a:rPr lang="tr-TR" sz="1200" dirty="0" smtClean="0">
                <a:solidFill>
                  <a:sysClr val="windowText" lastClr="000000"/>
                </a:solidFill>
                <a:latin typeface="Calibri"/>
              </a:rPr>
              <a:t>Değerlendirme</a:t>
            </a:r>
            <a:endParaRPr lang="tr-TR" sz="1200" dirty="0">
              <a:solidFill>
                <a:sysClr val="windowText" lastClr="000000"/>
              </a:solidFill>
              <a:latin typeface="Calibri"/>
            </a:endParaRPr>
          </a:p>
        </p:txBody>
      </p:sp>
      <p:cxnSp>
        <p:nvCxnSpPr>
          <p:cNvPr id="17" name="Düz Ok Bağlayıcısı 16"/>
          <p:cNvCxnSpPr>
            <a:stCxn id="4" idx="2"/>
            <a:endCxn id="11" idx="0"/>
          </p:cNvCxnSpPr>
          <p:nvPr/>
        </p:nvCxnSpPr>
        <p:spPr>
          <a:xfrm>
            <a:off x="4671904" y="1103575"/>
            <a:ext cx="12630" cy="950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3439190" y="4248729"/>
            <a:ext cx="1132319" cy="24264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a:r>
              <a:rPr lang="tr-TR" sz="1300" dirty="0">
                <a:solidFill>
                  <a:srgbClr val="F6F8F8">
                    <a:lumMod val="10000"/>
                  </a:srgbClr>
                </a:solidFill>
                <a:latin typeface="Calibri" panose="020F0502020204030204" pitchFamily="34" charset="0"/>
              </a:rPr>
              <a:t>Taahhütname</a:t>
            </a:r>
          </a:p>
        </p:txBody>
      </p:sp>
      <p:sp>
        <p:nvSpPr>
          <p:cNvPr id="43" name="Metin kutusu 42"/>
          <p:cNvSpPr txBox="1"/>
          <p:nvPr/>
        </p:nvSpPr>
        <p:spPr>
          <a:xfrm>
            <a:off x="4105744" y="2585824"/>
            <a:ext cx="573206" cy="210520"/>
          </a:xfrm>
          <a:prstGeom prst="rect">
            <a:avLst/>
          </a:prstGeom>
          <a:noFill/>
        </p:spPr>
        <p:txBody>
          <a:bodyPr wrap="square" lIns="71323" tIns="35662" rIns="71323" bIns="35662" rtlCol="0">
            <a:spAutoFit/>
          </a:bodyPr>
          <a:lstStyle/>
          <a:p>
            <a:pPr algn="ctr"/>
            <a:r>
              <a:rPr lang="tr-TR" sz="900" b="1" dirty="0" smtClean="0">
                <a:solidFill>
                  <a:srgbClr val="445469">
                    <a:lumMod val="50000"/>
                  </a:srgbClr>
                </a:solidFill>
                <a:latin typeface="Calibri" panose="020F0502020204030204" pitchFamily="34" charset="0"/>
              </a:rPr>
              <a:t>kabul</a:t>
            </a:r>
            <a:endParaRPr lang="tr-TR" sz="900" b="1" dirty="0">
              <a:solidFill>
                <a:srgbClr val="445469">
                  <a:lumMod val="50000"/>
                </a:srgbClr>
              </a:solidFill>
              <a:latin typeface="Calibri" panose="020F0502020204030204" pitchFamily="34" charset="0"/>
            </a:endParaRPr>
          </a:p>
        </p:txBody>
      </p:sp>
      <p:cxnSp>
        <p:nvCxnSpPr>
          <p:cNvPr id="46" name="Düz Ok Bağlayıcısı 45"/>
          <p:cNvCxnSpPr/>
          <p:nvPr/>
        </p:nvCxnSpPr>
        <p:spPr>
          <a:xfrm flipH="1">
            <a:off x="3886368" y="3721596"/>
            <a:ext cx="438752" cy="379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Düz Ok Bağlayıcısı 48"/>
          <p:cNvCxnSpPr/>
          <p:nvPr/>
        </p:nvCxnSpPr>
        <p:spPr>
          <a:xfrm>
            <a:off x="4684534" y="2404270"/>
            <a:ext cx="11473" cy="661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Akış Çizelgesi: El İle Girdi 93"/>
          <p:cNvSpPr/>
          <p:nvPr/>
        </p:nvSpPr>
        <p:spPr>
          <a:xfrm>
            <a:off x="2157187" y="2054125"/>
            <a:ext cx="1180375" cy="515835"/>
          </a:xfrm>
          <a:prstGeom prst="flowChartManualInp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323" tIns="35662" rIns="71323" bIns="35662" numCol="1" spcCol="0" rtlCol="0" fromWordArt="0" anchor="ctr" anchorCtr="0" forceAA="0" compatLnSpc="1">
            <a:prstTxWarp prst="textNoShape">
              <a:avLst/>
            </a:prstTxWarp>
            <a:noAutofit/>
          </a:bodyPr>
          <a:lstStyle/>
          <a:p>
            <a:pPr algn="ctr"/>
            <a:r>
              <a:rPr lang="tr-TR" sz="1200" dirty="0">
                <a:solidFill>
                  <a:srgbClr val="445469">
                    <a:lumMod val="50000"/>
                  </a:srgbClr>
                </a:solidFill>
                <a:latin typeface="Calibri" panose="020F0502020204030204" pitchFamily="34" charset="0"/>
              </a:rPr>
              <a:t>Uygulama Birimi</a:t>
            </a:r>
          </a:p>
        </p:txBody>
      </p:sp>
      <p:cxnSp>
        <p:nvCxnSpPr>
          <p:cNvPr id="6" name="Dirsek Bağlayıcısı 5"/>
          <p:cNvCxnSpPr>
            <a:stCxn id="94" idx="3"/>
          </p:cNvCxnSpPr>
          <p:nvPr/>
        </p:nvCxnSpPr>
        <p:spPr>
          <a:xfrm flipV="1">
            <a:off x="3337562" y="2312042"/>
            <a:ext cx="791942"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Metin kutusu 64"/>
          <p:cNvSpPr txBox="1"/>
          <p:nvPr/>
        </p:nvSpPr>
        <p:spPr>
          <a:xfrm>
            <a:off x="5360788" y="3658999"/>
            <a:ext cx="573206" cy="210520"/>
          </a:xfrm>
          <a:prstGeom prst="rect">
            <a:avLst/>
          </a:prstGeom>
          <a:noFill/>
        </p:spPr>
        <p:txBody>
          <a:bodyPr wrap="square" lIns="71323" tIns="35662" rIns="71323" bIns="35662" rtlCol="0">
            <a:spAutoFit/>
          </a:bodyPr>
          <a:lstStyle/>
          <a:p>
            <a:pPr algn="ctr"/>
            <a:r>
              <a:rPr lang="tr-TR" sz="900" b="1" dirty="0" smtClean="0">
                <a:solidFill>
                  <a:srgbClr val="445469">
                    <a:lumMod val="50000"/>
                  </a:srgbClr>
                </a:solidFill>
                <a:latin typeface="Calibri" panose="020F0502020204030204" pitchFamily="34" charset="0"/>
              </a:rPr>
              <a:t>ret</a:t>
            </a:r>
            <a:endParaRPr lang="tr-TR" sz="900" b="1" dirty="0">
              <a:solidFill>
                <a:srgbClr val="445469">
                  <a:lumMod val="50000"/>
                </a:srgbClr>
              </a:solidFill>
              <a:latin typeface="Calibri" panose="020F0502020204030204" pitchFamily="34" charset="0"/>
            </a:endParaRPr>
          </a:p>
        </p:txBody>
      </p:sp>
      <p:sp>
        <p:nvSpPr>
          <p:cNvPr id="67" name="Metin kutusu 66"/>
          <p:cNvSpPr txBox="1"/>
          <p:nvPr/>
        </p:nvSpPr>
        <p:spPr>
          <a:xfrm>
            <a:off x="3545168" y="3721596"/>
            <a:ext cx="573206" cy="210520"/>
          </a:xfrm>
          <a:prstGeom prst="rect">
            <a:avLst/>
          </a:prstGeom>
          <a:noFill/>
        </p:spPr>
        <p:txBody>
          <a:bodyPr wrap="square" lIns="71323" tIns="35662" rIns="71323" bIns="35662" rtlCol="0">
            <a:spAutoFit/>
          </a:bodyPr>
          <a:lstStyle/>
          <a:p>
            <a:pPr algn="ctr"/>
            <a:r>
              <a:rPr lang="tr-TR" sz="900" b="1" dirty="0" smtClean="0">
                <a:solidFill>
                  <a:srgbClr val="445469">
                    <a:lumMod val="50000"/>
                  </a:srgbClr>
                </a:solidFill>
                <a:latin typeface="Calibri" panose="020F0502020204030204" pitchFamily="34" charset="0"/>
              </a:rPr>
              <a:t>kabul</a:t>
            </a:r>
            <a:endParaRPr lang="tr-TR" sz="900" b="1" dirty="0">
              <a:solidFill>
                <a:srgbClr val="445469">
                  <a:lumMod val="50000"/>
                </a:srgbClr>
              </a:solidFill>
              <a:latin typeface="Calibri" panose="020F0502020204030204" pitchFamily="34" charset="0"/>
            </a:endParaRPr>
          </a:p>
        </p:txBody>
      </p:sp>
      <p:sp>
        <p:nvSpPr>
          <p:cNvPr id="35" name="Metin kutusu 34"/>
          <p:cNvSpPr txBox="1"/>
          <p:nvPr/>
        </p:nvSpPr>
        <p:spPr>
          <a:xfrm>
            <a:off x="-110316" y="1037422"/>
            <a:ext cx="2267503" cy="995350"/>
          </a:xfrm>
          <a:prstGeom prst="rect">
            <a:avLst/>
          </a:prstGeom>
          <a:noFill/>
        </p:spPr>
        <p:txBody>
          <a:bodyPr wrap="square" lIns="71323" tIns="35662" rIns="71323" bIns="35662" rtlCol="0">
            <a:spAutoFit/>
          </a:bodyPr>
          <a:lstStyle>
            <a:defPPr>
              <a:defRPr lang="en-US"/>
            </a:defPPr>
            <a:lvl1pPr algn="ctr">
              <a:defRPr sz="2400" b="1">
                <a:solidFill>
                  <a:schemeClr val="tx1">
                    <a:lumMod val="50000"/>
                  </a:schemeClr>
                </a:solidFill>
                <a:latin typeface="Calibri" panose="020F0502020204030204" pitchFamily="34" charset="0"/>
              </a:defRPr>
            </a:lvl1pPr>
          </a:lstStyle>
          <a:p>
            <a:r>
              <a:rPr lang="tr-TR" sz="2000" dirty="0"/>
              <a:t>Proje Başvuru Değerlendirme</a:t>
            </a:r>
          </a:p>
          <a:p>
            <a:r>
              <a:rPr lang="tr-TR" sz="2000" dirty="0"/>
              <a:t>İş Akışı</a:t>
            </a:r>
          </a:p>
        </p:txBody>
      </p:sp>
      <p:sp>
        <p:nvSpPr>
          <p:cNvPr id="16" name="Slayt Numarası Yer Tutucusu 15"/>
          <p:cNvSpPr>
            <a:spLocks noGrp="1"/>
          </p:cNvSpPr>
          <p:nvPr>
            <p:ph type="sldNum" sz="quarter" idx="12"/>
          </p:nvPr>
        </p:nvSpPr>
        <p:spPr/>
        <p:txBody>
          <a:bodyPr/>
          <a:lstStyle/>
          <a:p>
            <a:fld id="{7C1868C5-B491-42BF-9F5C-46095BC3F40A}" type="slidenum">
              <a:rPr lang="tr-TR" smtClean="0"/>
              <a:t>14</a:t>
            </a:fld>
            <a:endParaRPr lang="tr-TR" dirty="0"/>
          </a:p>
        </p:txBody>
      </p:sp>
      <p:sp>
        <p:nvSpPr>
          <p:cNvPr id="37" name="Akış Çizelgesi: El İle Girdi 36"/>
          <p:cNvSpPr/>
          <p:nvPr/>
        </p:nvSpPr>
        <p:spPr>
          <a:xfrm>
            <a:off x="2159861" y="3179989"/>
            <a:ext cx="1180375" cy="515835"/>
          </a:xfrm>
          <a:prstGeom prst="flowChartManualInp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323" tIns="35662" rIns="71323" bIns="35662" numCol="1" spcCol="0" rtlCol="0" fromWordArt="0" anchor="ctr" anchorCtr="0" forceAA="0" compatLnSpc="1">
            <a:prstTxWarp prst="textNoShape">
              <a:avLst/>
            </a:prstTxWarp>
            <a:noAutofit/>
          </a:bodyPr>
          <a:lstStyle/>
          <a:p>
            <a:pPr algn="ctr"/>
            <a:r>
              <a:rPr lang="tr-TR" sz="1200" dirty="0" smtClean="0">
                <a:solidFill>
                  <a:srgbClr val="445469">
                    <a:lumMod val="50000"/>
                  </a:srgbClr>
                </a:solidFill>
                <a:latin typeface="Calibri" panose="020F0502020204030204" pitchFamily="34" charset="0"/>
              </a:rPr>
              <a:t>Kurul</a:t>
            </a:r>
            <a:endParaRPr lang="tr-TR" sz="1200" dirty="0">
              <a:solidFill>
                <a:srgbClr val="445469">
                  <a:lumMod val="50000"/>
                </a:srgbClr>
              </a:solidFill>
              <a:latin typeface="Calibri" panose="020F0502020204030204" pitchFamily="34" charset="0"/>
            </a:endParaRPr>
          </a:p>
        </p:txBody>
      </p:sp>
      <p:cxnSp>
        <p:nvCxnSpPr>
          <p:cNvPr id="9" name="Düz Ok Bağlayıcısı 8"/>
          <p:cNvCxnSpPr>
            <a:stCxn id="37" idx="3"/>
            <a:endCxn id="33" idx="1"/>
          </p:cNvCxnSpPr>
          <p:nvPr/>
        </p:nvCxnSpPr>
        <p:spPr>
          <a:xfrm>
            <a:off x="3340236" y="3437907"/>
            <a:ext cx="24612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Düz Ok Bağlayıcısı 80"/>
          <p:cNvCxnSpPr>
            <a:stCxn id="11" idx="3"/>
            <a:endCxn id="83" idx="1"/>
          </p:cNvCxnSpPr>
          <p:nvPr/>
        </p:nvCxnSpPr>
        <p:spPr>
          <a:xfrm>
            <a:off x="5250693" y="2238746"/>
            <a:ext cx="548181" cy="2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Yuvarlatılmış Dikdörtgen 82"/>
          <p:cNvSpPr/>
          <p:nvPr/>
        </p:nvSpPr>
        <p:spPr>
          <a:xfrm>
            <a:off x="5798874" y="2078692"/>
            <a:ext cx="914400" cy="3255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İşletmeye bildirme</a:t>
            </a:r>
            <a:endParaRPr lang="tr-TR" sz="1100" dirty="0">
              <a:solidFill>
                <a:schemeClr val="tx1"/>
              </a:solidFill>
            </a:endParaRPr>
          </a:p>
        </p:txBody>
      </p:sp>
      <p:sp>
        <p:nvSpPr>
          <p:cNvPr id="86" name="Metin kutusu 85"/>
          <p:cNvSpPr txBox="1"/>
          <p:nvPr/>
        </p:nvSpPr>
        <p:spPr>
          <a:xfrm>
            <a:off x="5225668" y="2054126"/>
            <a:ext cx="573206" cy="210520"/>
          </a:xfrm>
          <a:prstGeom prst="rect">
            <a:avLst/>
          </a:prstGeom>
          <a:noFill/>
        </p:spPr>
        <p:txBody>
          <a:bodyPr wrap="square" lIns="71323" tIns="35662" rIns="71323" bIns="35662" rtlCol="0">
            <a:spAutoFit/>
          </a:bodyPr>
          <a:lstStyle/>
          <a:p>
            <a:pPr algn="ctr"/>
            <a:r>
              <a:rPr lang="tr-TR" sz="900" b="1" dirty="0" smtClean="0">
                <a:solidFill>
                  <a:srgbClr val="445469">
                    <a:lumMod val="50000"/>
                  </a:srgbClr>
                </a:solidFill>
                <a:latin typeface="Calibri" panose="020F0502020204030204" pitchFamily="34" charset="0"/>
              </a:rPr>
              <a:t>Revizyon</a:t>
            </a:r>
            <a:endParaRPr lang="tr-TR" sz="900" b="1" dirty="0">
              <a:solidFill>
                <a:srgbClr val="445469">
                  <a:lumMod val="50000"/>
                </a:srgbClr>
              </a:solidFill>
              <a:latin typeface="Calibri" panose="020F0502020204030204" pitchFamily="34" charset="0"/>
            </a:endParaRPr>
          </a:p>
        </p:txBody>
      </p:sp>
      <p:sp>
        <p:nvSpPr>
          <p:cNvPr id="181" name="Metin kutusu 180"/>
          <p:cNvSpPr txBox="1"/>
          <p:nvPr/>
        </p:nvSpPr>
        <p:spPr>
          <a:xfrm>
            <a:off x="5550694" y="2735075"/>
            <a:ext cx="573206" cy="210520"/>
          </a:xfrm>
          <a:prstGeom prst="rect">
            <a:avLst/>
          </a:prstGeom>
          <a:noFill/>
        </p:spPr>
        <p:txBody>
          <a:bodyPr wrap="square" lIns="71323" tIns="35662" rIns="71323" bIns="35662" rtlCol="0">
            <a:spAutoFit/>
          </a:bodyPr>
          <a:lstStyle/>
          <a:p>
            <a:pPr algn="ctr"/>
            <a:r>
              <a:rPr lang="tr-TR" sz="900" b="1" dirty="0" smtClean="0">
                <a:solidFill>
                  <a:srgbClr val="445469">
                    <a:lumMod val="50000"/>
                  </a:srgbClr>
                </a:solidFill>
                <a:latin typeface="Calibri" panose="020F0502020204030204" pitchFamily="34" charset="0"/>
              </a:rPr>
              <a:t>Revizyon</a:t>
            </a:r>
            <a:endParaRPr lang="tr-TR" sz="900" b="1" dirty="0">
              <a:solidFill>
                <a:srgbClr val="445469">
                  <a:lumMod val="50000"/>
                </a:srgbClr>
              </a:solidFill>
              <a:latin typeface="Calibri" panose="020F0502020204030204" pitchFamily="34" charset="0"/>
            </a:endParaRPr>
          </a:p>
        </p:txBody>
      </p:sp>
      <p:cxnSp>
        <p:nvCxnSpPr>
          <p:cNvPr id="206" name="Düz Ok Bağlayıcısı 205"/>
          <p:cNvCxnSpPr/>
          <p:nvPr/>
        </p:nvCxnSpPr>
        <p:spPr>
          <a:xfrm>
            <a:off x="5087249" y="3669636"/>
            <a:ext cx="599838" cy="338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 name="Yuvarlatılmış Dikdörtgen 208"/>
          <p:cNvSpPr/>
          <p:nvPr/>
        </p:nvSpPr>
        <p:spPr>
          <a:xfrm>
            <a:off x="5229887" y="4214725"/>
            <a:ext cx="914400" cy="3255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İşletmeye bildirme</a:t>
            </a:r>
            <a:endParaRPr lang="tr-TR" sz="1100" dirty="0">
              <a:solidFill>
                <a:schemeClr val="tx1"/>
              </a:solidFill>
            </a:endParaRPr>
          </a:p>
        </p:txBody>
      </p:sp>
      <p:cxnSp>
        <p:nvCxnSpPr>
          <p:cNvPr id="228" name="Dirsek Bağlayıcısı 227"/>
          <p:cNvCxnSpPr>
            <a:endCxn id="4" idx="3"/>
          </p:cNvCxnSpPr>
          <p:nvPr/>
        </p:nvCxnSpPr>
        <p:spPr>
          <a:xfrm rot="16200000" flipV="1">
            <a:off x="5196229" y="933558"/>
            <a:ext cx="1101681" cy="101801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4" name="Dirsek Bağlayıcısı 233"/>
          <p:cNvCxnSpPr>
            <a:stCxn id="33" idx="3"/>
          </p:cNvCxnSpPr>
          <p:nvPr/>
        </p:nvCxnSpPr>
        <p:spPr>
          <a:xfrm flipV="1">
            <a:off x="5747069" y="2592570"/>
            <a:ext cx="411952" cy="84533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35" name="Yuvarlatılmış Dikdörtgen 234"/>
          <p:cNvSpPr/>
          <p:nvPr/>
        </p:nvSpPr>
        <p:spPr>
          <a:xfrm>
            <a:off x="7092280" y="4140797"/>
            <a:ext cx="1132319" cy="423704"/>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a:r>
              <a:rPr lang="tr-TR" sz="1300" dirty="0" smtClean="0">
                <a:solidFill>
                  <a:srgbClr val="F6F8F8">
                    <a:lumMod val="10000"/>
                  </a:srgbClr>
                </a:solidFill>
                <a:latin typeface="Calibri" panose="020F0502020204030204" pitchFamily="34" charset="0"/>
              </a:rPr>
              <a:t>Uygulama Birimine İtiraz</a:t>
            </a:r>
            <a:endParaRPr lang="tr-TR" sz="1300" dirty="0">
              <a:solidFill>
                <a:srgbClr val="F6F8F8">
                  <a:lumMod val="10000"/>
                </a:srgbClr>
              </a:solidFill>
              <a:latin typeface="Calibri" panose="020F0502020204030204" pitchFamily="34" charset="0"/>
            </a:endParaRPr>
          </a:p>
        </p:txBody>
      </p:sp>
      <p:cxnSp>
        <p:nvCxnSpPr>
          <p:cNvPr id="237" name="Düz Ok Bağlayıcısı 236"/>
          <p:cNvCxnSpPr/>
          <p:nvPr/>
        </p:nvCxnSpPr>
        <p:spPr>
          <a:xfrm flipV="1">
            <a:off x="6148417" y="4352649"/>
            <a:ext cx="836206" cy="24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888983"/>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4105744" y="679871"/>
            <a:ext cx="1132319" cy="423704"/>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a:r>
              <a:rPr lang="tr-TR" sz="1300" dirty="0">
                <a:solidFill>
                  <a:srgbClr val="F6F8F8">
                    <a:lumMod val="10000"/>
                  </a:srgbClr>
                </a:solidFill>
                <a:latin typeface="Calibri" panose="020F0502020204030204" pitchFamily="34" charset="0"/>
              </a:rPr>
              <a:t>Uygulama Birimine İtiraz</a:t>
            </a:r>
          </a:p>
        </p:txBody>
      </p:sp>
      <p:sp>
        <p:nvSpPr>
          <p:cNvPr id="11" name="Dikdörtgen 10"/>
          <p:cNvSpPr/>
          <p:nvPr/>
        </p:nvSpPr>
        <p:spPr>
          <a:xfrm>
            <a:off x="4105745" y="2340549"/>
            <a:ext cx="1132319" cy="36923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a:r>
              <a:rPr lang="tr-TR" sz="1300" dirty="0" smtClean="0">
                <a:solidFill>
                  <a:srgbClr val="F6F8F8">
                    <a:lumMod val="10000"/>
                  </a:srgbClr>
                </a:solidFill>
                <a:latin typeface="Calibri" panose="020F0502020204030204" pitchFamily="34" charset="0"/>
              </a:rPr>
              <a:t>Kurul daveti</a:t>
            </a:r>
            <a:endParaRPr lang="tr-TR" sz="1300" dirty="0">
              <a:solidFill>
                <a:srgbClr val="F6F8F8">
                  <a:lumMod val="10000"/>
                </a:srgbClr>
              </a:solidFill>
              <a:latin typeface="Calibri" panose="020F0502020204030204" pitchFamily="34" charset="0"/>
            </a:endParaRPr>
          </a:p>
        </p:txBody>
      </p:sp>
      <p:sp>
        <p:nvSpPr>
          <p:cNvPr id="33" name="Akış Çizelgesi: Karar 32"/>
          <p:cNvSpPr/>
          <p:nvPr/>
        </p:nvSpPr>
        <p:spPr>
          <a:xfrm>
            <a:off x="3526375" y="3065879"/>
            <a:ext cx="2160712" cy="698835"/>
          </a:xfrm>
          <a:prstGeom prst="flowChartDecision">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a:r>
              <a:rPr lang="tr-TR" sz="1200" dirty="0" smtClean="0">
                <a:solidFill>
                  <a:sysClr val="windowText" lastClr="000000"/>
                </a:solidFill>
                <a:latin typeface="Calibri"/>
              </a:rPr>
              <a:t>Değerlendirme</a:t>
            </a:r>
            <a:endParaRPr lang="tr-TR" sz="1200" dirty="0">
              <a:solidFill>
                <a:sysClr val="windowText" lastClr="000000"/>
              </a:solidFill>
              <a:latin typeface="Calibri"/>
            </a:endParaRPr>
          </a:p>
        </p:txBody>
      </p:sp>
      <p:sp>
        <p:nvSpPr>
          <p:cNvPr id="40" name="Dikdörtgen 39"/>
          <p:cNvSpPr/>
          <p:nvPr/>
        </p:nvSpPr>
        <p:spPr>
          <a:xfrm>
            <a:off x="3426422" y="4125112"/>
            <a:ext cx="1132319" cy="54552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a:r>
              <a:rPr lang="tr-TR" sz="1300" dirty="0" smtClean="0">
                <a:solidFill>
                  <a:srgbClr val="F6F8F8">
                    <a:lumMod val="10000"/>
                  </a:srgbClr>
                </a:solidFill>
                <a:latin typeface="Calibri" panose="020F0502020204030204" pitchFamily="34" charset="0"/>
              </a:rPr>
              <a:t>Uygulama Birimine Bildirme</a:t>
            </a:r>
            <a:endParaRPr lang="tr-TR" sz="1300" dirty="0">
              <a:solidFill>
                <a:srgbClr val="F6F8F8">
                  <a:lumMod val="10000"/>
                </a:srgbClr>
              </a:solidFill>
              <a:latin typeface="Calibri" panose="020F0502020204030204" pitchFamily="34" charset="0"/>
            </a:endParaRPr>
          </a:p>
        </p:txBody>
      </p:sp>
      <p:cxnSp>
        <p:nvCxnSpPr>
          <p:cNvPr id="46" name="Düz Ok Bağlayıcısı 45"/>
          <p:cNvCxnSpPr/>
          <p:nvPr/>
        </p:nvCxnSpPr>
        <p:spPr>
          <a:xfrm flipH="1">
            <a:off x="4013585" y="3721596"/>
            <a:ext cx="438752" cy="338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Akış Çizelgesi: El İle Girdi 93"/>
          <p:cNvSpPr/>
          <p:nvPr/>
        </p:nvSpPr>
        <p:spPr>
          <a:xfrm>
            <a:off x="2184574" y="2277320"/>
            <a:ext cx="1180375" cy="515835"/>
          </a:xfrm>
          <a:prstGeom prst="flowChartManualInp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323" tIns="35662" rIns="71323" bIns="35662" numCol="1" spcCol="0" rtlCol="0" fromWordArt="0" anchor="ctr" anchorCtr="0" forceAA="0" compatLnSpc="1">
            <a:prstTxWarp prst="textNoShape">
              <a:avLst/>
            </a:prstTxWarp>
            <a:noAutofit/>
          </a:bodyPr>
          <a:lstStyle/>
          <a:p>
            <a:pPr algn="ctr"/>
            <a:r>
              <a:rPr lang="tr-TR" sz="1200" dirty="0" smtClean="0">
                <a:solidFill>
                  <a:srgbClr val="445469">
                    <a:lumMod val="50000"/>
                  </a:srgbClr>
                </a:solidFill>
                <a:latin typeface="Calibri" panose="020F0502020204030204" pitchFamily="34" charset="0"/>
              </a:rPr>
              <a:t>Başkanlık </a:t>
            </a:r>
            <a:r>
              <a:rPr lang="tr-TR" sz="1200" dirty="0">
                <a:solidFill>
                  <a:srgbClr val="445469">
                    <a:lumMod val="50000"/>
                  </a:srgbClr>
                </a:solidFill>
                <a:latin typeface="Calibri" panose="020F0502020204030204" pitchFamily="34" charset="0"/>
              </a:rPr>
              <a:t>Birimi</a:t>
            </a:r>
          </a:p>
        </p:txBody>
      </p:sp>
      <p:cxnSp>
        <p:nvCxnSpPr>
          <p:cNvPr id="6" name="Dirsek Bağlayıcısı 5"/>
          <p:cNvCxnSpPr>
            <a:stCxn id="94" idx="3"/>
          </p:cNvCxnSpPr>
          <p:nvPr/>
        </p:nvCxnSpPr>
        <p:spPr>
          <a:xfrm flipV="1">
            <a:off x="3364949" y="2525168"/>
            <a:ext cx="581409" cy="1007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Metin kutusu 64"/>
          <p:cNvSpPr txBox="1"/>
          <p:nvPr/>
        </p:nvSpPr>
        <p:spPr>
          <a:xfrm>
            <a:off x="5461005" y="3721596"/>
            <a:ext cx="573206" cy="210520"/>
          </a:xfrm>
          <a:prstGeom prst="rect">
            <a:avLst/>
          </a:prstGeom>
          <a:noFill/>
        </p:spPr>
        <p:txBody>
          <a:bodyPr wrap="square" lIns="71323" tIns="35662" rIns="71323" bIns="35662" rtlCol="0">
            <a:spAutoFit/>
          </a:bodyPr>
          <a:lstStyle/>
          <a:p>
            <a:pPr algn="ctr"/>
            <a:r>
              <a:rPr lang="tr-TR" sz="900" b="1" dirty="0" smtClean="0">
                <a:solidFill>
                  <a:srgbClr val="445469">
                    <a:lumMod val="50000"/>
                  </a:srgbClr>
                </a:solidFill>
                <a:latin typeface="Calibri" panose="020F0502020204030204" pitchFamily="34" charset="0"/>
              </a:rPr>
              <a:t>ret</a:t>
            </a:r>
            <a:endParaRPr lang="tr-TR" sz="900" b="1" dirty="0">
              <a:solidFill>
                <a:srgbClr val="445469">
                  <a:lumMod val="50000"/>
                </a:srgbClr>
              </a:solidFill>
              <a:latin typeface="Calibri" panose="020F0502020204030204" pitchFamily="34" charset="0"/>
            </a:endParaRPr>
          </a:p>
        </p:txBody>
      </p:sp>
      <p:sp>
        <p:nvSpPr>
          <p:cNvPr id="67" name="Metin kutusu 66"/>
          <p:cNvSpPr txBox="1"/>
          <p:nvPr/>
        </p:nvSpPr>
        <p:spPr>
          <a:xfrm>
            <a:off x="3545168" y="3721596"/>
            <a:ext cx="573206" cy="210520"/>
          </a:xfrm>
          <a:prstGeom prst="rect">
            <a:avLst/>
          </a:prstGeom>
          <a:noFill/>
        </p:spPr>
        <p:txBody>
          <a:bodyPr wrap="square" lIns="71323" tIns="35662" rIns="71323" bIns="35662" rtlCol="0">
            <a:spAutoFit/>
          </a:bodyPr>
          <a:lstStyle/>
          <a:p>
            <a:pPr algn="ctr"/>
            <a:r>
              <a:rPr lang="tr-TR" sz="900" b="1" dirty="0" smtClean="0">
                <a:solidFill>
                  <a:srgbClr val="445469">
                    <a:lumMod val="50000"/>
                  </a:srgbClr>
                </a:solidFill>
                <a:latin typeface="Calibri" panose="020F0502020204030204" pitchFamily="34" charset="0"/>
              </a:rPr>
              <a:t>kabul</a:t>
            </a:r>
            <a:endParaRPr lang="tr-TR" sz="900" b="1" dirty="0">
              <a:solidFill>
                <a:srgbClr val="445469">
                  <a:lumMod val="50000"/>
                </a:srgbClr>
              </a:solidFill>
              <a:latin typeface="Calibri" panose="020F0502020204030204" pitchFamily="34" charset="0"/>
            </a:endParaRPr>
          </a:p>
        </p:txBody>
      </p:sp>
      <p:sp>
        <p:nvSpPr>
          <p:cNvPr id="35" name="Metin kutusu 34"/>
          <p:cNvSpPr txBox="1"/>
          <p:nvPr/>
        </p:nvSpPr>
        <p:spPr>
          <a:xfrm>
            <a:off x="-110316" y="1037422"/>
            <a:ext cx="2267503" cy="995350"/>
          </a:xfrm>
          <a:prstGeom prst="rect">
            <a:avLst/>
          </a:prstGeom>
          <a:noFill/>
        </p:spPr>
        <p:txBody>
          <a:bodyPr wrap="square" lIns="71323" tIns="35662" rIns="71323" bIns="35662" rtlCol="0">
            <a:spAutoFit/>
          </a:bodyPr>
          <a:lstStyle>
            <a:defPPr>
              <a:defRPr lang="en-US"/>
            </a:defPPr>
            <a:lvl1pPr algn="ctr">
              <a:defRPr sz="2400" b="1">
                <a:solidFill>
                  <a:schemeClr val="tx1">
                    <a:lumMod val="50000"/>
                  </a:schemeClr>
                </a:solidFill>
                <a:latin typeface="Calibri" panose="020F0502020204030204" pitchFamily="34" charset="0"/>
              </a:defRPr>
            </a:lvl1pPr>
          </a:lstStyle>
          <a:p>
            <a:r>
              <a:rPr lang="tr-TR" sz="2000" dirty="0" smtClean="0"/>
              <a:t>İşletme İtirazı </a:t>
            </a:r>
            <a:r>
              <a:rPr lang="tr-TR" sz="2000" dirty="0"/>
              <a:t>Değerlendirme</a:t>
            </a:r>
          </a:p>
          <a:p>
            <a:r>
              <a:rPr lang="tr-TR" sz="2000" dirty="0"/>
              <a:t>İş Akışı</a:t>
            </a:r>
          </a:p>
        </p:txBody>
      </p:sp>
      <p:sp>
        <p:nvSpPr>
          <p:cNvPr id="16" name="Slayt Numarası Yer Tutucusu 15"/>
          <p:cNvSpPr>
            <a:spLocks noGrp="1"/>
          </p:cNvSpPr>
          <p:nvPr>
            <p:ph type="sldNum" sz="quarter" idx="12"/>
          </p:nvPr>
        </p:nvSpPr>
        <p:spPr/>
        <p:txBody>
          <a:bodyPr/>
          <a:lstStyle/>
          <a:p>
            <a:fld id="{7C1868C5-B491-42BF-9F5C-46095BC3F40A}" type="slidenum">
              <a:rPr lang="tr-TR" smtClean="0"/>
              <a:t>15</a:t>
            </a:fld>
            <a:endParaRPr lang="tr-TR" dirty="0"/>
          </a:p>
        </p:txBody>
      </p:sp>
      <p:sp>
        <p:nvSpPr>
          <p:cNvPr id="37" name="Akış Çizelgesi: El İle Girdi 36"/>
          <p:cNvSpPr/>
          <p:nvPr/>
        </p:nvSpPr>
        <p:spPr>
          <a:xfrm>
            <a:off x="2159861" y="3157379"/>
            <a:ext cx="1180375" cy="515835"/>
          </a:xfrm>
          <a:prstGeom prst="flowChartManualInp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323" tIns="35662" rIns="71323" bIns="35662" numCol="1" spcCol="0" rtlCol="0" fromWordArt="0" anchor="ctr" anchorCtr="0" forceAA="0" compatLnSpc="1">
            <a:prstTxWarp prst="textNoShape">
              <a:avLst/>
            </a:prstTxWarp>
            <a:noAutofit/>
          </a:bodyPr>
          <a:lstStyle/>
          <a:p>
            <a:pPr algn="ctr"/>
            <a:r>
              <a:rPr lang="tr-TR" sz="1200" dirty="0" smtClean="0">
                <a:solidFill>
                  <a:srgbClr val="445469">
                    <a:lumMod val="50000"/>
                  </a:srgbClr>
                </a:solidFill>
                <a:latin typeface="Calibri" panose="020F0502020204030204" pitchFamily="34" charset="0"/>
              </a:rPr>
              <a:t>Kurul</a:t>
            </a:r>
            <a:endParaRPr lang="tr-TR" sz="1200" dirty="0">
              <a:solidFill>
                <a:srgbClr val="445469">
                  <a:lumMod val="50000"/>
                </a:srgbClr>
              </a:solidFill>
              <a:latin typeface="Calibri" panose="020F0502020204030204" pitchFamily="34" charset="0"/>
            </a:endParaRPr>
          </a:p>
        </p:txBody>
      </p:sp>
      <p:cxnSp>
        <p:nvCxnSpPr>
          <p:cNvPr id="9" name="Düz Ok Bağlayıcısı 8"/>
          <p:cNvCxnSpPr>
            <a:stCxn id="37" idx="3"/>
            <a:endCxn id="33" idx="1"/>
          </p:cNvCxnSpPr>
          <p:nvPr/>
        </p:nvCxnSpPr>
        <p:spPr>
          <a:xfrm>
            <a:off x="3340236" y="3415297"/>
            <a:ext cx="186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 name="Düz Ok Bağlayıcısı 205"/>
          <p:cNvCxnSpPr/>
          <p:nvPr/>
        </p:nvCxnSpPr>
        <p:spPr>
          <a:xfrm>
            <a:off x="4938145" y="3710375"/>
            <a:ext cx="599838" cy="338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 name="Yuvarlatılmış Dikdörtgen 208"/>
          <p:cNvSpPr/>
          <p:nvPr/>
        </p:nvSpPr>
        <p:spPr>
          <a:xfrm>
            <a:off x="5290408" y="4120805"/>
            <a:ext cx="914400" cy="455911"/>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a:r>
              <a:rPr lang="tr-TR" sz="1300" dirty="0">
                <a:solidFill>
                  <a:srgbClr val="F6F8F8">
                    <a:lumMod val="10000"/>
                  </a:srgbClr>
                </a:solidFill>
                <a:latin typeface="Calibri" panose="020F0502020204030204" pitchFamily="34" charset="0"/>
              </a:rPr>
              <a:t>İşletmeye bildirme</a:t>
            </a:r>
          </a:p>
        </p:txBody>
      </p:sp>
      <p:sp>
        <p:nvSpPr>
          <p:cNvPr id="235" name="Yuvarlatılmış Dikdörtgen 234"/>
          <p:cNvSpPr/>
          <p:nvPr/>
        </p:nvSpPr>
        <p:spPr>
          <a:xfrm>
            <a:off x="3901897" y="1476340"/>
            <a:ext cx="1506922" cy="423704"/>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a:r>
              <a:rPr lang="tr-TR" sz="1300" dirty="0" smtClean="0">
                <a:solidFill>
                  <a:srgbClr val="F6F8F8">
                    <a:lumMod val="10000"/>
                  </a:srgbClr>
                </a:solidFill>
                <a:latin typeface="Calibri" panose="020F0502020204030204" pitchFamily="34" charset="0"/>
              </a:rPr>
              <a:t>Başkanlık Birimine iletme</a:t>
            </a:r>
            <a:endParaRPr lang="tr-TR" sz="1300" dirty="0">
              <a:solidFill>
                <a:srgbClr val="F6F8F8">
                  <a:lumMod val="10000"/>
                </a:srgbClr>
              </a:solidFill>
              <a:latin typeface="Calibri" panose="020F0502020204030204" pitchFamily="34" charset="0"/>
            </a:endParaRPr>
          </a:p>
        </p:txBody>
      </p:sp>
      <p:cxnSp>
        <p:nvCxnSpPr>
          <p:cNvPr id="5" name="Düz Ok Bağlayıcısı 4"/>
          <p:cNvCxnSpPr>
            <a:stCxn id="4" idx="2"/>
          </p:cNvCxnSpPr>
          <p:nvPr/>
        </p:nvCxnSpPr>
        <p:spPr>
          <a:xfrm flipH="1">
            <a:off x="4671903" y="1103575"/>
            <a:ext cx="1" cy="338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a:stCxn id="235" idx="2"/>
          </p:cNvCxnSpPr>
          <p:nvPr/>
        </p:nvCxnSpPr>
        <p:spPr>
          <a:xfrm>
            <a:off x="4655358" y="1900044"/>
            <a:ext cx="16546" cy="34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a:stCxn id="11" idx="2"/>
          </p:cNvCxnSpPr>
          <p:nvPr/>
        </p:nvCxnSpPr>
        <p:spPr>
          <a:xfrm>
            <a:off x="4671905" y="2709788"/>
            <a:ext cx="0" cy="235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01698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2000" b="1" dirty="0">
                <a:solidFill>
                  <a:srgbClr val="00B0F0"/>
                </a:solidFill>
                <a:latin typeface="+mn-lt"/>
                <a:ea typeface="+mn-ea"/>
                <a:cs typeface="Arial Tur" pitchFamily="34" charset="0"/>
              </a:rPr>
              <a:t>YURT DIŞI PAZAR </a:t>
            </a:r>
            <a:r>
              <a:rPr lang="tr-TR" sz="2000" b="1" dirty="0" smtClean="0">
                <a:solidFill>
                  <a:srgbClr val="00B0F0"/>
                </a:solidFill>
                <a:latin typeface="+mn-lt"/>
                <a:ea typeface="+mn-ea"/>
                <a:cs typeface="Arial Tur" pitchFamily="34" charset="0"/>
              </a:rPr>
              <a:t>DESTEK </a:t>
            </a:r>
            <a:r>
              <a:rPr lang="tr-TR" sz="2000" b="1" dirty="0">
                <a:solidFill>
                  <a:srgbClr val="00B0F0"/>
                </a:solidFill>
                <a:latin typeface="+mn-lt"/>
                <a:ea typeface="+mn-ea"/>
                <a:cs typeface="Arial Tur" pitchFamily="34" charset="0"/>
              </a:rPr>
              <a:t>PROGRAMI</a:t>
            </a:r>
          </a:p>
        </p:txBody>
      </p:sp>
      <p:sp>
        <p:nvSpPr>
          <p:cNvPr id="3" name="İçerik Yer Tutucusu 2"/>
          <p:cNvSpPr>
            <a:spLocks noGrp="1"/>
          </p:cNvSpPr>
          <p:nvPr>
            <p:ph idx="1"/>
          </p:nvPr>
        </p:nvSpPr>
        <p:spPr>
          <a:xfrm>
            <a:off x="611560" y="697260"/>
            <a:ext cx="7998469" cy="4464496"/>
          </a:xfrm>
        </p:spPr>
        <p:txBody>
          <a:bodyPr>
            <a:normAutofit fontScale="85000" lnSpcReduction="10000"/>
          </a:bodyPr>
          <a:lstStyle/>
          <a:p>
            <a:pPr marL="0" indent="0" algn="just">
              <a:buNone/>
            </a:pPr>
            <a:endParaRPr lang="tr-TR" b="1" dirty="0" smtClean="0">
              <a:solidFill>
                <a:schemeClr val="accent1">
                  <a:lumMod val="75000"/>
                </a:schemeClr>
              </a:solidFill>
              <a:latin typeface="Calibri"/>
              <a:ea typeface="Calibri"/>
              <a:cs typeface="Times New Roman"/>
            </a:endParaRPr>
          </a:p>
          <a:p>
            <a:pPr marL="0" indent="0" algn="just">
              <a:buNone/>
            </a:pPr>
            <a:r>
              <a:rPr lang="tr-TR" sz="1900" b="1" dirty="0" smtClean="0">
                <a:solidFill>
                  <a:schemeClr val="accent1">
                    <a:lumMod val="75000"/>
                  </a:schemeClr>
                </a:solidFill>
                <a:latin typeface="Calibri"/>
                <a:ea typeface="Calibri"/>
                <a:cs typeface="Times New Roman"/>
              </a:rPr>
              <a:t>DEĞERLENDİRME KURULU TARAFINDAN KABUL EDİLEN PROJELER </a:t>
            </a:r>
          </a:p>
          <a:p>
            <a:pPr algn="just">
              <a:buClr>
                <a:srgbClr val="1F497D"/>
              </a:buClr>
              <a:buSzPts val="1000"/>
            </a:pPr>
            <a:endParaRPr lang="tr-TR" sz="1700" dirty="0" smtClean="0">
              <a:solidFill>
                <a:schemeClr val="tx1"/>
              </a:solidFill>
              <a:latin typeface="Calibri" panose="020F0502020204030204" pitchFamily="34" charset="0"/>
              <a:ea typeface="Arial" charset="-94"/>
              <a:cs typeface="Arial" charset="-94"/>
            </a:endParaRPr>
          </a:p>
          <a:p>
            <a:pPr algn="just">
              <a:buClr>
                <a:srgbClr val="1F497D"/>
              </a:buClr>
              <a:buSzPts val="1000"/>
            </a:pPr>
            <a:r>
              <a:rPr lang="tr-TR" sz="1600" dirty="0"/>
              <a:t>Proje başvurusu reddedilen işletme, aynı proje için KOSGEB Birimlerine tekrar başvuramaz. </a:t>
            </a:r>
          </a:p>
          <a:p>
            <a:pPr algn="just">
              <a:buClr>
                <a:srgbClr val="1F497D"/>
              </a:buClr>
              <a:buSzPts val="1000"/>
            </a:pPr>
            <a:endParaRPr lang="tr-TR" sz="1600" dirty="0"/>
          </a:p>
          <a:p>
            <a:pPr algn="just">
              <a:buClr>
                <a:srgbClr val="1F497D"/>
              </a:buClr>
              <a:buSzPts val="1000"/>
            </a:pPr>
            <a:r>
              <a:rPr lang="tr-TR" sz="1600" dirty="0"/>
              <a:t>programa başvuru esnasında başvuru formu ile birlikte idari, mali ve hukuki taahhütleri içeren Yurt Dışı Destek Programı Taahhütnamesini onaylar. Taahhütname, başvuru formu ile aynı zamanda evrak kaydına alınır. </a:t>
            </a:r>
          </a:p>
          <a:p>
            <a:pPr algn="just">
              <a:buClr>
                <a:srgbClr val="1F497D"/>
              </a:buClr>
              <a:buSzPts val="1000"/>
            </a:pPr>
            <a:endParaRPr lang="tr-TR" sz="1700" dirty="0">
              <a:solidFill>
                <a:schemeClr val="tx1"/>
              </a:solidFill>
              <a:latin typeface="Calibri" panose="020F0502020204030204" pitchFamily="34" charset="0"/>
              <a:ea typeface="Arial" charset="-94"/>
              <a:cs typeface="Arial" charset="-94"/>
            </a:endParaRPr>
          </a:p>
          <a:p>
            <a:pPr algn="just">
              <a:buClr>
                <a:srgbClr val="1F497D"/>
              </a:buClr>
              <a:buSzPts val="1000"/>
            </a:pPr>
            <a:r>
              <a:rPr lang="tr-TR" sz="1700" dirty="0"/>
              <a:t>Program başlangıç tarihi desteklemeye ilişkin ilk kurul kararının evrak kaydına alındığı tarihtir</a:t>
            </a:r>
            <a:r>
              <a:rPr lang="tr-TR" sz="1700" dirty="0" smtClean="0"/>
              <a:t>.</a:t>
            </a:r>
          </a:p>
          <a:p>
            <a:pPr algn="just">
              <a:buClr>
                <a:srgbClr val="1F497D"/>
              </a:buClr>
              <a:buSzPts val="1000"/>
            </a:pPr>
            <a:endParaRPr lang="tr-TR" sz="1700" dirty="0" smtClean="0"/>
          </a:p>
          <a:p>
            <a:pPr algn="just">
              <a:buClr>
                <a:srgbClr val="1F497D"/>
              </a:buClr>
              <a:buSzPts val="1000"/>
            </a:pPr>
            <a:r>
              <a:rPr lang="tr-TR" sz="1700" dirty="0"/>
              <a:t>Program kapsamında herhangi bir destek ödeme talebinde bulunmayan işletme, programın başlangıç tarihinden itibaren 2 ay içerisinde programdan yararlanmak istemediğine dair yazılı olarak talepte bulunarak program başvurusunu iptal edebilir. Aksi halde programdan yararlanılmış sayılır</a:t>
            </a:r>
            <a:r>
              <a:rPr lang="tr-TR" sz="1700" dirty="0" smtClean="0"/>
              <a:t>.</a:t>
            </a:r>
          </a:p>
          <a:p>
            <a:pPr algn="just">
              <a:buClr>
                <a:srgbClr val="1F497D"/>
              </a:buClr>
              <a:buSzPts val="1000"/>
            </a:pPr>
            <a:endParaRPr lang="tr-TR" sz="1700" dirty="0">
              <a:solidFill>
                <a:schemeClr val="tx1"/>
              </a:solidFill>
              <a:latin typeface="Calibri" panose="020F0502020204030204" pitchFamily="34" charset="0"/>
              <a:ea typeface="Arial" charset="-94"/>
              <a:cs typeface="Arial" charset="-94"/>
            </a:endParaRPr>
          </a:p>
          <a:p>
            <a:pPr algn="just">
              <a:buClr>
                <a:srgbClr val="1F497D"/>
              </a:buClr>
              <a:buSzPts val="1000"/>
            </a:pPr>
            <a:r>
              <a:rPr lang="tr-TR" sz="1700" dirty="0"/>
              <a:t>İşletmelere, programın başlangıç tarihi ile programdan yararlanmak istenmemesi halinde programın başlangıç tarihinden itibaren 2 ay içerisinde yazılı olarak talepte bulunulması gerektiği KBS üzerinden bildirilir.</a:t>
            </a:r>
            <a:endParaRPr lang="tr-TR" sz="1700" dirty="0">
              <a:solidFill>
                <a:schemeClr val="tx1"/>
              </a:solidFill>
              <a:latin typeface="Calibri" panose="020F0502020204030204" pitchFamily="34" charset="0"/>
              <a:ea typeface="Arial" charset="-94"/>
              <a:cs typeface="Arial" charset="-94"/>
            </a:endParaRPr>
          </a:p>
          <a:p>
            <a:pPr lvl="0" algn="just">
              <a:buAutoNum type="arabicPeriod"/>
            </a:pPr>
            <a:endParaRPr lang="tr-TR" sz="1500" dirty="0" smtClean="0">
              <a:solidFill>
                <a:schemeClr val="tx1"/>
              </a:solidFill>
              <a:latin typeface="Calibri" panose="020F0502020204030204" pitchFamily="34" charset="0"/>
              <a:ea typeface="Arial" charset="-94"/>
              <a:cs typeface="Arial" charset="-94"/>
            </a:endParaRPr>
          </a:p>
          <a:p>
            <a:pPr lvl="0" algn="just">
              <a:buAutoNum type="arabicPeriod"/>
            </a:pPr>
            <a:endParaRPr lang="tr-TR" sz="1500" dirty="0">
              <a:solidFill>
                <a:schemeClr val="tx1"/>
              </a:solidFill>
              <a:latin typeface="Calibri" panose="020F0502020204030204" pitchFamily="34" charset="0"/>
              <a:ea typeface="Arial" charset="-94"/>
              <a:cs typeface="Arial" charset="-94"/>
            </a:endParaRPr>
          </a:p>
          <a:p>
            <a:pPr lvl="0" algn="just"/>
            <a:endParaRPr lang="tr-TR" sz="1500" dirty="0">
              <a:solidFill>
                <a:schemeClr val="tx1"/>
              </a:solidFill>
              <a:latin typeface="Calibri" panose="020F0502020204030204" pitchFamily="34" charset="0"/>
              <a:ea typeface="Arial" charset="-94"/>
              <a:cs typeface="Arial" charset="-94"/>
            </a:endParaRPr>
          </a:p>
          <a:p>
            <a:pPr marL="0" indent="0" algn="just">
              <a:buNone/>
            </a:pPr>
            <a:endParaRPr lang="tr-TR" sz="1500" dirty="0">
              <a:solidFill>
                <a:schemeClr val="tx1"/>
              </a:solidFill>
              <a:latin typeface="Calibri" panose="020F0502020204030204" pitchFamily="34" charset="0"/>
              <a:ea typeface="Arial" charset="-94"/>
              <a:cs typeface="Arial" charset="-94"/>
            </a:endParaRPr>
          </a:p>
          <a:p>
            <a:pPr marL="0" indent="0" algn="just">
              <a:buNone/>
            </a:pPr>
            <a:endParaRPr lang="tr-TR" sz="1500" dirty="0">
              <a:solidFill>
                <a:schemeClr val="tx1"/>
              </a:solidFill>
              <a:latin typeface="Calibri" panose="020F0502020204030204" pitchFamily="34" charset="0"/>
              <a:ea typeface="Arial" charset="-94"/>
              <a:cs typeface="Arial" charset="-94"/>
            </a:endParaRPr>
          </a:p>
          <a:p>
            <a:pPr marL="0" indent="0">
              <a:buNone/>
            </a:pPr>
            <a:endParaRPr lang="tr-TR" u="sng" dirty="0">
              <a:latin typeface="Calibri" pitchFamily="34" charset="0"/>
            </a:endParaRPr>
          </a:p>
        </p:txBody>
      </p:sp>
      <p:sp>
        <p:nvSpPr>
          <p:cNvPr id="4" name="Slayt Numarası Yer Tutucusu 3"/>
          <p:cNvSpPr>
            <a:spLocks noGrp="1"/>
          </p:cNvSpPr>
          <p:nvPr>
            <p:ph type="sldNum" sz="quarter" idx="12"/>
          </p:nvPr>
        </p:nvSpPr>
        <p:spPr/>
        <p:txBody>
          <a:bodyPr/>
          <a:lstStyle/>
          <a:p>
            <a:fld id="{7C1868C5-B491-42BF-9F5C-46095BC3F40A}" type="slidenum">
              <a:rPr lang="tr-TR" smtClean="0"/>
              <a:t>16</a:t>
            </a:fld>
            <a:endParaRPr lang="tr-TR" dirty="0"/>
          </a:p>
        </p:txBody>
      </p:sp>
    </p:spTree>
    <p:extLst>
      <p:ext uri="{BB962C8B-B14F-4D97-AF65-F5344CB8AC3E}">
        <p14:creationId xmlns:p14="http://schemas.microsoft.com/office/powerpoint/2010/main" val="408345024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2000" b="1" dirty="0">
                <a:solidFill>
                  <a:srgbClr val="00B0F0"/>
                </a:solidFill>
                <a:latin typeface="+mn-lt"/>
                <a:ea typeface="+mn-ea"/>
                <a:cs typeface="Arial Tur" pitchFamily="34" charset="0"/>
              </a:rPr>
              <a:t>YURT DIŞI PAZAR </a:t>
            </a:r>
            <a:r>
              <a:rPr lang="tr-TR" sz="2000" b="1" dirty="0" smtClean="0">
                <a:solidFill>
                  <a:srgbClr val="00B0F0"/>
                </a:solidFill>
                <a:latin typeface="+mn-lt"/>
                <a:ea typeface="+mn-ea"/>
                <a:cs typeface="Arial Tur" pitchFamily="34" charset="0"/>
              </a:rPr>
              <a:t>DESTEK </a:t>
            </a:r>
            <a:r>
              <a:rPr lang="tr-TR" sz="2000" b="1" dirty="0">
                <a:solidFill>
                  <a:srgbClr val="00B0F0"/>
                </a:solidFill>
                <a:latin typeface="+mn-lt"/>
                <a:ea typeface="+mn-ea"/>
                <a:cs typeface="Arial Tur" pitchFamily="34" charset="0"/>
              </a:rPr>
              <a:t>PROGRAMI</a:t>
            </a:r>
          </a:p>
        </p:txBody>
      </p:sp>
      <p:sp>
        <p:nvSpPr>
          <p:cNvPr id="3" name="İçerik Yer Tutucusu 2"/>
          <p:cNvSpPr>
            <a:spLocks noGrp="1"/>
          </p:cNvSpPr>
          <p:nvPr>
            <p:ph idx="1"/>
          </p:nvPr>
        </p:nvSpPr>
        <p:spPr>
          <a:xfrm>
            <a:off x="1038027" y="841276"/>
            <a:ext cx="7572002" cy="4320480"/>
          </a:xfrm>
        </p:spPr>
        <p:txBody>
          <a:bodyPr>
            <a:normAutofit/>
          </a:bodyPr>
          <a:lstStyle/>
          <a:p>
            <a:pPr marL="0" indent="0" algn="just">
              <a:buNone/>
            </a:pPr>
            <a:endParaRPr lang="tr-TR" b="1" dirty="0" smtClean="0">
              <a:solidFill>
                <a:schemeClr val="accent1">
                  <a:lumMod val="75000"/>
                </a:schemeClr>
              </a:solidFill>
              <a:latin typeface="Calibri"/>
              <a:ea typeface="Calibri"/>
              <a:cs typeface="Times New Roman"/>
            </a:endParaRPr>
          </a:p>
          <a:p>
            <a:pPr marL="0" indent="0" algn="just">
              <a:buNone/>
            </a:pPr>
            <a:r>
              <a:rPr lang="tr-TR" b="1" dirty="0" smtClean="0">
                <a:solidFill>
                  <a:schemeClr val="accent1">
                    <a:lumMod val="75000"/>
                  </a:schemeClr>
                </a:solidFill>
                <a:latin typeface="Calibri"/>
                <a:ea typeface="Calibri"/>
                <a:cs typeface="Times New Roman"/>
              </a:rPr>
              <a:t>Proje </a:t>
            </a:r>
            <a:r>
              <a:rPr lang="tr-TR" b="1" dirty="0">
                <a:solidFill>
                  <a:schemeClr val="accent1">
                    <a:lumMod val="75000"/>
                  </a:schemeClr>
                </a:solidFill>
                <a:latin typeface="Calibri"/>
                <a:ea typeface="Calibri"/>
                <a:cs typeface="Times New Roman"/>
              </a:rPr>
              <a:t>S</a:t>
            </a:r>
            <a:r>
              <a:rPr lang="tr-TR" b="1" dirty="0" smtClean="0">
                <a:solidFill>
                  <a:schemeClr val="accent1">
                    <a:lumMod val="75000"/>
                  </a:schemeClr>
                </a:solidFill>
                <a:latin typeface="Calibri"/>
                <a:ea typeface="Calibri"/>
                <a:cs typeface="Times New Roman"/>
              </a:rPr>
              <a:t>üresince İzleme</a:t>
            </a:r>
          </a:p>
          <a:p>
            <a:pPr marL="0" indent="0" algn="just">
              <a:buNone/>
            </a:pPr>
            <a:endParaRPr lang="tr-TR" b="1" dirty="0" smtClean="0">
              <a:solidFill>
                <a:schemeClr val="accent1">
                  <a:lumMod val="75000"/>
                </a:schemeClr>
              </a:solidFill>
              <a:latin typeface="Calibri"/>
              <a:ea typeface="Calibri"/>
              <a:cs typeface="Times New Roman"/>
            </a:endParaRPr>
          </a:p>
          <a:p>
            <a:pPr algn="just">
              <a:buFont typeface="Arial" pitchFamily="34" charset="0"/>
              <a:buAutoNum type="arabicPeriod"/>
            </a:pPr>
            <a:r>
              <a:rPr lang="tr-TR" sz="1400" dirty="0" smtClean="0"/>
              <a:t>Projesini başlatan işletme için proje süresi dikkate alınarak uygulama birimi tarafından veya KOBİ Bilgi Sistemi üzerinden 4 (dört) aylık dönemler halinde </a:t>
            </a:r>
            <a:r>
              <a:rPr lang="tr-TR" sz="1400" dirty="0"/>
              <a:t>izleme döneminin bittiği tarihten itibaren 1 ay içerisinde Yurt Dışı Pazar Destek Programı Dönemsel İzleme Formu ile izler ve </a:t>
            </a:r>
            <a:r>
              <a:rPr lang="tr-TR" sz="1400" dirty="0" err="1"/>
              <a:t>KBS’ye</a:t>
            </a:r>
            <a:r>
              <a:rPr lang="tr-TR" sz="1400" dirty="0"/>
              <a:t> kaydeder.</a:t>
            </a:r>
          </a:p>
          <a:p>
            <a:pPr lvl="0" algn="just">
              <a:buAutoNum type="arabicPeriod"/>
            </a:pPr>
            <a:endParaRPr lang="tr-TR" sz="1400" dirty="0"/>
          </a:p>
          <a:p>
            <a:pPr lvl="0" algn="just">
              <a:buAutoNum type="arabicPeriod"/>
            </a:pPr>
            <a:r>
              <a:rPr lang="tr-TR" sz="1400" dirty="0" smtClean="0"/>
              <a:t>İşletmeden </a:t>
            </a:r>
            <a:r>
              <a:rPr lang="tr-TR" sz="1400" dirty="0"/>
              <a:t>sorumlu personel, kurul kararında bulunan hizmet alımı gider grubu kapsamında harcama yapılmışsa, işletme tarafından hazırlanan Hizmet Alımları Gerçekleşme Raporunu işletmeden temin eder. Dönemsel izleme formunu ve Hizmet Alımları Gerçekleşme Raporunu </a:t>
            </a:r>
            <a:r>
              <a:rPr lang="tr-TR" sz="1400" dirty="0" err="1"/>
              <a:t>KBS’ye</a:t>
            </a:r>
            <a:r>
              <a:rPr lang="tr-TR" sz="1400" dirty="0"/>
              <a:t> </a:t>
            </a:r>
            <a:r>
              <a:rPr lang="tr-TR" sz="1400" dirty="0" smtClean="0"/>
              <a:t>kaydeder.</a:t>
            </a:r>
          </a:p>
          <a:p>
            <a:pPr lvl="0" algn="just">
              <a:buAutoNum type="arabicPeriod"/>
            </a:pPr>
            <a:endParaRPr lang="tr-TR" sz="1400" dirty="0" smtClean="0"/>
          </a:p>
          <a:p>
            <a:pPr lvl="0" algn="just">
              <a:buAutoNum type="arabicPeriod"/>
            </a:pPr>
            <a:r>
              <a:rPr lang="tr-TR" sz="1400" dirty="0"/>
              <a:t>Son döneme ilişkin dönemsel izleme formunda </a:t>
            </a:r>
            <a:r>
              <a:rPr lang="tr-TR" sz="1400" dirty="0" smtClean="0"/>
              <a:t>ayrıca </a:t>
            </a:r>
            <a:r>
              <a:rPr lang="tr-TR" sz="1400" dirty="0"/>
              <a:t>projenin başarıyla tamamlanıp tamamlanmadığına ilişkin değerlendirmesini belirtir. </a:t>
            </a:r>
          </a:p>
          <a:p>
            <a:pPr lvl="0" algn="just">
              <a:buAutoNum type="arabicPeriod"/>
            </a:pPr>
            <a:endParaRPr lang="tr-TR" sz="1500" dirty="0" smtClean="0">
              <a:solidFill>
                <a:schemeClr val="tx1"/>
              </a:solidFill>
              <a:latin typeface="Calibri" panose="020F0502020204030204" pitchFamily="34" charset="0"/>
              <a:ea typeface="Arial" charset="-94"/>
              <a:cs typeface="Arial" charset="-94"/>
            </a:endParaRPr>
          </a:p>
          <a:p>
            <a:pPr lvl="0" algn="just">
              <a:buAutoNum type="arabicPeriod"/>
            </a:pPr>
            <a:endParaRPr lang="tr-TR" sz="1500" dirty="0">
              <a:solidFill>
                <a:schemeClr val="tx1"/>
              </a:solidFill>
              <a:latin typeface="Calibri" panose="020F0502020204030204" pitchFamily="34" charset="0"/>
              <a:ea typeface="Arial" charset="-94"/>
              <a:cs typeface="Arial" charset="-94"/>
            </a:endParaRPr>
          </a:p>
          <a:p>
            <a:pPr lvl="0" algn="just"/>
            <a:endParaRPr lang="tr-TR" sz="1500" dirty="0">
              <a:solidFill>
                <a:schemeClr val="tx1"/>
              </a:solidFill>
              <a:latin typeface="Calibri" panose="020F0502020204030204" pitchFamily="34" charset="0"/>
              <a:ea typeface="Arial" charset="-94"/>
              <a:cs typeface="Arial" charset="-94"/>
            </a:endParaRPr>
          </a:p>
          <a:p>
            <a:pPr marL="0" indent="0" algn="just">
              <a:buNone/>
            </a:pPr>
            <a:endParaRPr lang="tr-TR" sz="1500" dirty="0">
              <a:solidFill>
                <a:schemeClr val="tx1"/>
              </a:solidFill>
              <a:latin typeface="Calibri" panose="020F0502020204030204" pitchFamily="34" charset="0"/>
              <a:ea typeface="Arial" charset="-94"/>
              <a:cs typeface="Arial" charset="-94"/>
            </a:endParaRPr>
          </a:p>
          <a:p>
            <a:pPr marL="0" indent="0" algn="just">
              <a:buNone/>
            </a:pPr>
            <a:endParaRPr lang="tr-TR" sz="1500" dirty="0">
              <a:solidFill>
                <a:schemeClr val="tx1"/>
              </a:solidFill>
              <a:latin typeface="Calibri" panose="020F0502020204030204" pitchFamily="34" charset="0"/>
              <a:ea typeface="Arial" charset="-94"/>
              <a:cs typeface="Arial" charset="-94"/>
            </a:endParaRPr>
          </a:p>
          <a:p>
            <a:pPr marL="0" indent="0">
              <a:buNone/>
            </a:pPr>
            <a:endParaRPr lang="tr-TR" u="sng" dirty="0">
              <a:latin typeface="Calibri" pitchFamily="34" charset="0"/>
            </a:endParaRPr>
          </a:p>
        </p:txBody>
      </p:sp>
      <p:sp>
        <p:nvSpPr>
          <p:cNvPr id="4" name="Slayt Numarası Yer Tutucusu 3"/>
          <p:cNvSpPr>
            <a:spLocks noGrp="1"/>
          </p:cNvSpPr>
          <p:nvPr>
            <p:ph type="sldNum" sz="quarter" idx="12"/>
          </p:nvPr>
        </p:nvSpPr>
        <p:spPr/>
        <p:txBody>
          <a:bodyPr/>
          <a:lstStyle/>
          <a:p>
            <a:fld id="{7C1868C5-B491-42BF-9F5C-46095BC3F40A}" type="slidenum">
              <a:rPr lang="tr-TR" smtClean="0"/>
              <a:t>17</a:t>
            </a:fld>
            <a:endParaRPr lang="tr-TR" dirty="0"/>
          </a:p>
        </p:txBody>
      </p:sp>
      <p:sp>
        <p:nvSpPr>
          <p:cNvPr id="5" name="Dikdörtgen 4"/>
          <p:cNvSpPr/>
          <p:nvPr/>
        </p:nvSpPr>
        <p:spPr>
          <a:xfrm>
            <a:off x="971600" y="1201316"/>
            <a:ext cx="7704856" cy="553998"/>
          </a:xfrm>
          <a:prstGeom prst="rect">
            <a:avLst/>
          </a:prstGeom>
        </p:spPr>
        <p:txBody>
          <a:bodyPr wrap="square">
            <a:spAutoFit/>
          </a:bodyPr>
          <a:lstStyle/>
          <a:p>
            <a:pPr lvl="0"/>
            <a:endParaRPr lang="tr-TR" sz="1500" dirty="0">
              <a:latin typeface="Calibri" panose="020F0502020204030204" pitchFamily="34" charset="0"/>
              <a:ea typeface="Arial" charset="-94"/>
              <a:cs typeface="Arial" charset="-94"/>
            </a:endParaRPr>
          </a:p>
          <a:p>
            <a:pPr lvl="0"/>
            <a:endParaRPr lang="tr-TR" sz="1500" dirty="0">
              <a:latin typeface="Calibri" panose="020F0502020204030204" pitchFamily="34" charset="0"/>
              <a:ea typeface="Arial" charset="-94"/>
              <a:cs typeface="Arial" charset="-94"/>
            </a:endParaRPr>
          </a:p>
        </p:txBody>
      </p:sp>
    </p:spTree>
    <p:extLst>
      <p:ext uri="{BB962C8B-B14F-4D97-AF65-F5344CB8AC3E}">
        <p14:creationId xmlns:p14="http://schemas.microsoft.com/office/powerpoint/2010/main" val="1734955145"/>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2000" b="1" dirty="0">
                <a:solidFill>
                  <a:srgbClr val="00B0F0"/>
                </a:solidFill>
                <a:latin typeface="+mn-lt"/>
                <a:ea typeface="+mn-ea"/>
                <a:cs typeface="Arial Tur" pitchFamily="34" charset="0"/>
              </a:rPr>
              <a:t>YURT DIŞI PAZAR </a:t>
            </a:r>
            <a:r>
              <a:rPr lang="tr-TR" sz="2000" b="1" dirty="0" smtClean="0">
                <a:solidFill>
                  <a:srgbClr val="00B0F0"/>
                </a:solidFill>
                <a:latin typeface="+mn-lt"/>
                <a:ea typeface="+mn-ea"/>
                <a:cs typeface="Arial Tur" pitchFamily="34" charset="0"/>
              </a:rPr>
              <a:t>DESTEK </a:t>
            </a:r>
            <a:r>
              <a:rPr lang="tr-TR" sz="2000" b="1" dirty="0">
                <a:solidFill>
                  <a:srgbClr val="00B0F0"/>
                </a:solidFill>
                <a:latin typeface="+mn-lt"/>
                <a:ea typeface="+mn-ea"/>
                <a:cs typeface="Arial Tur" pitchFamily="34" charset="0"/>
              </a:rPr>
              <a:t>PROGRAMI</a:t>
            </a:r>
          </a:p>
        </p:txBody>
      </p:sp>
      <p:sp>
        <p:nvSpPr>
          <p:cNvPr id="3" name="İçerik Yer Tutucusu 2"/>
          <p:cNvSpPr>
            <a:spLocks noGrp="1"/>
          </p:cNvSpPr>
          <p:nvPr>
            <p:ph idx="1"/>
          </p:nvPr>
        </p:nvSpPr>
        <p:spPr>
          <a:xfrm>
            <a:off x="1038027" y="841276"/>
            <a:ext cx="7572002" cy="4320480"/>
          </a:xfrm>
        </p:spPr>
        <p:txBody>
          <a:bodyPr>
            <a:normAutofit/>
          </a:bodyPr>
          <a:lstStyle/>
          <a:p>
            <a:pPr marL="0" indent="0" algn="just">
              <a:buNone/>
            </a:pPr>
            <a:r>
              <a:rPr lang="tr-TR" b="1" dirty="0" smtClean="0">
                <a:solidFill>
                  <a:schemeClr val="accent1">
                    <a:lumMod val="75000"/>
                  </a:schemeClr>
                </a:solidFill>
                <a:latin typeface="Calibri"/>
                <a:ea typeface="Calibri"/>
                <a:cs typeface="Times New Roman"/>
              </a:rPr>
              <a:t>Proje süresince İzleme</a:t>
            </a:r>
          </a:p>
          <a:p>
            <a:pPr marL="0" indent="0" algn="just">
              <a:buNone/>
            </a:pPr>
            <a:endParaRPr lang="tr-TR" b="1" dirty="0" smtClean="0">
              <a:solidFill>
                <a:schemeClr val="accent1">
                  <a:lumMod val="75000"/>
                </a:schemeClr>
              </a:solidFill>
              <a:latin typeface="Calibri"/>
              <a:ea typeface="Calibri"/>
              <a:cs typeface="Times New Roman"/>
            </a:endParaRPr>
          </a:p>
          <a:p>
            <a:pPr marL="361950" lvl="0" indent="-361950" algn="just">
              <a:buNone/>
            </a:pPr>
            <a:r>
              <a:rPr lang="tr-TR" sz="1500" dirty="0" smtClean="0">
                <a:solidFill>
                  <a:schemeClr val="tx1"/>
                </a:solidFill>
                <a:latin typeface="Calibri" panose="020F0502020204030204" pitchFamily="34" charset="0"/>
                <a:ea typeface="Arial" charset="-94"/>
                <a:cs typeface="Arial" charset="-94"/>
              </a:rPr>
              <a:t>4. </a:t>
            </a:r>
            <a:r>
              <a:rPr lang="tr-TR" sz="1500" dirty="0">
                <a:solidFill>
                  <a:schemeClr val="tx1"/>
                </a:solidFill>
                <a:latin typeface="Calibri" panose="020F0502020204030204" pitchFamily="34" charset="0"/>
                <a:ea typeface="Arial" charset="-94"/>
                <a:cs typeface="Arial" charset="-94"/>
              </a:rPr>
              <a:t>Programı Dönemsel İzleme </a:t>
            </a:r>
            <a:r>
              <a:rPr lang="tr-TR" sz="1500" dirty="0" smtClean="0">
                <a:solidFill>
                  <a:schemeClr val="tx1"/>
                </a:solidFill>
                <a:latin typeface="Calibri" panose="020F0502020204030204" pitchFamily="34" charset="0"/>
                <a:ea typeface="Arial" charset="-94"/>
                <a:cs typeface="Arial" charset="-94"/>
              </a:rPr>
              <a:t>Formu </a:t>
            </a:r>
            <a:r>
              <a:rPr lang="tr-TR" sz="1600" dirty="0" smtClean="0">
                <a:solidFill>
                  <a:schemeClr val="tx1"/>
                </a:solidFill>
                <a:latin typeface="Calibri" panose="020F0502020204030204" pitchFamily="34" charset="0"/>
                <a:ea typeface="Arial" charset="-94"/>
                <a:cs typeface="Arial" charset="-94"/>
              </a:rPr>
              <a:t>üzerinde </a:t>
            </a:r>
            <a:r>
              <a:rPr lang="tr-TR" sz="1600" dirty="0">
                <a:solidFill>
                  <a:schemeClr val="tx1"/>
                </a:solidFill>
                <a:latin typeface="Calibri" panose="020F0502020204030204" pitchFamily="34" charset="0"/>
                <a:ea typeface="Arial" charset="-94"/>
                <a:cs typeface="Arial" charset="-94"/>
              </a:rPr>
              <a:t>yapılan inceleme ve değerlendirme sonucunda gerçekleşen faaliyetlere ilişkin ödemeler yapılır</a:t>
            </a:r>
            <a:r>
              <a:rPr lang="tr-TR" sz="1600" dirty="0" smtClean="0">
                <a:solidFill>
                  <a:schemeClr val="tx1"/>
                </a:solidFill>
                <a:latin typeface="Calibri" panose="020F0502020204030204" pitchFamily="34" charset="0"/>
                <a:ea typeface="Arial" charset="-94"/>
                <a:cs typeface="Arial" charset="-94"/>
              </a:rPr>
              <a:t>.</a:t>
            </a:r>
          </a:p>
          <a:p>
            <a:pPr marL="361950" lvl="0" indent="-361950" algn="just">
              <a:buNone/>
            </a:pPr>
            <a:endParaRPr lang="tr-TR" sz="1600" dirty="0">
              <a:solidFill>
                <a:schemeClr val="tx1"/>
              </a:solidFill>
              <a:latin typeface="Calibri" panose="020F0502020204030204" pitchFamily="34" charset="0"/>
              <a:ea typeface="Arial" charset="-94"/>
              <a:cs typeface="Arial" charset="-94"/>
            </a:endParaRPr>
          </a:p>
          <a:p>
            <a:pPr lvl="0" algn="just">
              <a:buAutoNum type="arabicPeriod" startAt="5"/>
            </a:pPr>
            <a:r>
              <a:rPr lang="tr-TR" sz="1600" dirty="0">
                <a:solidFill>
                  <a:schemeClr val="tx1"/>
                </a:solidFill>
                <a:latin typeface="Calibri" panose="020F0502020204030204" pitchFamily="34" charset="0"/>
                <a:ea typeface="Arial" charset="-94"/>
                <a:cs typeface="Arial" charset="-94"/>
              </a:rPr>
              <a:t>Proje süresinin bitiminden sonraki 1 ay içerisinde Yurt Dışı Pazar Destek Programı Proje Sonuç Raporu işletme tarafından hazırlanır ve KBS üzerinden sunulur. </a:t>
            </a:r>
            <a:endParaRPr lang="tr-TR" sz="1600" dirty="0" smtClean="0">
              <a:solidFill>
                <a:schemeClr val="tx1"/>
              </a:solidFill>
              <a:latin typeface="Calibri" panose="020F0502020204030204" pitchFamily="34" charset="0"/>
              <a:ea typeface="Arial" charset="-94"/>
              <a:cs typeface="Arial" charset="-94"/>
            </a:endParaRPr>
          </a:p>
          <a:p>
            <a:pPr lvl="0" algn="just">
              <a:buAutoNum type="arabicPeriod" startAt="5"/>
            </a:pPr>
            <a:endParaRPr lang="tr-TR" sz="1600" dirty="0">
              <a:solidFill>
                <a:schemeClr val="tx1"/>
              </a:solidFill>
              <a:latin typeface="Calibri" panose="020F0502020204030204" pitchFamily="34" charset="0"/>
              <a:ea typeface="Arial" charset="-94"/>
              <a:cs typeface="Arial" charset="-94"/>
            </a:endParaRPr>
          </a:p>
          <a:p>
            <a:pPr lvl="0" algn="just">
              <a:buAutoNum type="arabicPeriod" startAt="5"/>
            </a:pPr>
            <a:r>
              <a:rPr lang="tr-TR" sz="1600" dirty="0" smtClean="0">
                <a:solidFill>
                  <a:schemeClr val="tx1"/>
                </a:solidFill>
                <a:latin typeface="Calibri" panose="020F0502020204030204" pitchFamily="34" charset="0"/>
                <a:ea typeface="Arial" charset="-94"/>
                <a:cs typeface="Arial" charset="-94"/>
              </a:rPr>
              <a:t>Süresi </a:t>
            </a:r>
            <a:r>
              <a:rPr lang="tr-TR" sz="1600" dirty="0">
                <a:solidFill>
                  <a:schemeClr val="tx1"/>
                </a:solidFill>
                <a:latin typeface="Calibri" panose="020F0502020204030204" pitchFamily="34" charset="0"/>
                <a:ea typeface="Arial" charset="-94"/>
                <a:cs typeface="Arial" charset="-94"/>
              </a:rPr>
              <a:t>içinde proje sonuç raporunun sunulmaması durumunda; KBS üzerinden yapılan bildirim tarihinden itibaren 15 gün içerisinde işletmenin, raporu KBS üzerinden sunması gerekir. İşletmenin proje sonuç raporunu verilen ek süre içerisinde de KBS üzerinden sunmaması halinde, kurul tarafından proje başarılı olarak kabul edilmez, işletmenin projesinin tamamlanmasına karar verilir ve varsa bekleyen destek ödemeleri yapılmaz.</a:t>
            </a:r>
          </a:p>
          <a:p>
            <a:pPr lvl="0" algn="just">
              <a:buFont typeface="+mj-lt"/>
              <a:buAutoNum type="arabicPeriod"/>
            </a:pPr>
            <a:endParaRPr lang="tr-TR" sz="1500" dirty="0" smtClean="0">
              <a:solidFill>
                <a:schemeClr val="tx1"/>
              </a:solidFill>
              <a:latin typeface="Calibri" panose="020F0502020204030204" pitchFamily="34" charset="0"/>
              <a:ea typeface="Arial" charset="-94"/>
              <a:cs typeface="Arial" charset="-94"/>
            </a:endParaRPr>
          </a:p>
          <a:p>
            <a:pPr lvl="0" algn="just">
              <a:buAutoNum type="arabicPeriod"/>
            </a:pPr>
            <a:endParaRPr lang="tr-TR" sz="1500" dirty="0">
              <a:solidFill>
                <a:schemeClr val="tx1"/>
              </a:solidFill>
              <a:latin typeface="Calibri" panose="020F0502020204030204" pitchFamily="34" charset="0"/>
              <a:ea typeface="Arial" charset="-94"/>
              <a:cs typeface="Arial" charset="-94"/>
            </a:endParaRPr>
          </a:p>
          <a:p>
            <a:pPr lvl="0" algn="just"/>
            <a:endParaRPr lang="tr-TR" sz="1500" dirty="0">
              <a:solidFill>
                <a:schemeClr val="tx1"/>
              </a:solidFill>
              <a:latin typeface="Calibri" panose="020F0502020204030204" pitchFamily="34" charset="0"/>
              <a:ea typeface="Arial" charset="-94"/>
              <a:cs typeface="Arial" charset="-94"/>
            </a:endParaRPr>
          </a:p>
          <a:p>
            <a:pPr marL="0" indent="0" algn="just">
              <a:buNone/>
            </a:pPr>
            <a:endParaRPr lang="tr-TR" sz="1500" dirty="0">
              <a:solidFill>
                <a:schemeClr val="tx1"/>
              </a:solidFill>
              <a:latin typeface="Calibri" panose="020F0502020204030204" pitchFamily="34" charset="0"/>
              <a:ea typeface="Arial" charset="-94"/>
              <a:cs typeface="Arial" charset="-94"/>
            </a:endParaRPr>
          </a:p>
          <a:p>
            <a:pPr marL="0" indent="0" algn="just">
              <a:buNone/>
            </a:pPr>
            <a:endParaRPr lang="tr-TR" sz="1500" dirty="0">
              <a:solidFill>
                <a:schemeClr val="tx1"/>
              </a:solidFill>
              <a:latin typeface="Calibri" panose="020F0502020204030204" pitchFamily="34" charset="0"/>
              <a:ea typeface="Arial" charset="-94"/>
              <a:cs typeface="Arial" charset="-94"/>
            </a:endParaRPr>
          </a:p>
          <a:p>
            <a:pPr marL="0" indent="0">
              <a:buNone/>
            </a:pPr>
            <a:endParaRPr lang="tr-TR" u="sng" dirty="0">
              <a:latin typeface="Calibri" pitchFamily="34" charset="0"/>
            </a:endParaRPr>
          </a:p>
        </p:txBody>
      </p:sp>
      <p:sp>
        <p:nvSpPr>
          <p:cNvPr id="4" name="Slayt Numarası Yer Tutucusu 3"/>
          <p:cNvSpPr>
            <a:spLocks noGrp="1"/>
          </p:cNvSpPr>
          <p:nvPr>
            <p:ph type="sldNum" sz="quarter" idx="12"/>
          </p:nvPr>
        </p:nvSpPr>
        <p:spPr/>
        <p:txBody>
          <a:bodyPr/>
          <a:lstStyle/>
          <a:p>
            <a:fld id="{7C1868C5-B491-42BF-9F5C-46095BC3F40A}" type="slidenum">
              <a:rPr lang="tr-TR" smtClean="0"/>
              <a:t>18</a:t>
            </a:fld>
            <a:endParaRPr lang="tr-TR" dirty="0"/>
          </a:p>
        </p:txBody>
      </p:sp>
      <p:sp>
        <p:nvSpPr>
          <p:cNvPr id="5" name="Dikdörtgen 4"/>
          <p:cNvSpPr/>
          <p:nvPr/>
        </p:nvSpPr>
        <p:spPr>
          <a:xfrm>
            <a:off x="971600" y="1201316"/>
            <a:ext cx="7704856" cy="553998"/>
          </a:xfrm>
          <a:prstGeom prst="rect">
            <a:avLst/>
          </a:prstGeom>
        </p:spPr>
        <p:txBody>
          <a:bodyPr wrap="square">
            <a:spAutoFit/>
          </a:bodyPr>
          <a:lstStyle/>
          <a:p>
            <a:pPr lvl="0"/>
            <a:endParaRPr lang="tr-TR" sz="1500" dirty="0">
              <a:latin typeface="Calibri" panose="020F0502020204030204" pitchFamily="34" charset="0"/>
              <a:ea typeface="Arial" charset="-94"/>
              <a:cs typeface="Arial" charset="-94"/>
            </a:endParaRPr>
          </a:p>
          <a:p>
            <a:pPr lvl="0"/>
            <a:endParaRPr lang="tr-TR" sz="1500" dirty="0">
              <a:latin typeface="Calibri" panose="020F0502020204030204" pitchFamily="34" charset="0"/>
              <a:ea typeface="Arial" charset="-94"/>
              <a:cs typeface="Arial" charset="-94"/>
            </a:endParaRPr>
          </a:p>
        </p:txBody>
      </p:sp>
    </p:spTree>
    <p:extLst>
      <p:ext uri="{BB962C8B-B14F-4D97-AF65-F5344CB8AC3E}">
        <p14:creationId xmlns:p14="http://schemas.microsoft.com/office/powerpoint/2010/main" val="8637569"/>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solidFill>
                  <a:srgbClr val="445469">
                    <a:tint val="75000"/>
                  </a:srgbClr>
                </a:solidFill>
              </a:rPr>
              <a:pPr/>
              <a:t>2</a:t>
            </a:fld>
            <a:endParaRPr lang="tr-TR" dirty="0">
              <a:solidFill>
                <a:srgbClr val="445469">
                  <a:tint val="75000"/>
                </a:srgbClr>
              </a:solidFill>
            </a:endParaRPr>
          </a:p>
        </p:txBody>
      </p:sp>
      <p:pic>
        <p:nvPicPr>
          <p:cNvPr id="2050" name="BC96ADA3-D5D7-45F6-89EA-038F9648D41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5212"/>
            <a:ext cx="7131694" cy="4680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Metin kutusu 3"/>
          <p:cNvSpPr txBox="1"/>
          <p:nvPr/>
        </p:nvSpPr>
        <p:spPr>
          <a:xfrm>
            <a:off x="978694" y="992187"/>
            <a:ext cx="7708106" cy="349019"/>
          </a:xfrm>
          <a:prstGeom prst="rect">
            <a:avLst/>
          </a:prstGeom>
          <a:noFill/>
        </p:spPr>
        <p:txBody>
          <a:bodyPr wrap="square" lIns="71323" tIns="35662" rIns="71323" bIns="35662" rtlCol="0">
            <a:spAutoFit/>
          </a:bodyPr>
          <a:lstStyle/>
          <a:p>
            <a:endParaRPr lang="tr-TR" b="1" dirty="0">
              <a:solidFill>
                <a:schemeClr val="bg1">
                  <a:lumMod val="10000"/>
                </a:schemeClr>
              </a:solidFill>
            </a:endParaRPr>
          </a:p>
        </p:txBody>
      </p:sp>
      <p:sp>
        <p:nvSpPr>
          <p:cNvPr id="5" name="Sağ Ok 4"/>
          <p:cNvSpPr/>
          <p:nvPr/>
        </p:nvSpPr>
        <p:spPr>
          <a:xfrm>
            <a:off x="5076056" y="1993404"/>
            <a:ext cx="826641"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11913133"/>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20478" y="248817"/>
            <a:ext cx="7211962" cy="448444"/>
          </a:xfrm>
        </p:spPr>
        <p:txBody>
          <a:bodyPr/>
          <a:lstStyle/>
          <a:p>
            <a:pPr algn="ctr"/>
            <a:r>
              <a:rPr lang="tr-TR" b="1" dirty="0" smtClean="0">
                <a:solidFill>
                  <a:schemeClr val="bg2">
                    <a:lumMod val="50000"/>
                  </a:schemeClr>
                </a:solidFill>
                <a:latin typeface="Calibri" panose="020F0502020204030204" pitchFamily="34" charset="0"/>
                <a:cs typeface="Arial" panose="020B0604020202020204" pitchFamily="34" charset="0"/>
              </a:rPr>
              <a:t/>
            </a:r>
            <a:br>
              <a:rPr lang="tr-TR" b="1" dirty="0" smtClean="0">
                <a:solidFill>
                  <a:schemeClr val="bg2">
                    <a:lumMod val="50000"/>
                  </a:schemeClr>
                </a:solidFill>
                <a:latin typeface="Calibri" panose="020F0502020204030204" pitchFamily="34" charset="0"/>
                <a:cs typeface="Arial" panose="020B0604020202020204" pitchFamily="34" charset="0"/>
              </a:rPr>
            </a:br>
            <a:r>
              <a:rPr lang="tr-TR" sz="2400" b="1" dirty="0">
                <a:solidFill>
                  <a:srgbClr val="00B0F0"/>
                </a:solidFill>
                <a:latin typeface="+mn-lt"/>
                <a:ea typeface="+mn-ea"/>
                <a:cs typeface="Arial Tur" pitchFamily="34" charset="0"/>
              </a:rPr>
              <a:t>YURT DIŞI PAZAR </a:t>
            </a:r>
            <a:r>
              <a:rPr lang="tr-TR" sz="2400" b="1" dirty="0" smtClean="0">
                <a:solidFill>
                  <a:srgbClr val="00B0F0"/>
                </a:solidFill>
                <a:latin typeface="+mn-lt"/>
                <a:ea typeface="+mn-ea"/>
                <a:cs typeface="Arial Tur" pitchFamily="34" charset="0"/>
              </a:rPr>
              <a:t>DESTEK </a:t>
            </a:r>
            <a:r>
              <a:rPr lang="tr-TR" sz="2400" b="1" dirty="0">
                <a:solidFill>
                  <a:srgbClr val="00B0F0"/>
                </a:solidFill>
                <a:latin typeface="+mn-lt"/>
                <a:ea typeface="+mn-ea"/>
                <a:cs typeface="Arial Tur" pitchFamily="34" charset="0"/>
              </a:rPr>
              <a:t>PROGRAMI</a:t>
            </a:r>
            <a:r>
              <a:rPr lang="tr-TR" sz="2000" b="1" dirty="0">
                <a:solidFill>
                  <a:srgbClr val="00B0F0"/>
                </a:solidFill>
                <a:latin typeface="+mn-lt"/>
                <a:ea typeface="+mn-ea"/>
                <a:cs typeface="Arial Tur" pitchFamily="34" charset="0"/>
              </a:rPr>
              <a:t/>
            </a:r>
            <a:br>
              <a:rPr lang="tr-TR" sz="2000" b="1" dirty="0">
                <a:solidFill>
                  <a:srgbClr val="00B0F0"/>
                </a:solidFill>
                <a:latin typeface="+mn-lt"/>
                <a:ea typeface="+mn-ea"/>
                <a:cs typeface="Arial Tur" pitchFamily="34" charset="0"/>
              </a:rPr>
            </a:br>
            <a:endParaRPr lang="tr-TR" sz="2000" b="1" dirty="0">
              <a:solidFill>
                <a:srgbClr val="00B0F0"/>
              </a:solidFill>
              <a:latin typeface="+mn-lt"/>
              <a:ea typeface="+mn-ea"/>
              <a:cs typeface="Arial Tur" pitchFamily="34" charset="0"/>
            </a:endParaRPr>
          </a:p>
        </p:txBody>
      </p:sp>
      <p:sp>
        <p:nvSpPr>
          <p:cNvPr id="3" name="İçerik Yer Tutucusu 2"/>
          <p:cNvSpPr>
            <a:spLocks noGrp="1"/>
          </p:cNvSpPr>
          <p:nvPr>
            <p:ph idx="1"/>
          </p:nvPr>
        </p:nvSpPr>
        <p:spPr>
          <a:xfrm>
            <a:off x="755576" y="841276"/>
            <a:ext cx="7788026" cy="4320480"/>
          </a:xfrm>
        </p:spPr>
        <p:txBody>
          <a:bodyPr>
            <a:normAutofit fontScale="77500" lnSpcReduction="20000"/>
          </a:bodyPr>
          <a:lstStyle/>
          <a:p>
            <a:pPr marL="0" indent="0" algn="just">
              <a:buNone/>
            </a:pPr>
            <a:r>
              <a:rPr lang="tr-TR" sz="1400" dirty="0" smtClean="0">
                <a:solidFill>
                  <a:schemeClr val="tx1"/>
                </a:solidFill>
                <a:latin typeface="Calibri" panose="020F0502020204030204" pitchFamily="34" charset="0"/>
                <a:ea typeface="Arial" charset="-94"/>
                <a:cs typeface="Arial" charset="-94"/>
              </a:rPr>
              <a:t> </a:t>
            </a:r>
            <a:endParaRPr lang="tr-TR" sz="1600" dirty="0"/>
          </a:p>
          <a:p>
            <a:pPr marL="0" indent="0" algn="just">
              <a:buNone/>
            </a:pPr>
            <a:r>
              <a:rPr lang="tr-TR" sz="2200" b="1" dirty="0" smtClean="0">
                <a:solidFill>
                  <a:schemeClr val="accent1">
                    <a:lumMod val="75000"/>
                  </a:schemeClr>
                </a:solidFill>
                <a:latin typeface="Calibri"/>
                <a:ea typeface="Calibri"/>
                <a:cs typeface="Times New Roman"/>
              </a:rPr>
              <a:t>KİMLER YARARLANABİLİR</a:t>
            </a:r>
          </a:p>
          <a:p>
            <a:pPr marL="0" indent="0" algn="just">
              <a:buNone/>
            </a:pPr>
            <a:endParaRPr lang="tr-TR" sz="1600" dirty="0">
              <a:solidFill>
                <a:schemeClr val="accent1">
                  <a:lumMod val="75000"/>
                </a:schemeClr>
              </a:solidFill>
              <a:latin typeface="Calibri"/>
              <a:ea typeface="Calibri"/>
              <a:cs typeface="Times New Roman"/>
            </a:endParaRPr>
          </a:p>
          <a:p>
            <a:pPr algn="just"/>
            <a:r>
              <a:rPr lang="tr-TR" sz="2000" dirty="0">
                <a:solidFill>
                  <a:schemeClr val="tx1"/>
                </a:solidFill>
                <a:latin typeface="Calibri"/>
                <a:ea typeface="Calibri"/>
                <a:cs typeface="Times New Roman"/>
              </a:rPr>
              <a:t>KOSGEB Veri Tabanında </a:t>
            </a:r>
            <a:r>
              <a:rPr lang="tr-TR" sz="2000" dirty="0" smtClean="0">
                <a:solidFill>
                  <a:schemeClr val="tx1"/>
                </a:solidFill>
                <a:latin typeface="Calibri"/>
                <a:ea typeface="Calibri"/>
                <a:cs typeface="Times New Roman"/>
              </a:rPr>
              <a:t>kayıtlı, aktif durumda ve Türk </a:t>
            </a:r>
            <a:r>
              <a:rPr lang="tr-TR" sz="2000" dirty="0">
                <a:solidFill>
                  <a:schemeClr val="tx1"/>
                </a:solidFill>
                <a:latin typeface="Calibri"/>
                <a:ea typeface="Calibri"/>
                <a:cs typeface="Times New Roman"/>
              </a:rPr>
              <a:t>Ticaret Kanunu’nda tanımlı gerçek veya tüzel kişi </a:t>
            </a:r>
            <a:r>
              <a:rPr lang="tr-TR" sz="2000" dirty="0" smtClean="0">
                <a:solidFill>
                  <a:schemeClr val="tx1"/>
                </a:solidFill>
                <a:latin typeface="Calibri"/>
                <a:ea typeface="Calibri"/>
                <a:cs typeface="Times New Roman"/>
              </a:rPr>
              <a:t>statüsünde</a:t>
            </a:r>
            <a:r>
              <a:rPr lang="tr-TR" sz="2000" dirty="0">
                <a:solidFill>
                  <a:schemeClr val="tx1"/>
                </a:solidFill>
                <a:latin typeface="Calibri"/>
                <a:ea typeface="Calibri"/>
                <a:cs typeface="Times New Roman"/>
              </a:rPr>
              <a:t> </a:t>
            </a:r>
            <a:r>
              <a:rPr lang="tr-TR" sz="2100" dirty="0">
                <a:solidFill>
                  <a:schemeClr val="tx1"/>
                </a:solidFill>
                <a:latin typeface="Calibri"/>
                <a:ea typeface="Calibri"/>
                <a:cs typeface="Times New Roman"/>
              </a:rPr>
              <a:t>ve KOBİ Bilgi Beyannamesi güncel olan  </a:t>
            </a:r>
            <a:r>
              <a:rPr lang="tr-TR" sz="2100" dirty="0" smtClean="0">
                <a:solidFill>
                  <a:schemeClr val="tx1"/>
                </a:solidFill>
                <a:latin typeface="Calibri"/>
                <a:ea typeface="Calibri"/>
                <a:cs typeface="Times New Roman"/>
              </a:rPr>
              <a:t>KOBİ’ler</a:t>
            </a:r>
          </a:p>
          <a:p>
            <a:pPr algn="just"/>
            <a:endParaRPr lang="tr-TR" sz="2000" dirty="0">
              <a:solidFill>
                <a:schemeClr val="tx1"/>
              </a:solidFill>
              <a:latin typeface="Calibri"/>
              <a:ea typeface="Calibri"/>
              <a:cs typeface="Times New Roman"/>
            </a:endParaRPr>
          </a:p>
          <a:p>
            <a:pPr marL="0" indent="0" algn="just">
              <a:buNone/>
            </a:pPr>
            <a:r>
              <a:rPr lang="tr-TR" sz="2200" b="1" dirty="0">
                <a:solidFill>
                  <a:schemeClr val="accent1">
                    <a:lumMod val="75000"/>
                  </a:schemeClr>
                </a:solidFill>
                <a:latin typeface="Calibri"/>
                <a:ea typeface="Calibri"/>
                <a:cs typeface="Times New Roman"/>
              </a:rPr>
              <a:t>BAŞVURU KOŞULLARI </a:t>
            </a:r>
          </a:p>
          <a:p>
            <a:pPr algn="just"/>
            <a:r>
              <a:rPr lang="tr-TR" sz="2000" dirty="0" smtClean="0">
                <a:solidFill>
                  <a:schemeClr val="tx1"/>
                </a:solidFill>
                <a:latin typeface="Calibri"/>
                <a:ea typeface="Calibri"/>
                <a:cs typeface="Times New Roman"/>
              </a:rPr>
              <a:t>Son onaylı </a:t>
            </a:r>
            <a:r>
              <a:rPr lang="tr-TR" sz="2000" dirty="0">
                <a:solidFill>
                  <a:schemeClr val="tx1"/>
                </a:solidFill>
                <a:latin typeface="Calibri"/>
                <a:ea typeface="Calibri"/>
                <a:cs typeface="Times New Roman"/>
              </a:rPr>
              <a:t>mali yılda bilanço esasına göre defter tutmuş ve son mali yıl verileri </a:t>
            </a:r>
            <a:r>
              <a:rPr lang="tr-TR" sz="2000" dirty="0" smtClean="0">
                <a:solidFill>
                  <a:schemeClr val="tx1"/>
                </a:solidFill>
                <a:latin typeface="Calibri"/>
                <a:ea typeface="Calibri"/>
                <a:cs typeface="Times New Roman"/>
              </a:rPr>
              <a:t>onaylı,</a:t>
            </a:r>
          </a:p>
          <a:p>
            <a:pPr algn="just"/>
            <a:r>
              <a:rPr lang="tr-TR" sz="2000" dirty="0">
                <a:solidFill>
                  <a:schemeClr val="tx1"/>
                </a:solidFill>
                <a:latin typeface="Calibri"/>
                <a:ea typeface="Calibri"/>
                <a:cs typeface="Times New Roman"/>
              </a:rPr>
              <a:t>Başvuru tarihi itibarı ile Yurt İçi Marka Tescil Belgesi’ne </a:t>
            </a:r>
            <a:r>
              <a:rPr lang="tr-TR" sz="2000" dirty="0" smtClean="0">
                <a:solidFill>
                  <a:schemeClr val="tx1"/>
                </a:solidFill>
                <a:latin typeface="Calibri"/>
                <a:ea typeface="Calibri"/>
                <a:cs typeface="Times New Roman"/>
              </a:rPr>
              <a:t>sahip, </a:t>
            </a:r>
            <a:endParaRPr lang="tr-TR" sz="2000" dirty="0">
              <a:solidFill>
                <a:schemeClr val="tx1"/>
              </a:solidFill>
              <a:latin typeface="Calibri"/>
              <a:ea typeface="Calibri"/>
              <a:cs typeface="Times New Roman"/>
            </a:endParaRPr>
          </a:p>
          <a:p>
            <a:pPr algn="just"/>
            <a:r>
              <a:rPr lang="tr-TR" sz="2000" dirty="0">
                <a:solidFill>
                  <a:schemeClr val="tx1"/>
                </a:solidFill>
                <a:latin typeface="Calibri"/>
                <a:ea typeface="Calibri"/>
                <a:cs typeface="Times New Roman"/>
              </a:rPr>
              <a:t>Proje bütçesi, </a:t>
            </a:r>
            <a:r>
              <a:rPr lang="tr-TR" sz="2000" dirty="0" smtClean="0">
                <a:solidFill>
                  <a:schemeClr val="tx1"/>
                </a:solidFill>
                <a:latin typeface="Calibri"/>
                <a:ea typeface="Calibri"/>
                <a:cs typeface="Times New Roman"/>
              </a:rPr>
              <a:t>son onaylı </a:t>
            </a:r>
            <a:r>
              <a:rPr lang="tr-TR" sz="2000" dirty="0">
                <a:solidFill>
                  <a:schemeClr val="tx1"/>
                </a:solidFill>
                <a:latin typeface="Calibri"/>
                <a:ea typeface="Calibri"/>
                <a:cs typeface="Times New Roman"/>
              </a:rPr>
              <a:t>mali yıl net satış </a:t>
            </a:r>
            <a:r>
              <a:rPr lang="tr-TR" sz="2000" dirty="0" smtClean="0">
                <a:solidFill>
                  <a:schemeClr val="tx1"/>
                </a:solidFill>
                <a:latin typeface="Calibri"/>
                <a:ea typeface="Calibri"/>
                <a:cs typeface="Times New Roman"/>
              </a:rPr>
              <a:t>hasılatını aşmamış,</a:t>
            </a:r>
            <a:endParaRPr lang="tr-TR" sz="2000" dirty="0">
              <a:solidFill>
                <a:schemeClr val="tx1"/>
              </a:solidFill>
              <a:latin typeface="Calibri"/>
              <a:ea typeface="Calibri"/>
              <a:cs typeface="Times New Roman"/>
            </a:endParaRPr>
          </a:p>
          <a:p>
            <a:pPr algn="just"/>
            <a:r>
              <a:rPr lang="tr-TR" sz="2000" dirty="0" smtClean="0">
                <a:solidFill>
                  <a:schemeClr val="tx1"/>
                </a:solidFill>
                <a:latin typeface="Calibri"/>
                <a:ea typeface="Calibri"/>
                <a:cs typeface="Times New Roman"/>
              </a:rPr>
              <a:t>Son onaylı mali </a:t>
            </a:r>
            <a:r>
              <a:rPr lang="tr-TR" sz="2000" dirty="0">
                <a:solidFill>
                  <a:schemeClr val="tx1"/>
                </a:solidFill>
                <a:latin typeface="Calibri"/>
                <a:ea typeface="Calibri"/>
                <a:cs typeface="Times New Roman"/>
              </a:rPr>
              <a:t>yılda ihracat </a:t>
            </a:r>
            <a:r>
              <a:rPr lang="tr-TR" sz="2000" dirty="0" smtClean="0">
                <a:solidFill>
                  <a:schemeClr val="tx1"/>
                </a:solidFill>
                <a:latin typeface="Calibri"/>
                <a:ea typeface="Calibri"/>
                <a:cs typeface="Times New Roman"/>
              </a:rPr>
              <a:t>yapmış* </a:t>
            </a:r>
          </a:p>
          <a:p>
            <a:pPr algn="just"/>
            <a:endParaRPr lang="tr-TR" sz="2000" dirty="0">
              <a:solidFill>
                <a:schemeClr val="tx1"/>
              </a:solidFill>
              <a:latin typeface="Calibri"/>
              <a:ea typeface="Calibri"/>
              <a:cs typeface="Times New Roman"/>
            </a:endParaRPr>
          </a:p>
          <a:p>
            <a:pPr marL="0" indent="0" algn="just">
              <a:buNone/>
            </a:pPr>
            <a:r>
              <a:rPr lang="tr-TR" sz="2000" dirty="0" smtClean="0">
                <a:solidFill>
                  <a:schemeClr val="tx1"/>
                </a:solidFill>
                <a:latin typeface="Calibri"/>
                <a:ea typeface="Calibri"/>
                <a:cs typeface="Times New Roman"/>
              </a:rPr>
              <a:t>işletmeler </a:t>
            </a:r>
            <a:r>
              <a:rPr lang="tr-TR" sz="2000" dirty="0">
                <a:solidFill>
                  <a:schemeClr val="tx1"/>
                </a:solidFill>
                <a:latin typeface="Calibri"/>
                <a:ea typeface="Calibri"/>
                <a:cs typeface="Times New Roman"/>
              </a:rPr>
              <a:t>bu </a:t>
            </a:r>
            <a:r>
              <a:rPr lang="tr-TR" sz="2000" dirty="0">
                <a:solidFill>
                  <a:schemeClr val="tx1"/>
                </a:solidFill>
              </a:rPr>
              <a:t>P</a:t>
            </a:r>
            <a:r>
              <a:rPr lang="tr-TR" sz="2000" dirty="0">
                <a:solidFill>
                  <a:schemeClr val="tx1"/>
                </a:solidFill>
                <a:latin typeface="Calibri"/>
                <a:ea typeface="Calibri"/>
                <a:cs typeface="Times New Roman"/>
              </a:rPr>
              <a:t>rogramdan yararlanabilir.</a:t>
            </a:r>
          </a:p>
          <a:p>
            <a:pPr marL="0" indent="0" algn="just">
              <a:buNone/>
            </a:pPr>
            <a:endParaRPr lang="tr-TR" sz="2000" dirty="0">
              <a:solidFill>
                <a:schemeClr val="tx1"/>
              </a:solidFill>
              <a:latin typeface="Calibri"/>
              <a:ea typeface="Calibri"/>
              <a:cs typeface="Times New Roman"/>
            </a:endParaRPr>
          </a:p>
          <a:p>
            <a:pPr marL="0" indent="0" algn="just">
              <a:buNone/>
            </a:pPr>
            <a:r>
              <a:rPr lang="tr-TR" sz="1600" dirty="0" smtClean="0">
                <a:solidFill>
                  <a:srgbClr val="FF0000"/>
                </a:solidFill>
                <a:latin typeface="Calibri"/>
                <a:ea typeface="Calibri"/>
                <a:cs typeface="Times New Roman"/>
              </a:rPr>
              <a:t>(*İmalat </a:t>
            </a:r>
            <a:r>
              <a:rPr lang="tr-TR" sz="1600" dirty="0">
                <a:solidFill>
                  <a:srgbClr val="FF0000"/>
                </a:solidFill>
                <a:latin typeface="Calibri"/>
                <a:ea typeface="Calibri"/>
                <a:cs typeface="Times New Roman"/>
              </a:rPr>
              <a:t>sektöründe veya Öncelikli Teknoloji Alanları Tablosunda yer alan sektörlerde faaliyet gösteren işletmelerde bu şart </a:t>
            </a:r>
            <a:r>
              <a:rPr lang="tr-TR" sz="1600" dirty="0" smtClean="0">
                <a:solidFill>
                  <a:srgbClr val="FF0000"/>
                </a:solidFill>
                <a:latin typeface="Calibri"/>
                <a:ea typeface="Calibri"/>
                <a:cs typeface="Times New Roman"/>
              </a:rPr>
              <a:t>aranmaz</a:t>
            </a:r>
            <a:r>
              <a:rPr lang="tr-TR" sz="1600" dirty="0">
                <a:solidFill>
                  <a:srgbClr val="FF0000"/>
                </a:solidFill>
                <a:latin typeface="Calibri"/>
                <a:ea typeface="Calibri"/>
                <a:cs typeface="Times New Roman"/>
              </a:rPr>
              <a:t>)</a:t>
            </a:r>
            <a:endParaRPr lang="tr-TR" sz="1600" dirty="0" smtClean="0">
              <a:solidFill>
                <a:srgbClr val="FF0000"/>
              </a:solidFill>
              <a:latin typeface="Calibri"/>
              <a:ea typeface="Calibri"/>
              <a:cs typeface="Times New Roman"/>
            </a:endParaRPr>
          </a:p>
          <a:p>
            <a:pPr marL="0" indent="0" algn="just">
              <a:buNone/>
            </a:pPr>
            <a:endParaRPr lang="tr-TR" sz="2000" dirty="0">
              <a:solidFill>
                <a:schemeClr val="tx1"/>
              </a:solidFill>
              <a:latin typeface="Calibri"/>
              <a:ea typeface="Calibri"/>
              <a:cs typeface="Times New Roman"/>
            </a:endParaRPr>
          </a:p>
          <a:p>
            <a:pPr marL="0" indent="0" algn="just">
              <a:buNone/>
            </a:pPr>
            <a:endParaRPr lang="tr-TR" sz="2000" dirty="0" smtClean="0">
              <a:solidFill>
                <a:schemeClr val="tx1"/>
              </a:solidFill>
              <a:latin typeface="Calibri"/>
              <a:ea typeface="Calibri"/>
              <a:cs typeface="Times New Roman"/>
            </a:endParaRPr>
          </a:p>
          <a:p>
            <a:pPr marL="0" indent="0" algn="just">
              <a:buNone/>
            </a:pPr>
            <a:endParaRPr lang="tr-TR" sz="1600" dirty="0">
              <a:solidFill>
                <a:schemeClr val="tx1"/>
              </a:solidFill>
              <a:latin typeface="Calibri"/>
              <a:ea typeface="Calibri"/>
              <a:cs typeface="Times New Roman"/>
            </a:endParaRPr>
          </a:p>
          <a:p>
            <a:pPr marL="0" indent="0" algn="just">
              <a:buNone/>
            </a:pPr>
            <a:endParaRPr lang="tr-TR" sz="1400" dirty="0" smtClean="0"/>
          </a:p>
          <a:p>
            <a:pPr marL="0" indent="0">
              <a:buNone/>
            </a:pPr>
            <a:endParaRPr lang="tr-TR" sz="1400" dirty="0"/>
          </a:p>
          <a:p>
            <a:pPr marL="0" indent="0">
              <a:buNone/>
            </a:pPr>
            <a:endParaRPr lang="tr-TR" sz="1400" dirty="0" smtClean="0"/>
          </a:p>
        </p:txBody>
      </p:sp>
      <p:sp>
        <p:nvSpPr>
          <p:cNvPr id="4" name="Slayt Numarası Yer Tutucusu 3"/>
          <p:cNvSpPr>
            <a:spLocks noGrp="1"/>
          </p:cNvSpPr>
          <p:nvPr>
            <p:ph type="sldNum" sz="quarter" idx="12"/>
          </p:nvPr>
        </p:nvSpPr>
        <p:spPr/>
        <p:txBody>
          <a:bodyPr/>
          <a:lstStyle/>
          <a:p>
            <a:fld id="{7C1868C5-B491-42BF-9F5C-46095BC3F40A}" type="slidenum">
              <a:rPr lang="tr-TR" smtClean="0"/>
              <a:t>3</a:t>
            </a:fld>
            <a:endParaRPr lang="tr-TR" dirty="0"/>
          </a:p>
        </p:txBody>
      </p:sp>
    </p:spTree>
    <p:extLst>
      <p:ext uri="{BB962C8B-B14F-4D97-AF65-F5344CB8AC3E}">
        <p14:creationId xmlns:p14="http://schemas.microsoft.com/office/powerpoint/2010/main" val="221388028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755576" y="1098847"/>
            <a:ext cx="7656904" cy="3488340"/>
          </a:xfrm>
          <a:prstGeom prst="rect">
            <a:avLst/>
          </a:prstGeom>
          <a:noFill/>
        </p:spPr>
        <p:txBody>
          <a:bodyPr wrap="square" lIns="71323" tIns="35662" rIns="71323" bIns="35662" rtlCol="0">
            <a:spAutoFit/>
          </a:bodyPr>
          <a:lstStyle/>
          <a:p>
            <a:pPr algn="just">
              <a:lnSpc>
                <a:spcPct val="150000"/>
              </a:lnSpc>
              <a:spcBef>
                <a:spcPct val="0"/>
              </a:spcBef>
              <a:buClr>
                <a:schemeClr val="accent6">
                  <a:lumMod val="60000"/>
                  <a:lumOff val="40000"/>
                </a:schemeClr>
              </a:buClr>
              <a:defRPr/>
            </a:pPr>
            <a:r>
              <a:rPr lang="tr-TR" altLang="en-US" sz="2000" b="1" dirty="0" smtClean="0">
                <a:solidFill>
                  <a:schemeClr val="accent1">
                    <a:lumMod val="50000"/>
                  </a:schemeClr>
                </a:solidFill>
                <a:latin typeface="Calibri" pitchFamily="34" charset="0"/>
                <a:ea typeface="Tahoma" pitchFamily="34" charset="0"/>
                <a:cs typeface="Tahoma" pitchFamily="34" charset="0"/>
              </a:rPr>
              <a:t>   AMAÇ</a:t>
            </a:r>
          </a:p>
          <a:p>
            <a:pPr marL="267462" indent="-267462" algn="just">
              <a:lnSpc>
                <a:spcPct val="150000"/>
              </a:lnSpc>
              <a:spcBef>
                <a:spcPct val="0"/>
              </a:spcBef>
              <a:buClr>
                <a:schemeClr val="accent6">
                  <a:lumMod val="60000"/>
                  <a:lumOff val="40000"/>
                </a:schemeClr>
              </a:buClr>
              <a:buFont typeface="Wingdings" pitchFamily="2" charset="2"/>
              <a:buChar char="ü"/>
              <a:defRPr/>
            </a:pPr>
            <a:r>
              <a:rPr lang="tr-TR" altLang="en-US" sz="1600" dirty="0" smtClean="0">
                <a:latin typeface="Calibri" pitchFamily="34" charset="0"/>
                <a:ea typeface="Tahoma" pitchFamily="34" charset="0"/>
                <a:cs typeface="Tahoma" pitchFamily="34" charset="0"/>
              </a:rPr>
              <a:t>KOBİ’lerin kendi </a:t>
            </a:r>
            <a:r>
              <a:rPr lang="tr-TR" altLang="en-US" sz="1600" dirty="0">
                <a:latin typeface="Calibri" pitchFamily="34" charset="0"/>
                <a:ea typeface="Tahoma" pitchFamily="34" charset="0"/>
                <a:cs typeface="Tahoma" pitchFamily="34" charset="0"/>
              </a:rPr>
              <a:t>ihtiyaçlarını tespit </a:t>
            </a:r>
            <a:r>
              <a:rPr lang="tr-TR" altLang="en-US" sz="1600" dirty="0" smtClean="0">
                <a:latin typeface="Calibri" pitchFamily="34" charset="0"/>
                <a:ea typeface="Tahoma" pitchFamily="34" charset="0"/>
                <a:cs typeface="Tahoma" pitchFamily="34" charset="0"/>
              </a:rPr>
              <a:t>edebilmelerini sağlamak</a:t>
            </a:r>
          </a:p>
          <a:p>
            <a:pPr marL="267462" indent="-267462" algn="just">
              <a:lnSpc>
                <a:spcPct val="150000"/>
              </a:lnSpc>
              <a:spcBef>
                <a:spcPct val="0"/>
              </a:spcBef>
              <a:buClr>
                <a:schemeClr val="accent6">
                  <a:lumMod val="60000"/>
                  <a:lumOff val="40000"/>
                </a:schemeClr>
              </a:buClr>
              <a:buFont typeface="Wingdings" pitchFamily="2" charset="2"/>
              <a:buChar char="ü"/>
              <a:defRPr/>
            </a:pPr>
            <a:r>
              <a:rPr lang="tr-TR" altLang="en-US" sz="1600" dirty="0" smtClean="0">
                <a:latin typeface="Calibri" pitchFamily="34" charset="0"/>
                <a:ea typeface="Tahoma" pitchFamily="34" charset="0"/>
                <a:cs typeface="Tahoma" pitchFamily="34" charset="0"/>
              </a:rPr>
              <a:t>KOBİ’lere</a:t>
            </a:r>
            <a:r>
              <a:rPr lang="tr-TR" altLang="en-US" sz="1600" dirty="0">
                <a:latin typeface="Calibri" pitchFamily="34" charset="0"/>
                <a:ea typeface="Tahoma" pitchFamily="34" charset="0"/>
                <a:cs typeface="Tahoma" pitchFamily="34" charset="0"/>
              </a:rPr>
              <a:t>, hedeflerine ulaşmak için gerekli olan araçları etkin ve verimli kullanma </a:t>
            </a:r>
            <a:r>
              <a:rPr lang="tr-TR" altLang="en-US" sz="1600" dirty="0" smtClean="0">
                <a:latin typeface="Calibri" pitchFamily="34" charset="0"/>
                <a:ea typeface="Tahoma" pitchFamily="34" charset="0"/>
                <a:cs typeface="Tahoma" pitchFamily="34" charset="0"/>
              </a:rPr>
              <a:t>yeteneği </a:t>
            </a:r>
            <a:r>
              <a:rPr lang="tr-TR" altLang="en-US" sz="1600" dirty="0">
                <a:latin typeface="Calibri" pitchFamily="34" charset="0"/>
                <a:ea typeface="Tahoma" pitchFamily="34" charset="0"/>
                <a:cs typeface="Tahoma" pitchFamily="34" charset="0"/>
              </a:rPr>
              <a:t>kazandırmak</a:t>
            </a:r>
          </a:p>
          <a:p>
            <a:pPr marL="267462" indent="-267462" algn="just">
              <a:lnSpc>
                <a:spcPct val="150000"/>
              </a:lnSpc>
              <a:spcBef>
                <a:spcPct val="0"/>
              </a:spcBef>
              <a:buClr>
                <a:schemeClr val="accent6">
                  <a:lumMod val="60000"/>
                  <a:lumOff val="40000"/>
                </a:schemeClr>
              </a:buClr>
              <a:buFont typeface="Wingdings" pitchFamily="2" charset="2"/>
              <a:buChar char="ü"/>
              <a:defRPr/>
            </a:pPr>
            <a:r>
              <a:rPr lang="tr-TR" altLang="en-US" sz="1600" dirty="0" smtClean="0">
                <a:latin typeface="Calibri" pitchFamily="34" charset="0"/>
                <a:ea typeface="Tahoma" pitchFamily="34" charset="0"/>
                <a:cs typeface="Tahoma" pitchFamily="34" charset="0"/>
              </a:rPr>
              <a:t>KOBİ’lerin yurt dışı pazarlara açılabilme </a:t>
            </a:r>
            <a:r>
              <a:rPr lang="tr-TR" altLang="en-US" sz="1600" dirty="0">
                <a:latin typeface="Calibri" pitchFamily="34" charset="0"/>
                <a:ea typeface="Tahoma" pitchFamily="34" charset="0"/>
                <a:cs typeface="Tahoma" pitchFamily="34" charset="0"/>
              </a:rPr>
              <a:t>beceri ve kabiliyetlerini geliştirmek</a:t>
            </a:r>
          </a:p>
          <a:p>
            <a:pPr marL="267462" indent="-267462" algn="just">
              <a:lnSpc>
                <a:spcPct val="150000"/>
              </a:lnSpc>
              <a:spcBef>
                <a:spcPct val="0"/>
              </a:spcBef>
              <a:buClr>
                <a:schemeClr val="accent6">
                  <a:lumMod val="60000"/>
                  <a:lumOff val="40000"/>
                </a:schemeClr>
              </a:buClr>
              <a:buFont typeface="Wingdings" pitchFamily="2" charset="2"/>
              <a:buChar char="ü"/>
              <a:defRPr/>
            </a:pPr>
            <a:r>
              <a:rPr lang="tr-TR" altLang="en-US" sz="1600" dirty="0" smtClean="0">
                <a:latin typeface="Calibri" pitchFamily="34" charset="0"/>
                <a:ea typeface="Tahoma" pitchFamily="34" charset="0"/>
                <a:cs typeface="Tahoma" pitchFamily="34" charset="0"/>
              </a:rPr>
              <a:t>KOBİ’lerin yurt dışı pazar paylarını arttırmak</a:t>
            </a:r>
            <a:endParaRPr lang="tr-TR" altLang="en-US" sz="1600" dirty="0">
              <a:latin typeface="Calibri" pitchFamily="34" charset="0"/>
              <a:ea typeface="Tahoma" pitchFamily="34" charset="0"/>
              <a:cs typeface="Tahoma" pitchFamily="34" charset="0"/>
            </a:endParaRPr>
          </a:p>
          <a:p>
            <a:pPr marL="267462" indent="-267462" algn="just">
              <a:lnSpc>
                <a:spcPct val="150000"/>
              </a:lnSpc>
              <a:spcBef>
                <a:spcPct val="0"/>
              </a:spcBef>
              <a:buClr>
                <a:schemeClr val="accent6">
                  <a:lumMod val="60000"/>
                  <a:lumOff val="40000"/>
                </a:schemeClr>
              </a:buClr>
              <a:buFont typeface="Wingdings" pitchFamily="2" charset="2"/>
              <a:buChar char="ü"/>
              <a:defRPr/>
            </a:pPr>
            <a:r>
              <a:rPr lang="tr-TR" altLang="en-US" sz="1600" dirty="0" smtClean="0">
                <a:latin typeface="Calibri" pitchFamily="34" charset="0"/>
                <a:ea typeface="Tahoma" pitchFamily="34" charset="0"/>
                <a:cs typeface="Tahoma" pitchFamily="34" charset="0"/>
              </a:rPr>
              <a:t>KOBİ’leri </a:t>
            </a:r>
            <a:r>
              <a:rPr lang="tr-TR" altLang="en-US" sz="1600" dirty="0">
                <a:latin typeface="Calibri" pitchFamily="34" charset="0"/>
                <a:ea typeface="Tahoma" pitchFamily="34" charset="0"/>
                <a:cs typeface="Tahoma" pitchFamily="34" charset="0"/>
              </a:rPr>
              <a:t>uluslararası rekabetin aktörleri haline </a:t>
            </a:r>
            <a:r>
              <a:rPr lang="tr-TR" altLang="en-US" sz="1600" dirty="0" smtClean="0">
                <a:latin typeface="Calibri" pitchFamily="34" charset="0"/>
                <a:ea typeface="Tahoma" pitchFamily="34" charset="0"/>
                <a:cs typeface="Tahoma" pitchFamily="34" charset="0"/>
              </a:rPr>
              <a:t>getirmek</a:t>
            </a:r>
          </a:p>
          <a:p>
            <a:pPr marL="267462" indent="-267462" algn="just">
              <a:lnSpc>
                <a:spcPct val="150000"/>
              </a:lnSpc>
              <a:spcBef>
                <a:spcPct val="0"/>
              </a:spcBef>
              <a:buClr>
                <a:schemeClr val="accent6">
                  <a:lumMod val="60000"/>
                  <a:lumOff val="40000"/>
                </a:schemeClr>
              </a:buClr>
              <a:buFont typeface="Wingdings" pitchFamily="2" charset="2"/>
              <a:buChar char="ü"/>
              <a:defRPr/>
            </a:pPr>
            <a:r>
              <a:rPr lang="tr-TR" altLang="en-US" sz="1600" dirty="0" smtClean="0">
                <a:latin typeface="Calibri" pitchFamily="34" charset="0"/>
                <a:ea typeface="Tahoma" pitchFamily="34" charset="0"/>
                <a:cs typeface="Tahoma" pitchFamily="34" charset="0"/>
              </a:rPr>
              <a:t>İhracata başlayan KOBİ sayısını arttırmak</a:t>
            </a:r>
          </a:p>
          <a:p>
            <a:pPr marL="267462" indent="-267462" algn="just">
              <a:lnSpc>
                <a:spcPct val="150000"/>
              </a:lnSpc>
              <a:spcBef>
                <a:spcPct val="0"/>
              </a:spcBef>
              <a:buClr>
                <a:schemeClr val="accent6">
                  <a:lumMod val="60000"/>
                  <a:lumOff val="40000"/>
                </a:schemeClr>
              </a:buClr>
              <a:buFont typeface="Wingdings" pitchFamily="2" charset="2"/>
              <a:buChar char="ü"/>
              <a:defRPr/>
            </a:pPr>
            <a:r>
              <a:rPr lang="tr-TR" altLang="en-US" sz="1600" dirty="0" smtClean="0">
                <a:latin typeface="Calibri" pitchFamily="34" charset="0"/>
                <a:ea typeface="Tahoma" pitchFamily="34" charset="0"/>
                <a:cs typeface="Tahoma" pitchFamily="34" charset="0"/>
              </a:rPr>
              <a:t>E - Ticaret yapan KOBİ sayısını arttırmak</a:t>
            </a:r>
            <a:endParaRPr lang="tr-TR" altLang="en-US" sz="1600" dirty="0">
              <a:latin typeface="Calibri" pitchFamily="34" charset="0"/>
              <a:ea typeface="Tahoma" pitchFamily="34" charset="0"/>
              <a:cs typeface="Tahoma" pitchFamily="34" charset="0"/>
            </a:endParaRPr>
          </a:p>
        </p:txBody>
      </p:sp>
      <p:sp>
        <p:nvSpPr>
          <p:cNvPr id="3" name="Slayt Numarası Yer Tutucusu 2"/>
          <p:cNvSpPr>
            <a:spLocks noGrp="1"/>
          </p:cNvSpPr>
          <p:nvPr>
            <p:ph type="sldNum" sz="quarter" idx="12"/>
          </p:nvPr>
        </p:nvSpPr>
        <p:spPr/>
        <p:txBody>
          <a:bodyPr/>
          <a:lstStyle/>
          <a:p>
            <a:fld id="{7C1868C5-B491-42BF-9F5C-46095BC3F40A}" type="slidenum">
              <a:rPr lang="tr-TR" smtClean="0"/>
              <a:t>4</a:t>
            </a:fld>
            <a:endParaRPr lang="tr-TR" dirty="0"/>
          </a:p>
        </p:txBody>
      </p:sp>
      <p:sp>
        <p:nvSpPr>
          <p:cNvPr id="5" name="TextBox 18">
            <a:extLst>
              <a:ext uri="{FF2B5EF4-FFF2-40B4-BE49-F238E27FC236}">
                <a16:creationId xmlns:a16="http://schemas.microsoft.com/office/drawing/2014/main" xmlns="" id="{CDB69DC1-FE61-4F64-AEE0-C856CB684FCD}"/>
              </a:ext>
            </a:extLst>
          </p:cNvPr>
          <p:cNvSpPr txBox="1"/>
          <p:nvPr/>
        </p:nvSpPr>
        <p:spPr>
          <a:xfrm>
            <a:off x="1160581" y="189844"/>
            <a:ext cx="7990901" cy="533685"/>
          </a:xfrm>
          <a:prstGeom prst="rect">
            <a:avLst/>
          </a:prstGeom>
          <a:noFill/>
        </p:spPr>
        <p:txBody>
          <a:bodyPr wrap="square" lIns="71323" tIns="35662" rIns="71323" bIns="35662" rtlCol="0">
            <a:spAutoFit/>
          </a:bodyPr>
          <a:lstStyle/>
          <a:p>
            <a:pPr algn="ctr">
              <a:lnSpc>
                <a:spcPts val="3639"/>
              </a:lnSpc>
              <a:spcBef>
                <a:spcPct val="0"/>
              </a:spcBef>
            </a:pPr>
            <a:r>
              <a:rPr lang="tr-TR" sz="2000" b="1" dirty="0">
                <a:solidFill>
                  <a:srgbClr val="00B0F0"/>
                </a:solidFill>
                <a:cs typeface="Arial Tur" pitchFamily="34" charset="0"/>
              </a:rPr>
              <a:t>YURT DIŞI PAZAR </a:t>
            </a:r>
            <a:r>
              <a:rPr lang="tr-TR" sz="2000" b="1" dirty="0" smtClean="0">
                <a:solidFill>
                  <a:srgbClr val="00B0F0"/>
                </a:solidFill>
                <a:cs typeface="Arial Tur" pitchFamily="34" charset="0"/>
              </a:rPr>
              <a:t>DESTEK </a:t>
            </a:r>
            <a:r>
              <a:rPr lang="tr-TR" sz="2000" b="1" dirty="0">
                <a:solidFill>
                  <a:srgbClr val="00B0F0"/>
                </a:solidFill>
                <a:cs typeface="Arial Tur" pitchFamily="34" charset="0"/>
              </a:rPr>
              <a:t>PROGRAMI</a:t>
            </a:r>
            <a:endParaRPr lang="en-US" sz="2000" b="1" dirty="0">
              <a:solidFill>
                <a:srgbClr val="00B0F0"/>
              </a:solidFill>
              <a:cs typeface="Arial Tur" pitchFamily="34" charset="0"/>
            </a:endParaRPr>
          </a:p>
        </p:txBody>
      </p:sp>
    </p:spTree>
    <p:extLst>
      <p:ext uri="{BB962C8B-B14F-4D97-AF65-F5344CB8AC3E}">
        <p14:creationId xmlns:p14="http://schemas.microsoft.com/office/powerpoint/2010/main" val="164923890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93204"/>
            <a:ext cx="7211962" cy="605367"/>
          </a:xfrm>
        </p:spPr>
        <p:txBody>
          <a:bodyPr/>
          <a:lstStyle/>
          <a:p>
            <a:pPr algn="ctr">
              <a:lnSpc>
                <a:spcPts val="3639"/>
              </a:lnSpc>
            </a:pPr>
            <a:r>
              <a:rPr lang="tr-TR" sz="2000" b="1" dirty="0">
                <a:solidFill>
                  <a:srgbClr val="00B0F0"/>
                </a:solidFill>
                <a:latin typeface="+mn-lt"/>
                <a:ea typeface="+mn-ea"/>
                <a:cs typeface="Arial Tur" pitchFamily="34" charset="0"/>
              </a:rPr>
              <a:t>YURT DIŞI PAZAR </a:t>
            </a:r>
            <a:r>
              <a:rPr lang="tr-TR" sz="2000" b="1" dirty="0" smtClean="0">
                <a:solidFill>
                  <a:srgbClr val="00B0F0"/>
                </a:solidFill>
                <a:latin typeface="+mn-lt"/>
                <a:ea typeface="+mn-ea"/>
                <a:cs typeface="Arial Tur" pitchFamily="34" charset="0"/>
              </a:rPr>
              <a:t>DESTEK </a:t>
            </a:r>
            <a:r>
              <a:rPr lang="tr-TR" sz="2000" b="1" dirty="0">
                <a:solidFill>
                  <a:srgbClr val="00B0F0"/>
                </a:solidFill>
                <a:latin typeface="+mn-lt"/>
                <a:ea typeface="+mn-ea"/>
                <a:cs typeface="Arial Tur" pitchFamily="34" charset="0"/>
              </a:rPr>
              <a:t>PROGRAMI</a:t>
            </a:r>
          </a:p>
        </p:txBody>
      </p:sp>
      <p:sp>
        <p:nvSpPr>
          <p:cNvPr id="3" name="İçerik Yer Tutucusu 2"/>
          <p:cNvSpPr>
            <a:spLocks noGrp="1"/>
          </p:cNvSpPr>
          <p:nvPr>
            <p:ph idx="1"/>
          </p:nvPr>
        </p:nvSpPr>
        <p:spPr>
          <a:xfrm>
            <a:off x="939988" y="982507"/>
            <a:ext cx="7499994" cy="3531178"/>
          </a:xfrm>
        </p:spPr>
        <p:txBody>
          <a:bodyPr>
            <a:normAutofit lnSpcReduction="10000"/>
          </a:bodyPr>
          <a:lstStyle/>
          <a:p>
            <a:pPr marL="0" indent="0" algn="just">
              <a:buNone/>
            </a:pPr>
            <a:r>
              <a:rPr lang="tr-TR" b="1" dirty="0" smtClean="0">
                <a:solidFill>
                  <a:schemeClr val="accent1">
                    <a:lumMod val="75000"/>
                  </a:schemeClr>
                </a:solidFill>
                <a:latin typeface="Calibri"/>
                <a:ea typeface="Calibri"/>
                <a:cs typeface="Times New Roman"/>
              </a:rPr>
              <a:t>Destek Programı Detayları</a:t>
            </a:r>
          </a:p>
          <a:p>
            <a:pPr algn="just"/>
            <a:r>
              <a:rPr lang="tr-TR" sz="1400" dirty="0" smtClean="0">
                <a:solidFill>
                  <a:schemeClr val="tx1"/>
                </a:solidFill>
                <a:ea typeface="Arial" charset="-94"/>
                <a:cs typeface="Arial" charset="-94"/>
              </a:rPr>
              <a:t>Program </a:t>
            </a:r>
            <a:r>
              <a:rPr lang="tr-TR" sz="1400" dirty="0">
                <a:solidFill>
                  <a:schemeClr val="tx1"/>
                </a:solidFill>
                <a:ea typeface="Arial" charset="-94"/>
                <a:cs typeface="Arial" charset="-94"/>
              </a:rPr>
              <a:t>kapsamında desteklenecek proje süresi en az </a:t>
            </a:r>
            <a:r>
              <a:rPr lang="tr-TR" sz="1400" dirty="0" smtClean="0">
                <a:solidFill>
                  <a:schemeClr val="tx1"/>
                </a:solidFill>
                <a:ea typeface="Arial" charset="-94"/>
                <a:cs typeface="Arial" charset="-94"/>
              </a:rPr>
              <a:t>8 </a:t>
            </a:r>
            <a:r>
              <a:rPr lang="tr-TR" sz="1400" dirty="0">
                <a:solidFill>
                  <a:schemeClr val="tx1"/>
                </a:solidFill>
                <a:ea typeface="Arial" charset="-94"/>
                <a:cs typeface="Arial" charset="-94"/>
              </a:rPr>
              <a:t>ay ve en çok 24 aydır. </a:t>
            </a:r>
          </a:p>
          <a:p>
            <a:pPr algn="just"/>
            <a:r>
              <a:rPr lang="tr-TR" sz="1400" dirty="0" smtClean="0">
                <a:solidFill>
                  <a:schemeClr val="tx1"/>
                </a:solidFill>
                <a:ea typeface="Arial" charset="-94"/>
                <a:cs typeface="Arial" charset="-94"/>
              </a:rPr>
              <a:t>Proje </a:t>
            </a:r>
            <a:r>
              <a:rPr lang="tr-TR" sz="1400" dirty="0">
                <a:solidFill>
                  <a:schemeClr val="tx1"/>
                </a:solidFill>
                <a:ea typeface="Arial" charset="-94"/>
                <a:cs typeface="Arial" charset="-94"/>
              </a:rPr>
              <a:t>kapsamında verilecek desteğin üst limiti geri ödemesiz </a:t>
            </a:r>
            <a:r>
              <a:rPr lang="tr-TR" sz="1400" dirty="0" smtClean="0">
                <a:solidFill>
                  <a:schemeClr val="tx1"/>
                </a:solidFill>
                <a:ea typeface="Arial" charset="-94"/>
                <a:cs typeface="Arial" charset="-94"/>
              </a:rPr>
              <a:t>300.000 TL’dir</a:t>
            </a:r>
            <a:r>
              <a:rPr lang="tr-TR" sz="1400" dirty="0">
                <a:solidFill>
                  <a:schemeClr val="tx1"/>
                </a:solidFill>
                <a:ea typeface="Arial" charset="-94"/>
                <a:cs typeface="Arial" charset="-94"/>
              </a:rPr>
              <a:t>. </a:t>
            </a:r>
            <a:r>
              <a:rPr lang="tr-TR" sz="1400" dirty="0" smtClean="0">
                <a:solidFill>
                  <a:srgbClr val="FF0000"/>
                </a:solidFill>
                <a:ea typeface="Arial" charset="-94"/>
                <a:cs typeface="Arial" charset="-94"/>
              </a:rPr>
              <a:t>*</a:t>
            </a:r>
            <a:endParaRPr lang="tr-TR" sz="1400" dirty="0">
              <a:solidFill>
                <a:srgbClr val="FF0000"/>
              </a:solidFill>
              <a:ea typeface="Arial" charset="-94"/>
              <a:cs typeface="Arial" charset="-94"/>
            </a:endParaRPr>
          </a:p>
          <a:p>
            <a:pPr algn="just"/>
            <a:r>
              <a:rPr lang="tr-TR" sz="1400" dirty="0" smtClean="0">
                <a:solidFill>
                  <a:schemeClr val="tx1"/>
                </a:solidFill>
                <a:ea typeface="Arial" charset="-94"/>
                <a:cs typeface="Arial" charset="-94"/>
              </a:rPr>
              <a:t>Proje </a:t>
            </a:r>
            <a:r>
              <a:rPr lang="tr-TR" sz="1400" dirty="0">
                <a:solidFill>
                  <a:schemeClr val="tx1"/>
                </a:solidFill>
                <a:ea typeface="Arial" charset="-94"/>
                <a:cs typeface="Arial" charset="-94"/>
              </a:rPr>
              <a:t>giderleri için destek oranı, %70’i (yetmiş) geri ödemesiz ve  %30’u (otuz) geri ödemeli olarak </a:t>
            </a:r>
            <a:r>
              <a:rPr lang="tr-TR" sz="1400" dirty="0" smtClean="0">
                <a:solidFill>
                  <a:schemeClr val="tx1"/>
                </a:solidFill>
                <a:ea typeface="Arial" charset="-94"/>
                <a:cs typeface="Arial" charset="-94"/>
              </a:rPr>
              <a:t>uygulanır. </a:t>
            </a:r>
          </a:p>
          <a:p>
            <a:pPr algn="just"/>
            <a:r>
              <a:rPr lang="tr-TR" sz="1400" dirty="0">
                <a:solidFill>
                  <a:schemeClr val="tx1"/>
                </a:solidFill>
                <a:ea typeface="Arial" charset="-94"/>
                <a:cs typeface="Arial" charset="-94"/>
              </a:rPr>
              <a:t>Kurul tarafından uygun bulunan, personel gideri dışındaki her bir gider için geri ödemesiz ve geri ödemeli destek birlikte verilir</a:t>
            </a:r>
            <a:r>
              <a:rPr lang="tr-TR" sz="1400" dirty="0" smtClean="0">
                <a:solidFill>
                  <a:schemeClr val="tx1"/>
                </a:solidFill>
                <a:ea typeface="Arial" charset="-94"/>
                <a:cs typeface="Arial" charset="-94"/>
              </a:rPr>
              <a:t>.</a:t>
            </a:r>
          </a:p>
          <a:p>
            <a:pPr algn="just"/>
            <a:endParaRPr lang="tr-TR" sz="1400" dirty="0">
              <a:solidFill>
                <a:schemeClr val="tx1"/>
              </a:solidFill>
              <a:ea typeface="Arial" charset="-94"/>
              <a:cs typeface="Arial" charset="-94"/>
            </a:endParaRPr>
          </a:p>
          <a:p>
            <a:pPr marL="0" indent="0" algn="ctr">
              <a:buNone/>
            </a:pPr>
            <a:r>
              <a:rPr lang="tr-TR" sz="1600"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Program kapsamında bir işletme bu destekten 1 (bir) </a:t>
            </a:r>
            <a:r>
              <a:rPr lang="tr-TR" sz="1600" b="1" i="1" smtClean="0">
                <a:solidFill>
                  <a:srgbClr val="FF0000"/>
                </a:solidFill>
                <a:latin typeface="Verdana" panose="020B0604030504040204" pitchFamily="34" charset="0"/>
                <a:ea typeface="Verdana" panose="020B0604030504040204" pitchFamily="34" charset="0"/>
                <a:cs typeface="Verdana" panose="020B0604030504040204" pitchFamily="34" charset="0"/>
              </a:rPr>
              <a:t>kez yararlanabilir.</a:t>
            </a:r>
            <a:endParaRPr lang="tr-TR" sz="1600" b="1" i="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600" dirty="0" smtClean="0">
              <a:solidFill>
                <a:schemeClr val="tx1"/>
              </a:solidFill>
              <a:latin typeface="Calibri" panose="020F0502020204030204" pitchFamily="34" charset="0"/>
              <a:ea typeface="Arial" charset="-94"/>
              <a:cs typeface="Arial" charset="-94"/>
            </a:endParaRPr>
          </a:p>
          <a:p>
            <a:pPr algn="just"/>
            <a:r>
              <a:rPr lang="tr-TR" sz="1400" dirty="0">
                <a:solidFill>
                  <a:schemeClr val="tx1"/>
                </a:solidFill>
                <a:ea typeface="Arial" charset="-94"/>
                <a:cs typeface="Arial" charset="-94"/>
              </a:rPr>
              <a:t>Proje başvurusunun KOSGEB Birimi tarafından ön değerlendirmesi yapılarak değerlendirilmek üzere Kurula sunulur</a:t>
            </a:r>
            <a:r>
              <a:rPr lang="tr-TR" sz="1400" dirty="0" smtClean="0">
                <a:solidFill>
                  <a:schemeClr val="tx1"/>
                </a:solidFill>
                <a:ea typeface="Arial" charset="-94"/>
                <a:cs typeface="Arial" charset="-94"/>
              </a:rPr>
              <a:t>.</a:t>
            </a:r>
          </a:p>
          <a:p>
            <a:pPr algn="just"/>
            <a:r>
              <a:rPr lang="tr-TR" sz="1400" dirty="0"/>
              <a:t>Proje, faaliyetlere uygun olarak en az </a:t>
            </a:r>
            <a:r>
              <a:rPr lang="tr-TR" sz="1400" dirty="0" smtClean="0"/>
              <a:t>3 </a:t>
            </a:r>
            <a:r>
              <a:rPr lang="tr-TR" sz="1400" dirty="0"/>
              <a:t>gider grubundan </a:t>
            </a:r>
            <a:r>
              <a:rPr lang="tr-TR" sz="1400" dirty="0" smtClean="0"/>
              <a:t>oluşmalı ve hem geri ödemeli hem de geri ödemesiz destek talebinde bulunulmuş olmalıdır.</a:t>
            </a:r>
            <a:endParaRPr lang="tr-TR" sz="1400" dirty="0"/>
          </a:p>
          <a:p>
            <a:pPr marL="0" indent="0" algn="just">
              <a:buNone/>
            </a:pPr>
            <a:endParaRPr lang="tr-TR" sz="1600" dirty="0" smtClean="0">
              <a:solidFill>
                <a:schemeClr val="tx1"/>
              </a:solidFill>
              <a:latin typeface="Calibri" panose="020F0502020204030204" pitchFamily="34" charset="0"/>
              <a:ea typeface="Arial" charset="-94"/>
              <a:cs typeface="Arial" charset="-94"/>
            </a:endParaRPr>
          </a:p>
          <a:p>
            <a:pPr marL="0" indent="0" algn="just">
              <a:buNone/>
            </a:pPr>
            <a:endParaRPr lang="tr-TR" sz="1600" dirty="0">
              <a:solidFill>
                <a:schemeClr val="tx1"/>
              </a:solidFill>
              <a:latin typeface="Calibri" panose="020F0502020204030204" pitchFamily="34" charset="0"/>
              <a:ea typeface="Arial" charset="-94"/>
              <a:cs typeface="Arial" charset="-94"/>
            </a:endParaRPr>
          </a:p>
          <a:p>
            <a:pPr marL="0" indent="0" algn="just">
              <a:buNone/>
            </a:pPr>
            <a:endParaRPr lang="tr-TR" sz="1600" dirty="0">
              <a:solidFill>
                <a:schemeClr val="tx1"/>
              </a:solidFill>
              <a:latin typeface="Calibri" panose="020F0502020204030204" pitchFamily="34" charset="0"/>
              <a:ea typeface="Arial" charset="-94"/>
              <a:cs typeface="Arial" charset="-94"/>
            </a:endParaRPr>
          </a:p>
          <a:p>
            <a:pPr marL="0" indent="0">
              <a:buNone/>
            </a:pPr>
            <a:endParaRPr lang="tr-TR" u="sng" dirty="0">
              <a:latin typeface="Calibri" pitchFamily="34" charset="0"/>
            </a:endParaRPr>
          </a:p>
        </p:txBody>
      </p:sp>
      <p:sp>
        <p:nvSpPr>
          <p:cNvPr id="4" name="Slayt Numarası Yer Tutucusu 3"/>
          <p:cNvSpPr>
            <a:spLocks noGrp="1"/>
          </p:cNvSpPr>
          <p:nvPr>
            <p:ph type="sldNum" sz="quarter" idx="12"/>
          </p:nvPr>
        </p:nvSpPr>
        <p:spPr/>
        <p:txBody>
          <a:bodyPr/>
          <a:lstStyle/>
          <a:p>
            <a:fld id="{7C1868C5-B491-42BF-9F5C-46095BC3F40A}" type="slidenum">
              <a:rPr lang="tr-TR" smtClean="0"/>
              <a:t>5</a:t>
            </a:fld>
            <a:endParaRPr lang="tr-TR" dirty="0"/>
          </a:p>
        </p:txBody>
      </p:sp>
      <p:sp>
        <p:nvSpPr>
          <p:cNvPr id="5" name="Dikdörtgen 4"/>
          <p:cNvSpPr/>
          <p:nvPr/>
        </p:nvSpPr>
        <p:spPr>
          <a:xfrm>
            <a:off x="971600" y="985292"/>
            <a:ext cx="7704856" cy="553998"/>
          </a:xfrm>
          <a:prstGeom prst="rect">
            <a:avLst/>
          </a:prstGeom>
        </p:spPr>
        <p:txBody>
          <a:bodyPr wrap="square">
            <a:spAutoFit/>
          </a:bodyPr>
          <a:lstStyle/>
          <a:p>
            <a:pPr lvl="0"/>
            <a:endParaRPr lang="tr-TR" sz="1500" dirty="0">
              <a:latin typeface="Calibri" panose="020F0502020204030204" pitchFamily="34" charset="0"/>
              <a:ea typeface="Arial" charset="-94"/>
              <a:cs typeface="Arial" charset="-94"/>
            </a:endParaRPr>
          </a:p>
          <a:p>
            <a:pPr lvl="0"/>
            <a:endParaRPr lang="tr-TR" sz="1500" dirty="0">
              <a:latin typeface="Calibri" panose="020F0502020204030204" pitchFamily="34" charset="0"/>
              <a:ea typeface="Arial" charset="-94"/>
              <a:cs typeface="Arial" charset="-94"/>
            </a:endParaRPr>
          </a:p>
        </p:txBody>
      </p:sp>
      <p:sp>
        <p:nvSpPr>
          <p:cNvPr id="6" name="Metin kutusu 5"/>
          <p:cNvSpPr txBox="1"/>
          <p:nvPr/>
        </p:nvSpPr>
        <p:spPr>
          <a:xfrm>
            <a:off x="971600" y="4585692"/>
            <a:ext cx="7499994" cy="615553"/>
          </a:xfrm>
          <a:prstGeom prst="rect">
            <a:avLst/>
          </a:prstGeom>
          <a:noFill/>
        </p:spPr>
        <p:txBody>
          <a:bodyPr wrap="square" rtlCol="0">
            <a:spAutoFit/>
          </a:bodyPr>
          <a:lstStyle/>
          <a:p>
            <a:pPr algn="just"/>
            <a:r>
              <a:rPr lang="tr-TR" b="1" dirty="0" smtClean="0"/>
              <a:t>*</a:t>
            </a:r>
            <a:r>
              <a:rPr lang="tr-TR" sz="1600" dirty="0" smtClean="0">
                <a:solidFill>
                  <a:srgbClr val="FF0000"/>
                </a:solidFill>
              </a:rPr>
              <a:t>Proje </a:t>
            </a:r>
            <a:r>
              <a:rPr lang="tr-TR" sz="1600" dirty="0">
                <a:solidFill>
                  <a:srgbClr val="FF0000"/>
                </a:solidFill>
              </a:rPr>
              <a:t>kapsamında verilecek desteğin üst limiti; 210.000.-TL’si geri ödemesiz, 90.000.-TL’si geri ödemeli olmak üzere toplam 300.000.-TL’dir.</a:t>
            </a:r>
          </a:p>
        </p:txBody>
      </p:sp>
    </p:spTree>
    <p:extLst>
      <p:ext uri="{BB962C8B-B14F-4D97-AF65-F5344CB8AC3E}">
        <p14:creationId xmlns:p14="http://schemas.microsoft.com/office/powerpoint/2010/main" val="291628175"/>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80">
                                          <p:stCondLst>
                                            <p:cond delay="0"/>
                                          </p:stCondLst>
                                        </p:cTn>
                                        <p:tgtEl>
                                          <p:spTgt spid="3">
                                            <p:txEl>
                                              <p:pRg st="6" end="6"/>
                                            </p:txEl>
                                          </p:spTgt>
                                        </p:tgtEl>
                                      </p:cBhvr>
                                    </p:animEffect>
                                    <p:anim calcmode="lin" valueType="num">
                                      <p:cBhvr>
                                        <p:cTn id="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6" end="6"/>
                                            </p:txEl>
                                          </p:spTgt>
                                        </p:tgtEl>
                                      </p:cBhvr>
                                      <p:to x="100000" y="60000"/>
                                    </p:animScale>
                                    <p:animScale>
                                      <p:cBhvr>
                                        <p:cTn id="14" dur="166" decel="50000">
                                          <p:stCondLst>
                                            <p:cond delay="676"/>
                                          </p:stCondLst>
                                        </p:cTn>
                                        <p:tgtEl>
                                          <p:spTgt spid="3">
                                            <p:txEl>
                                              <p:pRg st="6" end="6"/>
                                            </p:txEl>
                                          </p:spTgt>
                                        </p:tgtEl>
                                      </p:cBhvr>
                                      <p:to x="100000" y="100000"/>
                                    </p:animScale>
                                    <p:animScale>
                                      <p:cBhvr>
                                        <p:cTn id="15" dur="26">
                                          <p:stCondLst>
                                            <p:cond delay="1312"/>
                                          </p:stCondLst>
                                        </p:cTn>
                                        <p:tgtEl>
                                          <p:spTgt spid="3">
                                            <p:txEl>
                                              <p:pRg st="6" end="6"/>
                                            </p:txEl>
                                          </p:spTgt>
                                        </p:tgtEl>
                                      </p:cBhvr>
                                      <p:to x="100000" y="80000"/>
                                    </p:animScale>
                                    <p:animScale>
                                      <p:cBhvr>
                                        <p:cTn id="16" dur="166" decel="50000">
                                          <p:stCondLst>
                                            <p:cond delay="1338"/>
                                          </p:stCondLst>
                                        </p:cTn>
                                        <p:tgtEl>
                                          <p:spTgt spid="3">
                                            <p:txEl>
                                              <p:pRg st="6" end="6"/>
                                            </p:txEl>
                                          </p:spTgt>
                                        </p:tgtEl>
                                      </p:cBhvr>
                                      <p:to x="100000" y="100000"/>
                                    </p:animScale>
                                    <p:animScale>
                                      <p:cBhvr>
                                        <p:cTn id="17" dur="26">
                                          <p:stCondLst>
                                            <p:cond delay="1642"/>
                                          </p:stCondLst>
                                        </p:cTn>
                                        <p:tgtEl>
                                          <p:spTgt spid="3">
                                            <p:txEl>
                                              <p:pRg st="6" end="6"/>
                                            </p:txEl>
                                          </p:spTgt>
                                        </p:tgtEl>
                                      </p:cBhvr>
                                      <p:to x="100000" y="90000"/>
                                    </p:animScale>
                                    <p:animScale>
                                      <p:cBhvr>
                                        <p:cTn id="18" dur="166" decel="50000">
                                          <p:stCondLst>
                                            <p:cond delay="1668"/>
                                          </p:stCondLst>
                                        </p:cTn>
                                        <p:tgtEl>
                                          <p:spTgt spid="3">
                                            <p:txEl>
                                              <p:pRg st="6" end="6"/>
                                            </p:txEl>
                                          </p:spTgt>
                                        </p:tgtEl>
                                      </p:cBhvr>
                                      <p:to x="100000" y="100000"/>
                                    </p:animScale>
                                    <p:animScale>
                                      <p:cBhvr>
                                        <p:cTn id="19" dur="26">
                                          <p:stCondLst>
                                            <p:cond delay="1808"/>
                                          </p:stCondLst>
                                        </p:cTn>
                                        <p:tgtEl>
                                          <p:spTgt spid="3">
                                            <p:txEl>
                                              <p:pRg st="6" end="6"/>
                                            </p:txEl>
                                          </p:spTgt>
                                        </p:tgtEl>
                                      </p:cBhvr>
                                      <p:to x="100000" y="95000"/>
                                    </p:animScale>
                                    <p:animScale>
                                      <p:cBhvr>
                                        <p:cTn id="2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solidFill>
                  <a:srgbClr val="445469">
                    <a:tint val="75000"/>
                  </a:srgbClr>
                </a:solidFill>
              </a:rPr>
              <a:pPr/>
              <a:t>6</a:t>
            </a:fld>
            <a:endParaRPr lang="tr-TR" dirty="0">
              <a:solidFill>
                <a:srgbClr val="445469">
                  <a:tint val="75000"/>
                </a:srgbClr>
              </a:solidFill>
            </a:endParaRPr>
          </a:p>
        </p:txBody>
      </p:sp>
      <p:sp>
        <p:nvSpPr>
          <p:cNvPr id="6" name="TextBox 18">
            <a:extLst>
              <a:ext uri="{FF2B5EF4-FFF2-40B4-BE49-F238E27FC236}">
                <a16:creationId xmlns:a16="http://schemas.microsoft.com/office/drawing/2014/main" xmlns="" id="{CDB69DC1-FE61-4F64-AEE0-C856CB684FCD}"/>
              </a:ext>
            </a:extLst>
          </p:cNvPr>
          <p:cNvSpPr txBox="1"/>
          <p:nvPr/>
        </p:nvSpPr>
        <p:spPr>
          <a:xfrm>
            <a:off x="827585" y="0"/>
            <a:ext cx="7990901" cy="485019"/>
          </a:xfrm>
          <a:prstGeom prst="rect">
            <a:avLst/>
          </a:prstGeom>
          <a:noFill/>
        </p:spPr>
        <p:txBody>
          <a:bodyPr wrap="square" lIns="71323" tIns="35662" rIns="71323" bIns="35662" rtlCol="0">
            <a:spAutoFit/>
          </a:bodyPr>
          <a:lstStyle/>
          <a:p>
            <a:pPr algn="ctr">
              <a:lnSpc>
                <a:spcPts val="3639"/>
              </a:lnSpc>
              <a:spcBef>
                <a:spcPct val="0"/>
              </a:spcBef>
            </a:pPr>
            <a:r>
              <a:rPr lang="tr-TR" sz="2300" b="1" dirty="0">
                <a:solidFill>
                  <a:srgbClr val="00B0F0"/>
                </a:solidFill>
                <a:ea typeface="+mj-ea"/>
                <a:cs typeface="Arial Tur" pitchFamily="34" charset="0"/>
              </a:rPr>
              <a:t>YURT DIŞI PAZAR </a:t>
            </a:r>
            <a:r>
              <a:rPr lang="tr-TR" sz="2300" b="1" dirty="0" smtClean="0">
                <a:solidFill>
                  <a:srgbClr val="00B0F0"/>
                </a:solidFill>
                <a:cs typeface="Arial Tur" pitchFamily="34" charset="0"/>
              </a:rPr>
              <a:t>DESTEK </a:t>
            </a:r>
            <a:r>
              <a:rPr lang="tr-TR" sz="2300" b="1" dirty="0">
                <a:solidFill>
                  <a:srgbClr val="00B0F0"/>
                </a:solidFill>
                <a:cs typeface="Arial Tur" pitchFamily="34" charset="0"/>
              </a:rPr>
              <a:t>PROGRAMI</a:t>
            </a:r>
          </a:p>
        </p:txBody>
      </p:sp>
      <p:sp>
        <p:nvSpPr>
          <p:cNvPr id="7" name="Metin kutusu 4"/>
          <p:cNvSpPr txBox="1"/>
          <p:nvPr/>
        </p:nvSpPr>
        <p:spPr>
          <a:xfrm>
            <a:off x="1619672" y="409228"/>
            <a:ext cx="5976664" cy="493739"/>
          </a:xfrm>
          <a:prstGeom prst="roundRect">
            <a:avLst/>
          </a:prstGeom>
        </p:spPr>
        <p:style>
          <a:lnRef idx="1">
            <a:schemeClr val="accent5"/>
          </a:lnRef>
          <a:fillRef idx="3">
            <a:schemeClr val="accent5"/>
          </a:fillRef>
          <a:effectRef idx="2">
            <a:schemeClr val="accent5"/>
          </a:effectRef>
          <a:fontRef idx="minor">
            <a:schemeClr val="lt1"/>
          </a:fontRef>
        </p:style>
        <p:txBody>
          <a:bodyPr wrap="square" lIns="91428" tIns="45714" rIns="91428" bIns="45714" rtlCol="0">
            <a:spAutoFit/>
          </a:bodyPr>
          <a:lstStyle/>
          <a:p>
            <a:pPr lvl="0" algn="ctr"/>
            <a:r>
              <a:rPr lang="tr-TR" sz="2300" b="1" dirty="0">
                <a:latin typeface="Calibri" panose="020F0502020204030204" pitchFamily="34" charset="0"/>
              </a:rPr>
              <a:t>Desteklenecek Proje </a:t>
            </a:r>
            <a:r>
              <a:rPr lang="tr-TR" sz="2300" b="1" dirty="0" smtClean="0">
                <a:latin typeface="Calibri" panose="020F0502020204030204" pitchFamily="34" charset="0"/>
              </a:rPr>
              <a:t>Giderleri</a:t>
            </a:r>
            <a:endParaRPr lang="tr-TR" sz="2300" b="1" dirty="0">
              <a:latin typeface="Calibri" panose="020F0502020204030204" pitchFamily="34" charset="0"/>
            </a:endParaRPr>
          </a:p>
        </p:txBody>
      </p:sp>
      <p:graphicFrame>
        <p:nvGraphicFramePr>
          <p:cNvPr id="8" name="Diyagram 7"/>
          <p:cNvGraphicFramePr/>
          <p:nvPr>
            <p:extLst>
              <p:ext uri="{D42A27DB-BD31-4B8C-83A1-F6EECF244321}">
                <p14:modId xmlns:p14="http://schemas.microsoft.com/office/powerpoint/2010/main" val="3773390287"/>
              </p:ext>
            </p:extLst>
          </p:nvPr>
        </p:nvGraphicFramePr>
        <p:xfrm>
          <a:off x="251520" y="924844"/>
          <a:ext cx="8712968" cy="4308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18934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solidFill>
                  <a:srgbClr val="445469">
                    <a:tint val="75000"/>
                  </a:srgbClr>
                </a:solidFill>
              </a:rPr>
              <a:pPr/>
              <a:t>7</a:t>
            </a:fld>
            <a:endParaRPr lang="tr-TR" dirty="0">
              <a:solidFill>
                <a:srgbClr val="445469">
                  <a:tint val="75000"/>
                </a:srgbClr>
              </a:solidFill>
            </a:endParaRPr>
          </a:p>
        </p:txBody>
      </p:sp>
      <p:sp>
        <p:nvSpPr>
          <p:cNvPr id="6" name="TextBox 18">
            <a:extLst>
              <a:ext uri="{FF2B5EF4-FFF2-40B4-BE49-F238E27FC236}">
                <a16:creationId xmlns:a16="http://schemas.microsoft.com/office/drawing/2014/main" xmlns="" id="{CDB69DC1-FE61-4F64-AEE0-C856CB684FCD}"/>
              </a:ext>
            </a:extLst>
          </p:cNvPr>
          <p:cNvSpPr txBox="1"/>
          <p:nvPr/>
        </p:nvSpPr>
        <p:spPr>
          <a:xfrm>
            <a:off x="827585" y="0"/>
            <a:ext cx="7990901" cy="533685"/>
          </a:xfrm>
          <a:prstGeom prst="rect">
            <a:avLst/>
          </a:prstGeom>
          <a:noFill/>
        </p:spPr>
        <p:txBody>
          <a:bodyPr wrap="square" lIns="71323" tIns="35662" rIns="71323" bIns="35662" rtlCol="0">
            <a:spAutoFit/>
          </a:bodyPr>
          <a:lstStyle/>
          <a:p>
            <a:pPr algn="ctr">
              <a:lnSpc>
                <a:spcPts val="3639"/>
              </a:lnSpc>
              <a:spcBef>
                <a:spcPct val="0"/>
              </a:spcBef>
            </a:pPr>
            <a:r>
              <a:rPr lang="tr-TR" sz="2400" b="1" dirty="0">
                <a:solidFill>
                  <a:srgbClr val="00B0F0"/>
                </a:solidFill>
                <a:ea typeface="+mj-ea"/>
                <a:cs typeface="Arial Tur" pitchFamily="34" charset="0"/>
              </a:rPr>
              <a:t>YURT DIŞI PAZAR </a:t>
            </a:r>
            <a:r>
              <a:rPr lang="tr-TR" sz="2400" b="1" dirty="0" smtClean="0">
                <a:solidFill>
                  <a:srgbClr val="00B0F0"/>
                </a:solidFill>
                <a:cs typeface="Arial Tur" pitchFamily="34" charset="0"/>
              </a:rPr>
              <a:t>DESTEK </a:t>
            </a:r>
            <a:r>
              <a:rPr lang="tr-TR" sz="2400" b="1" dirty="0">
                <a:solidFill>
                  <a:srgbClr val="00B0F0"/>
                </a:solidFill>
                <a:cs typeface="Arial Tur" pitchFamily="34" charset="0"/>
              </a:rPr>
              <a:t>PROGRAMI</a:t>
            </a:r>
          </a:p>
        </p:txBody>
      </p:sp>
      <p:sp>
        <p:nvSpPr>
          <p:cNvPr id="7" name="Metin kutusu 4"/>
          <p:cNvSpPr txBox="1"/>
          <p:nvPr/>
        </p:nvSpPr>
        <p:spPr>
          <a:xfrm>
            <a:off x="1619672" y="409228"/>
            <a:ext cx="5976664" cy="510765"/>
          </a:xfrm>
          <a:prstGeom prst="roundRect">
            <a:avLst/>
          </a:prstGeom>
        </p:spPr>
        <p:style>
          <a:lnRef idx="1">
            <a:schemeClr val="accent5"/>
          </a:lnRef>
          <a:fillRef idx="3">
            <a:schemeClr val="accent5"/>
          </a:fillRef>
          <a:effectRef idx="2">
            <a:schemeClr val="accent5"/>
          </a:effectRef>
          <a:fontRef idx="minor">
            <a:schemeClr val="lt1"/>
          </a:fontRef>
        </p:style>
        <p:txBody>
          <a:bodyPr wrap="square" lIns="91428" tIns="45714" rIns="91428" bIns="45714" rtlCol="0">
            <a:spAutoFit/>
          </a:bodyPr>
          <a:lstStyle/>
          <a:p>
            <a:pPr lvl="0" algn="ctr"/>
            <a:r>
              <a:rPr lang="tr-TR" sz="2400" b="1" dirty="0">
                <a:latin typeface="Calibri" panose="020F0502020204030204" pitchFamily="34" charset="0"/>
              </a:rPr>
              <a:t>Desteklenecek Proje </a:t>
            </a:r>
            <a:r>
              <a:rPr lang="tr-TR" sz="2400" b="1" dirty="0" smtClean="0">
                <a:latin typeface="Calibri" panose="020F0502020204030204" pitchFamily="34" charset="0"/>
              </a:rPr>
              <a:t>Giderleri</a:t>
            </a:r>
            <a:endParaRPr lang="tr-TR" sz="2400" b="1" dirty="0">
              <a:latin typeface="Calibri" panose="020F0502020204030204" pitchFamily="34" charset="0"/>
            </a:endParaRPr>
          </a:p>
        </p:txBody>
      </p:sp>
      <p:graphicFrame>
        <p:nvGraphicFramePr>
          <p:cNvPr id="8" name="Diyagram 7"/>
          <p:cNvGraphicFramePr/>
          <p:nvPr>
            <p:extLst>
              <p:ext uri="{D42A27DB-BD31-4B8C-83A1-F6EECF244321}">
                <p14:modId xmlns:p14="http://schemas.microsoft.com/office/powerpoint/2010/main" val="534663751"/>
              </p:ext>
            </p:extLst>
          </p:nvPr>
        </p:nvGraphicFramePr>
        <p:xfrm>
          <a:off x="251520" y="924844"/>
          <a:ext cx="8712968" cy="4308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40792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solidFill>
                  <a:srgbClr val="445469">
                    <a:tint val="75000"/>
                  </a:srgbClr>
                </a:solidFill>
              </a:rPr>
              <a:pPr/>
              <a:t>8</a:t>
            </a:fld>
            <a:endParaRPr lang="tr-TR" dirty="0">
              <a:solidFill>
                <a:srgbClr val="445469">
                  <a:tint val="75000"/>
                </a:srgbClr>
              </a:solidFill>
            </a:endParaRPr>
          </a:p>
        </p:txBody>
      </p:sp>
      <p:sp>
        <p:nvSpPr>
          <p:cNvPr id="6" name="TextBox 18">
            <a:extLst>
              <a:ext uri="{FF2B5EF4-FFF2-40B4-BE49-F238E27FC236}">
                <a16:creationId xmlns:a16="http://schemas.microsoft.com/office/drawing/2014/main" xmlns="" id="{CDB69DC1-FE61-4F64-AEE0-C856CB684FCD}"/>
              </a:ext>
            </a:extLst>
          </p:cNvPr>
          <p:cNvSpPr txBox="1"/>
          <p:nvPr/>
        </p:nvSpPr>
        <p:spPr>
          <a:xfrm>
            <a:off x="827585" y="0"/>
            <a:ext cx="7990901" cy="533685"/>
          </a:xfrm>
          <a:prstGeom prst="rect">
            <a:avLst/>
          </a:prstGeom>
          <a:noFill/>
        </p:spPr>
        <p:txBody>
          <a:bodyPr wrap="square" lIns="71323" tIns="35662" rIns="71323" bIns="35662" rtlCol="0">
            <a:spAutoFit/>
          </a:bodyPr>
          <a:lstStyle/>
          <a:p>
            <a:pPr algn="ctr">
              <a:lnSpc>
                <a:spcPts val="3639"/>
              </a:lnSpc>
              <a:spcBef>
                <a:spcPct val="0"/>
              </a:spcBef>
            </a:pPr>
            <a:r>
              <a:rPr lang="tr-TR" sz="2400" b="1" dirty="0">
                <a:solidFill>
                  <a:srgbClr val="00B0F0"/>
                </a:solidFill>
                <a:ea typeface="+mj-ea"/>
                <a:cs typeface="Arial Tur" pitchFamily="34" charset="0"/>
              </a:rPr>
              <a:t>YURT DIŞI PAZAR </a:t>
            </a:r>
            <a:r>
              <a:rPr lang="tr-TR" sz="2400" b="1" dirty="0" smtClean="0">
                <a:solidFill>
                  <a:srgbClr val="00B0F0"/>
                </a:solidFill>
                <a:cs typeface="Arial Tur" pitchFamily="34" charset="0"/>
              </a:rPr>
              <a:t>DESTEK </a:t>
            </a:r>
            <a:r>
              <a:rPr lang="tr-TR" sz="2400" b="1" dirty="0">
                <a:solidFill>
                  <a:srgbClr val="00B0F0"/>
                </a:solidFill>
                <a:cs typeface="Arial Tur" pitchFamily="34" charset="0"/>
              </a:rPr>
              <a:t>PROGRAMI</a:t>
            </a:r>
          </a:p>
        </p:txBody>
      </p:sp>
      <p:sp>
        <p:nvSpPr>
          <p:cNvPr id="7" name="Metin kutusu 4"/>
          <p:cNvSpPr txBox="1"/>
          <p:nvPr/>
        </p:nvSpPr>
        <p:spPr>
          <a:xfrm>
            <a:off x="1619672" y="409228"/>
            <a:ext cx="5976664" cy="510765"/>
          </a:xfrm>
          <a:prstGeom prst="roundRect">
            <a:avLst/>
          </a:prstGeom>
        </p:spPr>
        <p:style>
          <a:lnRef idx="1">
            <a:schemeClr val="accent5"/>
          </a:lnRef>
          <a:fillRef idx="3">
            <a:schemeClr val="accent5"/>
          </a:fillRef>
          <a:effectRef idx="2">
            <a:schemeClr val="accent5"/>
          </a:effectRef>
          <a:fontRef idx="minor">
            <a:schemeClr val="lt1"/>
          </a:fontRef>
        </p:style>
        <p:txBody>
          <a:bodyPr wrap="square" lIns="91428" tIns="45714" rIns="91428" bIns="45714" rtlCol="0">
            <a:spAutoFit/>
          </a:bodyPr>
          <a:lstStyle/>
          <a:p>
            <a:pPr lvl="0" algn="ctr"/>
            <a:r>
              <a:rPr lang="tr-TR" sz="2400" b="1" dirty="0">
                <a:latin typeface="Calibri" panose="020F0502020204030204" pitchFamily="34" charset="0"/>
              </a:rPr>
              <a:t>Desteklenecek Proje </a:t>
            </a:r>
            <a:r>
              <a:rPr lang="tr-TR" sz="2400" b="1" dirty="0" smtClean="0">
                <a:latin typeface="Calibri" panose="020F0502020204030204" pitchFamily="34" charset="0"/>
              </a:rPr>
              <a:t>Giderleri</a:t>
            </a:r>
            <a:endParaRPr lang="tr-TR" sz="2400" b="1" dirty="0">
              <a:latin typeface="Calibri" panose="020F0502020204030204" pitchFamily="34" charset="0"/>
            </a:endParaRPr>
          </a:p>
        </p:txBody>
      </p:sp>
      <p:graphicFrame>
        <p:nvGraphicFramePr>
          <p:cNvPr id="8" name="Diyagram 7"/>
          <p:cNvGraphicFramePr/>
          <p:nvPr>
            <p:extLst>
              <p:ext uri="{D42A27DB-BD31-4B8C-83A1-F6EECF244321}">
                <p14:modId xmlns:p14="http://schemas.microsoft.com/office/powerpoint/2010/main" val="2349705436"/>
              </p:ext>
            </p:extLst>
          </p:nvPr>
        </p:nvGraphicFramePr>
        <p:xfrm>
          <a:off x="251520" y="924844"/>
          <a:ext cx="8712968" cy="4308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855123"/>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solidFill>
                  <a:srgbClr val="445469">
                    <a:tint val="75000"/>
                  </a:srgbClr>
                </a:solidFill>
              </a:rPr>
              <a:pPr/>
              <a:t>9</a:t>
            </a:fld>
            <a:endParaRPr lang="tr-TR" dirty="0">
              <a:solidFill>
                <a:srgbClr val="445469">
                  <a:tint val="75000"/>
                </a:srgbClr>
              </a:solidFill>
            </a:endParaRPr>
          </a:p>
        </p:txBody>
      </p:sp>
      <p:sp>
        <p:nvSpPr>
          <p:cNvPr id="6" name="TextBox 18">
            <a:extLst>
              <a:ext uri="{FF2B5EF4-FFF2-40B4-BE49-F238E27FC236}">
                <a16:creationId xmlns:a16="http://schemas.microsoft.com/office/drawing/2014/main" xmlns="" id="{CDB69DC1-FE61-4F64-AEE0-C856CB684FCD}"/>
              </a:ext>
            </a:extLst>
          </p:cNvPr>
          <p:cNvSpPr txBox="1"/>
          <p:nvPr/>
        </p:nvSpPr>
        <p:spPr>
          <a:xfrm>
            <a:off x="827585" y="0"/>
            <a:ext cx="7990901" cy="533685"/>
          </a:xfrm>
          <a:prstGeom prst="rect">
            <a:avLst/>
          </a:prstGeom>
          <a:noFill/>
        </p:spPr>
        <p:txBody>
          <a:bodyPr wrap="square" lIns="71323" tIns="35662" rIns="71323" bIns="35662" rtlCol="0">
            <a:spAutoFit/>
          </a:bodyPr>
          <a:lstStyle/>
          <a:p>
            <a:pPr algn="ctr">
              <a:lnSpc>
                <a:spcPts val="3639"/>
              </a:lnSpc>
              <a:spcBef>
                <a:spcPct val="0"/>
              </a:spcBef>
            </a:pPr>
            <a:r>
              <a:rPr lang="tr-TR" sz="2400" b="1" dirty="0">
                <a:solidFill>
                  <a:srgbClr val="00B0F0"/>
                </a:solidFill>
                <a:ea typeface="+mj-ea"/>
                <a:cs typeface="Arial Tur" pitchFamily="34" charset="0"/>
              </a:rPr>
              <a:t>YURT DIŞI PAZAR </a:t>
            </a:r>
            <a:r>
              <a:rPr lang="tr-TR" sz="2400" b="1" dirty="0" smtClean="0">
                <a:solidFill>
                  <a:srgbClr val="00B0F0"/>
                </a:solidFill>
                <a:cs typeface="Arial Tur" pitchFamily="34" charset="0"/>
              </a:rPr>
              <a:t>DESTEK </a:t>
            </a:r>
            <a:r>
              <a:rPr lang="tr-TR" sz="2400" b="1" dirty="0">
                <a:solidFill>
                  <a:srgbClr val="00B0F0"/>
                </a:solidFill>
                <a:cs typeface="Arial Tur" pitchFamily="34" charset="0"/>
              </a:rPr>
              <a:t>PROGRAMI</a:t>
            </a:r>
          </a:p>
        </p:txBody>
      </p:sp>
      <p:sp>
        <p:nvSpPr>
          <p:cNvPr id="7" name="Metin kutusu 4"/>
          <p:cNvSpPr txBox="1"/>
          <p:nvPr/>
        </p:nvSpPr>
        <p:spPr>
          <a:xfrm>
            <a:off x="1619672" y="409228"/>
            <a:ext cx="5976664" cy="510765"/>
          </a:xfrm>
          <a:prstGeom prst="roundRect">
            <a:avLst/>
          </a:prstGeom>
        </p:spPr>
        <p:style>
          <a:lnRef idx="1">
            <a:schemeClr val="accent5"/>
          </a:lnRef>
          <a:fillRef idx="3">
            <a:schemeClr val="accent5"/>
          </a:fillRef>
          <a:effectRef idx="2">
            <a:schemeClr val="accent5"/>
          </a:effectRef>
          <a:fontRef idx="minor">
            <a:schemeClr val="lt1"/>
          </a:fontRef>
        </p:style>
        <p:txBody>
          <a:bodyPr wrap="square" lIns="91428" tIns="45714" rIns="91428" bIns="45714" rtlCol="0">
            <a:spAutoFit/>
          </a:bodyPr>
          <a:lstStyle/>
          <a:p>
            <a:pPr lvl="0" algn="ctr"/>
            <a:r>
              <a:rPr lang="tr-TR" sz="2400" b="1" dirty="0">
                <a:latin typeface="Calibri" panose="020F0502020204030204" pitchFamily="34" charset="0"/>
              </a:rPr>
              <a:t>Desteklenecek Proje </a:t>
            </a:r>
            <a:r>
              <a:rPr lang="tr-TR" sz="2400" b="1" dirty="0" smtClean="0">
                <a:latin typeface="Calibri" panose="020F0502020204030204" pitchFamily="34" charset="0"/>
              </a:rPr>
              <a:t>Giderleri</a:t>
            </a:r>
            <a:endParaRPr lang="tr-TR" sz="2400" b="1" dirty="0">
              <a:latin typeface="Calibri" panose="020F0502020204030204" pitchFamily="34" charset="0"/>
            </a:endParaRPr>
          </a:p>
        </p:txBody>
      </p:sp>
      <p:graphicFrame>
        <p:nvGraphicFramePr>
          <p:cNvPr id="8" name="Diyagram 7"/>
          <p:cNvGraphicFramePr/>
          <p:nvPr>
            <p:extLst>
              <p:ext uri="{D42A27DB-BD31-4B8C-83A1-F6EECF244321}">
                <p14:modId xmlns:p14="http://schemas.microsoft.com/office/powerpoint/2010/main" val="2199192327"/>
              </p:ext>
            </p:extLst>
          </p:nvPr>
        </p:nvGraphicFramePr>
        <p:xfrm>
          <a:off x="251520" y="924844"/>
          <a:ext cx="8712968" cy="4308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344451"/>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Özel 1">
      <a:majorFont>
        <a:latin typeface="Segoe UI Black"/>
        <a:ea typeface=""/>
        <a:cs typeface=""/>
      </a:majorFont>
      <a:minorFont>
        <a:latin typeface="Segoe UI"/>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9870</TotalTime>
  <Words>1878</Words>
  <Application>Microsoft Office PowerPoint</Application>
  <PresentationFormat>Ekran Gösterisi (16:10)</PresentationFormat>
  <Paragraphs>226</Paragraphs>
  <Slides>18</Slides>
  <Notes>1</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YURT DIŞI PAZAR  DESTEK PROGRAMI </vt:lpstr>
      <vt:lpstr>PowerPoint Sunusu</vt:lpstr>
      <vt:lpstr> YURT DIŞI PAZAR DESTEK PROGRAMI </vt:lpstr>
      <vt:lpstr>PowerPoint Sunusu</vt:lpstr>
      <vt:lpstr>YURT DIŞI PAZAR DESTEK PROGRAMI</vt:lpstr>
      <vt:lpstr>PowerPoint Sunusu</vt:lpstr>
      <vt:lpstr>PowerPoint Sunusu</vt:lpstr>
      <vt:lpstr>PowerPoint Sunusu</vt:lpstr>
      <vt:lpstr>PowerPoint Sunusu</vt:lpstr>
      <vt:lpstr>PowerPoint Sunusu</vt:lpstr>
      <vt:lpstr>PowerPoint Sunusu</vt:lpstr>
      <vt:lpstr>YURT DIŞI PAZAR DESTEK PROGRAMI</vt:lpstr>
      <vt:lpstr>YURT DIŞI PAZAR DESTEK PROGRAMI</vt:lpstr>
      <vt:lpstr>PowerPoint Sunusu</vt:lpstr>
      <vt:lpstr>PowerPoint Sunusu</vt:lpstr>
      <vt:lpstr>YURT DIŞI PAZAR DESTEK PROGRAMI</vt:lpstr>
      <vt:lpstr>YURT DIŞI PAZAR DESTEK PROGRAMI</vt:lpstr>
      <vt:lpstr>YURT DIŞI PAZAR DESTEK PROGRAMI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Mümtaz Oğuz TAŞ</dc:creator>
  <cp:lastModifiedBy>IPEK METINTURK</cp:lastModifiedBy>
  <cp:revision>1264</cp:revision>
  <cp:lastPrinted>2018-01-29T06:21:03Z</cp:lastPrinted>
  <dcterms:created xsi:type="dcterms:W3CDTF">2013-04-30T13:01:37Z</dcterms:created>
  <dcterms:modified xsi:type="dcterms:W3CDTF">2020-02-13T07:38:29Z</dcterms:modified>
</cp:coreProperties>
</file>