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Orta Stil 2 - Vurgu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Orta Stil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488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0C4F593-057B-4F42-ABAA-CD4E1C37DA23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0C3FB892-1D48-46ED-82C5-64C89BCDD427}">
      <dgm:prSet phldrT="[Metin]"/>
      <dgm:spPr/>
      <dgm:t>
        <a:bodyPr/>
        <a:lstStyle/>
        <a:p>
          <a:r>
            <a:rPr lang="tr-TR" dirty="0" smtClean="0"/>
            <a:t>Tarım</a:t>
          </a:r>
          <a:endParaRPr lang="tr-TR" dirty="0"/>
        </a:p>
      </dgm:t>
    </dgm:pt>
    <dgm:pt modelId="{15E55548-CFEC-4027-95BA-09518CABA6C2}" type="parTrans" cxnId="{DCC76E47-F0E2-4AF8-BBAC-35DC3608A5DA}">
      <dgm:prSet/>
      <dgm:spPr/>
      <dgm:t>
        <a:bodyPr/>
        <a:lstStyle/>
        <a:p>
          <a:endParaRPr lang="tr-TR"/>
        </a:p>
      </dgm:t>
    </dgm:pt>
    <dgm:pt modelId="{CAB8D564-DE31-4E7B-B0FA-57910444C610}" type="sibTrans" cxnId="{DCC76E47-F0E2-4AF8-BBAC-35DC3608A5DA}">
      <dgm:prSet/>
      <dgm:spPr/>
      <dgm:t>
        <a:bodyPr/>
        <a:lstStyle/>
        <a:p>
          <a:endParaRPr lang="tr-TR"/>
        </a:p>
      </dgm:t>
    </dgm:pt>
    <dgm:pt modelId="{383465A9-14C9-4C84-8C31-B28B945E57F9}">
      <dgm:prSet phldrT="[Metin]"/>
      <dgm:spPr/>
      <dgm:t>
        <a:bodyPr/>
        <a:lstStyle/>
        <a:p>
          <a:r>
            <a:rPr lang="tr-TR" dirty="0" smtClean="0"/>
            <a:t>Sanayi</a:t>
          </a:r>
          <a:endParaRPr lang="tr-TR" dirty="0"/>
        </a:p>
      </dgm:t>
    </dgm:pt>
    <dgm:pt modelId="{192D0FF0-2CAD-4867-A8E6-F17AB27A4A48}" type="parTrans" cxnId="{3F325CE5-3B64-4339-9E17-894A72A80330}">
      <dgm:prSet/>
      <dgm:spPr/>
      <dgm:t>
        <a:bodyPr/>
        <a:lstStyle/>
        <a:p>
          <a:endParaRPr lang="tr-TR"/>
        </a:p>
      </dgm:t>
    </dgm:pt>
    <dgm:pt modelId="{19016671-70CC-4504-9B27-9E5E784DEB61}" type="sibTrans" cxnId="{3F325CE5-3B64-4339-9E17-894A72A80330}">
      <dgm:prSet/>
      <dgm:spPr/>
      <dgm:t>
        <a:bodyPr/>
        <a:lstStyle/>
        <a:p>
          <a:endParaRPr lang="tr-TR"/>
        </a:p>
      </dgm:t>
    </dgm:pt>
    <dgm:pt modelId="{EC0137A0-C8C1-4A60-97E5-C8E80FDD0790}">
      <dgm:prSet phldrT="[Metin]"/>
      <dgm:spPr/>
      <dgm:t>
        <a:bodyPr/>
        <a:lstStyle/>
        <a:p>
          <a:r>
            <a:rPr lang="tr-TR" dirty="0" smtClean="0"/>
            <a:t>Havacılık</a:t>
          </a:r>
          <a:endParaRPr lang="tr-TR" dirty="0"/>
        </a:p>
      </dgm:t>
    </dgm:pt>
    <dgm:pt modelId="{0DDFDF1C-1543-4AC8-B060-676AEEB8D803}" type="parTrans" cxnId="{26EE197E-2652-4BA0-AB4D-CE105FC461DE}">
      <dgm:prSet/>
      <dgm:spPr/>
      <dgm:t>
        <a:bodyPr/>
        <a:lstStyle/>
        <a:p>
          <a:endParaRPr lang="tr-TR"/>
        </a:p>
      </dgm:t>
    </dgm:pt>
    <dgm:pt modelId="{736D9CD9-4996-4E21-9BBA-ABC1D0F5CC0F}" type="sibTrans" cxnId="{26EE197E-2652-4BA0-AB4D-CE105FC461DE}">
      <dgm:prSet/>
      <dgm:spPr/>
      <dgm:t>
        <a:bodyPr/>
        <a:lstStyle/>
        <a:p>
          <a:endParaRPr lang="tr-TR"/>
        </a:p>
      </dgm:t>
    </dgm:pt>
    <dgm:pt modelId="{3BA3E9D1-7CB8-4572-987B-272D3DDA3C57}" type="pres">
      <dgm:prSet presAssocID="{50C4F593-057B-4F42-ABAA-CD4E1C37DA23}" presName="Name0" presStyleCnt="0">
        <dgm:presLayoutVars>
          <dgm:dir/>
          <dgm:animLvl val="lvl"/>
          <dgm:resizeHandles val="exact"/>
        </dgm:presLayoutVars>
      </dgm:prSet>
      <dgm:spPr/>
    </dgm:pt>
    <dgm:pt modelId="{5CB60A09-B79A-4610-91FA-CAFE623E7DD8}" type="pres">
      <dgm:prSet presAssocID="{0C3FB892-1D48-46ED-82C5-64C89BCDD427}" presName="parTxOnly" presStyleLbl="node1" presStyleIdx="0" presStyleCnt="3" custLinFactY="-21780" custLinFactNeighborX="-21813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3EFA010-DD4A-4D2F-A5CE-345714137EE0}" type="pres">
      <dgm:prSet presAssocID="{CAB8D564-DE31-4E7B-B0FA-57910444C610}" presName="parTxOnlySpace" presStyleCnt="0"/>
      <dgm:spPr/>
    </dgm:pt>
    <dgm:pt modelId="{804141E1-DECF-4DAD-BB59-C6E120A9C936}" type="pres">
      <dgm:prSet presAssocID="{383465A9-14C9-4C84-8C31-B28B945E57F9}" presName="parTxOnly" presStyleLbl="node1" presStyleIdx="1" presStyleCnt="3" custLinFactY="-21780" custLinFactNeighborX="-63822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0935144-9B52-4CED-BD60-1291C063BA54}" type="pres">
      <dgm:prSet presAssocID="{19016671-70CC-4504-9B27-9E5E784DEB61}" presName="parTxOnlySpace" presStyleCnt="0"/>
      <dgm:spPr/>
    </dgm:pt>
    <dgm:pt modelId="{59CA6E01-4FAB-440F-9D69-DD9226251074}" type="pres">
      <dgm:prSet presAssocID="{EC0137A0-C8C1-4A60-97E5-C8E80FDD0790}" presName="parTxOnly" presStyleLbl="node1" presStyleIdx="2" presStyleCnt="3" custLinFactX="-3035" custLinFactY="-21780" custLinFactNeighborX="-100000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26EE197E-2652-4BA0-AB4D-CE105FC461DE}" srcId="{50C4F593-057B-4F42-ABAA-CD4E1C37DA23}" destId="{EC0137A0-C8C1-4A60-97E5-C8E80FDD0790}" srcOrd="2" destOrd="0" parTransId="{0DDFDF1C-1543-4AC8-B060-676AEEB8D803}" sibTransId="{736D9CD9-4996-4E21-9BBA-ABC1D0F5CC0F}"/>
    <dgm:cxn modelId="{2BFF1942-AF6F-48E8-B705-106B26E0CE68}" type="presOf" srcId="{383465A9-14C9-4C84-8C31-B28B945E57F9}" destId="{804141E1-DECF-4DAD-BB59-C6E120A9C936}" srcOrd="0" destOrd="0" presId="urn:microsoft.com/office/officeart/2005/8/layout/chevron1"/>
    <dgm:cxn modelId="{3F325CE5-3B64-4339-9E17-894A72A80330}" srcId="{50C4F593-057B-4F42-ABAA-CD4E1C37DA23}" destId="{383465A9-14C9-4C84-8C31-B28B945E57F9}" srcOrd="1" destOrd="0" parTransId="{192D0FF0-2CAD-4867-A8E6-F17AB27A4A48}" sibTransId="{19016671-70CC-4504-9B27-9E5E784DEB61}"/>
    <dgm:cxn modelId="{64A9525B-2B19-4B3F-9B32-EA4D42B80B8C}" type="presOf" srcId="{0C3FB892-1D48-46ED-82C5-64C89BCDD427}" destId="{5CB60A09-B79A-4610-91FA-CAFE623E7DD8}" srcOrd="0" destOrd="0" presId="urn:microsoft.com/office/officeart/2005/8/layout/chevron1"/>
    <dgm:cxn modelId="{1B50FD6D-57D6-420A-AB12-EE9E9568818D}" type="presOf" srcId="{50C4F593-057B-4F42-ABAA-CD4E1C37DA23}" destId="{3BA3E9D1-7CB8-4572-987B-272D3DDA3C57}" srcOrd="0" destOrd="0" presId="urn:microsoft.com/office/officeart/2005/8/layout/chevron1"/>
    <dgm:cxn modelId="{DCC76E47-F0E2-4AF8-BBAC-35DC3608A5DA}" srcId="{50C4F593-057B-4F42-ABAA-CD4E1C37DA23}" destId="{0C3FB892-1D48-46ED-82C5-64C89BCDD427}" srcOrd="0" destOrd="0" parTransId="{15E55548-CFEC-4027-95BA-09518CABA6C2}" sibTransId="{CAB8D564-DE31-4E7B-B0FA-57910444C610}"/>
    <dgm:cxn modelId="{EC3633F0-19C2-4B81-A710-27BF6C098F25}" type="presOf" srcId="{EC0137A0-C8C1-4A60-97E5-C8E80FDD0790}" destId="{59CA6E01-4FAB-440F-9D69-DD9226251074}" srcOrd="0" destOrd="0" presId="urn:microsoft.com/office/officeart/2005/8/layout/chevron1"/>
    <dgm:cxn modelId="{8208D10E-07BD-4565-8BC1-842C27173064}" type="presParOf" srcId="{3BA3E9D1-7CB8-4572-987B-272D3DDA3C57}" destId="{5CB60A09-B79A-4610-91FA-CAFE623E7DD8}" srcOrd="0" destOrd="0" presId="urn:microsoft.com/office/officeart/2005/8/layout/chevron1"/>
    <dgm:cxn modelId="{33F2EC8F-DE27-4735-B285-889E18007645}" type="presParOf" srcId="{3BA3E9D1-7CB8-4572-987B-272D3DDA3C57}" destId="{13EFA010-DD4A-4D2F-A5CE-345714137EE0}" srcOrd="1" destOrd="0" presId="urn:microsoft.com/office/officeart/2005/8/layout/chevron1"/>
    <dgm:cxn modelId="{27CCEBE3-7994-43BF-BD4A-A99EE4090C4F}" type="presParOf" srcId="{3BA3E9D1-7CB8-4572-987B-272D3DDA3C57}" destId="{804141E1-DECF-4DAD-BB59-C6E120A9C936}" srcOrd="2" destOrd="0" presId="urn:microsoft.com/office/officeart/2005/8/layout/chevron1"/>
    <dgm:cxn modelId="{59E93C73-96A5-4F12-9D3A-DCDC078FDBE6}" type="presParOf" srcId="{3BA3E9D1-7CB8-4572-987B-272D3DDA3C57}" destId="{E0935144-9B52-4CED-BD60-1291C063BA54}" srcOrd="3" destOrd="0" presId="urn:microsoft.com/office/officeart/2005/8/layout/chevron1"/>
    <dgm:cxn modelId="{105155AE-523B-4CA8-84C1-5A81F912282F}" type="presParOf" srcId="{3BA3E9D1-7CB8-4572-987B-272D3DDA3C57}" destId="{59CA6E01-4FAB-440F-9D69-DD9226251074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B60A09-B79A-4610-91FA-CAFE623E7DD8}">
      <dsp:nvSpPr>
        <dsp:cNvPr id="0" name=""/>
        <dsp:cNvSpPr/>
      </dsp:nvSpPr>
      <dsp:spPr>
        <a:xfrm>
          <a:off x="0" y="0"/>
          <a:ext cx="2937420" cy="117496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6017" tIns="45339" rIns="45339" bIns="45339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400" kern="1200" dirty="0" smtClean="0"/>
            <a:t>Tarım</a:t>
          </a:r>
          <a:endParaRPr lang="tr-TR" sz="3400" kern="1200" dirty="0"/>
        </a:p>
      </dsp:txBody>
      <dsp:txXfrm>
        <a:off x="587484" y="0"/>
        <a:ext cx="1762452" cy="1174968"/>
      </dsp:txXfrm>
    </dsp:sp>
    <dsp:sp modelId="{804141E1-DECF-4DAD-BB59-C6E120A9C936}">
      <dsp:nvSpPr>
        <dsp:cNvPr id="0" name=""/>
        <dsp:cNvSpPr/>
      </dsp:nvSpPr>
      <dsp:spPr>
        <a:xfrm>
          <a:off x="2458617" y="0"/>
          <a:ext cx="2937420" cy="117496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6017" tIns="45339" rIns="45339" bIns="45339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400" kern="1200" dirty="0" smtClean="0"/>
            <a:t>Sanayi</a:t>
          </a:r>
          <a:endParaRPr lang="tr-TR" sz="3400" kern="1200" dirty="0"/>
        </a:p>
      </dsp:txBody>
      <dsp:txXfrm>
        <a:off x="3046101" y="0"/>
        <a:ext cx="1762452" cy="1174968"/>
      </dsp:txXfrm>
    </dsp:sp>
    <dsp:sp modelId="{59CA6E01-4FAB-440F-9D69-DD9226251074}">
      <dsp:nvSpPr>
        <dsp:cNvPr id="0" name=""/>
        <dsp:cNvSpPr/>
      </dsp:nvSpPr>
      <dsp:spPr>
        <a:xfrm>
          <a:off x="4906875" y="0"/>
          <a:ext cx="2937420" cy="117496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6017" tIns="45339" rIns="45339" bIns="45339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400" kern="1200" dirty="0" smtClean="0"/>
            <a:t>Havacılık</a:t>
          </a:r>
          <a:endParaRPr lang="tr-TR" sz="3400" kern="1200" dirty="0"/>
        </a:p>
      </dsp:txBody>
      <dsp:txXfrm>
        <a:off x="5494359" y="0"/>
        <a:ext cx="1762452" cy="11749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4B619-7EDA-4EA8-9FAB-8820A94D1EA3}" type="datetimeFigureOut">
              <a:rPr lang="tr-TR" smtClean="0"/>
              <a:t>01.06.2021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72EFB-FEE5-4432-8FFE-254F8A63D2A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29227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4B619-7EDA-4EA8-9FAB-8820A94D1EA3}" type="datetimeFigureOut">
              <a:rPr lang="tr-TR" smtClean="0"/>
              <a:t>01.06.2021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72EFB-FEE5-4432-8FFE-254F8A63D2A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94321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4B619-7EDA-4EA8-9FAB-8820A94D1EA3}" type="datetimeFigureOut">
              <a:rPr lang="tr-TR" smtClean="0"/>
              <a:t>01.06.2021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72EFB-FEE5-4432-8FFE-254F8A63D2A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61445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4B619-7EDA-4EA8-9FAB-8820A94D1EA3}" type="datetimeFigureOut">
              <a:rPr lang="tr-TR" smtClean="0"/>
              <a:t>01.06.2021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72EFB-FEE5-4432-8FFE-254F8A63D2A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50568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4B619-7EDA-4EA8-9FAB-8820A94D1EA3}" type="datetimeFigureOut">
              <a:rPr lang="tr-TR" smtClean="0"/>
              <a:t>01.06.2021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72EFB-FEE5-4432-8FFE-254F8A63D2A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1733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4B619-7EDA-4EA8-9FAB-8820A94D1EA3}" type="datetimeFigureOut">
              <a:rPr lang="tr-TR" smtClean="0"/>
              <a:t>01.06.2021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72EFB-FEE5-4432-8FFE-254F8A63D2A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9774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4B619-7EDA-4EA8-9FAB-8820A94D1EA3}" type="datetimeFigureOut">
              <a:rPr lang="tr-TR" smtClean="0"/>
              <a:t>01.06.2021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72EFB-FEE5-4432-8FFE-254F8A63D2A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24837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4B619-7EDA-4EA8-9FAB-8820A94D1EA3}" type="datetimeFigureOut">
              <a:rPr lang="tr-TR" smtClean="0"/>
              <a:t>01.06.2021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72EFB-FEE5-4432-8FFE-254F8A63D2A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9558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4B619-7EDA-4EA8-9FAB-8820A94D1EA3}" type="datetimeFigureOut">
              <a:rPr lang="tr-TR" smtClean="0"/>
              <a:t>01.06.2021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72EFB-FEE5-4432-8FFE-254F8A63D2A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27168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4B619-7EDA-4EA8-9FAB-8820A94D1EA3}" type="datetimeFigureOut">
              <a:rPr lang="tr-TR" smtClean="0"/>
              <a:t>01.06.2021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72EFB-FEE5-4432-8FFE-254F8A63D2A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80735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4B619-7EDA-4EA8-9FAB-8820A94D1EA3}" type="datetimeFigureOut">
              <a:rPr lang="tr-TR" smtClean="0"/>
              <a:t>01.06.2021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72EFB-FEE5-4432-8FFE-254F8A63D2A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72394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D4B619-7EDA-4EA8-9FAB-8820A94D1EA3}" type="datetimeFigureOut">
              <a:rPr lang="tr-TR" smtClean="0"/>
              <a:t>01.06.2021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A72EFB-FEE5-4432-8FFE-254F8A63D2A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81479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ALMANYA ÜLKE RAPORU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417718" y="5373216"/>
            <a:ext cx="6400800" cy="1032520"/>
          </a:xfrm>
        </p:spPr>
        <p:txBody>
          <a:bodyPr>
            <a:normAutofit/>
          </a:bodyPr>
          <a:lstStyle/>
          <a:p>
            <a:r>
              <a:rPr lang="tr-TR" sz="1400" b="1" i="1" dirty="0" smtClean="0">
                <a:solidFill>
                  <a:schemeClr val="tx1"/>
                </a:solidFill>
              </a:rPr>
              <a:t>T.C. Ticaret Bakanlığı web sitesinde yer alan ülke </a:t>
            </a:r>
            <a:r>
              <a:rPr lang="tr-TR" sz="1400" b="1" i="1" dirty="0">
                <a:solidFill>
                  <a:schemeClr val="tx1"/>
                </a:solidFill>
              </a:rPr>
              <a:t>r</a:t>
            </a:r>
            <a:r>
              <a:rPr lang="tr-TR" sz="1400" b="1" i="1" dirty="0" smtClean="0">
                <a:solidFill>
                  <a:schemeClr val="tx1"/>
                </a:solidFill>
              </a:rPr>
              <a:t>aporlarından faydalanılarak hazırlanmıştır.</a:t>
            </a:r>
          </a:p>
          <a:p>
            <a:endParaRPr lang="tr-TR" sz="1400" b="1" i="1" dirty="0" smtClean="0">
              <a:solidFill>
                <a:schemeClr val="tx1"/>
              </a:solidFill>
            </a:endParaRPr>
          </a:p>
          <a:p>
            <a:r>
              <a:rPr lang="tr-TR" sz="1400" b="1" i="1" dirty="0" smtClean="0">
                <a:solidFill>
                  <a:schemeClr val="tx1"/>
                </a:solidFill>
              </a:rPr>
              <a:t>Haziran, 2021</a:t>
            </a:r>
            <a:endParaRPr lang="tr-TR" sz="1400" b="1" i="1" dirty="0">
              <a:solidFill>
                <a:schemeClr val="tx1"/>
              </a:solidFill>
            </a:endParaRPr>
          </a:p>
        </p:txBody>
      </p:sp>
      <p:pic>
        <p:nvPicPr>
          <p:cNvPr id="1026" name="Picture 2" descr="\\10.12.0.100\tso ortak dosya\İPEK\oda logosu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702051"/>
            <a:ext cx="956333" cy="955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02936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rgbClr val="FF0000"/>
                </a:solidFill>
              </a:rPr>
              <a:t>Almanya'da Şirket Kurma Aşamaları 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683568" y="1484784"/>
            <a:ext cx="2016224" cy="136815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00" b="1" dirty="0" smtClean="0"/>
              <a:t>1. Konuyla ilgili danışman/mali müşavir/(yasal konular için) avukatlık hizmeti veren yetkili kişi kuruluşlarla temasa geçilmesi.</a:t>
            </a:r>
            <a:endParaRPr lang="tr-TR" sz="1200" b="1" dirty="0"/>
          </a:p>
        </p:txBody>
      </p:sp>
      <p:sp>
        <p:nvSpPr>
          <p:cNvPr id="5" name="Dikdörtgen 4"/>
          <p:cNvSpPr/>
          <p:nvPr/>
        </p:nvSpPr>
        <p:spPr>
          <a:xfrm>
            <a:off x="3419872" y="1484784"/>
            <a:ext cx="2016224" cy="136815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400" b="1" dirty="0" smtClean="0"/>
              <a:t>2. Gerekli Birlik/Dernek, temsil yetkisi ve diğer belgelerin hazırlanması. </a:t>
            </a:r>
            <a:endParaRPr lang="tr-TR" sz="1400" b="1" dirty="0"/>
          </a:p>
        </p:txBody>
      </p:sp>
      <p:sp>
        <p:nvSpPr>
          <p:cNvPr id="6" name="Dikdörtgen 5"/>
          <p:cNvSpPr/>
          <p:nvPr/>
        </p:nvSpPr>
        <p:spPr>
          <a:xfrm>
            <a:off x="6156176" y="1484784"/>
            <a:ext cx="2016224" cy="136815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00" b="1" dirty="0" smtClean="0"/>
              <a:t>3. Kurulacak firma adının kabul edilebilir olup olmadığının noter veya yerel Sanayi ve Ticaret Odası'ndan teyidi</a:t>
            </a:r>
            <a:endParaRPr lang="tr-TR" sz="1200" b="1" dirty="0"/>
          </a:p>
        </p:txBody>
      </p:sp>
      <p:sp>
        <p:nvSpPr>
          <p:cNvPr id="7" name="Dikdörtgen 6"/>
          <p:cNvSpPr/>
          <p:nvPr/>
        </p:nvSpPr>
        <p:spPr>
          <a:xfrm>
            <a:off x="683568" y="3356992"/>
            <a:ext cx="2016224" cy="136815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400" b="1" dirty="0" smtClean="0"/>
              <a:t>4. Noter işlemleri</a:t>
            </a:r>
            <a:endParaRPr lang="tr-TR" sz="1400" b="1" dirty="0"/>
          </a:p>
        </p:txBody>
      </p:sp>
      <p:sp>
        <p:nvSpPr>
          <p:cNvPr id="8" name="Dikdörtgen 7"/>
          <p:cNvSpPr/>
          <p:nvPr/>
        </p:nvSpPr>
        <p:spPr>
          <a:xfrm>
            <a:off x="3419872" y="3356992"/>
            <a:ext cx="2016224" cy="136815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400" b="1" dirty="0" smtClean="0"/>
              <a:t>5. Öngörülen sermayenin banka hesabına yatırılması</a:t>
            </a:r>
            <a:endParaRPr lang="tr-TR" sz="1400" b="1" dirty="0"/>
          </a:p>
        </p:txBody>
      </p:sp>
      <p:sp>
        <p:nvSpPr>
          <p:cNvPr id="9" name="Dikdörtgen 8"/>
          <p:cNvSpPr/>
          <p:nvPr/>
        </p:nvSpPr>
        <p:spPr>
          <a:xfrm>
            <a:off x="6158565" y="3324966"/>
            <a:ext cx="2016224" cy="136815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400" b="1" dirty="0" smtClean="0"/>
              <a:t>6. İlgili yerel mahkemede (</a:t>
            </a:r>
            <a:r>
              <a:rPr lang="tr-TR" sz="1400" b="1" dirty="0" err="1" smtClean="0"/>
              <a:t>Amtsgericht</a:t>
            </a:r>
            <a:r>
              <a:rPr lang="tr-TR" sz="1400" b="1" dirty="0" smtClean="0"/>
              <a:t>) Ticaret Siciline kayıt</a:t>
            </a:r>
            <a:endParaRPr lang="tr-TR" sz="1400" b="1" dirty="0"/>
          </a:p>
        </p:txBody>
      </p:sp>
      <p:sp>
        <p:nvSpPr>
          <p:cNvPr id="10" name="Dikdörtgen 9"/>
          <p:cNvSpPr/>
          <p:nvPr/>
        </p:nvSpPr>
        <p:spPr>
          <a:xfrm>
            <a:off x="679330" y="5157192"/>
            <a:ext cx="2016224" cy="136815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00" b="1" dirty="0" smtClean="0"/>
              <a:t>7.Yerel Ticaret Dairesine (</a:t>
            </a:r>
            <a:r>
              <a:rPr lang="tr-TR" sz="1200" b="1" dirty="0" err="1" smtClean="0"/>
              <a:t>Gewerbeamt</a:t>
            </a:r>
            <a:r>
              <a:rPr lang="tr-TR" sz="1200" b="1" dirty="0" smtClean="0"/>
              <a:t>), firma kurma ve Kayıt Sertifikası (</a:t>
            </a:r>
            <a:r>
              <a:rPr lang="tr-TR" sz="1200" b="1" dirty="0" err="1" smtClean="0"/>
              <a:t>Gewerbeanmeldeschein</a:t>
            </a:r>
            <a:r>
              <a:rPr lang="tr-TR" sz="1200" b="1" dirty="0" smtClean="0"/>
              <a:t>) alımı için başvuru yapılması</a:t>
            </a:r>
            <a:endParaRPr lang="tr-TR" sz="1200" b="1" dirty="0"/>
          </a:p>
        </p:txBody>
      </p:sp>
      <p:sp>
        <p:nvSpPr>
          <p:cNvPr id="11" name="Dikdörtgen 10"/>
          <p:cNvSpPr/>
          <p:nvPr/>
        </p:nvSpPr>
        <p:spPr>
          <a:xfrm>
            <a:off x="3425641" y="5157192"/>
            <a:ext cx="2016224" cy="136815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400" b="1" dirty="0" smtClean="0"/>
              <a:t>8. Belediye Ticaret Vergi Dairesi (</a:t>
            </a:r>
            <a:r>
              <a:rPr lang="tr-TR" sz="1400" b="1" dirty="0" err="1" smtClean="0"/>
              <a:t>Gewerbesteueramt</a:t>
            </a:r>
            <a:r>
              <a:rPr lang="tr-TR" sz="1400" b="1" dirty="0" smtClean="0"/>
              <a:t>) ve yerel vergi dairesine (</a:t>
            </a:r>
            <a:r>
              <a:rPr lang="tr-TR" sz="1400" b="1" dirty="0" err="1" smtClean="0"/>
              <a:t>Finanzamt</a:t>
            </a:r>
            <a:r>
              <a:rPr lang="tr-TR" sz="1400" b="1" dirty="0" smtClean="0"/>
              <a:t>) kayıt</a:t>
            </a:r>
            <a:endParaRPr lang="tr-TR" sz="1400" b="1" dirty="0"/>
          </a:p>
        </p:txBody>
      </p:sp>
      <p:sp>
        <p:nvSpPr>
          <p:cNvPr id="12" name="Dikdörtgen 11"/>
          <p:cNvSpPr/>
          <p:nvPr/>
        </p:nvSpPr>
        <p:spPr>
          <a:xfrm>
            <a:off x="6162080" y="5157192"/>
            <a:ext cx="2016224" cy="136815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400" b="1" dirty="0" smtClean="0"/>
              <a:t>9. Firma merkezinin bulunduğu yerdeki Ticaret Odası'na kayıt</a:t>
            </a:r>
            <a:endParaRPr lang="tr-TR" sz="1400" b="1" dirty="0"/>
          </a:p>
        </p:txBody>
      </p:sp>
    </p:spTree>
    <p:extLst>
      <p:ext uri="{BB962C8B-B14F-4D97-AF65-F5344CB8AC3E}">
        <p14:creationId xmlns:p14="http://schemas.microsoft.com/office/powerpoint/2010/main" val="30152917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FF0000"/>
                </a:solidFill>
              </a:rPr>
              <a:t>Faydalı Linkler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Alman Firmalarına İlişkin Online Veri Tabanları </a:t>
            </a:r>
          </a:p>
          <a:p>
            <a:pPr marL="0" indent="0">
              <a:buNone/>
            </a:pPr>
            <a:endParaRPr lang="tr-TR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564904"/>
            <a:ext cx="2677611" cy="17962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2599251"/>
            <a:ext cx="4524375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115" y="4581128"/>
            <a:ext cx="24765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0170" y="4551985"/>
            <a:ext cx="2476500" cy="123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352988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FF0000"/>
                </a:solidFill>
              </a:rPr>
              <a:t>Faydalı Linkler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tr-TR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Almanya Pazarına Yönelik Araştırmalar İçin Bilgi Kaynakları</a:t>
            </a:r>
            <a:endParaRPr lang="tr-TR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7170" name="Picture 2" descr="Homepag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75" y="2426975"/>
            <a:ext cx="3383237" cy="1772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Türkisch-Deutsche Industrie- und Handelskammer | Türk-Alman Ticaret ve  Sanayi Odası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627262"/>
            <a:ext cx="3552395" cy="144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6" descr="AUMA – Association of the German Trade Fair Industry - AUM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pic>
        <p:nvPicPr>
          <p:cNvPr id="7175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1587" y="2780928"/>
            <a:ext cx="3390900" cy="134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8" name="Picture 1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5362" y="4199791"/>
            <a:ext cx="2160240" cy="2160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67276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FF0000"/>
                </a:solidFill>
              </a:rPr>
              <a:t>Faydalı Linkler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tr-TR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Almanya Pazarına Yönelik Araştırmalar İçin Bilgi Kaynakları</a:t>
            </a:r>
            <a:endParaRPr lang="tr-TR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AutoShape 6" descr="AUMA – Association of the German Trade Fair Industry - AUM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534" y="3133086"/>
            <a:ext cx="2860492" cy="1589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3672447"/>
            <a:ext cx="3114367" cy="20996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8005" y="4724615"/>
            <a:ext cx="2495550" cy="140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579668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2"/>
          <p:cNvSpPr>
            <a:spLocks noGrp="1"/>
          </p:cNvSpPr>
          <p:nvPr>
            <p:ph idx="1"/>
          </p:nvPr>
        </p:nvSpPr>
        <p:spPr>
          <a:xfrm>
            <a:off x="467544" y="3212976"/>
            <a:ext cx="8229600" cy="1656184"/>
          </a:xfrm>
        </p:spPr>
        <p:txBody>
          <a:bodyPr/>
          <a:lstStyle/>
          <a:p>
            <a:pPr marL="0" indent="0" algn="ctr">
              <a:buNone/>
            </a:pPr>
            <a:r>
              <a:rPr lang="tr-TR" dirty="0" smtClean="0"/>
              <a:t>Daha detaylı bilgi için Kırşehir TSO İhracat Destek Ofisi’ni ziyaret edebilirsiniz.</a:t>
            </a:r>
            <a:endParaRPr lang="tr-TR" dirty="0"/>
          </a:p>
        </p:txBody>
      </p:sp>
      <p:pic>
        <p:nvPicPr>
          <p:cNvPr id="5" name="Picture 2" descr="\\10.12.0.100\tso ortak dosya\İPEK\oda logosu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1657090"/>
            <a:ext cx="956333" cy="955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32388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FF0000"/>
                </a:solidFill>
              </a:rPr>
              <a:t>Genel Bilgiler</a:t>
            </a:r>
            <a:endParaRPr lang="tr-TR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7683777"/>
              </p:ext>
            </p:extLst>
          </p:nvPr>
        </p:nvGraphicFramePr>
        <p:xfrm>
          <a:off x="457200" y="1600200"/>
          <a:ext cx="8229600" cy="4493096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602632"/>
                <a:gridCol w="5626968"/>
              </a:tblGrid>
              <a:tr h="561637">
                <a:tc>
                  <a:txBody>
                    <a:bodyPr/>
                    <a:lstStyle/>
                    <a:p>
                      <a:r>
                        <a:rPr lang="tr-TR" dirty="0" smtClean="0"/>
                        <a:t>Resmi Adı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0" dirty="0" smtClean="0"/>
                        <a:t>Almanya Federal Cumhuriyeti</a:t>
                      </a:r>
                      <a:endParaRPr lang="tr-TR" b="0" dirty="0"/>
                    </a:p>
                  </a:txBody>
                  <a:tcPr/>
                </a:tc>
              </a:tr>
              <a:tr h="561637">
                <a:tc>
                  <a:txBody>
                    <a:bodyPr/>
                    <a:lstStyle/>
                    <a:p>
                      <a:r>
                        <a:rPr lang="tr-TR" b="1" dirty="0" smtClean="0"/>
                        <a:t>Nüfus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83.287.000 (Nisan 2021, IMF)</a:t>
                      </a:r>
                      <a:endParaRPr lang="tr-TR" dirty="0"/>
                    </a:p>
                  </a:txBody>
                  <a:tcPr/>
                </a:tc>
              </a:tr>
              <a:tr h="561637">
                <a:tc>
                  <a:txBody>
                    <a:bodyPr/>
                    <a:lstStyle/>
                    <a:p>
                      <a:r>
                        <a:rPr lang="tr-TR" b="1" dirty="0" smtClean="0"/>
                        <a:t>Dil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Almanca (resmi dil) </a:t>
                      </a:r>
                      <a:endParaRPr lang="tr-TR" dirty="0"/>
                    </a:p>
                  </a:txBody>
                  <a:tcPr/>
                </a:tc>
              </a:tr>
              <a:tr h="561637">
                <a:tc>
                  <a:txBody>
                    <a:bodyPr/>
                    <a:lstStyle/>
                    <a:p>
                      <a:r>
                        <a:rPr lang="tr-TR" b="1" dirty="0" smtClean="0"/>
                        <a:t>Yüzölçümü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357.376 km²</a:t>
                      </a:r>
                      <a:endParaRPr lang="tr-TR" dirty="0"/>
                    </a:p>
                  </a:txBody>
                  <a:tcPr/>
                </a:tc>
              </a:tr>
              <a:tr h="561637">
                <a:tc>
                  <a:txBody>
                    <a:bodyPr/>
                    <a:lstStyle/>
                    <a:p>
                      <a:r>
                        <a:rPr lang="tr-TR" b="1" dirty="0" smtClean="0"/>
                        <a:t>Başkenti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Berlin</a:t>
                      </a:r>
                      <a:r>
                        <a:rPr lang="tr-TR" baseline="0" dirty="0" smtClean="0"/>
                        <a:t> </a:t>
                      </a:r>
                      <a:endParaRPr lang="tr-TR" dirty="0"/>
                    </a:p>
                  </a:txBody>
                  <a:tcPr/>
                </a:tc>
              </a:tr>
              <a:tr h="561637">
                <a:tc>
                  <a:txBody>
                    <a:bodyPr/>
                    <a:lstStyle/>
                    <a:p>
                      <a:r>
                        <a:rPr lang="tr-TR" b="1" dirty="0" smtClean="0"/>
                        <a:t>Yönetim</a:t>
                      </a:r>
                      <a:r>
                        <a:rPr lang="tr-TR" b="1" baseline="0" dirty="0" smtClean="0"/>
                        <a:t> Biçimi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Federal Parlamenter Cumhuriyet</a:t>
                      </a:r>
                      <a:endParaRPr lang="tr-TR" dirty="0"/>
                    </a:p>
                  </a:txBody>
                  <a:tcPr/>
                </a:tc>
              </a:tr>
              <a:tr h="561637">
                <a:tc>
                  <a:txBody>
                    <a:bodyPr/>
                    <a:lstStyle/>
                    <a:p>
                      <a:r>
                        <a:rPr lang="tr-TR" b="1" dirty="0" smtClean="0"/>
                        <a:t>Devlet Başkanı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Frank-</a:t>
                      </a:r>
                      <a:r>
                        <a:rPr lang="tr-TR" dirty="0" err="1" smtClean="0"/>
                        <a:t>Walter</a:t>
                      </a:r>
                      <a:r>
                        <a:rPr lang="tr-TR" dirty="0" smtClean="0"/>
                        <a:t> </a:t>
                      </a:r>
                      <a:r>
                        <a:rPr lang="tr-TR" dirty="0" err="1" smtClean="0"/>
                        <a:t>Steinmeier</a:t>
                      </a:r>
                      <a:endParaRPr lang="tr-TR" dirty="0" smtClean="0"/>
                    </a:p>
                  </a:txBody>
                  <a:tcPr/>
                </a:tc>
              </a:tr>
              <a:tr h="561637">
                <a:tc>
                  <a:txBody>
                    <a:bodyPr/>
                    <a:lstStyle/>
                    <a:p>
                      <a:r>
                        <a:rPr lang="tr-TR" b="1" dirty="0" smtClean="0"/>
                        <a:t>Para</a:t>
                      </a:r>
                      <a:r>
                        <a:rPr lang="tr-TR" b="1" baseline="0" dirty="0" smtClean="0"/>
                        <a:t> Birimi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Euro (Avro)</a:t>
                      </a:r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34818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FF0000"/>
                </a:solidFill>
              </a:rPr>
              <a:t>Genel Ekonomik Durum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tr-TR" sz="2800" dirty="0" smtClean="0"/>
              <a:t>Yüksek alım gücüyle ülkemiz ihracat ve ithalatında en büyük ortak olma özelliği taşıyan Almanya Federal Cumhuriyeti, dünyanın ABD ve Japonya’dan sonra gelen en gelişmiş sanayi ülkesidir. </a:t>
            </a:r>
          </a:p>
          <a:p>
            <a:pPr marL="0" indent="0" algn="just">
              <a:buNone/>
            </a:pPr>
            <a:endParaRPr lang="tr-TR" dirty="0"/>
          </a:p>
        </p:txBody>
      </p:sp>
      <p:sp>
        <p:nvSpPr>
          <p:cNvPr id="7" name="Bulut Belirtme Çizgisi 6"/>
          <p:cNvSpPr/>
          <p:nvPr/>
        </p:nvSpPr>
        <p:spPr>
          <a:xfrm>
            <a:off x="2627784" y="3573016"/>
            <a:ext cx="3744416" cy="2500211"/>
          </a:xfrm>
          <a:prstGeom prst="cloudCallou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Ülke 83 milyonluk nüfusuyla Avrupa Birliği’nin de en büyük ve en önemli pazarı konumundadır.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336576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FF0000"/>
                </a:solidFill>
              </a:rPr>
              <a:t>Genel Ekonomik Durum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1403648" y="1556792"/>
            <a:ext cx="6480720" cy="151216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tr-TR" sz="2400" dirty="0" smtClean="0"/>
              <a:t>Alman ekonomisinin kalbini imalat sanayi ve ilgili hizmet sektörleri oluşturmaktadır. </a:t>
            </a:r>
          </a:p>
        </p:txBody>
      </p:sp>
      <p:sp>
        <p:nvSpPr>
          <p:cNvPr id="6" name="Dikdörtgen 5"/>
          <p:cNvSpPr/>
          <p:nvPr/>
        </p:nvSpPr>
        <p:spPr>
          <a:xfrm>
            <a:off x="1403648" y="3501008"/>
            <a:ext cx="6480720" cy="201622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tr-TR" sz="2400" dirty="0" smtClean="0"/>
              <a:t>En önemli imalat sektörleri sanayi makineleri, otomotiv ve kimya sanayi iken son yıllarda telekomünikasyon sektörü de önde gelen faaliyet alanlarından biri haline gelmiştir.</a:t>
            </a:r>
          </a:p>
        </p:txBody>
      </p:sp>
    </p:spTree>
    <p:extLst>
      <p:ext uri="{BB962C8B-B14F-4D97-AF65-F5344CB8AC3E}">
        <p14:creationId xmlns:p14="http://schemas.microsoft.com/office/powerpoint/2010/main" val="22592272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FF0000"/>
                </a:solidFill>
              </a:rPr>
              <a:t>Dış Ticaret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1403648" y="1556792"/>
            <a:ext cx="6480720" cy="151216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tr-TR" sz="2400" u="sng" dirty="0" smtClean="0">
                <a:solidFill>
                  <a:srgbClr val="FF0000"/>
                </a:solidFill>
              </a:rPr>
              <a:t>İhracatta en büyük payı</a:t>
            </a:r>
            <a:r>
              <a:rPr lang="tr-TR" sz="2400" dirty="0" smtClean="0"/>
              <a:t> ulaşım araçları ve bunların parçaları ve ilaçlar almaktadır. Bu ürünleri ilaç ihracatı izlemektedir.</a:t>
            </a:r>
          </a:p>
        </p:txBody>
      </p:sp>
      <p:sp>
        <p:nvSpPr>
          <p:cNvPr id="6" name="Dikdörtgen 5"/>
          <p:cNvSpPr/>
          <p:nvPr/>
        </p:nvSpPr>
        <p:spPr>
          <a:xfrm>
            <a:off x="1403648" y="3501008"/>
            <a:ext cx="6480720" cy="201622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tr-TR" sz="2400" u="sng" dirty="0" smtClean="0">
                <a:solidFill>
                  <a:srgbClr val="FF0000"/>
                </a:solidFill>
              </a:rPr>
              <a:t>İthalatta önemli mal grupları </a:t>
            </a:r>
            <a:r>
              <a:rPr lang="tr-TR" sz="2400" dirty="0" smtClean="0"/>
              <a:t>makineler, ulaşım araçları ve bunların parçaları, petrol-doğalgaz ve ürünleri ve ilaçlardır.</a:t>
            </a:r>
          </a:p>
        </p:txBody>
      </p:sp>
    </p:spTree>
    <p:extLst>
      <p:ext uri="{BB962C8B-B14F-4D97-AF65-F5344CB8AC3E}">
        <p14:creationId xmlns:p14="http://schemas.microsoft.com/office/powerpoint/2010/main" val="4308169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017" y="620688"/>
            <a:ext cx="7798415" cy="54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830614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384" y="485218"/>
            <a:ext cx="7975064" cy="5464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982916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620688"/>
            <a:ext cx="8132668" cy="54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213094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FF0000"/>
                </a:solidFill>
              </a:rPr>
              <a:t>Önemli Sektörler</a:t>
            </a:r>
            <a:endParaRPr lang="tr-TR" b="1" dirty="0">
              <a:solidFill>
                <a:srgbClr val="FF0000"/>
              </a:solidFill>
            </a:endParaRPr>
          </a:p>
        </p:txBody>
      </p:sp>
      <p:graphicFrame>
        <p:nvGraphicFramePr>
          <p:cNvPr id="6" name="İçerik Yer Tutucus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5602406"/>
              </p:ext>
            </p:extLst>
          </p:nvPr>
        </p:nvGraphicFramePr>
        <p:xfrm>
          <a:off x="457200" y="1916832"/>
          <a:ext cx="8229600" cy="15121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11" name="Grup 10"/>
          <p:cNvGrpSpPr/>
          <p:nvPr/>
        </p:nvGrpSpPr>
        <p:grpSpPr>
          <a:xfrm>
            <a:off x="467544" y="3287486"/>
            <a:ext cx="2937420" cy="1174968"/>
            <a:chOff x="2458617" y="0"/>
            <a:chExt cx="2937420" cy="1174968"/>
          </a:xfrm>
        </p:grpSpPr>
        <p:sp>
          <p:nvSpPr>
            <p:cNvPr id="12" name="Köşeli Çift Ayraç 11"/>
            <p:cNvSpPr/>
            <p:nvPr/>
          </p:nvSpPr>
          <p:spPr>
            <a:xfrm>
              <a:off x="2458617" y="0"/>
              <a:ext cx="2937420" cy="1174968"/>
            </a:xfrm>
            <a:prstGeom prst="chevron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Köşeli Çift Ayraç 4"/>
            <p:cNvSpPr/>
            <p:nvPr/>
          </p:nvSpPr>
          <p:spPr>
            <a:xfrm>
              <a:off x="3046101" y="0"/>
              <a:ext cx="1762452" cy="11749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6017" tIns="45339" rIns="45339" bIns="45339" numCol="1" spcCol="1270" anchor="ctr" anchorCtr="0">
              <a:noAutofit/>
            </a:bodyPr>
            <a:lstStyle/>
            <a:p>
              <a:pPr lvl="0" algn="ctr" defTabSz="1511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2400" kern="1200" dirty="0" smtClean="0"/>
                <a:t>Madencilik </a:t>
              </a:r>
              <a:endParaRPr lang="tr-TR" sz="2400" kern="1200" dirty="0"/>
            </a:p>
          </p:txBody>
        </p:sp>
      </p:grpSp>
      <p:grpSp>
        <p:nvGrpSpPr>
          <p:cNvPr id="14" name="Grup 13"/>
          <p:cNvGrpSpPr/>
          <p:nvPr/>
        </p:nvGrpSpPr>
        <p:grpSpPr>
          <a:xfrm>
            <a:off x="2987824" y="3287486"/>
            <a:ext cx="2937420" cy="1174968"/>
            <a:chOff x="2458617" y="0"/>
            <a:chExt cx="2937420" cy="1174968"/>
          </a:xfrm>
        </p:grpSpPr>
        <p:sp>
          <p:nvSpPr>
            <p:cNvPr id="15" name="Köşeli Çift Ayraç 14"/>
            <p:cNvSpPr/>
            <p:nvPr/>
          </p:nvSpPr>
          <p:spPr>
            <a:xfrm>
              <a:off x="2458617" y="0"/>
              <a:ext cx="2937420" cy="1174968"/>
            </a:xfrm>
            <a:prstGeom prst="chevron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Köşeli Çift Ayraç 4"/>
            <p:cNvSpPr/>
            <p:nvPr/>
          </p:nvSpPr>
          <p:spPr>
            <a:xfrm>
              <a:off x="3046101" y="0"/>
              <a:ext cx="1762452" cy="11749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6017" tIns="45339" rIns="45339" bIns="45339" numCol="1" spcCol="1270" anchor="ctr" anchorCtr="0">
              <a:noAutofit/>
            </a:bodyPr>
            <a:lstStyle/>
            <a:p>
              <a:pPr lvl="0" algn="ctr" defTabSz="1511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3400" kern="1200" dirty="0" smtClean="0"/>
                <a:t>Enerji</a:t>
              </a:r>
              <a:endParaRPr lang="tr-TR" sz="3400" kern="1200" dirty="0"/>
            </a:p>
          </p:txBody>
        </p:sp>
      </p:grpSp>
      <p:grpSp>
        <p:nvGrpSpPr>
          <p:cNvPr id="17" name="Grup 16"/>
          <p:cNvGrpSpPr/>
          <p:nvPr/>
        </p:nvGrpSpPr>
        <p:grpSpPr>
          <a:xfrm>
            <a:off x="5492051" y="3259832"/>
            <a:ext cx="2937420" cy="1174968"/>
            <a:chOff x="2458617" y="0"/>
            <a:chExt cx="2937420" cy="1174968"/>
          </a:xfrm>
        </p:grpSpPr>
        <p:sp>
          <p:nvSpPr>
            <p:cNvPr id="18" name="Köşeli Çift Ayraç 17"/>
            <p:cNvSpPr/>
            <p:nvPr/>
          </p:nvSpPr>
          <p:spPr>
            <a:xfrm>
              <a:off x="2458617" y="0"/>
              <a:ext cx="2937420" cy="1174968"/>
            </a:xfrm>
            <a:prstGeom prst="chevron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Köşeli Çift Ayraç 4"/>
            <p:cNvSpPr/>
            <p:nvPr/>
          </p:nvSpPr>
          <p:spPr>
            <a:xfrm>
              <a:off x="3046101" y="0"/>
              <a:ext cx="1762452" cy="11749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6017" tIns="45339" rIns="45339" bIns="45339" numCol="1" spcCol="1270" anchor="ctr" anchorCtr="0">
              <a:noAutofit/>
            </a:bodyPr>
            <a:lstStyle/>
            <a:p>
              <a:pPr lvl="0" algn="ctr" defTabSz="1511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3400" dirty="0" smtClean="0"/>
                <a:t>Turizm</a:t>
              </a:r>
              <a:endParaRPr lang="tr-TR" sz="3400" kern="1200" dirty="0"/>
            </a:p>
          </p:txBody>
        </p:sp>
      </p:grpSp>
      <p:grpSp>
        <p:nvGrpSpPr>
          <p:cNvPr id="20" name="Grup 19"/>
          <p:cNvGrpSpPr/>
          <p:nvPr/>
        </p:nvGrpSpPr>
        <p:grpSpPr>
          <a:xfrm>
            <a:off x="436017" y="4653136"/>
            <a:ext cx="2937420" cy="1174968"/>
            <a:chOff x="2458617" y="0"/>
            <a:chExt cx="2937420" cy="1174968"/>
          </a:xfrm>
        </p:grpSpPr>
        <p:sp>
          <p:nvSpPr>
            <p:cNvPr id="21" name="Köşeli Çift Ayraç 20"/>
            <p:cNvSpPr/>
            <p:nvPr/>
          </p:nvSpPr>
          <p:spPr>
            <a:xfrm>
              <a:off x="2458617" y="0"/>
              <a:ext cx="2937420" cy="1174968"/>
            </a:xfrm>
            <a:prstGeom prst="chevron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2" name="Köşeli Çift Ayraç 4"/>
            <p:cNvSpPr/>
            <p:nvPr/>
          </p:nvSpPr>
          <p:spPr>
            <a:xfrm>
              <a:off x="3046101" y="0"/>
              <a:ext cx="1762452" cy="11749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6017" tIns="45339" rIns="45339" bIns="45339" numCol="1" spcCol="1270" anchor="ctr" anchorCtr="0">
              <a:noAutofit/>
            </a:bodyPr>
            <a:lstStyle/>
            <a:p>
              <a:pPr lvl="0" algn="ctr" defTabSz="1511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3200" kern="1200" dirty="0" smtClean="0"/>
                <a:t>Bilişim ve Yazılım</a:t>
              </a:r>
              <a:endParaRPr lang="tr-TR" sz="3200" kern="1200" dirty="0"/>
            </a:p>
          </p:txBody>
        </p:sp>
      </p:grpSp>
      <p:grpSp>
        <p:nvGrpSpPr>
          <p:cNvPr id="23" name="Grup 22"/>
          <p:cNvGrpSpPr/>
          <p:nvPr/>
        </p:nvGrpSpPr>
        <p:grpSpPr>
          <a:xfrm>
            <a:off x="3020797" y="4630553"/>
            <a:ext cx="2937420" cy="1174968"/>
            <a:chOff x="2458617" y="0"/>
            <a:chExt cx="2937420" cy="1174968"/>
          </a:xfrm>
        </p:grpSpPr>
        <p:sp>
          <p:nvSpPr>
            <p:cNvPr id="24" name="Köşeli Çift Ayraç 23"/>
            <p:cNvSpPr/>
            <p:nvPr/>
          </p:nvSpPr>
          <p:spPr>
            <a:xfrm>
              <a:off x="2458617" y="0"/>
              <a:ext cx="2937420" cy="1174968"/>
            </a:xfrm>
            <a:prstGeom prst="chevron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5" name="Köşeli Çift Ayraç 4"/>
            <p:cNvSpPr/>
            <p:nvPr/>
          </p:nvSpPr>
          <p:spPr>
            <a:xfrm>
              <a:off x="3046101" y="0"/>
              <a:ext cx="1762452" cy="11749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6017" tIns="45339" rIns="45339" bIns="45339" numCol="1" spcCol="1270" anchor="ctr" anchorCtr="0">
              <a:noAutofit/>
            </a:bodyPr>
            <a:lstStyle/>
            <a:p>
              <a:pPr lvl="0" algn="ctr" defTabSz="1511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3400" kern="1200" dirty="0" smtClean="0"/>
                <a:t>Sağlık</a:t>
              </a:r>
              <a:endParaRPr lang="tr-TR" sz="3400" kern="1200" dirty="0"/>
            </a:p>
          </p:txBody>
        </p:sp>
      </p:grpSp>
      <p:grpSp>
        <p:nvGrpSpPr>
          <p:cNvPr id="26" name="Grup 25"/>
          <p:cNvGrpSpPr/>
          <p:nvPr/>
        </p:nvGrpSpPr>
        <p:grpSpPr>
          <a:xfrm>
            <a:off x="5527969" y="4630553"/>
            <a:ext cx="2937420" cy="1174968"/>
            <a:chOff x="2458617" y="0"/>
            <a:chExt cx="2937420" cy="1174968"/>
          </a:xfrm>
        </p:grpSpPr>
        <p:sp>
          <p:nvSpPr>
            <p:cNvPr id="27" name="Köşeli Çift Ayraç 26"/>
            <p:cNvSpPr/>
            <p:nvPr/>
          </p:nvSpPr>
          <p:spPr>
            <a:xfrm>
              <a:off x="2458617" y="0"/>
              <a:ext cx="2937420" cy="1174968"/>
            </a:xfrm>
            <a:prstGeom prst="chevron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8" name="Köşeli Çift Ayraç 4"/>
            <p:cNvSpPr/>
            <p:nvPr/>
          </p:nvSpPr>
          <p:spPr>
            <a:xfrm>
              <a:off x="3046101" y="0"/>
              <a:ext cx="1762452" cy="11749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6017" tIns="45339" rIns="45339" bIns="45339" numCol="1" spcCol="1270" anchor="ctr" anchorCtr="0">
              <a:noAutofit/>
            </a:bodyPr>
            <a:lstStyle/>
            <a:p>
              <a:pPr lvl="0" algn="ctr" defTabSz="1511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2800" kern="1200" dirty="0" smtClean="0"/>
                <a:t>Sigortacılık</a:t>
              </a:r>
              <a:endParaRPr lang="tr-TR" sz="28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431205342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354</Words>
  <Application>Microsoft Office PowerPoint</Application>
  <PresentationFormat>Ekran Gösterisi (4:3)</PresentationFormat>
  <Paragraphs>57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5" baseType="lpstr">
      <vt:lpstr>Ofis Teması</vt:lpstr>
      <vt:lpstr>ALMANYA ÜLKE RAPORU</vt:lpstr>
      <vt:lpstr>Genel Bilgiler</vt:lpstr>
      <vt:lpstr>Genel Ekonomik Durum</vt:lpstr>
      <vt:lpstr>Genel Ekonomik Durum</vt:lpstr>
      <vt:lpstr>Dış Ticaret</vt:lpstr>
      <vt:lpstr>PowerPoint Sunusu</vt:lpstr>
      <vt:lpstr>PowerPoint Sunusu</vt:lpstr>
      <vt:lpstr>PowerPoint Sunusu</vt:lpstr>
      <vt:lpstr>Önemli Sektörler</vt:lpstr>
      <vt:lpstr>Almanya'da Şirket Kurma Aşamaları </vt:lpstr>
      <vt:lpstr>Faydalı Linkler</vt:lpstr>
      <vt:lpstr>Faydalı Linkler</vt:lpstr>
      <vt:lpstr>Faydalı Linkler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ALMANYA ÜLKE RAPORU</dc:title>
  <dc:creator>IPEK METINTURK</dc:creator>
  <cp:lastModifiedBy>IPEK METINTURK</cp:lastModifiedBy>
  <cp:revision>7</cp:revision>
  <dcterms:created xsi:type="dcterms:W3CDTF">2021-06-01T08:54:42Z</dcterms:created>
  <dcterms:modified xsi:type="dcterms:W3CDTF">2021-06-01T11:39:14Z</dcterms:modified>
</cp:coreProperties>
</file>