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88"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0D4B619-7EDA-4EA8-9FAB-8820A94D1EA3}" type="datetimeFigureOut">
              <a:rPr lang="tr-TR" smtClean="0"/>
              <a:t>01.06.2021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102922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D4B619-7EDA-4EA8-9FAB-8820A94D1EA3}" type="datetimeFigureOut">
              <a:rPr lang="tr-TR" smtClean="0"/>
              <a:t>01.06.2021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4194321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D4B619-7EDA-4EA8-9FAB-8820A94D1EA3}" type="datetimeFigureOut">
              <a:rPr lang="tr-TR" smtClean="0"/>
              <a:t>01.06.2021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2461445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0D4B619-7EDA-4EA8-9FAB-8820A94D1EA3}" type="datetimeFigureOut">
              <a:rPr lang="tr-TR" smtClean="0"/>
              <a:t>01.06.2021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225056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0D4B619-7EDA-4EA8-9FAB-8820A94D1EA3}" type="datetimeFigureOut">
              <a:rPr lang="tr-TR" smtClean="0"/>
              <a:t>01.06.2021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2171733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0D4B619-7EDA-4EA8-9FAB-8820A94D1EA3}" type="datetimeFigureOut">
              <a:rPr lang="tr-TR" smtClean="0"/>
              <a:t>01.06.2021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355977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0D4B619-7EDA-4EA8-9FAB-8820A94D1EA3}" type="datetimeFigureOut">
              <a:rPr lang="tr-TR" smtClean="0"/>
              <a:t>01.06.2021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252483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0D4B619-7EDA-4EA8-9FAB-8820A94D1EA3}" type="datetimeFigureOut">
              <a:rPr lang="tr-TR" smtClean="0"/>
              <a:t>01.06.2021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31955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D4B619-7EDA-4EA8-9FAB-8820A94D1EA3}" type="datetimeFigureOut">
              <a:rPr lang="tr-TR" smtClean="0"/>
              <a:t>01.06.2021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2327168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0D4B619-7EDA-4EA8-9FAB-8820A94D1EA3}" type="datetimeFigureOut">
              <a:rPr lang="tr-TR" smtClean="0"/>
              <a:t>01.06.2021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3680735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0D4B619-7EDA-4EA8-9FAB-8820A94D1EA3}" type="datetimeFigureOut">
              <a:rPr lang="tr-TR" smtClean="0"/>
              <a:t>01.06.2021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A72EFB-FEE5-4432-8FFE-254F8A63D2A7}" type="slidenum">
              <a:rPr lang="tr-TR" smtClean="0"/>
              <a:t>‹#›</a:t>
            </a:fld>
            <a:endParaRPr lang="tr-TR"/>
          </a:p>
        </p:txBody>
      </p:sp>
    </p:spTree>
    <p:extLst>
      <p:ext uri="{BB962C8B-B14F-4D97-AF65-F5344CB8AC3E}">
        <p14:creationId xmlns:p14="http://schemas.microsoft.com/office/powerpoint/2010/main" val="77239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D4B619-7EDA-4EA8-9FAB-8820A94D1EA3}" type="datetimeFigureOut">
              <a:rPr lang="tr-TR" smtClean="0"/>
              <a:t>01.06.2021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72EFB-FEE5-4432-8FFE-254F8A63D2A7}" type="slidenum">
              <a:rPr lang="tr-TR" smtClean="0"/>
              <a:t>‹#›</a:t>
            </a:fld>
            <a:endParaRPr lang="tr-TR"/>
          </a:p>
        </p:txBody>
      </p:sp>
    </p:spTree>
    <p:extLst>
      <p:ext uri="{BB962C8B-B14F-4D97-AF65-F5344CB8AC3E}">
        <p14:creationId xmlns:p14="http://schemas.microsoft.com/office/powerpoint/2010/main" val="2881479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AZERBAYCAN ÜLKE </a:t>
            </a:r>
            <a:r>
              <a:rPr lang="tr-TR" dirty="0" smtClean="0"/>
              <a:t>RAPORU</a:t>
            </a:r>
            <a:endParaRPr lang="tr-TR" dirty="0"/>
          </a:p>
        </p:txBody>
      </p:sp>
      <p:sp>
        <p:nvSpPr>
          <p:cNvPr id="3" name="Alt Başlık 2"/>
          <p:cNvSpPr>
            <a:spLocks noGrp="1"/>
          </p:cNvSpPr>
          <p:nvPr>
            <p:ph type="subTitle" idx="1"/>
          </p:nvPr>
        </p:nvSpPr>
        <p:spPr>
          <a:xfrm>
            <a:off x="1417718" y="5373216"/>
            <a:ext cx="6400800" cy="1032520"/>
          </a:xfrm>
        </p:spPr>
        <p:txBody>
          <a:bodyPr>
            <a:normAutofit/>
          </a:bodyPr>
          <a:lstStyle/>
          <a:p>
            <a:r>
              <a:rPr lang="tr-TR" sz="1400" b="1" i="1" dirty="0" smtClean="0">
                <a:solidFill>
                  <a:schemeClr val="tx1"/>
                </a:solidFill>
              </a:rPr>
              <a:t>Türkiye İhracatçılar Meclisi (TİM) </a:t>
            </a:r>
            <a:r>
              <a:rPr lang="tr-TR" sz="1400" b="1" i="1" dirty="0" smtClean="0">
                <a:solidFill>
                  <a:schemeClr val="tx1"/>
                </a:solidFill>
              </a:rPr>
              <a:t>web </a:t>
            </a:r>
            <a:r>
              <a:rPr lang="tr-TR" sz="1400" b="1" i="1" dirty="0" smtClean="0">
                <a:solidFill>
                  <a:schemeClr val="tx1"/>
                </a:solidFill>
              </a:rPr>
              <a:t>sitesinde yer alan ülke </a:t>
            </a:r>
            <a:r>
              <a:rPr lang="tr-TR" sz="1400" b="1" i="1" dirty="0" smtClean="0">
                <a:solidFill>
                  <a:schemeClr val="tx1"/>
                </a:solidFill>
              </a:rPr>
              <a:t>bilgi notlarından faydalanılarak </a:t>
            </a:r>
            <a:r>
              <a:rPr lang="tr-TR" sz="1400" b="1" i="1" dirty="0" smtClean="0">
                <a:solidFill>
                  <a:schemeClr val="tx1"/>
                </a:solidFill>
              </a:rPr>
              <a:t>hazırlanmıştır.</a:t>
            </a:r>
          </a:p>
          <a:p>
            <a:endParaRPr lang="tr-TR" sz="1400" b="1" i="1" dirty="0" smtClean="0">
              <a:solidFill>
                <a:schemeClr val="tx1"/>
              </a:solidFill>
            </a:endParaRPr>
          </a:p>
          <a:p>
            <a:r>
              <a:rPr lang="tr-TR" sz="1400" b="1" i="1" dirty="0" smtClean="0">
                <a:solidFill>
                  <a:schemeClr val="tx1"/>
                </a:solidFill>
              </a:rPr>
              <a:t>Haziran, 2021</a:t>
            </a:r>
            <a:endParaRPr lang="tr-TR" sz="1400" b="1" i="1" dirty="0">
              <a:solidFill>
                <a:schemeClr val="tx1"/>
              </a:solidFill>
            </a:endParaRPr>
          </a:p>
        </p:txBody>
      </p:sp>
      <p:pic>
        <p:nvPicPr>
          <p:cNvPr id="1026" name="Picture 2" descr="\\10.12.0.100\tso ortak dosya\İPEK\oda logosu.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952" y="702051"/>
            <a:ext cx="956333" cy="955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293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589758"/>
            <a:ext cx="7128792" cy="5621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52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212976"/>
            <a:ext cx="8229600" cy="1656184"/>
          </a:xfrm>
        </p:spPr>
        <p:txBody>
          <a:bodyPr/>
          <a:lstStyle/>
          <a:p>
            <a:pPr marL="0" indent="0" algn="ctr">
              <a:buNone/>
            </a:pPr>
            <a:r>
              <a:rPr lang="tr-TR" dirty="0" smtClean="0"/>
              <a:t>Daha detaylı bilgi için Kırşehir TSO İhracat Destek Ofisi’ni ziyaret edebilirsiniz.</a:t>
            </a:r>
            <a:endParaRPr lang="tr-TR" dirty="0"/>
          </a:p>
        </p:txBody>
      </p:sp>
      <p:pic>
        <p:nvPicPr>
          <p:cNvPr id="4" name="Picture 2" descr="\\10.12.0.100\tso ortak dosya\İPEK\oda logosu.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936" y="1657090"/>
            <a:ext cx="956333" cy="955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3769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Genel Bilgiler</a:t>
            </a:r>
            <a:endParaRPr lang="tr-TR" b="1" dirty="0">
              <a:solidFill>
                <a:srgbClr val="FF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084687038"/>
              </p:ext>
            </p:extLst>
          </p:nvPr>
        </p:nvGraphicFramePr>
        <p:xfrm>
          <a:off x="457200" y="1600200"/>
          <a:ext cx="8229600" cy="4493096"/>
        </p:xfrm>
        <a:graphic>
          <a:graphicData uri="http://schemas.openxmlformats.org/drawingml/2006/table">
            <a:tbl>
              <a:tblPr firstRow="1" bandRow="1">
                <a:tableStyleId>{D7AC3CCA-C797-4891-BE02-D94E43425B78}</a:tableStyleId>
              </a:tblPr>
              <a:tblGrid>
                <a:gridCol w="2602632"/>
                <a:gridCol w="5626968"/>
              </a:tblGrid>
              <a:tr h="561637">
                <a:tc>
                  <a:txBody>
                    <a:bodyPr/>
                    <a:lstStyle/>
                    <a:p>
                      <a:r>
                        <a:rPr lang="tr-TR" dirty="0" smtClean="0"/>
                        <a:t>Resmi Adı</a:t>
                      </a:r>
                      <a:endParaRPr lang="tr-TR" dirty="0"/>
                    </a:p>
                  </a:txBody>
                  <a:tcPr/>
                </a:tc>
                <a:tc>
                  <a:txBody>
                    <a:bodyPr/>
                    <a:lstStyle/>
                    <a:p>
                      <a:r>
                        <a:rPr lang="tr-TR" b="0" dirty="0" smtClean="0"/>
                        <a:t>Azerbaycan Cumhuriyeti</a:t>
                      </a:r>
                      <a:endParaRPr lang="tr-TR" b="0" dirty="0"/>
                    </a:p>
                  </a:txBody>
                  <a:tcPr/>
                </a:tc>
              </a:tr>
              <a:tr h="561637">
                <a:tc>
                  <a:txBody>
                    <a:bodyPr/>
                    <a:lstStyle/>
                    <a:p>
                      <a:r>
                        <a:rPr lang="tr-TR" b="1" dirty="0" smtClean="0"/>
                        <a:t>Nüfus</a:t>
                      </a:r>
                      <a:endParaRPr lang="tr-TR" b="1" dirty="0"/>
                    </a:p>
                  </a:txBody>
                  <a:tcPr/>
                </a:tc>
                <a:tc>
                  <a:txBody>
                    <a:bodyPr/>
                    <a:lstStyle/>
                    <a:p>
                      <a:r>
                        <a:rPr lang="tr-TR" dirty="0" smtClean="0"/>
                        <a:t>10,1</a:t>
                      </a:r>
                      <a:r>
                        <a:rPr lang="tr-TR" baseline="0" dirty="0" smtClean="0"/>
                        <a:t> milyon</a:t>
                      </a:r>
                      <a:endParaRPr lang="tr-TR" dirty="0"/>
                    </a:p>
                  </a:txBody>
                  <a:tcPr/>
                </a:tc>
              </a:tr>
              <a:tr h="561637">
                <a:tc>
                  <a:txBody>
                    <a:bodyPr/>
                    <a:lstStyle/>
                    <a:p>
                      <a:r>
                        <a:rPr lang="tr-TR" b="1" dirty="0" smtClean="0"/>
                        <a:t>Dil</a:t>
                      </a:r>
                      <a:endParaRPr lang="tr-TR" b="1" dirty="0"/>
                    </a:p>
                  </a:txBody>
                  <a:tcPr/>
                </a:tc>
                <a:tc>
                  <a:txBody>
                    <a:bodyPr/>
                    <a:lstStyle/>
                    <a:p>
                      <a:r>
                        <a:rPr lang="tr-TR" dirty="0" smtClean="0"/>
                        <a:t>Azerbaycan Türkçesi</a:t>
                      </a:r>
                      <a:endParaRPr lang="tr-TR" dirty="0"/>
                    </a:p>
                  </a:txBody>
                  <a:tcPr/>
                </a:tc>
              </a:tr>
              <a:tr h="561637">
                <a:tc>
                  <a:txBody>
                    <a:bodyPr/>
                    <a:lstStyle/>
                    <a:p>
                      <a:r>
                        <a:rPr lang="tr-TR" b="1" dirty="0" smtClean="0"/>
                        <a:t>Yüzölçümü</a:t>
                      </a:r>
                      <a:endParaRPr lang="tr-TR" b="1" dirty="0"/>
                    </a:p>
                  </a:txBody>
                  <a:tcPr/>
                </a:tc>
                <a:tc>
                  <a:txBody>
                    <a:bodyPr/>
                    <a:lstStyle/>
                    <a:p>
                      <a:r>
                        <a:rPr lang="tr-TR" dirty="0" smtClean="0"/>
                        <a:t>86.600 km2 </a:t>
                      </a:r>
                      <a:endParaRPr lang="tr-TR" dirty="0"/>
                    </a:p>
                  </a:txBody>
                  <a:tcPr/>
                </a:tc>
              </a:tr>
              <a:tr h="561637">
                <a:tc>
                  <a:txBody>
                    <a:bodyPr/>
                    <a:lstStyle/>
                    <a:p>
                      <a:r>
                        <a:rPr lang="tr-TR" b="1" dirty="0" smtClean="0"/>
                        <a:t>Başkenti</a:t>
                      </a:r>
                      <a:endParaRPr lang="tr-TR" b="1" dirty="0"/>
                    </a:p>
                  </a:txBody>
                  <a:tcPr/>
                </a:tc>
                <a:tc>
                  <a:txBody>
                    <a:bodyPr/>
                    <a:lstStyle/>
                    <a:p>
                      <a:r>
                        <a:rPr lang="tr-TR" dirty="0" smtClean="0"/>
                        <a:t>Bakü</a:t>
                      </a:r>
                      <a:endParaRPr lang="tr-TR" dirty="0"/>
                    </a:p>
                  </a:txBody>
                  <a:tcPr/>
                </a:tc>
              </a:tr>
              <a:tr h="561637">
                <a:tc>
                  <a:txBody>
                    <a:bodyPr/>
                    <a:lstStyle/>
                    <a:p>
                      <a:r>
                        <a:rPr lang="tr-TR" b="1" dirty="0" smtClean="0"/>
                        <a:t>Yönetim</a:t>
                      </a:r>
                      <a:r>
                        <a:rPr lang="tr-TR" b="1" baseline="0" dirty="0" smtClean="0"/>
                        <a:t> Biçimi</a:t>
                      </a:r>
                      <a:endParaRPr lang="tr-TR" b="1" dirty="0"/>
                    </a:p>
                  </a:txBody>
                  <a:tcPr/>
                </a:tc>
                <a:tc>
                  <a:txBody>
                    <a:bodyPr/>
                    <a:lstStyle/>
                    <a:p>
                      <a:r>
                        <a:rPr lang="tr-TR" dirty="0" smtClean="0"/>
                        <a:t>Cumhuriyet (Başkanlık Sistemi)</a:t>
                      </a:r>
                      <a:endParaRPr lang="tr-TR" dirty="0"/>
                    </a:p>
                  </a:txBody>
                  <a:tcPr/>
                </a:tc>
              </a:tr>
              <a:tr h="561637">
                <a:tc>
                  <a:txBody>
                    <a:bodyPr/>
                    <a:lstStyle/>
                    <a:p>
                      <a:r>
                        <a:rPr lang="tr-TR" b="1" dirty="0" smtClean="0"/>
                        <a:t>Devlet Başkanı</a:t>
                      </a:r>
                      <a:endParaRPr lang="tr-TR"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İlham Aliyev</a:t>
                      </a:r>
                      <a:endParaRPr lang="tr-TR" dirty="0" smtClean="0"/>
                    </a:p>
                  </a:txBody>
                  <a:tcPr/>
                </a:tc>
              </a:tr>
              <a:tr h="561637">
                <a:tc>
                  <a:txBody>
                    <a:bodyPr/>
                    <a:lstStyle/>
                    <a:p>
                      <a:r>
                        <a:rPr lang="tr-TR" b="1" dirty="0" smtClean="0"/>
                        <a:t>Para</a:t>
                      </a:r>
                      <a:r>
                        <a:rPr lang="tr-TR" b="1" baseline="0" dirty="0" smtClean="0"/>
                        <a:t> Birimi</a:t>
                      </a:r>
                      <a:endParaRPr lang="tr-TR" b="1" dirty="0"/>
                    </a:p>
                  </a:txBody>
                  <a:tcPr/>
                </a:tc>
                <a:tc>
                  <a:txBody>
                    <a:bodyPr/>
                    <a:lstStyle/>
                    <a:p>
                      <a:r>
                        <a:rPr lang="tr-TR" dirty="0" smtClean="0"/>
                        <a:t>Manat</a:t>
                      </a:r>
                      <a:endParaRPr lang="tr-TR" dirty="0"/>
                    </a:p>
                  </a:txBody>
                  <a:tcPr/>
                </a:tc>
              </a:tr>
            </a:tbl>
          </a:graphicData>
        </a:graphic>
      </p:graphicFrame>
    </p:spTree>
    <p:extLst>
      <p:ext uri="{BB962C8B-B14F-4D97-AF65-F5344CB8AC3E}">
        <p14:creationId xmlns:p14="http://schemas.microsoft.com/office/powerpoint/2010/main" val="3363481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Genel Ekonomik Durum</a:t>
            </a:r>
            <a:endParaRPr lang="tr-TR"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484784"/>
            <a:ext cx="6120680" cy="4590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365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Genel Ekonomik Durum</a:t>
            </a:r>
            <a:endParaRPr lang="tr-TR" b="1" dirty="0">
              <a:solidFill>
                <a:srgbClr val="FF0000"/>
              </a:solidFill>
            </a:endParaRPr>
          </a:p>
        </p:txBody>
      </p:sp>
      <p:sp>
        <p:nvSpPr>
          <p:cNvPr id="5" name="Dikdörtgen 4"/>
          <p:cNvSpPr/>
          <p:nvPr/>
        </p:nvSpPr>
        <p:spPr>
          <a:xfrm>
            <a:off x="971600" y="1556792"/>
            <a:ext cx="7272808" cy="1512168"/>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tr-TR" sz="2000" dirty="0"/>
              <a:t>Azerbaycan ekonomisinde, sanayi sektörünün önemli bir bölümünü yaklaşık 20 yıl önce kurulan ağır sanayi oluşturmaktadır. Ağır sanayi içinde en önemli sektörler demir, alüminyum ve çimento olup, çoğu petrol sanayinin gelişiminden sonra ihmal edilmiştir</a:t>
            </a:r>
            <a:endParaRPr lang="tr-TR" sz="2000" dirty="0" smtClean="0"/>
          </a:p>
        </p:txBody>
      </p:sp>
      <p:sp>
        <p:nvSpPr>
          <p:cNvPr id="6" name="Dikdörtgen 5"/>
          <p:cNvSpPr/>
          <p:nvPr/>
        </p:nvSpPr>
        <p:spPr>
          <a:xfrm>
            <a:off x="971600" y="3501008"/>
            <a:ext cx="7251667" cy="1152128"/>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tr-TR" sz="2000" dirty="0"/>
              <a:t>Reel sanayi üretiminin hızla düşmesine rağmen, konut inşası, kırsal altyapı çalışmaları ve ulaşım altyapısının iyileştirilmesinden dolayı inşaat sektörü son iki senedir çok hızlı büyümüştür.</a:t>
            </a:r>
            <a:endParaRPr lang="tr-TR" sz="2000" dirty="0" smtClean="0"/>
          </a:p>
        </p:txBody>
      </p:sp>
      <p:sp>
        <p:nvSpPr>
          <p:cNvPr id="7" name="Dikdörtgen 6"/>
          <p:cNvSpPr/>
          <p:nvPr/>
        </p:nvSpPr>
        <p:spPr>
          <a:xfrm>
            <a:off x="971599" y="5085184"/>
            <a:ext cx="7251667" cy="1152128"/>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tr-TR" sz="2000" dirty="0"/>
              <a:t>Hizmet sektörü de ulaşım ve komünikasyon alanlarında yaşanan gelişmelerden dolayı hızlı bir biçimde </a:t>
            </a:r>
            <a:r>
              <a:rPr lang="tr-TR" sz="2000" dirty="0" smtClean="0"/>
              <a:t>büyümüştür.</a:t>
            </a:r>
            <a:endParaRPr lang="tr-TR" sz="2000" dirty="0" smtClean="0"/>
          </a:p>
        </p:txBody>
      </p:sp>
    </p:spTree>
    <p:extLst>
      <p:ext uri="{BB962C8B-B14F-4D97-AF65-F5344CB8AC3E}">
        <p14:creationId xmlns:p14="http://schemas.microsoft.com/office/powerpoint/2010/main" val="2259227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Dış Ticaret</a:t>
            </a:r>
            <a:endParaRPr lang="tr-TR" b="1" dirty="0">
              <a:solidFill>
                <a:srgbClr val="FF0000"/>
              </a:solidFill>
            </a:endParaRPr>
          </a:p>
        </p:txBody>
      </p:sp>
      <p:sp>
        <p:nvSpPr>
          <p:cNvPr id="5" name="Dikdörtgen 4"/>
          <p:cNvSpPr/>
          <p:nvPr/>
        </p:nvSpPr>
        <p:spPr>
          <a:xfrm>
            <a:off x="1187624" y="1556792"/>
            <a:ext cx="6912768" cy="1872208"/>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tr-TR" sz="2000" b="1" u="sng" dirty="0">
                <a:solidFill>
                  <a:srgbClr val="FF0000"/>
                </a:solidFill>
              </a:rPr>
              <a:t>Ülkenin 2020 yılında ihraç ettiği başlıca ürünler</a:t>
            </a:r>
            <a:r>
              <a:rPr lang="tr-TR" sz="2000" dirty="0"/>
              <a:t>; ham </a:t>
            </a:r>
            <a:r>
              <a:rPr lang="tr-TR" sz="2000" dirty="0" smtClean="0"/>
              <a:t>petrol, petrol </a:t>
            </a:r>
            <a:r>
              <a:rPr lang="tr-TR" sz="2000" dirty="0"/>
              <a:t>gazları ve diğer gazlı hidrokarbonlar, petrol yağları ve </a:t>
            </a:r>
            <a:r>
              <a:rPr lang="tr-TR" sz="2000" dirty="0" err="1"/>
              <a:t>bitümenli</a:t>
            </a:r>
            <a:r>
              <a:rPr lang="tr-TR" sz="2000" dirty="0"/>
              <a:t> minerallerden elde edilen yağlar, domates </a:t>
            </a:r>
            <a:r>
              <a:rPr lang="tr-TR" sz="2000" dirty="0" smtClean="0"/>
              <a:t>ve altındır.</a:t>
            </a:r>
            <a:endParaRPr lang="tr-TR" sz="2000" dirty="0" smtClean="0"/>
          </a:p>
        </p:txBody>
      </p:sp>
      <p:sp>
        <p:nvSpPr>
          <p:cNvPr id="6" name="Dikdörtgen 5"/>
          <p:cNvSpPr/>
          <p:nvPr/>
        </p:nvSpPr>
        <p:spPr>
          <a:xfrm>
            <a:off x="1187624" y="3789040"/>
            <a:ext cx="6912768" cy="2016224"/>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tr-TR" sz="2000" b="1" u="sng" dirty="0">
                <a:solidFill>
                  <a:srgbClr val="FF0000"/>
                </a:solidFill>
              </a:rPr>
              <a:t>2020 yılında ithal ettiği başlıca ürünler</a:t>
            </a:r>
            <a:r>
              <a:rPr lang="tr-TR" sz="2000" dirty="0"/>
              <a:t>: otomobiller; tedavide veya korunmada kullanılmak üzere hazırlanan ilaçlar (</a:t>
            </a:r>
            <a:r>
              <a:rPr lang="tr-TR" sz="2000" dirty="0" err="1"/>
              <a:t>dozlandırılmış</a:t>
            </a:r>
            <a:r>
              <a:rPr lang="tr-TR" sz="2000" dirty="0"/>
              <a:t>); buğday ve mahlut; telefon cihazları, ses, görüntü veya diğer bilgileri almaya veya vermeye mahsus diğer cihazlar ve petrol yağları ve </a:t>
            </a:r>
            <a:r>
              <a:rPr lang="tr-TR" sz="2000" dirty="0" err="1"/>
              <a:t>bitümenli</a:t>
            </a:r>
            <a:r>
              <a:rPr lang="tr-TR" sz="2000" dirty="0"/>
              <a:t> minerallerden elde edilen yağlardır.</a:t>
            </a:r>
            <a:endParaRPr lang="tr-TR" sz="2000" dirty="0" smtClean="0"/>
          </a:p>
        </p:txBody>
      </p:sp>
    </p:spTree>
    <p:extLst>
      <p:ext uri="{BB962C8B-B14F-4D97-AF65-F5344CB8AC3E}">
        <p14:creationId xmlns:p14="http://schemas.microsoft.com/office/powerpoint/2010/main" val="430816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895" y="908720"/>
            <a:ext cx="8103301" cy="5184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3061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190" y="836712"/>
            <a:ext cx="8015258" cy="5216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63134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3345" y="836712"/>
            <a:ext cx="3125923" cy="2062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ikdörtgen 4"/>
          <p:cNvSpPr/>
          <p:nvPr/>
        </p:nvSpPr>
        <p:spPr>
          <a:xfrm>
            <a:off x="1187624" y="3440837"/>
            <a:ext cx="6768752" cy="2308324"/>
          </a:xfrm>
          <a:prstGeom prst="rect">
            <a:avLst/>
          </a:prstGeom>
        </p:spPr>
        <p:txBody>
          <a:bodyPr wrap="square">
            <a:spAutoFit/>
          </a:bodyPr>
          <a:lstStyle/>
          <a:p>
            <a:pPr algn="just"/>
            <a:r>
              <a:rPr lang="tr-TR" sz="2400" b="1" dirty="0"/>
              <a:t>Türkiye’nin Azerbaycan’a ihracatı; ihraç ürünlerinin bu ülkede tanınmaya başlaması, Türk şirketlerinin Azerbaycan piyasasında şube açmak suretiyle Türkiye’den ithalat yapması ve bu malları iç piyasada pazarlaması gibi nedenlerle yükselme eğilimi göstermektedir. </a:t>
            </a:r>
            <a:endParaRPr lang="tr-TR" sz="2400" b="1" dirty="0"/>
          </a:p>
        </p:txBody>
      </p:sp>
    </p:spTree>
    <p:extLst>
      <p:ext uri="{BB962C8B-B14F-4D97-AF65-F5344CB8AC3E}">
        <p14:creationId xmlns:p14="http://schemas.microsoft.com/office/powerpoint/2010/main" val="13770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814827"/>
            <a:ext cx="8501048"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24085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264</Words>
  <Application>Microsoft Office PowerPoint</Application>
  <PresentationFormat>Ekran Gösterisi (4:3)</PresentationFormat>
  <Paragraphs>31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AZERBAYCAN ÜLKE RAPORU</vt:lpstr>
      <vt:lpstr>Genel Bilgiler</vt:lpstr>
      <vt:lpstr>Genel Ekonomik Durum</vt:lpstr>
      <vt:lpstr>Genel Ekonomik Durum</vt:lpstr>
      <vt:lpstr>Dış Ticaret</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ALMANYA ÜLKE RAPORU</dc:title>
  <dc:creator>IPEK METINTURK</dc:creator>
  <cp:lastModifiedBy>IPEK METINTURK</cp:lastModifiedBy>
  <cp:revision>8</cp:revision>
  <dcterms:created xsi:type="dcterms:W3CDTF">2021-06-01T08:54:42Z</dcterms:created>
  <dcterms:modified xsi:type="dcterms:W3CDTF">2021-06-01T11:39:16Z</dcterms:modified>
</cp:coreProperties>
</file>