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7"/>
  </p:notesMasterIdLst>
  <p:sldIdLst>
    <p:sldId id="337" r:id="rId2"/>
    <p:sldId id="859" r:id="rId3"/>
    <p:sldId id="860" r:id="rId4"/>
    <p:sldId id="861" r:id="rId5"/>
    <p:sldId id="862" r:id="rId6"/>
    <p:sldId id="418" r:id="rId7"/>
    <p:sldId id="422" r:id="rId8"/>
    <p:sldId id="812" r:id="rId9"/>
    <p:sldId id="813" r:id="rId10"/>
    <p:sldId id="814" r:id="rId11"/>
    <p:sldId id="844" r:id="rId12"/>
    <p:sldId id="845" r:id="rId13"/>
    <p:sldId id="895" r:id="rId14"/>
    <p:sldId id="896" r:id="rId15"/>
    <p:sldId id="815" r:id="rId16"/>
    <p:sldId id="817" r:id="rId17"/>
    <p:sldId id="818" r:id="rId18"/>
    <p:sldId id="819" r:id="rId19"/>
    <p:sldId id="863" r:id="rId20"/>
    <p:sldId id="907" r:id="rId21"/>
    <p:sldId id="820" r:id="rId22"/>
    <p:sldId id="821" r:id="rId23"/>
    <p:sldId id="822" r:id="rId24"/>
    <p:sldId id="823" r:id="rId25"/>
    <p:sldId id="898" r:id="rId26"/>
    <p:sldId id="824" r:id="rId27"/>
    <p:sldId id="925" r:id="rId28"/>
    <p:sldId id="926" r:id="rId29"/>
    <p:sldId id="825" r:id="rId30"/>
    <p:sldId id="827" r:id="rId31"/>
    <p:sldId id="828" r:id="rId32"/>
    <p:sldId id="826" r:id="rId33"/>
    <p:sldId id="829" r:id="rId34"/>
    <p:sldId id="839" r:id="rId35"/>
    <p:sldId id="840" r:id="rId36"/>
    <p:sldId id="922" r:id="rId37"/>
    <p:sldId id="885" r:id="rId38"/>
    <p:sldId id="910" r:id="rId39"/>
    <p:sldId id="917" r:id="rId40"/>
    <p:sldId id="868" r:id="rId41"/>
    <p:sldId id="867" r:id="rId42"/>
    <p:sldId id="902" r:id="rId43"/>
    <p:sldId id="903" r:id="rId44"/>
    <p:sldId id="871" r:id="rId45"/>
    <p:sldId id="900" r:id="rId46"/>
    <p:sldId id="872" r:id="rId47"/>
    <p:sldId id="873" r:id="rId48"/>
    <p:sldId id="875" r:id="rId49"/>
    <p:sldId id="899" r:id="rId50"/>
    <p:sldId id="920" r:id="rId51"/>
    <p:sldId id="928" r:id="rId52"/>
    <p:sldId id="830" r:id="rId53"/>
    <p:sldId id="831" r:id="rId54"/>
    <p:sldId id="832" r:id="rId55"/>
    <p:sldId id="833" r:id="rId56"/>
    <p:sldId id="876" r:id="rId57"/>
    <p:sldId id="834" r:id="rId58"/>
    <p:sldId id="835" r:id="rId59"/>
    <p:sldId id="919" r:id="rId60"/>
    <p:sldId id="836" r:id="rId61"/>
    <p:sldId id="837" r:id="rId62"/>
    <p:sldId id="838" r:id="rId63"/>
    <p:sldId id="858" r:id="rId64"/>
    <p:sldId id="878" r:id="rId65"/>
    <p:sldId id="881" r:id="rId66"/>
    <p:sldId id="884" r:id="rId67"/>
    <p:sldId id="848" r:id="rId68"/>
    <p:sldId id="849" r:id="rId69"/>
    <p:sldId id="850" r:id="rId70"/>
    <p:sldId id="851" r:id="rId71"/>
    <p:sldId id="852" r:id="rId72"/>
    <p:sldId id="853" r:id="rId73"/>
    <p:sldId id="918" r:id="rId74"/>
    <p:sldId id="897" r:id="rId75"/>
    <p:sldId id="270" r:id="rId76"/>
  </p:sldIdLst>
  <p:sldSz cx="12192000" cy="6858000"/>
  <p:notesSz cx="6799263" cy="9929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36A"/>
    <a:srgbClr val="6C8190"/>
    <a:srgbClr val="E2E7EA"/>
    <a:srgbClr val="EFCFCC"/>
    <a:srgbClr val="C99D66"/>
    <a:srgbClr val="687F91"/>
    <a:srgbClr val="F7F0E1"/>
    <a:srgbClr val="B17F49"/>
    <a:srgbClr val="DCA153"/>
    <a:srgbClr val="EB8D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4364" autoAdjust="0"/>
  </p:normalViewPr>
  <p:slideViewPr>
    <p:cSldViewPr snapToGrid="0">
      <p:cViewPr varScale="1">
        <p:scale>
          <a:sx n="114" d="100"/>
          <a:sy n="114" d="100"/>
        </p:scale>
        <p:origin x="432" y="102"/>
      </p:cViewPr>
      <p:guideLst>
        <p:guide orient="horz" pos="2160"/>
        <p:guide pos="3840"/>
      </p:guideLst>
    </p:cSldViewPr>
  </p:slideViewPr>
  <p:notesTextViewPr>
    <p:cViewPr>
      <p:scale>
        <a:sx n="1" d="1"/>
        <a:sy n="1" d="1"/>
      </p:scale>
      <p:origin x="0" y="0"/>
    </p:cViewPr>
  </p:notesTextViewPr>
  <p:sorterViewPr>
    <p:cViewPr varScale="1">
      <p:scale>
        <a:sx n="1" d="1"/>
        <a:sy n="1" d="1"/>
      </p:scale>
      <p:origin x="0" y="-377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3B93D3-5221-4C51-8AE5-23EDA629E391}" type="doc">
      <dgm:prSet loTypeId="urn:microsoft.com/office/officeart/2005/8/layout/hierarchy4" loCatId="list" qsTypeId="urn:microsoft.com/office/officeart/2005/8/quickstyle/simple4" qsCatId="simple" csTypeId="urn:microsoft.com/office/officeart/2005/8/colors/accent1_2" csCatId="accent1" phldr="1"/>
      <dgm:spPr/>
      <dgm:t>
        <a:bodyPr/>
        <a:lstStyle/>
        <a:p>
          <a:endParaRPr lang="tr-TR"/>
        </a:p>
      </dgm:t>
    </dgm:pt>
    <dgm:pt modelId="{2753B6E2-C92B-4C15-BE8A-0A585BC10268}">
      <dgm:prSet phldrT="[Metin]" custT="1"/>
      <dgm:spPr>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dgm:spPr>
      <dgm:t>
        <a:bodyPr/>
        <a:lstStyle/>
        <a:p>
          <a:r>
            <a:rPr lang="tr-TR" sz="6000" b="1" dirty="0">
              <a:latin typeface="+mn-lt"/>
            </a:rPr>
            <a:t>YATIRIM TEŞVİK SİSTEMİ</a:t>
          </a:r>
        </a:p>
      </dgm:t>
    </dgm:pt>
    <dgm:pt modelId="{B06AC1AD-543A-4216-B330-6164B638DAA5}" type="parTrans" cxnId="{EA141039-33EC-4878-8318-8EF43C0C742F}">
      <dgm:prSet/>
      <dgm:spPr/>
      <dgm:t>
        <a:bodyPr/>
        <a:lstStyle/>
        <a:p>
          <a:endParaRPr lang="tr-TR" sz="1600">
            <a:latin typeface="+mn-lt"/>
          </a:endParaRPr>
        </a:p>
      </dgm:t>
    </dgm:pt>
    <dgm:pt modelId="{19F29AAE-BC97-4811-8705-1AB4ECDA05C2}" type="sibTrans" cxnId="{EA141039-33EC-4878-8318-8EF43C0C742F}">
      <dgm:prSet/>
      <dgm:spPr/>
      <dgm:t>
        <a:bodyPr/>
        <a:lstStyle/>
        <a:p>
          <a:endParaRPr lang="tr-TR" sz="1600">
            <a:latin typeface="+mn-lt"/>
          </a:endParaRPr>
        </a:p>
      </dgm:t>
    </dgm:pt>
    <dgm:pt modelId="{73A09EB8-40C4-4B86-AB24-A28659C8BC57}">
      <dgm:prSet phldrT="[Metin]" custT="1"/>
      <dgm:spPr>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r>
            <a:rPr lang="tr-TR" sz="2800" b="1" dirty="0">
              <a:solidFill>
                <a:schemeClr val="bg1"/>
              </a:solidFill>
              <a:latin typeface="+mn-lt"/>
            </a:rPr>
            <a:t>Yatırımlarda Devlet Yardımları Hakkında Karar</a:t>
          </a:r>
        </a:p>
      </dgm:t>
    </dgm:pt>
    <dgm:pt modelId="{20155517-B8B3-4711-822B-70415AEF712C}" type="parTrans" cxnId="{E27E2BA8-D0BF-4062-9547-3B7B699A1201}">
      <dgm:prSet/>
      <dgm:spPr/>
      <dgm:t>
        <a:bodyPr/>
        <a:lstStyle/>
        <a:p>
          <a:endParaRPr lang="tr-TR" sz="1600">
            <a:latin typeface="+mn-lt"/>
          </a:endParaRPr>
        </a:p>
      </dgm:t>
    </dgm:pt>
    <dgm:pt modelId="{EFD698F1-52B7-4493-AB16-C4F95997A807}" type="sibTrans" cxnId="{E27E2BA8-D0BF-4062-9547-3B7B699A1201}">
      <dgm:prSet/>
      <dgm:spPr/>
      <dgm:t>
        <a:bodyPr/>
        <a:lstStyle/>
        <a:p>
          <a:endParaRPr lang="tr-TR" sz="1600">
            <a:latin typeface="+mn-lt"/>
          </a:endParaRPr>
        </a:p>
      </dgm:t>
    </dgm:pt>
    <dgm:pt modelId="{6481593F-52D9-4F82-A5DF-B7B072AB2B2A}">
      <dgm:prSet phldrT="[Metin]" custT="1"/>
      <dgm:spPr>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r>
            <a:rPr lang="tr-TR" sz="2800" b="1" dirty="0">
              <a:solidFill>
                <a:schemeClr val="bg1"/>
              </a:solidFill>
              <a:latin typeface="+mn-lt"/>
            </a:rPr>
            <a:t>Proje Bazlı Teşvik Sistemi</a:t>
          </a:r>
          <a:endParaRPr lang="tr-TR" sz="2800" dirty="0">
            <a:solidFill>
              <a:schemeClr val="bg1"/>
            </a:solidFill>
            <a:latin typeface="+mn-lt"/>
          </a:endParaRPr>
        </a:p>
      </dgm:t>
    </dgm:pt>
    <dgm:pt modelId="{11434F4D-1D00-44CA-8C20-80C39B964B87}" type="parTrans" cxnId="{FAF86DBE-3D07-49D7-A638-928305D0E3E7}">
      <dgm:prSet/>
      <dgm:spPr/>
      <dgm:t>
        <a:bodyPr/>
        <a:lstStyle/>
        <a:p>
          <a:endParaRPr lang="tr-TR" sz="1600">
            <a:latin typeface="+mn-lt"/>
          </a:endParaRPr>
        </a:p>
      </dgm:t>
    </dgm:pt>
    <dgm:pt modelId="{BC79CCCE-7F4E-4635-9E93-920486EAC9C8}" type="sibTrans" cxnId="{FAF86DBE-3D07-49D7-A638-928305D0E3E7}">
      <dgm:prSet/>
      <dgm:spPr/>
      <dgm:t>
        <a:bodyPr/>
        <a:lstStyle/>
        <a:p>
          <a:endParaRPr lang="tr-TR" sz="1600">
            <a:latin typeface="+mn-lt"/>
          </a:endParaRPr>
        </a:p>
      </dgm:t>
    </dgm:pt>
    <dgm:pt modelId="{E21119E7-8361-4017-AE1C-136B61FC8AFA}">
      <dgm:prSet phldrT="[Metin]" custT="1"/>
      <dgm:spPr>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r>
            <a:rPr lang="tr-TR" sz="2800" b="1" dirty="0">
              <a:solidFill>
                <a:schemeClr val="bg1"/>
              </a:solidFill>
              <a:latin typeface="+mn-lt"/>
            </a:rPr>
            <a:t>Teknoloji Odaklı Sanayi Hamlesi Programı </a:t>
          </a:r>
          <a:endParaRPr lang="tr-TR" sz="2800" dirty="0">
            <a:solidFill>
              <a:schemeClr val="bg1"/>
            </a:solidFill>
            <a:latin typeface="+mn-lt"/>
          </a:endParaRPr>
        </a:p>
      </dgm:t>
    </dgm:pt>
    <dgm:pt modelId="{7D458C42-81A3-4F47-9AFF-EF6FC7CA08EE}" type="parTrans" cxnId="{82F1A6D1-C35A-465E-8904-B45CAEFD49E2}">
      <dgm:prSet/>
      <dgm:spPr/>
      <dgm:t>
        <a:bodyPr/>
        <a:lstStyle/>
        <a:p>
          <a:endParaRPr lang="tr-TR" sz="1600">
            <a:latin typeface="+mn-lt"/>
          </a:endParaRPr>
        </a:p>
      </dgm:t>
    </dgm:pt>
    <dgm:pt modelId="{787185E0-81C8-41FD-AF0D-505D021771C6}" type="sibTrans" cxnId="{82F1A6D1-C35A-465E-8904-B45CAEFD49E2}">
      <dgm:prSet/>
      <dgm:spPr/>
      <dgm:t>
        <a:bodyPr/>
        <a:lstStyle/>
        <a:p>
          <a:endParaRPr lang="tr-TR" sz="1600">
            <a:latin typeface="+mn-lt"/>
          </a:endParaRPr>
        </a:p>
      </dgm:t>
    </dgm:pt>
    <dgm:pt modelId="{1D4FB977-466A-4A28-99C3-F61EEB52AF0E}">
      <dgm:prSet phldrT="[Metin]" custT="1"/>
      <dgm:spPr>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r>
            <a:rPr lang="tr-TR" sz="2800" b="1" dirty="0">
              <a:solidFill>
                <a:schemeClr val="bg1"/>
              </a:solidFill>
              <a:latin typeface="+mn-lt"/>
            </a:rPr>
            <a:t>Cazibe Merkezleri Programı</a:t>
          </a:r>
        </a:p>
      </dgm:t>
    </dgm:pt>
    <dgm:pt modelId="{745A3164-8B19-4CD1-8DEC-1C92142FD924}" type="parTrans" cxnId="{251347B8-98BD-44FF-885A-014B70E10598}">
      <dgm:prSet/>
      <dgm:spPr/>
      <dgm:t>
        <a:bodyPr/>
        <a:lstStyle/>
        <a:p>
          <a:endParaRPr lang="tr-TR"/>
        </a:p>
      </dgm:t>
    </dgm:pt>
    <dgm:pt modelId="{2C99B554-DFC6-430B-9CB1-C94BEC3AE187}" type="sibTrans" cxnId="{251347B8-98BD-44FF-885A-014B70E10598}">
      <dgm:prSet/>
      <dgm:spPr/>
      <dgm:t>
        <a:bodyPr/>
        <a:lstStyle/>
        <a:p>
          <a:endParaRPr lang="tr-TR"/>
        </a:p>
      </dgm:t>
    </dgm:pt>
    <dgm:pt modelId="{BDED190D-7263-4590-9A2F-631208B22152}" type="pres">
      <dgm:prSet presAssocID="{BB3B93D3-5221-4C51-8AE5-23EDA629E391}" presName="Name0" presStyleCnt="0">
        <dgm:presLayoutVars>
          <dgm:chPref val="1"/>
          <dgm:dir/>
          <dgm:animOne val="branch"/>
          <dgm:animLvl val="lvl"/>
          <dgm:resizeHandles/>
        </dgm:presLayoutVars>
      </dgm:prSet>
      <dgm:spPr/>
    </dgm:pt>
    <dgm:pt modelId="{E8688BC8-4646-4964-A963-D02129C2DF89}" type="pres">
      <dgm:prSet presAssocID="{2753B6E2-C92B-4C15-BE8A-0A585BC10268}" presName="vertOne" presStyleCnt="0"/>
      <dgm:spPr/>
    </dgm:pt>
    <dgm:pt modelId="{69ACDDED-BE7B-460B-B62B-0499EB9E3D05}" type="pres">
      <dgm:prSet presAssocID="{2753B6E2-C92B-4C15-BE8A-0A585BC10268}" presName="txOne" presStyleLbl="node0" presStyleIdx="0" presStyleCnt="1">
        <dgm:presLayoutVars>
          <dgm:chPref val="3"/>
        </dgm:presLayoutVars>
      </dgm:prSet>
      <dgm:spPr/>
    </dgm:pt>
    <dgm:pt modelId="{C20D0D97-E40F-42EC-A9E1-E1CA3880CD48}" type="pres">
      <dgm:prSet presAssocID="{2753B6E2-C92B-4C15-BE8A-0A585BC10268}" presName="parTransOne" presStyleCnt="0"/>
      <dgm:spPr/>
    </dgm:pt>
    <dgm:pt modelId="{DCE666AF-6271-4D1D-A1B3-FE17E187B386}" type="pres">
      <dgm:prSet presAssocID="{2753B6E2-C92B-4C15-BE8A-0A585BC10268}" presName="horzOne" presStyleCnt="0"/>
      <dgm:spPr/>
    </dgm:pt>
    <dgm:pt modelId="{F33D7497-AECD-4E76-8847-8454FEA023EE}" type="pres">
      <dgm:prSet presAssocID="{73A09EB8-40C4-4B86-AB24-A28659C8BC57}" presName="vertTwo" presStyleCnt="0"/>
      <dgm:spPr/>
    </dgm:pt>
    <dgm:pt modelId="{072FAAED-9AD2-4E2F-A2A9-6EA56AFE4A3E}" type="pres">
      <dgm:prSet presAssocID="{73A09EB8-40C4-4B86-AB24-A28659C8BC57}" presName="txTwo" presStyleLbl="node2" presStyleIdx="0" presStyleCnt="4">
        <dgm:presLayoutVars>
          <dgm:chPref val="3"/>
        </dgm:presLayoutVars>
      </dgm:prSet>
      <dgm:spPr/>
    </dgm:pt>
    <dgm:pt modelId="{B93D5FB8-9DB6-4BE0-8686-656CF7809954}" type="pres">
      <dgm:prSet presAssocID="{73A09EB8-40C4-4B86-AB24-A28659C8BC57}" presName="horzTwo" presStyleCnt="0"/>
      <dgm:spPr/>
    </dgm:pt>
    <dgm:pt modelId="{D1B49B41-5FA8-4D77-A9D2-4DF5D6A23C46}" type="pres">
      <dgm:prSet presAssocID="{EFD698F1-52B7-4493-AB16-C4F95997A807}" presName="sibSpaceTwo" presStyleCnt="0"/>
      <dgm:spPr/>
    </dgm:pt>
    <dgm:pt modelId="{12FD8F9F-E2EF-4010-BBB3-E0731BE05695}" type="pres">
      <dgm:prSet presAssocID="{6481593F-52D9-4F82-A5DF-B7B072AB2B2A}" presName="vertTwo" presStyleCnt="0"/>
      <dgm:spPr/>
    </dgm:pt>
    <dgm:pt modelId="{F19D4E5D-9027-4DB2-8A9B-DF9B2A0B567E}" type="pres">
      <dgm:prSet presAssocID="{6481593F-52D9-4F82-A5DF-B7B072AB2B2A}" presName="txTwo" presStyleLbl="node2" presStyleIdx="1" presStyleCnt="4">
        <dgm:presLayoutVars>
          <dgm:chPref val="3"/>
        </dgm:presLayoutVars>
      </dgm:prSet>
      <dgm:spPr/>
    </dgm:pt>
    <dgm:pt modelId="{6035E2CE-C06D-418C-B372-2882AAE2A3A5}" type="pres">
      <dgm:prSet presAssocID="{6481593F-52D9-4F82-A5DF-B7B072AB2B2A}" presName="horzTwo" presStyleCnt="0"/>
      <dgm:spPr/>
    </dgm:pt>
    <dgm:pt modelId="{C417C024-DE38-4A31-80B7-4018586DD459}" type="pres">
      <dgm:prSet presAssocID="{BC79CCCE-7F4E-4635-9E93-920486EAC9C8}" presName="sibSpaceTwo" presStyleCnt="0"/>
      <dgm:spPr/>
    </dgm:pt>
    <dgm:pt modelId="{E69847D7-6FA5-4382-B932-7982EB9FAA40}" type="pres">
      <dgm:prSet presAssocID="{E21119E7-8361-4017-AE1C-136B61FC8AFA}" presName="vertTwo" presStyleCnt="0"/>
      <dgm:spPr/>
    </dgm:pt>
    <dgm:pt modelId="{F97FA33E-BC92-4472-A033-4D8E68C65A42}" type="pres">
      <dgm:prSet presAssocID="{E21119E7-8361-4017-AE1C-136B61FC8AFA}" presName="txTwo" presStyleLbl="node2" presStyleIdx="2" presStyleCnt="4">
        <dgm:presLayoutVars>
          <dgm:chPref val="3"/>
        </dgm:presLayoutVars>
      </dgm:prSet>
      <dgm:spPr/>
    </dgm:pt>
    <dgm:pt modelId="{4665889E-FC94-4FE9-9B0E-AFB589543E72}" type="pres">
      <dgm:prSet presAssocID="{E21119E7-8361-4017-AE1C-136B61FC8AFA}" presName="horzTwo" presStyleCnt="0"/>
      <dgm:spPr/>
    </dgm:pt>
    <dgm:pt modelId="{EE12A8B3-97B0-476D-9A04-DEC602198B46}" type="pres">
      <dgm:prSet presAssocID="{787185E0-81C8-41FD-AF0D-505D021771C6}" presName="sibSpaceTwo" presStyleCnt="0"/>
      <dgm:spPr/>
    </dgm:pt>
    <dgm:pt modelId="{95FE6697-BDF2-4BD6-A2BB-AFD6F661780A}" type="pres">
      <dgm:prSet presAssocID="{1D4FB977-466A-4A28-99C3-F61EEB52AF0E}" presName="vertTwo" presStyleCnt="0"/>
      <dgm:spPr/>
    </dgm:pt>
    <dgm:pt modelId="{87BEE5A1-BDDF-4CDD-9265-4B30305572C0}" type="pres">
      <dgm:prSet presAssocID="{1D4FB977-466A-4A28-99C3-F61EEB52AF0E}" presName="txTwo" presStyleLbl="node2" presStyleIdx="3" presStyleCnt="4">
        <dgm:presLayoutVars>
          <dgm:chPref val="3"/>
        </dgm:presLayoutVars>
      </dgm:prSet>
      <dgm:spPr/>
    </dgm:pt>
    <dgm:pt modelId="{DF890BAB-471C-436F-8E0A-92122161EFC2}" type="pres">
      <dgm:prSet presAssocID="{1D4FB977-466A-4A28-99C3-F61EEB52AF0E}" presName="horzTwo" presStyleCnt="0"/>
      <dgm:spPr/>
    </dgm:pt>
  </dgm:ptLst>
  <dgm:cxnLst>
    <dgm:cxn modelId="{B86CDF1F-FC89-4245-912D-F6266F5C278F}" type="presOf" srcId="{1D4FB977-466A-4A28-99C3-F61EEB52AF0E}" destId="{87BEE5A1-BDDF-4CDD-9265-4B30305572C0}" srcOrd="0" destOrd="0" presId="urn:microsoft.com/office/officeart/2005/8/layout/hierarchy4"/>
    <dgm:cxn modelId="{EA141039-33EC-4878-8318-8EF43C0C742F}" srcId="{BB3B93D3-5221-4C51-8AE5-23EDA629E391}" destId="{2753B6E2-C92B-4C15-BE8A-0A585BC10268}" srcOrd="0" destOrd="0" parTransId="{B06AC1AD-543A-4216-B330-6164B638DAA5}" sibTransId="{19F29AAE-BC97-4811-8705-1AB4ECDA05C2}"/>
    <dgm:cxn modelId="{EF48E93F-D85F-4FBF-A8CA-2ACDB3FFB2F9}" type="presOf" srcId="{6481593F-52D9-4F82-A5DF-B7B072AB2B2A}" destId="{F19D4E5D-9027-4DB2-8A9B-DF9B2A0B567E}" srcOrd="0" destOrd="0" presId="urn:microsoft.com/office/officeart/2005/8/layout/hierarchy4"/>
    <dgm:cxn modelId="{408A7D63-E13C-4935-B7C7-A2B0801172FD}" type="presOf" srcId="{73A09EB8-40C4-4B86-AB24-A28659C8BC57}" destId="{072FAAED-9AD2-4E2F-A2A9-6EA56AFE4A3E}" srcOrd="0" destOrd="0" presId="urn:microsoft.com/office/officeart/2005/8/layout/hierarchy4"/>
    <dgm:cxn modelId="{9EAA0D45-AC7B-4340-BFA0-64AE56534DB0}" type="presOf" srcId="{BB3B93D3-5221-4C51-8AE5-23EDA629E391}" destId="{BDED190D-7263-4590-9A2F-631208B22152}" srcOrd="0" destOrd="0" presId="urn:microsoft.com/office/officeart/2005/8/layout/hierarchy4"/>
    <dgm:cxn modelId="{A02DEE7E-899F-4110-81F8-63AF3DFF302B}" type="presOf" srcId="{E21119E7-8361-4017-AE1C-136B61FC8AFA}" destId="{F97FA33E-BC92-4472-A033-4D8E68C65A42}" srcOrd="0" destOrd="0" presId="urn:microsoft.com/office/officeart/2005/8/layout/hierarchy4"/>
    <dgm:cxn modelId="{51437F86-C45B-43D2-B70A-8AC675BDAE04}" type="presOf" srcId="{2753B6E2-C92B-4C15-BE8A-0A585BC10268}" destId="{69ACDDED-BE7B-460B-B62B-0499EB9E3D05}" srcOrd="0" destOrd="0" presId="urn:microsoft.com/office/officeart/2005/8/layout/hierarchy4"/>
    <dgm:cxn modelId="{E27E2BA8-D0BF-4062-9547-3B7B699A1201}" srcId="{2753B6E2-C92B-4C15-BE8A-0A585BC10268}" destId="{73A09EB8-40C4-4B86-AB24-A28659C8BC57}" srcOrd="0" destOrd="0" parTransId="{20155517-B8B3-4711-822B-70415AEF712C}" sibTransId="{EFD698F1-52B7-4493-AB16-C4F95997A807}"/>
    <dgm:cxn modelId="{251347B8-98BD-44FF-885A-014B70E10598}" srcId="{2753B6E2-C92B-4C15-BE8A-0A585BC10268}" destId="{1D4FB977-466A-4A28-99C3-F61EEB52AF0E}" srcOrd="3" destOrd="0" parTransId="{745A3164-8B19-4CD1-8DEC-1C92142FD924}" sibTransId="{2C99B554-DFC6-430B-9CB1-C94BEC3AE187}"/>
    <dgm:cxn modelId="{FAF86DBE-3D07-49D7-A638-928305D0E3E7}" srcId="{2753B6E2-C92B-4C15-BE8A-0A585BC10268}" destId="{6481593F-52D9-4F82-A5DF-B7B072AB2B2A}" srcOrd="1" destOrd="0" parTransId="{11434F4D-1D00-44CA-8C20-80C39B964B87}" sibTransId="{BC79CCCE-7F4E-4635-9E93-920486EAC9C8}"/>
    <dgm:cxn modelId="{82F1A6D1-C35A-465E-8904-B45CAEFD49E2}" srcId="{2753B6E2-C92B-4C15-BE8A-0A585BC10268}" destId="{E21119E7-8361-4017-AE1C-136B61FC8AFA}" srcOrd="2" destOrd="0" parTransId="{7D458C42-81A3-4F47-9AFF-EF6FC7CA08EE}" sibTransId="{787185E0-81C8-41FD-AF0D-505D021771C6}"/>
    <dgm:cxn modelId="{F719A1C7-8522-4374-9973-8FC75E65E4EF}" type="presParOf" srcId="{BDED190D-7263-4590-9A2F-631208B22152}" destId="{E8688BC8-4646-4964-A963-D02129C2DF89}" srcOrd="0" destOrd="0" presId="urn:microsoft.com/office/officeart/2005/8/layout/hierarchy4"/>
    <dgm:cxn modelId="{4652613E-602C-48F6-B362-C3703D74C361}" type="presParOf" srcId="{E8688BC8-4646-4964-A963-D02129C2DF89}" destId="{69ACDDED-BE7B-460B-B62B-0499EB9E3D05}" srcOrd="0" destOrd="0" presId="urn:microsoft.com/office/officeart/2005/8/layout/hierarchy4"/>
    <dgm:cxn modelId="{1EDB9515-D211-4B06-80F5-196776D8857C}" type="presParOf" srcId="{E8688BC8-4646-4964-A963-D02129C2DF89}" destId="{C20D0D97-E40F-42EC-A9E1-E1CA3880CD48}" srcOrd="1" destOrd="0" presId="urn:microsoft.com/office/officeart/2005/8/layout/hierarchy4"/>
    <dgm:cxn modelId="{58067274-A4A6-47B7-9E4D-812738C06969}" type="presParOf" srcId="{E8688BC8-4646-4964-A963-D02129C2DF89}" destId="{DCE666AF-6271-4D1D-A1B3-FE17E187B386}" srcOrd="2" destOrd="0" presId="urn:microsoft.com/office/officeart/2005/8/layout/hierarchy4"/>
    <dgm:cxn modelId="{35CC9AC3-BEFF-43FE-AB45-32D78780A6AC}" type="presParOf" srcId="{DCE666AF-6271-4D1D-A1B3-FE17E187B386}" destId="{F33D7497-AECD-4E76-8847-8454FEA023EE}" srcOrd="0" destOrd="0" presId="urn:microsoft.com/office/officeart/2005/8/layout/hierarchy4"/>
    <dgm:cxn modelId="{022CF6A5-1C3A-439A-A942-CAE1EB0DE9D6}" type="presParOf" srcId="{F33D7497-AECD-4E76-8847-8454FEA023EE}" destId="{072FAAED-9AD2-4E2F-A2A9-6EA56AFE4A3E}" srcOrd="0" destOrd="0" presId="urn:microsoft.com/office/officeart/2005/8/layout/hierarchy4"/>
    <dgm:cxn modelId="{330803A0-D0AA-486C-A83E-D7DCC5DA54AF}" type="presParOf" srcId="{F33D7497-AECD-4E76-8847-8454FEA023EE}" destId="{B93D5FB8-9DB6-4BE0-8686-656CF7809954}" srcOrd="1" destOrd="0" presId="urn:microsoft.com/office/officeart/2005/8/layout/hierarchy4"/>
    <dgm:cxn modelId="{8540DFF1-6538-4762-912E-3C3716D2467C}" type="presParOf" srcId="{DCE666AF-6271-4D1D-A1B3-FE17E187B386}" destId="{D1B49B41-5FA8-4D77-A9D2-4DF5D6A23C46}" srcOrd="1" destOrd="0" presId="urn:microsoft.com/office/officeart/2005/8/layout/hierarchy4"/>
    <dgm:cxn modelId="{3ECB8A34-4FC5-4C57-A88E-489529B66C7E}" type="presParOf" srcId="{DCE666AF-6271-4D1D-A1B3-FE17E187B386}" destId="{12FD8F9F-E2EF-4010-BBB3-E0731BE05695}" srcOrd="2" destOrd="0" presId="urn:microsoft.com/office/officeart/2005/8/layout/hierarchy4"/>
    <dgm:cxn modelId="{3F98CC15-8EF7-4813-8BC2-4E83145B98BB}" type="presParOf" srcId="{12FD8F9F-E2EF-4010-BBB3-E0731BE05695}" destId="{F19D4E5D-9027-4DB2-8A9B-DF9B2A0B567E}" srcOrd="0" destOrd="0" presId="urn:microsoft.com/office/officeart/2005/8/layout/hierarchy4"/>
    <dgm:cxn modelId="{365AF620-DA53-4A5A-B0FC-D62BA121606F}" type="presParOf" srcId="{12FD8F9F-E2EF-4010-BBB3-E0731BE05695}" destId="{6035E2CE-C06D-418C-B372-2882AAE2A3A5}" srcOrd="1" destOrd="0" presId="urn:microsoft.com/office/officeart/2005/8/layout/hierarchy4"/>
    <dgm:cxn modelId="{94358E7F-ECDA-4DD6-B683-D3FAB93B1EE1}" type="presParOf" srcId="{DCE666AF-6271-4D1D-A1B3-FE17E187B386}" destId="{C417C024-DE38-4A31-80B7-4018586DD459}" srcOrd="3" destOrd="0" presId="urn:microsoft.com/office/officeart/2005/8/layout/hierarchy4"/>
    <dgm:cxn modelId="{74DBDFF0-5246-420A-8608-364826A4039C}" type="presParOf" srcId="{DCE666AF-6271-4D1D-A1B3-FE17E187B386}" destId="{E69847D7-6FA5-4382-B932-7982EB9FAA40}" srcOrd="4" destOrd="0" presId="urn:microsoft.com/office/officeart/2005/8/layout/hierarchy4"/>
    <dgm:cxn modelId="{D8D8A2CD-439C-4409-8528-71DCCC8E417A}" type="presParOf" srcId="{E69847D7-6FA5-4382-B932-7982EB9FAA40}" destId="{F97FA33E-BC92-4472-A033-4D8E68C65A42}" srcOrd="0" destOrd="0" presId="urn:microsoft.com/office/officeart/2005/8/layout/hierarchy4"/>
    <dgm:cxn modelId="{37830886-ED24-4CC3-91C0-FE695694CB6B}" type="presParOf" srcId="{E69847D7-6FA5-4382-B932-7982EB9FAA40}" destId="{4665889E-FC94-4FE9-9B0E-AFB589543E72}" srcOrd="1" destOrd="0" presId="urn:microsoft.com/office/officeart/2005/8/layout/hierarchy4"/>
    <dgm:cxn modelId="{F9C58E72-EB1D-48CB-AEBD-CD138639A03E}" type="presParOf" srcId="{DCE666AF-6271-4D1D-A1B3-FE17E187B386}" destId="{EE12A8B3-97B0-476D-9A04-DEC602198B46}" srcOrd="5" destOrd="0" presId="urn:microsoft.com/office/officeart/2005/8/layout/hierarchy4"/>
    <dgm:cxn modelId="{174E434E-C237-46EF-B4C5-4E3E7F17E5EA}" type="presParOf" srcId="{DCE666AF-6271-4D1D-A1B3-FE17E187B386}" destId="{95FE6697-BDF2-4BD6-A2BB-AFD6F661780A}" srcOrd="6" destOrd="0" presId="urn:microsoft.com/office/officeart/2005/8/layout/hierarchy4"/>
    <dgm:cxn modelId="{E1A5B53C-ABA2-4D10-9E8A-18FE8135F853}" type="presParOf" srcId="{95FE6697-BDF2-4BD6-A2BB-AFD6F661780A}" destId="{87BEE5A1-BDDF-4CDD-9265-4B30305572C0}" srcOrd="0" destOrd="0" presId="urn:microsoft.com/office/officeart/2005/8/layout/hierarchy4"/>
    <dgm:cxn modelId="{5EBF2CFA-A68E-40D1-B4E3-006513CA73D9}" type="presParOf" srcId="{95FE6697-BDF2-4BD6-A2BB-AFD6F661780A}" destId="{DF890BAB-471C-436F-8E0A-92122161EFC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E4CD49-D218-4C17-8D3A-447084110F1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tr-TR"/>
        </a:p>
      </dgm:t>
    </dgm:pt>
    <dgm:pt modelId="{B488AE66-8909-421D-822B-BB36737BDDC5}">
      <dgm:prSet phldrT="[Metin]" custT="1"/>
      <dgm:spPr>
        <a:solidFill>
          <a:srgbClr val="C99D66"/>
        </a:solidFill>
        <a:scene3d>
          <a:camera prst="orthographicFront"/>
          <a:lightRig rig="threePt" dir="t"/>
        </a:scene3d>
        <a:sp3d>
          <a:bevelT w="139700" h="139700" prst="divot"/>
        </a:sp3d>
      </dgm:spPr>
      <dgm:t>
        <a:bodyPr/>
        <a:lstStyle/>
        <a:p>
          <a:r>
            <a:rPr lang="tr-TR" sz="1400" b="1" i="0" dirty="0"/>
            <a:t>Destekler</a:t>
          </a:r>
        </a:p>
      </dgm:t>
    </dgm:pt>
    <dgm:pt modelId="{F0B06DFC-9A43-4A15-96CD-E92B0D160240}" type="parTrans" cxnId="{C089163B-B468-49EC-9B72-3B3C3B279C33}">
      <dgm:prSet/>
      <dgm:spPr/>
      <dgm:t>
        <a:bodyPr/>
        <a:lstStyle/>
        <a:p>
          <a:endParaRPr lang="tr-TR"/>
        </a:p>
      </dgm:t>
    </dgm:pt>
    <dgm:pt modelId="{209AF3B1-52CD-49B4-BD92-CD9E0D9F4821}" type="sibTrans" cxnId="{C089163B-B468-49EC-9B72-3B3C3B279C33}">
      <dgm:prSet/>
      <dgm:spPr/>
      <dgm:t>
        <a:bodyPr/>
        <a:lstStyle/>
        <a:p>
          <a:endParaRPr lang="tr-TR"/>
        </a:p>
      </dgm:t>
    </dgm:pt>
    <dgm:pt modelId="{EAB9740F-BD59-4E0C-A297-A40FA410DA9A}">
      <dgm:prSet phldrT="[Metin]"/>
      <dgm:spPr>
        <a:solidFill>
          <a:srgbClr val="6C8190"/>
        </a:solidFill>
        <a:ln>
          <a:noFill/>
        </a:ln>
        <a:scene3d>
          <a:camera prst="orthographicFront"/>
          <a:lightRig rig="threePt" dir="t"/>
        </a:scene3d>
        <a:sp3d>
          <a:bevelT/>
        </a:sp3d>
      </dgm:spPr>
      <dgm:t>
        <a:bodyPr/>
        <a:lstStyle/>
        <a:p>
          <a:r>
            <a:rPr lang="tr-TR" dirty="0"/>
            <a:t>TÜBİTAK Ar-Ge Desteği</a:t>
          </a:r>
        </a:p>
      </dgm:t>
    </dgm:pt>
    <dgm:pt modelId="{4003997C-ED8A-4BB8-8250-EDD130520D9F}" type="parTrans" cxnId="{C1603DB6-C7AD-495A-A773-E7F3D51E300B}">
      <dgm:prSet/>
      <dgm:spPr/>
      <dgm:t>
        <a:bodyPr/>
        <a:lstStyle/>
        <a:p>
          <a:endParaRPr lang="tr-TR"/>
        </a:p>
      </dgm:t>
    </dgm:pt>
    <dgm:pt modelId="{639A371B-3C5A-4CEE-A606-5EC14C44F65A}" type="sibTrans" cxnId="{C1603DB6-C7AD-495A-A773-E7F3D51E300B}">
      <dgm:prSet/>
      <dgm:spPr>
        <a:solidFill>
          <a:schemeClr val="accent2"/>
        </a:solidFill>
        <a:ln>
          <a:noFill/>
        </a:ln>
        <a:scene3d>
          <a:camera prst="orthographicFront"/>
          <a:lightRig rig="threePt" dir="t"/>
        </a:scene3d>
        <a:sp3d>
          <a:bevelT/>
        </a:sp3d>
      </dgm:spPr>
      <dgm:t>
        <a:bodyPr/>
        <a:lstStyle/>
        <a:p>
          <a:endParaRPr lang="tr-TR"/>
        </a:p>
      </dgm:t>
    </dgm:pt>
    <dgm:pt modelId="{B6F6AC09-255E-42CA-A74C-B2ED10190668}">
      <dgm:prSet phldrT="[Metin]"/>
      <dgm:spPr>
        <a:solidFill>
          <a:srgbClr val="6C8190"/>
        </a:solidFill>
        <a:ln>
          <a:noFill/>
        </a:ln>
        <a:scene3d>
          <a:camera prst="orthographicFront"/>
          <a:lightRig rig="threePt" dir="t"/>
        </a:scene3d>
        <a:sp3d>
          <a:bevelT/>
        </a:sp3d>
      </dgm:spPr>
      <dgm:t>
        <a:bodyPr/>
        <a:lstStyle/>
        <a:p>
          <a:r>
            <a:rPr lang="tr-TR" dirty="0"/>
            <a:t>KOSGEB KOBİ Desteği</a:t>
          </a:r>
        </a:p>
      </dgm:t>
    </dgm:pt>
    <dgm:pt modelId="{9EF2D38A-7E8C-4CD2-97FC-832AEA6E5BB9}" type="parTrans" cxnId="{8CAED459-15AE-441D-ACC4-D709DA1F14EF}">
      <dgm:prSet/>
      <dgm:spPr/>
      <dgm:t>
        <a:bodyPr/>
        <a:lstStyle/>
        <a:p>
          <a:endParaRPr lang="tr-TR"/>
        </a:p>
      </dgm:t>
    </dgm:pt>
    <dgm:pt modelId="{449941CB-6D61-4131-9896-38C91CAC8037}" type="sibTrans" cxnId="{8CAED459-15AE-441D-ACC4-D709DA1F14EF}">
      <dgm:prSet/>
      <dgm:spPr>
        <a:solidFill>
          <a:schemeClr val="accent2"/>
        </a:solidFill>
        <a:scene3d>
          <a:camera prst="orthographicFront"/>
          <a:lightRig rig="threePt" dir="t"/>
        </a:scene3d>
        <a:sp3d>
          <a:bevelT/>
        </a:sp3d>
      </dgm:spPr>
      <dgm:t>
        <a:bodyPr/>
        <a:lstStyle/>
        <a:p>
          <a:endParaRPr lang="tr-TR"/>
        </a:p>
      </dgm:t>
    </dgm:pt>
    <dgm:pt modelId="{31C102C9-40C7-48B7-8FA1-B6C87F9E86D6}">
      <dgm:prSet phldrT="[Metin]"/>
      <dgm:spPr>
        <a:solidFill>
          <a:srgbClr val="6C8190"/>
        </a:solidFill>
        <a:ln>
          <a:noFill/>
        </a:ln>
        <a:scene3d>
          <a:camera prst="orthographicFront"/>
          <a:lightRig rig="threePt" dir="t"/>
        </a:scene3d>
        <a:sp3d>
          <a:bevelT/>
        </a:sp3d>
      </dgm:spPr>
      <dgm:t>
        <a:bodyPr/>
        <a:lstStyle/>
        <a:p>
          <a:r>
            <a:rPr lang="tr-TR" dirty="0"/>
            <a:t>Proje Bazlı Destek</a:t>
          </a:r>
        </a:p>
      </dgm:t>
    </dgm:pt>
    <dgm:pt modelId="{3581B2FF-1865-4DA6-89B1-892C2961CBCC}" type="parTrans" cxnId="{D6F9A325-2C14-4119-9D73-D6A210531314}">
      <dgm:prSet/>
      <dgm:spPr/>
      <dgm:t>
        <a:bodyPr/>
        <a:lstStyle/>
        <a:p>
          <a:endParaRPr lang="tr-TR"/>
        </a:p>
      </dgm:t>
    </dgm:pt>
    <dgm:pt modelId="{563CB635-78B7-47A2-9A60-267AC2C22451}" type="sibTrans" cxnId="{D6F9A325-2C14-4119-9D73-D6A210531314}">
      <dgm:prSet/>
      <dgm:spPr>
        <a:solidFill>
          <a:schemeClr val="accent2"/>
        </a:solidFill>
        <a:scene3d>
          <a:camera prst="orthographicFront"/>
          <a:lightRig rig="threePt" dir="t"/>
        </a:scene3d>
        <a:sp3d>
          <a:bevelT/>
        </a:sp3d>
      </dgm:spPr>
      <dgm:t>
        <a:bodyPr/>
        <a:lstStyle/>
        <a:p>
          <a:endParaRPr lang="tr-TR"/>
        </a:p>
      </dgm:t>
    </dgm:pt>
    <dgm:pt modelId="{CBB8825B-42D6-4CF1-AA9A-39839007DF42}">
      <dgm:prSet phldrT="[Metin]"/>
      <dgm:spPr>
        <a:solidFill>
          <a:srgbClr val="6C8190"/>
        </a:solidFill>
        <a:ln>
          <a:noFill/>
        </a:ln>
        <a:scene3d>
          <a:camera prst="orthographicFront"/>
          <a:lightRig rig="threePt" dir="t"/>
        </a:scene3d>
        <a:sp3d>
          <a:bevelT/>
        </a:sp3d>
      </dgm:spPr>
      <dgm:t>
        <a:bodyPr/>
        <a:lstStyle/>
        <a:p>
          <a:r>
            <a:rPr lang="tr-TR" dirty="0"/>
            <a:t>Stratejik Yatırım Desteği</a:t>
          </a:r>
        </a:p>
      </dgm:t>
    </dgm:pt>
    <dgm:pt modelId="{111E2B75-75B0-428B-BB57-54553018B523}" type="sibTrans" cxnId="{763E3ED2-CF15-420E-B8D1-F95DF5AA35C6}">
      <dgm:prSet/>
      <dgm:spPr>
        <a:solidFill>
          <a:schemeClr val="accent2"/>
        </a:solidFill>
        <a:scene3d>
          <a:camera prst="orthographicFront"/>
          <a:lightRig rig="threePt" dir="t"/>
        </a:scene3d>
        <a:sp3d>
          <a:bevelT/>
        </a:sp3d>
      </dgm:spPr>
      <dgm:t>
        <a:bodyPr/>
        <a:lstStyle/>
        <a:p>
          <a:endParaRPr lang="tr-TR"/>
        </a:p>
      </dgm:t>
    </dgm:pt>
    <dgm:pt modelId="{C1AD2CBD-7E26-4D36-BE20-A17E2D0F2CE8}" type="parTrans" cxnId="{763E3ED2-CF15-420E-B8D1-F95DF5AA35C6}">
      <dgm:prSet/>
      <dgm:spPr/>
      <dgm:t>
        <a:bodyPr/>
        <a:lstStyle/>
        <a:p>
          <a:endParaRPr lang="tr-TR"/>
        </a:p>
      </dgm:t>
    </dgm:pt>
    <dgm:pt modelId="{11330E5D-7561-4418-A48F-62B42E298BF9}" type="pres">
      <dgm:prSet presAssocID="{A4E4CD49-D218-4C17-8D3A-447084110F18}" presName="Name0" presStyleCnt="0">
        <dgm:presLayoutVars>
          <dgm:chMax val="1"/>
          <dgm:dir/>
          <dgm:animLvl val="ctr"/>
          <dgm:resizeHandles val="exact"/>
        </dgm:presLayoutVars>
      </dgm:prSet>
      <dgm:spPr/>
    </dgm:pt>
    <dgm:pt modelId="{30B430E6-2D3A-4868-9DDF-B4B578C8D149}" type="pres">
      <dgm:prSet presAssocID="{B488AE66-8909-421D-822B-BB36737BDDC5}" presName="centerShape" presStyleLbl="node0" presStyleIdx="0" presStyleCnt="1" custScaleX="112318"/>
      <dgm:spPr/>
    </dgm:pt>
    <dgm:pt modelId="{A8E6D4D5-87B8-4CAA-A386-2DD8742BFAB4}" type="pres">
      <dgm:prSet presAssocID="{EAB9740F-BD59-4E0C-A297-A40FA410DA9A}" presName="node" presStyleLbl="node1" presStyleIdx="0" presStyleCnt="4" custScaleX="130828" custScaleY="130828">
        <dgm:presLayoutVars>
          <dgm:bulletEnabled val="1"/>
        </dgm:presLayoutVars>
      </dgm:prSet>
      <dgm:spPr/>
    </dgm:pt>
    <dgm:pt modelId="{A979E4F4-4945-4F32-88AA-D9FEA96F53E7}" type="pres">
      <dgm:prSet presAssocID="{EAB9740F-BD59-4E0C-A297-A40FA410DA9A}" presName="dummy" presStyleCnt="0"/>
      <dgm:spPr/>
    </dgm:pt>
    <dgm:pt modelId="{87E57F29-676E-4D95-B839-4B49718F2C4D}" type="pres">
      <dgm:prSet presAssocID="{639A371B-3C5A-4CEE-A606-5EC14C44F65A}" presName="sibTrans" presStyleLbl="sibTrans2D1" presStyleIdx="0" presStyleCnt="4"/>
      <dgm:spPr/>
    </dgm:pt>
    <dgm:pt modelId="{D722EBA8-ED90-44EC-B3B4-83679B7090C9}" type="pres">
      <dgm:prSet presAssocID="{B6F6AC09-255E-42CA-A74C-B2ED10190668}" presName="node" presStyleLbl="node1" presStyleIdx="1" presStyleCnt="4" custScaleX="130828" custScaleY="130828">
        <dgm:presLayoutVars>
          <dgm:bulletEnabled val="1"/>
        </dgm:presLayoutVars>
      </dgm:prSet>
      <dgm:spPr/>
    </dgm:pt>
    <dgm:pt modelId="{18E2AE77-DF9B-41C2-9632-AE367B18623A}" type="pres">
      <dgm:prSet presAssocID="{B6F6AC09-255E-42CA-A74C-B2ED10190668}" presName="dummy" presStyleCnt="0"/>
      <dgm:spPr/>
    </dgm:pt>
    <dgm:pt modelId="{8998BAB2-B784-489C-B97A-796448F3356B}" type="pres">
      <dgm:prSet presAssocID="{449941CB-6D61-4131-9896-38C91CAC8037}" presName="sibTrans" presStyleLbl="sibTrans2D1" presStyleIdx="1" presStyleCnt="4"/>
      <dgm:spPr/>
    </dgm:pt>
    <dgm:pt modelId="{0D4C1ECE-DADD-4B05-BB1B-869E634789A5}" type="pres">
      <dgm:prSet presAssocID="{31C102C9-40C7-48B7-8FA1-B6C87F9E86D6}" presName="node" presStyleLbl="node1" presStyleIdx="2" presStyleCnt="4" custScaleX="130828" custScaleY="130828">
        <dgm:presLayoutVars>
          <dgm:bulletEnabled val="1"/>
        </dgm:presLayoutVars>
      </dgm:prSet>
      <dgm:spPr/>
    </dgm:pt>
    <dgm:pt modelId="{03E4FC01-53E3-4CE7-8F27-210737C4F93B}" type="pres">
      <dgm:prSet presAssocID="{31C102C9-40C7-48B7-8FA1-B6C87F9E86D6}" presName="dummy" presStyleCnt="0"/>
      <dgm:spPr/>
    </dgm:pt>
    <dgm:pt modelId="{8B8994FF-7F11-4784-BDDB-DC52055D6F42}" type="pres">
      <dgm:prSet presAssocID="{563CB635-78B7-47A2-9A60-267AC2C22451}" presName="sibTrans" presStyleLbl="sibTrans2D1" presStyleIdx="2" presStyleCnt="4"/>
      <dgm:spPr/>
    </dgm:pt>
    <dgm:pt modelId="{33323E73-8CBF-4B2F-8867-B6C397E108B0}" type="pres">
      <dgm:prSet presAssocID="{CBB8825B-42D6-4CF1-AA9A-39839007DF42}" presName="node" presStyleLbl="node1" presStyleIdx="3" presStyleCnt="4" custScaleX="130828" custScaleY="130828">
        <dgm:presLayoutVars>
          <dgm:bulletEnabled val="1"/>
        </dgm:presLayoutVars>
      </dgm:prSet>
      <dgm:spPr/>
    </dgm:pt>
    <dgm:pt modelId="{1DA29822-1C94-4A14-B749-5C74682DAF67}" type="pres">
      <dgm:prSet presAssocID="{CBB8825B-42D6-4CF1-AA9A-39839007DF42}" presName="dummy" presStyleCnt="0"/>
      <dgm:spPr/>
    </dgm:pt>
    <dgm:pt modelId="{2E1DA278-10F3-4DA9-9E68-78C0A5433AC0}" type="pres">
      <dgm:prSet presAssocID="{111E2B75-75B0-428B-BB57-54553018B523}" presName="sibTrans" presStyleLbl="sibTrans2D1" presStyleIdx="3" presStyleCnt="4" custLinFactNeighborX="1824" custLinFactNeighborY="-2484"/>
      <dgm:spPr/>
    </dgm:pt>
  </dgm:ptLst>
  <dgm:cxnLst>
    <dgm:cxn modelId="{8321A21B-FF15-4C94-A228-A32628B52930}" type="presOf" srcId="{EAB9740F-BD59-4E0C-A297-A40FA410DA9A}" destId="{A8E6D4D5-87B8-4CAA-A386-2DD8742BFAB4}" srcOrd="0" destOrd="0" presId="urn:microsoft.com/office/officeart/2005/8/layout/radial6"/>
    <dgm:cxn modelId="{D6F9A325-2C14-4119-9D73-D6A210531314}" srcId="{B488AE66-8909-421D-822B-BB36737BDDC5}" destId="{31C102C9-40C7-48B7-8FA1-B6C87F9E86D6}" srcOrd="2" destOrd="0" parTransId="{3581B2FF-1865-4DA6-89B1-892C2961CBCC}" sibTransId="{563CB635-78B7-47A2-9A60-267AC2C22451}"/>
    <dgm:cxn modelId="{3C4B1A2F-ECF2-4CD3-830D-ED69D63DFFAD}" type="presOf" srcId="{449941CB-6D61-4131-9896-38C91CAC8037}" destId="{8998BAB2-B784-489C-B97A-796448F3356B}" srcOrd="0" destOrd="0" presId="urn:microsoft.com/office/officeart/2005/8/layout/radial6"/>
    <dgm:cxn modelId="{BE624339-6331-4B4B-8EEB-E296F8B6F21B}" type="presOf" srcId="{CBB8825B-42D6-4CF1-AA9A-39839007DF42}" destId="{33323E73-8CBF-4B2F-8867-B6C397E108B0}" srcOrd="0" destOrd="0" presId="urn:microsoft.com/office/officeart/2005/8/layout/radial6"/>
    <dgm:cxn modelId="{C089163B-B468-49EC-9B72-3B3C3B279C33}" srcId="{A4E4CD49-D218-4C17-8D3A-447084110F18}" destId="{B488AE66-8909-421D-822B-BB36737BDDC5}" srcOrd="0" destOrd="0" parTransId="{F0B06DFC-9A43-4A15-96CD-E92B0D160240}" sibTransId="{209AF3B1-52CD-49B4-BD92-CD9E0D9F4821}"/>
    <dgm:cxn modelId="{8CAED459-15AE-441D-ACC4-D709DA1F14EF}" srcId="{B488AE66-8909-421D-822B-BB36737BDDC5}" destId="{B6F6AC09-255E-42CA-A74C-B2ED10190668}" srcOrd="1" destOrd="0" parTransId="{9EF2D38A-7E8C-4CD2-97FC-832AEA6E5BB9}" sibTransId="{449941CB-6D61-4131-9896-38C91CAC8037}"/>
    <dgm:cxn modelId="{8DC5F386-D845-474D-843D-333242FE593D}" type="presOf" srcId="{31C102C9-40C7-48B7-8FA1-B6C87F9E86D6}" destId="{0D4C1ECE-DADD-4B05-BB1B-869E634789A5}" srcOrd="0" destOrd="0" presId="urn:microsoft.com/office/officeart/2005/8/layout/radial6"/>
    <dgm:cxn modelId="{7D1192A1-8288-4CB3-9EE2-5CE7FD775E9A}" type="presOf" srcId="{B488AE66-8909-421D-822B-BB36737BDDC5}" destId="{30B430E6-2D3A-4868-9DDF-B4B578C8D149}" srcOrd="0" destOrd="0" presId="urn:microsoft.com/office/officeart/2005/8/layout/radial6"/>
    <dgm:cxn modelId="{45B1FAA2-9B34-4C73-8536-03EF0C9AF389}" type="presOf" srcId="{563CB635-78B7-47A2-9A60-267AC2C22451}" destId="{8B8994FF-7F11-4784-BDDB-DC52055D6F42}" srcOrd="0" destOrd="0" presId="urn:microsoft.com/office/officeart/2005/8/layout/radial6"/>
    <dgm:cxn modelId="{DB4638B2-F1EC-4540-AE27-1E0BE1A22961}" type="presOf" srcId="{639A371B-3C5A-4CEE-A606-5EC14C44F65A}" destId="{87E57F29-676E-4D95-B839-4B49718F2C4D}" srcOrd="0" destOrd="0" presId="urn:microsoft.com/office/officeart/2005/8/layout/radial6"/>
    <dgm:cxn modelId="{796A74B4-C9E3-4CE8-96B0-D3BBAB9D644F}" type="presOf" srcId="{111E2B75-75B0-428B-BB57-54553018B523}" destId="{2E1DA278-10F3-4DA9-9E68-78C0A5433AC0}" srcOrd="0" destOrd="0" presId="urn:microsoft.com/office/officeart/2005/8/layout/radial6"/>
    <dgm:cxn modelId="{C1603DB6-C7AD-495A-A773-E7F3D51E300B}" srcId="{B488AE66-8909-421D-822B-BB36737BDDC5}" destId="{EAB9740F-BD59-4E0C-A297-A40FA410DA9A}" srcOrd="0" destOrd="0" parTransId="{4003997C-ED8A-4BB8-8250-EDD130520D9F}" sibTransId="{639A371B-3C5A-4CEE-A606-5EC14C44F65A}"/>
    <dgm:cxn modelId="{763E3ED2-CF15-420E-B8D1-F95DF5AA35C6}" srcId="{B488AE66-8909-421D-822B-BB36737BDDC5}" destId="{CBB8825B-42D6-4CF1-AA9A-39839007DF42}" srcOrd="3" destOrd="0" parTransId="{C1AD2CBD-7E26-4D36-BE20-A17E2D0F2CE8}" sibTransId="{111E2B75-75B0-428B-BB57-54553018B523}"/>
    <dgm:cxn modelId="{1B2165E0-752E-4C6E-88B7-D4B175796A7E}" type="presOf" srcId="{A4E4CD49-D218-4C17-8D3A-447084110F18}" destId="{11330E5D-7561-4418-A48F-62B42E298BF9}" srcOrd="0" destOrd="0" presId="urn:microsoft.com/office/officeart/2005/8/layout/radial6"/>
    <dgm:cxn modelId="{2DC63CF2-C6B3-4BBD-A143-C140DB80618E}" type="presOf" srcId="{B6F6AC09-255E-42CA-A74C-B2ED10190668}" destId="{D722EBA8-ED90-44EC-B3B4-83679B7090C9}" srcOrd="0" destOrd="0" presId="urn:microsoft.com/office/officeart/2005/8/layout/radial6"/>
    <dgm:cxn modelId="{DD4107D4-AFD7-4C49-B18A-D1EC2CD06A6F}" type="presParOf" srcId="{11330E5D-7561-4418-A48F-62B42E298BF9}" destId="{30B430E6-2D3A-4868-9DDF-B4B578C8D149}" srcOrd="0" destOrd="0" presId="urn:microsoft.com/office/officeart/2005/8/layout/radial6"/>
    <dgm:cxn modelId="{363A7565-3E52-4FA1-B19D-62CF45C19679}" type="presParOf" srcId="{11330E5D-7561-4418-A48F-62B42E298BF9}" destId="{A8E6D4D5-87B8-4CAA-A386-2DD8742BFAB4}" srcOrd="1" destOrd="0" presId="urn:microsoft.com/office/officeart/2005/8/layout/radial6"/>
    <dgm:cxn modelId="{8FE04787-A471-497C-831B-D3980DF29153}" type="presParOf" srcId="{11330E5D-7561-4418-A48F-62B42E298BF9}" destId="{A979E4F4-4945-4F32-88AA-D9FEA96F53E7}" srcOrd="2" destOrd="0" presId="urn:microsoft.com/office/officeart/2005/8/layout/radial6"/>
    <dgm:cxn modelId="{0CD4EF01-9066-4718-A87E-A989F1D782BA}" type="presParOf" srcId="{11330E5D-7561-4418-A48F-62B42E298BF9}" destId="{87E57F29-676E-4D95-B839-4B49718F2C4D}" srcOrd="3" destOrd="0" presId="urn:microsoft.com/office/officeart/2005/8/layout/radial6"/>
    <dgm:cxn modelId="{07B94EFD-5CA5-448B-B02D-B766384EC7A3}" type="presParOf" srcId="{11330E5D-7561-4418-A48F-62B42E298BF9}" destId="{D722EBA8-ED90-44EC-B3B4-83679B7090C9}" srcOrd="4" destOrd="0" presId="urn:microsoft.com/office/officeart/2005/8/layout/radial6"/>
    <dgm:cxn modelId="{6984B902-934E-479D-A2F2-6B5E7E83C88B}" type="presParOf" srcId="{11330E5D-7561-4418-A48F-62B42E298BF9}" destId="{18E2AE77-DF9B-41C2-9632-AE367B18623A}" srcOrd="5" destOrd="0" presId="urn:microsoft.com/office/officeart/2005/8/layout/radial6"/>
    <dgm:cxn modelId="{B87FC4F1-FF13-44E8-981D-D989B3B1D356}" type="presParOf" srcId="{11330E5D-7561-4418-A48F-62B42E298BF9}" destId="{8998BAB2-B784-489C-B97A-796448F3356B}" srcOrd="6" destOrd="0" presId="urn:microsoft.com/office/officeart/2005/8/layout/radial6"/>
    <dgm:cxn modelId="{12BFFAA1-51AB-4C1E-8C1A-AD444315FEB0}" type="presParOf" srcId="{11330E5D-7561-4418-A48F-62B42E298BF9}" destId="{0D4C1ECE-DADD-4B05-BB1B-869E634789A5}" srcOrd="7" destOrd="0" presId="urn:microsoft.com/office/officeart/2005/8/layout/radial6"/>
    <dgm:cxn modelId="{4B3E654C-CF31-4931-B8D7-D01E6D9851A8}" type="presParOf" srcId="{11330E5D-7561-4418-A48F-62B42E298BF9}" destId="{03E4FC01-53E3-4CE7-8F27-210737C4F93B}" srcOrd="8" destOrd="0" presId="urn:microsoft.com/office/officeart/2005/8/layout/radial6"/>
    <dgm:cxn modelId="{DD89B039-013B-43A1-B606-9B185CDCC164}" type="presParOf" srcId="{11330E5D-7561-4418-A48F-62B42E298BF9}" destId="{8B8994FF-7F11-4784-BDDB-DC52055D6F42}" srcOrd="9" destOrd="0" presId="urn:microsoft.com/office/officeart/2005/8/layout/radial6"/>
    <dgm:cxn modelId="{CF8E289F-2579-4A21-84BC-D6ADB6B029AE}" type="presParOf" srcId="{11330E5D-7561-4418-A48F-62B42E298BF9}" destId="{33323E73-8CBF-4B2F-8867-B6C397E108B0}" srcOrd="10" destOrd="0" presId="urn:microsoft.com/office/officeart/2005/8/layout/radial6"/>
    <dgm:cxn modelId="{56A460E6-BA12-4C07-8E44-A1EE4178F02B}" type="presParOf" srcId="{11330E5D-7561-4418-A48F-62B42E298BF9}" destId="{1DA29822-1C94-4A14-B749-5C74682DAF67}" srcOrd="11" destOrd="0" presId="urn:microsoft.com/office/officeart/2005/8/layout/radial6"/>
    <dgm:cxn modelId="{E364C979-E8DB-4321-ADE9-239F7A346E56}" type="presParOf" srcId="{11330E5D-7561-4418-A48F-62B42E298BF9}" destId="{2E1DA278-10F3-4DA9-9E68-78C0A5433AC0}"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894E6A-667B-49D2-B272-CEC805DDE9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A13DC89D-A72B-4C93-B18D-A394490A0263}">
      <dgm:prSet phldrT="[Metin]" custT="1"/>
      <dgm:spPr>
        <a:solidFill>
          <a:srgbClr val="C99D66"/>
        </a:solidFill>
        <a:ln>
          <a:noFill/>
        </a:ln>
      </dgm:spPr>
      <dgm:t>
        <a:bodyPr/>
        <a:lstStyle/>
        <a:p>
          <a:pPr algn="just"/>
          <a:r>
            <a:rPr lang="tr-TR" sz="1000" b="0" dirty="0"/>
            <a:t>Program kapsamında aşağıdaki AR-GE harcamalarının KOBİ’ler için yüzde 75’i, diğer firmalar için yüzde 60’i karşılanabilecektir:</a:t>
          </a:r>
        </a:p>
      </dgm:t>
    </dgm:pt>
    <dgm:pt modelId="{176E2028-9712-4F4B-8C7E-C063B4F9E9B4}" type="parTrans" cxnId="{4DD124D4-A9F4-453C-B609-7ECDC01DE5B2}">
      <dgm:prSet/>
      <dgm:spPr/>
      <dgm:t>
        <a:bodyPr/>
        <a:lstStyle/>
        <a:p>
          <a:endParaRPr lang="tr-TR"/>
        </a:p>
      </dgm:t>
    </dgm:pt>
    <dgm:pt modelId="{62A30C28-E968-43DD-A5AF-8A7C6457D38D}" type="sibTrans" cxnId="{4DD124D4-A9F4-453C-B609-7ECDC01DE5B2}">
      <dgm:prSet/>
      <dgm:spPr/>
      <dgm:t>
        <a:bodyPr/>
        <a:lstStyle/>
        <a:p>
          <a:endParaRPr lang="tr-TR"/>
        </a:p>
      </dgm:t>
    </dgm:pt>
    <dgm:pt modelId="{8F9863D3-01A0-4E7D-B117-CCBB3984F248}">
      <dgm:prSet phldrT="[Metin]" custT="1"/>
      <dgm:spPr/>
      <dgm:t>
        <a:bodyPr/>
        <a:lstStyle/>
        <a:p>
          <a:r>
            <a:rPr lang="tr-TR" sz="900" dirty="0">
              <a:solidFill>
                <a:schemeClr val="tx1"/>
              </a:solidFill>
            </a:rPr>
            <a:t>Personel giderleri,</a:t>
          </a:r>
        </a:p>
      </dgm:t>
    </dgm:pt>
    <dgm:pt modelId="{F1AE2359-D2ED-4783-96E0-C8ED7653CE1B}" type="parTrans" cxnId="{B70BDBD7-F6F0-4392-98A1-3DF0EA5CF541}">
      <dgm:prSet/>
      <dgm:spPr/>
      <dgm:t>
        <a:bodyPr/>
        <a:lstStyle/>
        <a:p>
          <a:endParaRPr lang="tr-TR"/>
        </a:p>
      </dgm:t>
    </dgm:pt>
    <dgm:pt modelId="{2AE59E41-16F7-429B-B42B-7A7B0705EB9A}" type="sibTrans" cxnId="{B70BDBD7-F6F0-4392-98A1-3DF0EA5CF541}">
      <dgm:prSet/>
      <dgm:spPr/>
      <dgm:t>
        <a:bodyPr/>
        <a:lstStyle/>
        <a:p>
          <a:endParaRPr lang="tr-TR"/>
        </a:p>
      </dgm:t>
    </dgm:pt>
    <dgm:pt modelId="{CA6F5D57-6988-4893-8E1D-AAFFD12E52FC}">
      <dgm:prSet phldrT="[Metin]" custT="1"/>
      <dgm:spPr/>
      <dgm:t>
        <a:bodyPr/>
        <a:lstStyle/>
        <a:p>
          <a:r>
            <a:rPr lang="tr-TR" sz="900" dirty="0">
              <a:solidFill>
                <a:schemeClr val="tx1"/>
              </a:solidFill>
            </a:rPr>
            <a:t>Proje personeline ait seyahat giderleri,</a:t>
          </a:r>
        </a:p>
      </dgm:t>
    </dgm:pt>
    <dgm:pt modelId="{17113BF2-5466-42FD-9C9B-57689341211B}" type="parTrans" cxnId="{0D631302-FC36-414E-98D7-06BA1B8A8E7F}">
      <dgm:prSet/>
      <dgm:spPr/>
      <dgm:t>
        <a:bodyPr/>
        <a:lstStyle/>
        <a:p>
          <a:endParaRPr lang="tr-TR"/>
        </a:p>
      </dgm:t>
    </dgm:pt>
    <dgm:pt modelId="{ACD02F2C-53A7-4D89-A0E7-1AC199AA03F2}" type="sibTrans" cxnId="{0D631302-FC36-414E-98D7-06BA1B8A8E7F}">
      <dgm:prSet/>
      <dgm:spPr/>
      <dgm:t>
        <a:bodyPr/>
        <a:lstStyle/>
        <a:p>
          <a:endParaRPr lang="tr-TR"/>
        </a:p>
      </dgm:t>
    </dgm:pt>
    <dgm:pt modelId="{F6A0BEBE-B4C0-464B-B4D6-4AEEE6095778}">
      <dgm:prSet phldrT="[Metin]" custT="1"/>
      <dgm:spPr/>
      <dgm:t>
        <a:bodyPr/>
        <a:lstStyle/>
        <a:p>
          <a:r>
            <a:rPr lang="tr-TR" sz="900" dirty="0">
              <a:solidFill>
                <a:schemeClr val="tx1"/>
              </a:solidFill>
            </a:rPr>
            <a:t>Alet, teçhizat, yazılım ve yayın giderleri,</a:t>
          </a:r>
        </a:p>
      </dgm:t>
    </dgm:pt>
    <dgm:pt modelId="{29168E55-A286-4697-A701-DEFD630E99BB}" type="parTrans" cxnId="{1D0ACDC4-54D0-47A6-839A-85F4AD743EA1}">
      <dgm:prSet/>
      <dgm:spPr/>
      <dgm:t>
        <a:bodyPr/>
        <a:lstStyle/>
        <a:p>
          <a:endParaRPr lang="tr-TR"/>
        </a:p>
      </dgm:t>
    </dgm:pt>
    <dgm:pt modelId="{599F2A7A-08A2-4955-8F31-444809FA6A67}" type="sibTrans" cxnId="{1D0ACDC4-54D0-47A6-839A-85F4AD743EA1}">
      <dgm:prSet/>
      <dgm:spPr/>
      <dgm:t>
        <a:bodyPr/>
        <a:lstStyle/>
        <a:p>
          <a:endParaRPr lang="tr-TR"/>
        </a:p>
      </dgm:t>
    </dgm:pt>
    <dgm:pt modelId="{E8D19559-A795-4182-8682-375F47F4FF19}">
      <dgm:prSet phldrT="[Metin]" custT="1"/>
      <dgm:spPr/>
      <dgm:t>
        <a:bodyPr/>
        <a:lstStyle/>
        <a:p>
          <a:r>
            <a:rPr lang="tr-TR" sz="900" dirty="0">
              <a:solidFill>
                <a:schemeClr val="tx1"/>
              </a:solidFill>
            </a:rPr>
            <a:t>Malzeme ve sarf giderleri,</a:t>
          </a:r>
        </a:p>
      </dgm:t>
    </dgm:pt>
    <dgm:pt modelId="{33A61560-86AB-41A1-B0A2-708CEF8EFFB7}" type="parTrans" cxnId="{E46D5EA8-547A-4544-A4DD-ACAD1FA19DFF}">
      <dgm:prSet/>
      <dgm:spPr/>
      <dgm:t>
        <a:bodyPr/>
        <a:lstStyle/>
        <a:p>
          <a:endParaRPr lang="tr-TR"/>
        </a:p>
      </dgm:t>
    </dgm:pt>
    <dgm:pt modelId="{B4148625-31EA-49A6-8DE4-AE1A0B8A59D0}" type="sibTrans" cxnId="{E46D5EA8-547A-4544-A4DD-ACAD1FA19DFF}">
      <dgm:prSet/>
      <dgm:spPr/>
      <dgm:t>
        <a:bodyPr/>
        <a:lstStyle/>
        <a:p>
          <a:endParaRPr lang="tr-TR"/>
        </a:p>
      </dgm:t>
    </dgm:pt>
    <dgm:pt modelId="{79F9CA2D-8486-47F3-9B05-7B50D8EBC05E}">
      <dgm:prSet phldrT="[Metin]" custT="1"/>
      <dgm:spPr/>
      <dgm:t>
        <a:bodyPr/>
        <a:lstStyle/>
        <a:p>
          <a:r>
            <a:rPr lang="tr-TR" sz="900" dirty="0">
              <a:solidFill>
                <a:schemeClr val="tx1"/>
              </a:solidFill>
            </a:rPr>
            <a:t>Üniversiteler ve diğer AR-GE kurum ve kuruluşlarına yaptırılan AR-Ge hizmet alım giderleri,</a:t>
          </a:r>
        </a:p>
      </dgm:t>
    </dgm:pt>
    <dgm:pt modelId="{16131DE9-4E6F-48F9-BAE8-846F7537A150}" type="parTrans" cxnId="{C40D2549-906E-4701-B707-306F8FBB85AC}">
      <dgm:prSet/>
      <dgm:spPr/>
      <dgm:t>
        <a:bodyPr/>
        <a:lstStyle/>
        <a:p>
          <a:endParaRPr lang="tr-TR"/>
        </a:p>
      </dgm:t>
    </dgm:pt>
    <dgm:pt modelId="{430B3A49-94CC-49B1-B7A8-A934F5C745AF}" type="sibTrans" cxnId="{C40D2549-906E-4701-B707-306F8FBB85AC}">
      <dgm:prSet/>
      <dgm:spPr/>
      <dgm:t>
        <a:bodyPr/>
        <a:lstStyle/>
        <a:p>
          <a:endParaRPr lang="tr-TR"/>
        </a:p>
      </dgm:t>
    </dgm:pt>
    <dgm:pt modelId="{64DC150F-123D-40DB-B4F7-456614B7E45D}">
      <dgm:prSet phldrT="[Metin]" custT="1"/>
      <dgm:spPr/>
      <dgm:t>
        <a:bodyPr/>
        <a:lstStyle/>
        <a:p>
          <a:r>
            <a:rPr lang="tr-TR" sz="900" dirty="0">
              <a:solidFill>
                <a:schemeClr val="tx1"/>
              </a:solidFill>
            </a:rPr>
            <a:t>Destek personeli, elektrik, gaz, su, bakım-onarım, haberleşme gibi genel proje giderleri.</a:t>
          </a:r>
        </a:p>
      </dgm:t>
    </dgm:pt>
    <dgm:pt modelId="{3245E441-1305-4ADE-B4F8-267A2A5BDE3C}" type="parTrans" cxnId="{125D70F9-E959-4C7A-9CD1-4BA8A6955A02}">
      <dgm:prSet/>
      <dgm:spPr/>
      <dgm:t>
        <a:bodyPr/>
        <a:lstStyle/>
        <a:p>
          <a:endParaRPr lang="tr-TR"/>
        </a:p>
      </dgm:t>
    </dgm:pt>
    <dgm:pt modelId="{112E1DB9-43B0-4E93-9CDE-8D39389CFBBD}" type="sibTrans" cxnId="{125D70F9-E959-4C7A-9CD1-4BA8A6955A02}">
      <dgm:prSet/>
      <dgm:spPr/>
      <dgm:t>
        <a:bodyPr/>
        <a:lstStyle/>
        <a:p>
          <a:endParaRPr lang="tr-TR"/>
        </a:p>
      </dgm:t>
    </dgm:pt>
    <dgm:pt modelId="{D7515435-F847-4667-88C0-569917EAF644}">
      <dgm:prSet phldrT="[Metin]" custT="1"/>
      <dgm:spPr/>
      <dgm:t>
        <a:bodyPr/>
        <a:lstStyle/>
        <a:p>
          <a:r>
            <a:rPr lang="tr-TR" sz="900" dirty="0">
              <a:solidFill>
                <a:schemeClr val="tx1"/>
              </a:solidFill>
            </a:rPr>
            <a:t>Yurtiçi ve yurtdışı danışmanlık hizmeti ve diğer hizmet alım giderleri,</a:t>
          </a:r>
        </a:p>
      </dgm:t>
    </dgm:pt>
    <dgm:pt modelId="{3DB0353C-A946-4F0B-8435-F31B5E43FB45}" type="parTrans" cxnId="{D943B808-4E77-4E64-9553-D3798302058F}">
      <dgm:prSet/>
      <dgm:spPr/>
      <dgm:t>
        <a:bodyPr/>
        <a:lstStyle/>
        <a:p>
          <a:endParaRPr lang="tr-TR"/>
        </a:p>
      </dgm:t>
    </dgm:pt>
    <dgm:pt modelId="{A06CC7B4-E5E1-4B2F-B3C6-95CBD45720E6}" type="sibTrans" cxnId="{D943B808-4E77-4E64-9553-D3798302058F}">
      <dgm:prSet/>
      <dgm:spPr/>
      <dgm:t>
        <a:bodyPr/>
        <a:lstStyle/>
        <a:p>
          <a:endParaRPr lang="tr-TR"/>
        </a:p>
      </dgm:t>
    </dgm:pt>
    <dgm:pt modelId="{8F61EA0C-DE55-4A16-AB44-F154B7C08EF6}" type="pres">
      <dgm:prSet presAssocID="{14894E6A-667B-49D2-B272-CEC805DDE9D0}" presName="linear" presStyleCnt="0">
        <dgm:presLayoutVars>
          <dgm:animLvl val="lvl"/>
          <dgm:resizeHandles val="exact"/>
        </dgm:presLayoutVars>
      </dgm:prSet>
      <dgm:spPr/>
    </dgm:pt>
    <dgm:pt modelId="{0B3E2A33-598B-43AD-A1A7-78E59230EB97}" type="pres">
      <dgm:prSet presAssocID="{A13DC89D-A72B-4C93-B18D-A394490A0263}" presName="parentText" presStyleLbl="node1" presStyleIdx="0" presStyleCnt="1">
        <dgm:presLayoutVars>
          <dgm:chMax val="0"/>
          <dgm:bulletEnabled val="1"/>
        </dgm:presLayoutVars>
      </dgm:prSet>
      <dgm:spPr/>
    </dgm:pt>
    <dgm:pt modelId="{478ECCA0-658E-4B63-AB83-DC2A19BB95CA}" type="pres">
      <dgm:prSet presAssocID="{A13DC89D-A72B-4C93-B18D-A394490A0263}" presName="childText" presStyleLbl="revTx" presStyleIdx="0" presStyleCnt="1">
        <dgm:presLayoutVars>
          <dgm:bulletEnabled val="1"/>
        </dgm:presLayoutVars>
      </dgm:prSet>
      <dgm:spPr/>
    </dgm:pt>
  </dgm:ptLst>
  <dgm:cxnLst>
    <dgm:cxn modelId="{0D631302-FC36-414E-98D7-06BA1B8A8E7F}" srcId="{A13DC89D-A72B-4C93-B18D-A394490A0263}" destId="{CA6F5D57-6988-4893-8E1D-AAFFD12E52FC}" srcOrd="1" destOrd="0" parTransId="{17113BF2-5466-42FD-9C9B-57689341211B}" sibTransId="{ACD02F2C-53A7-4D89-A0E7-1AC199AA03F2}"/>
    <dgm:cxn modelId="{D943B808-4E77-4E64-9553-D3798302058F}" srcId="{A13DC89D-A72B-4C93-B18D-A394490A0263}" destId="{D7515435-F847-4667-88C0-569917EAF644}" srcOrd="4" destOrd="0" parTransId="{3DB0353C-A946-4F0B-8435-F31B5E43FB45}" sibTransId="{A06CC7B4-E5E1-4B2F-B3C6-95CBD45720E6}"/>
    <dgm:cxn modelId="{14979337-E8D7-43B3-839A-8E3C475C2815}" type="presOf" srcId="{64DC150F-123D-40DB-B4F7-456614B7E45D}" destId="{478ECCA0-658E-4B63-AB83-DC2A19BB95CA}" srcOrd="0" destOrd="6" presId="urn:microsoft.com/office/officeart/2005/8/layout/vList2"/>
    <dgm:cxn modelId="{C40D2549-906E-4701-B707-306F8FBB85AC}" srcId="{A13DC89D-A72B-4C93-B18D-A394490A0263}" destId="{79F9CA2D-8486-47F3-9B05-7B50D8EBC05E}" srcOrd="5" destOrd="0" parTransId="{16131DE9-4E6F-48F9-BAE8-846F7537A150}" sibTransId="{430B3A49-94CC-49B1-B7A8-A934F5C745AF}"/>
    <dgm:cxn modelId="{A1620F76-19E9-40EA-9242-7BD163FC406B}" type="presOf" srcId="{D7515435-F847-4667-88C0-569917EAF644}" destId="{478ECCA0-658E-4B63-AB83-DC2A19BB95CA}" srcOrd="0" destOrd="4" presId="urn:microsoft.com/office/officeart/2005/8/layout/vList2"/>
    <dgm:cxn modelId="{FD88367A-6DA7-449A-B471-08AB5C9E6AB0}" type="presOf" srcId="{F6A0BEBE-B4C0-464B-B4D6-4AEEE6095778}" destId="{478ECCA0-658E-4B63-AB83-DC2A19BB95CA}" srcOrd="0" destOrd="2" presId="urn:microsoft.com/office/officeart/2005/8/layout/vList2"/>
    <dgm:cxn modelId="{9064E97C-3FA1-4F6E-BE3C-7728117FE53B}" type="presOf" srcId="{8F9863D3-01A0-4E7D-B117-CCBB3984F248}" destId="{478ECCA0-658E-4B63-AB83-DC2A19BB95CA}" srcOrd="0" destOrd="0" presId="urn:microsoft.com/office/officeart/2005/8/layout/vList2"/>
    <dgm:cxn modelId="{05DB9994-E85E-4041-B7F9-C8E64075F739}" type="presOf" srcId="{79F9CA2D-8486-47F3-9B05-7B50D8EBC05E}" destId="{478ECCA0-658E-4B63-AB83-DC2A19BB95CA}" srcOrd="0" destOrd="5" presId="urn:microsoft.com/office/officeart/2005/8/layout/vList2"/>
    <dgm:cxn modelId="{E46D5EA8-547A-4544-A4DD-ACAD1FA19DFF}" srcId="{A13DC89D-A72B-4C93-B18D-A394490A0263}" destId="{E8D19559-A795-4182-8682-375F47F4FF19}" srcOrd="3" destOrd="0" parTransId="{33A61560-86AB-41A1-B0A2-708CEF8EFFB7}" sibTransId="{B4148625-31EA-49A6-8DE4-AE1A0B8A59D0}"/>
    <dgm:cxn modelId="{1D0ACDC4-54D0-47A6-839A-85F4AD743EA1}" srcId="{A13DC89D-A72B-4C93-B18D-A394490A0263}" destId="{F6A0BEBE-B4C0-464B-B4D6-4AEEE6095778}" srcOrd="2" destOrd="0" parTransId="{29168E55-A286-4697-A701-DEFD630E99BB}" sibTransId="{599F2A7A-08A2-4955-8F31-444809FA6A67}"/>
    <dgm:cxn modelId="{3923C2D1-09B2-4548-AA48-B9FFC4031436}" type="presOf" srcId="{14894E6A-667B-49D2-B272-CEC805DDE9D0}" destId="{8F61EA0C-DE55-4A16-AB44-F154B7C08EF6}" srcOrd="0" destOrd="0" presId="urn:microsoft.com/office/officeart/2005/8/layout/vList2"/>
    <dgm:cxn modelId="{4DD124D4-A9F4-453C-B609-7ECDC01DE5B2}" srcId="{14894E6A-667B-49D2-B272-CEC805DDE9D0}" destId="{A13DC89D-A72B-4C93-B18D-A394490A0263}" srcOrd="0" destOrd="0" parTransId="{176E2028-9712-4F4B-8C7E-C063B4F9E9B4}" sibTransId="{62A30C28-E968-43DD-A5AF-8A7C6457D38D}"/>
    <dgm:cxn modelId="{B70BDBD7-F6F0-4392-98A1-3DF0EA5CF541}" srcId="{A13DC89D-A72B-4C93-B18D-A394490A0263}" destId="{8F9863D3-01A0-4E7D-B117-CCBB3984F248}" srcOrd="0" destOrd="0" parTransId="{F1AE2359-D2ED-4783-96E0-C8ED7653CE1B}" sibTransId="{2AE59E41-16F7-429B-B42B-7A7B0705EB9A}"/>
    <dgm:cxn modelId="{F6D862E0-E716-4B9A-9D68-FB620D6C09A7}" type="presOf" srcId="{CA6F5D57-6988-4893-8E1D-AAFFD12E52FC}" destId="{478ECCA0-658E-4B63-AB83-DC2A19BB95CA}" srcOrd="0" destOrd="1" presId="urn:microsoft.com/office/officeart/2005/8/layout/vList2"/>
    <dgm:cxn modelId="{5D6DA4E6-4EB2-4D94-9492-E306D426615A}" type="presOf" srcId="{A13DC89D-A72B-4C93-B18D-A394490A0263}" destId="{0B3E2A33-598B-43AD-A1A7-78E59230EB97}" srcOrd="0" destOrd="0" presId="urn:microsoft.com/office/officeart/2005/8/layout/vList2"/>
    <dgm:cxn modelId="{C01C47EE-5A08-4EEE-812F-8FAE0C217ED8}" type="presOf" srcId="{E8D19559-A795-4182-8682-375F47F4FF19}" destId="{478ECCA0-658E-4B63-AB83-DC2A19BB95CA}" srcOrd="0" destOrd="3" presId="urn:microsoft.com/office/officeart/2005/8/layout/vList2"/>
    <dgm:cxn modelId="{125D70F9-E959-4C7A-9CD1-4BA8A6955A02}" srcId="{A13DC89D-A72B-4C93-B18D-A394490A0263}" destId="{64DC150F-123D-40DB-B4F7-456614B7E45D}" srcOrd="6" destOrd="0" parTransId="{3245E441-1305-4ADE-B4F8-267A2A5BDE3C}" sibTransId="{112E1DB9-43B0-4E93-9CDE-8D39389CFBBD}"/>
    <dgm:cxn modelId="{34F10E42-1D20-4F67-8D8D-8227D1EDF952}" type="presParOf" srcId="{8F61EA0C-DE55-4A16-AB44-F154B7C08EF6}" destId="{0B3E2A33-598B-43AD-A1A7-78E59230EB97}" srcOrd="0" destOrd="0" presId="urn:microsoft.com/office/officeart/2005/8/layout/vList2"/>
    <dgm:cxn modelId="{34CDE7A6-A48F-446C-B804-AF61AF328BCB}" type="presParOf" srcId="{8F61EA0C-DE55-4A16-AB44-F154B7C08EF6}" destId="{478ECCA0-658E-4B63-AB83-DC2A19BB95CA}" srcOrd="1" destOrd="0" presId="urn:microsoft.com/office/officeart/2005/8/layout/vList2"/>
  </dgm:cxnLst>
  <dgm:bg>
    <a:solidFill>
      <a:schemeClr val="accent3">
        <a:lumMod val="20000"/>
        <a:lumOff val="80000"/>
      </a:schemeClr>
    </a:solidFill>
    <a:effectLst>
      <a:outerShdw blurRad="50800" dist="38100" dir="5400000" algn="t" rotWithShape="0">
        <a:prstClr val="black">
          <a:alpha val="40000"/>
        </a:prstClr>
      </a:outerShdw>
      <a:softEdge rad="31750"/>
    </a:effect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4894E6A-667B-49D2-B272-CEC805DDE9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A13DC89D-A72B-4C93-B18D-A394490A0263}">
      <dgm:prSet phldrT="[Metin]" custT="1"/>
      <dgm:spPr>
        <a:solidFill>
          <a:srgbClr val="C99D66"/>
        </a:solidFill>
        <a:ln>
          <a:noFill/>
        </a:ln>
      </dgm:spPr>
      <dgm:t>
        <a:bodyPr/>
        <a:lstStyle/>
        <a:p>
          <a:pPr algn="just"/>
          <a:r>
            <a:rPr lang="tr-TR" sz="1000" dirty="0"/>
            <a:t>KOBİ’lere yatırım sürecinde desteklemeye esas tutarın %25’i erken ödeme olarak yapılacak ve 5 Milyon TL’yi aşmayacak şekilde, makine ve teçhizat için %60 geri ödemesiz, %40 geri ödemeli, diğer destek unsurları için %60 geri ödemesiz destek:</a:t>
          </a:r>
          <a:endParaRPr lang="tr-TR" sz="1000" b="0" dirty="0"/>
        </a:p>
      </dgm:t>
    </dgm:pt>
    <dgm:pt modelId="{176E2028-9712-4F4B-8C7E-C063B4F9E9B4}" type="parTrans" cxnId="{4DD124D4-A9F4-453C-B609-7ECDC01DE5B2}">
      <dgm:prSet/>
      <dgm:spPr/>
      <dgm:t>
        <a:bodyPr/>
        <a:lstStyle/>
        <a:p>
          <a:endParaRPr lang="tr-TR"/>
        </a:p>
      </dgm:t>
    </dgm:pt>
    <dgm:pt modelId="{62A30C28-E968-43DD-A5AF-8A7C6457D38D}" type="sibTrans" cxnId="{4DD124D4-A9F4-453C-B609-7ECDC01DE5B2}">
      <dgm:prSet/>
      <dgm:spPr/>
      <dgm:t>
        <a:bodyPr/>
        <a:lstStyle/>
        <a:p>
          <a:endParaRPr lang="tr-TR"/>
        </a:p>
      </dgm:t>
    </dgm:pt>
    <dgm:pt modelId="{8F9863D3-01A0-4E7D-B117-CCBB3984F248}">
      <dgm:prSet phldrT="[Metin]" custT="1"/>
      <dgm:spPr/>
      <dgm:t>
        <a:bodyPr/>
        <a:lstStyle/>
        <a:p>
          <a:r>
            <a:rPr lang="tr-TR" sz="900" kern="1200" dirty="0"/>
            <a:t>Makine-teçhizat desteği,</a:t>
          </a:r>
          <a:endParaRPr lang="tr-TR" sz="900" kern="1200" dirty="0">
            <a:solidFill>
              <a:schemeClr val="tx1"/>
            </a:solidFill>
          </a:endParaRPr>
        </a:p>
      </dgm:t>
    </dgm:pt>
    <dgm:pt modelId="{F1AE2359-D2ED-4783-96E0-C8ED7653CE1B}" type="parTrans" cxnId="{B70BDBD7-F6F0-4392-98A1-3DF0EA5CF541}">
      <dgm:prSet/>
      <dgm:spPr/>
      <dgm:t>
        <a:bodyPr/>
        <a:lstStyle/>
        <a:p>
          <a:endParaRPr lang="tr-TR"/>
        </a:p>
      </dgm:t>
    </dgm:pt>
    <dgm:pt modelId="{2AE59E41-16F7-429B-B42B-7A7B0705EB9A}" type="sibTrans" cxnId="{B70BDBD7-F6F0-4392-98A1-3DF0EA5CF541}">
      <dgm:prSet/>
      <dgm:spPr/>
      <dgm:t>
        <a:bodyPr/>
        <a:lstStyle/>
        <a:p>
          <a:endParaRPr lang="tr-TR"/>
        </a:p>
      </dgm:t>
    </dgm:pt>
    <dgm:pt modelId="{5E793121-F029-4E22-A0DA-228089488AEE}">
      <dgm:prSet custT="1"/>
      <dgm:spPr/>
      <dgm:t>
        <a:bodyPr/>
        <a:lstStyle/>
        <a:p>
          <a:r>
            <a:rPr lang="tr-TR" sz="900" kern="1200" dirty="0">
              <a:solidFill>
                <a:prstClr val="black">
                  <a:hueOff val="0"/>
                  <a:satOff val="0"/>
                  <a:lumOff val="0"/>
                  <a:alphaOff val="0"/>
                </a:prstClr>
              </a:solidFill>
              <a:latin typeface="Calibri" panose="020F0502020204030204"/>
              <a:ea typeface="+mn-ea"/>
              <a:cs typeface="+mn-cs"/>
            </a:rPr>
            <a:t>Hizmet alımı desteği.</a:t>
          </a:r>
        </a:p>
      </dgm:t>
    </dgm:pt>
    <dgm:pt modelId="{3A8363C0-C18C-4305-A49F-AC4C5A6BFED4}" type="parTrans" cxnId="{5CC0858E-01B5-4626-B730-BD53684A2CC9}">
      <dgm:prSet/>
      <dgm:spPr/>
      <dgm:t>
        <a:bodyPr/>
        <a:lstStyle/>
        <a:p>
          <a:endParaRPr lang="tr-TR"/>
        </a:p>
      </dgm:t>
    </dgm:pt>
    <dgm:pt modelId="{3F1BBE81-5E57-4FDB-AF23-EDD7876CD5AA}" type="sibTrans" cxnId="{5CC0858E-01B5-4626-B730-BD53684A2CC9}">
      <dgm:prSet/>
      <dgm:spPr/>
      <dgm:t>
        <a:bodyPr/>
        <a:lstStyle/>
        <a:p>
          <a:endParaRPr lang="tr-TR"/>
        </a:p>
      </dgm:t>
    </dgm:pt>
    <dgm:pt modelId="{FCDE6CA0-2745-4002-878A-6CB8A8BD1986}">
      <dgm:prSet phldrT="[Metin]" custT="1"/>
      <dgm:spPr/>
      <dgm:t>
        <a:bodyPr/>
        <a:lstStyle/>
        <a:p>
          <a:r>
            <a:rPr lang="tr-TR" sz="900" kern="1200" dirty="0">
              <a:solidFill>
                <a:prstClr val="black">
                  <a:hueOff val="0"/>
                  <a:satOff val="0"/>
                  <a:lumOff val="0"/>
                  <a:alphaOff val="0"/>
                </a:prstClr>
              </a:solidFill>
              <a:latin typeface="Calibri" panose="020F0502020204030204"/>
              <a:ea typeface="+mn-ea"/>
              <a:cs typeface="+mn-cs"/>
            </a:rPr>
            <a:t>Yazılım gideri desteği,</a:t>
          </a:r>
          <a:endParaRPr lang="tr-TR" sz="900" kern="1200" dirty="0">
            <a:solidFill>
              <a:schemeClr val="tx1"/>
            </a:solidFill>
          </a:endParaRPr>
        </a:p>
      </dgm:t>
    </dgm:pt>
    <dgm:pt modelId="{C0F9AD36-B69E-42A3-B61C-7B235EACB8CA}" type="parTrans" cxnId="{D1F6F40D-E3A8-4D83-A7EA-86E683F041D6}">
      <dgm:prSet/>
      <dgm:spPr/>
      <dgm:t>
        <a:bodyPr/>
        <a:lstStyle/>
        <a:p>
          <a:endParaRPr lang="tr-TR"/>
        </a:p>
      </dgm:t>
    </dgm:pt>
    <dgm:pt modelId="{733B6E63-EBA2-4E57-8B9D-7A477E222356}" type="sibTrans" cxnId="{D1F6F40D-E3A8-4D83-A7EA-86E683F041D6}">
      <dgm:prSet/>
      <dgm:spPr/>
      <dgm:t>
        <a:bodyPr/>
        <a:lstStyle/>
        <a:p>
          <a:endParaRPr lang="tr-TR"/>
        </a:p>
      </dgm:t>
    </dgm:pt>
    <dgm:pt modelId="{2C2ECD31-CCCA-4DEC-ABF3-39D5256ECC39}">
      <dgm:prSet phldrT="[Metin]" custT="1"/>
      <dgm:spPr/>
      <dgm:t>
        <a:bodyPr/>
        <a:lstStyle/>
        <a:p>
          <a:r>
            <a:rPr lang="tr-TR" sz="900" kern="1200" dirty="0">
              <a:solidFill>
                <a:prstClr val="black">
                  <a:hueOff val="0"/>
                  <a:satOff val="0"/>
                  <a:lumOff val="0"/>
                  <a:alphaOff val="0"/>
                </a:prstClr>
              </a:solidFill>
              <a:latin typeface="Calibri" panose="020F0502020204030204"/>
              <a:ea typeface="+mn-ea"/>
              <a:cs typeface="+mn-cs"/>
            </a:rPr>
            <a:t>Personel gideri desteği,</a:t>
          </a:r>
          <a:endParaRPr lang="tr-TR" sz="900" kern="1200" dirty="0">
            <a:solidFill>
              <a:schemeClr val="tx1"/>
            </a:solidFill>
          </a:endParaRPr>
        </a:p>
      </dgm:t>
    </dgm:pt>
    <dgm:pt modelId="{DD5F913D-2A8D-490F-881A-63E4FDD3854E}" type="parTrans" cxnId="{1AD0045E-C888-41ED-AB47-2D752C8DF4FB}">
      <dgm:prSet/>
      <dgm:spPr/>
      <dgm:t>
        <a:bodyPr/>
        <a:lstStyle/>
        <a:p>
          <a:endParaRPr lang="tr-TR"/>
        </a:p>
      </dgm:t>
    </dgm:pt>
    <dgm:pt modelId="{E3587510-198E-4C35-83D6-6669EAE23B20}" type="sibTrans" cxnId="{1AD0045E-C888-41ED-AB47-2D752C8DF4FB}">
      <dgm:prSet/>
      <dgm:spPr/>
      <dgm:t>
        <a:bodyPr/>
        <a:lstStyle/>
        <a:p>
          <a:endParaRPr lang="tr-TR"/>
        </a:p>
      </dgm:t>
    </dgm:pt>
    <dgm:pt modelId="{7CAD189E-011E-47B0-89F5-73BB9D8441E3}">
      <dgm:prSet phldrT="[Metin]" custT="1"/>
      <dgm:spPr/>
      <dgm:t>
        <a:bodyPr/>
        <a:lstStyle/>
        <a:p>
          <a:r>
            <a:rPr lang="tr-TR" sz="900" kern="1200" dirty="0">
              <a:solidFill>
                <a:prstClr val="black">
                  <a:hueOff val="0"/>
                  <a:satOff val="0"/>
                  <a:lumOff val="0"/>
                  <a:alphaOff val="0"/>
                </a:prstClr>
              </a:solidFill>
              <a:latin typeface="Calibri" panose="020F0502020204030204"/>
              <a:ea typeface="+mn-ea"/>
              <a:cs typeface="+mn-cs"/>
            </a:rPr>
            <a:t>Bilgi transferi desteği,</a:t>
          </a:r>
          <a:endParaRPr lang="tr-TR" sz="900" kern="1200" dirty="0">
            <a:solidFill>
              <a:schemeClr val="tx1"/>
            </a:solidFill>
          </a:endParaRPr>
        </a:p>
      </dgm:t>
    </dgm:pt>
    <dgm:pt modelId="{16F73B43-A604-44BB-8F34-AB0B10B88871}" type="parTrans" cxnId="{0216B224-4FE5-4022-8756-DAE8E0193676}">
      <dgm:prSet/>
      <dgm:spPr/>
      <dgm:t>
        <a:bodyPr/>
        <a:lstStyle/>
        <a:p>
          <a:endParaRPr lang="tr-TR"/>
        </a:p>
      </dgm:t>
    </dgm:pt>
    <dgm:pt modelId="{0D1FF0BF-EDCE-4C27-8E27-3D240F8AC334}" type="sibTrans" cxnId="{0216B224-4FE5-4022-8756-DAE8E0193676}">
      <dgm:prSet/>
      <dgm:spPr/>
      <dgm:t>
        <a:bodyPr/>
        <a:lstStyle/>
        <a:p>
          <a:endParaRPr lang="tr-TR"/>
        </a:p>
      </dgm:t>
    </dgm:pt>
    <dgm:pt modelId="{93365218-263D-4E1C-AD3E-861E7847F323}">
      <dgm:prSet phldrT="[Metin]" custT="1"/>
      <dgm:spPr/>
      <dgm:t>
        <a:bodyPr/>
        <a:lstStyle/>
        <a:p>
          <a:r>
            <a:rPr lang="tr-TR" sz="900" kern="1200" dirty="0">
              <a:solidFill>
                <a:prstClr val="black">
                  <a:hueOff val="0"/>
                  <a:satOff val="0"/>
                  <a:lumOff val="0"/>
                  <a:alphaOff val="0"/>
                </a:prstClr>
              </a:solidFill>
              <a:latin typeface="Calibri" panose="020F0502020204030204"/>
              <a:ea typeface="+mn-ea"/>
              <a:cs typeface="+mn-cs"/>
            </a:rPr>
            <a:t>Test, analiz, kalibrasyon, ve referans numune desteği,</a:t>
          </a:r>
          <a:endParaRPr lang="tr-TR" sz="900" kern="1200" dirty="0">
            <a:solidFill>
              <a:schemeClr val="tx1"/>
            </a:solidFill>
          </a:endParaRPr>
        </a:p>
      </dgm:t>
    </dgm:pt>
    <dgm:pt modelId="{27986988-DF39-4182-8EF4-F9A5B2A43478}" type="parTrans" cxnId="{ECF3A2BB-D8A2-4597-9C83-7CED394E2CC8}">
      <dgm:prSet/>
      <dgm:spPr/>
      <dgm:t>
        <a:bodyPr/>
        <a:lstStyle/>
        <a:p>
          <a:endParaRPr lang="tr-TR"/>
        </a:p>
      </dgm:t>
    </dgm:pt>
    <dgm:pt modelId="{56A5EE69-8B36-472F-999D-5824D9461162}" type="sibTrans" cxnId="{ECF3A2BB-D8A2-4597-9C83-7CED394E2CC8}">
      <dgm:prSet/>
      <dgm:spPr/>
      <dgm:t>
        <a:bodyPr/>
        <a:lstStyle/>
        <a:p>
          <a:endParaRPr lang="tr-TR"/>
        </a:p>
      </dgm:t>
    </dgm:pt>
    <dgm:pt modelId="{8F61EA0C-DE55-4A16-AB44-F154B7C08EF6}" type="pres">
      <dgm:prSet presAssocID="{14894E6A-667B-49D2-B272-CEC805DDE9D0}" presName="linear" presStyleCnt="0">
        <dgm:presLayoutVars>
          <dgm:animLvl val="lvl"/>
          <dgm:resizeHandles val="exact"/>
        </dgm:presLayoutVars>
      </dgm:prSet>
      <dgm:spPr/>
    </dgm:pt>
    <dgm:pt modelId="{0B3E2A33-598B-43AD-A1A7-78E59230EB97}" type="pres">
      <dgm:prSet presAssocID="{A13DC89D-A72B-4C93-B18D-A394490A0263}" presName="parentText" presStyleLbl="node1" presStyleIdx="0" presStyleCnt="1" custScaleY="59462" custLinFactNeighborY="-8990">
        <dgm:presLayoutVars>
          <dgm:chMax val="0"/>
          <dgm:bulletEnabled val="1"/>
        </dgm:presLayoutVars>
      </dgm:prSet>
      <dgm:spPr/>
    </dgm:pt>
    <dgm:pt modelId="{478ECCA0-658E-4B63-AB83-DC2A19BB95CA}" type="pres">
      <dgm:prSet presAssocID="{A13DC89D-A72B-4C93-B18D-A394490A0263}" presName="childText" presStyleLbl="revTx" presStyleIdx="0" presStyleCnt="1">
        <dgm:presLayoutVars>
          <dgm:bulletEnabled val="1"/>
        </dgm:presLayoutVars>
      </dgm:prSet>
      <dgm:spPr/>
    </dgm:pt>
  </dgm:ptLst>
  <dgm:cxnLst>
    <dgm:cxn modelId="{D1F6F40D-E3A8-4D83-A7EA-86E683F041D6}" srcId="{A13DC89D-A72B-4C93-B18D-A394490A0263}" destId="{FCDE6CA0-2745-4002-878A-6CB8A8BD1986}" srcOrd="1" destOrd="0" parTransId="{C0F9AD36-B69E-42A3-B61C-7B235EACB8CA}" sibTransId="{733B6E63-EBA2-4E57-8B9D-7A477E222356}"/>
    <dgm:cxn modelId="{0216B224-4FE5-4022-8756-DAE8E0193676}" srcId="{A13DC89D-A72B-4C93-B18D-A394490A0263}" destId="{7CAD189E-011E-47B0-89F5-73BB9D8441E3}" srcOrd="3" destOrd="0" parTransId="{16F73B43-A604-44BB-8F34-AB0B10B88871}" sibTransId="{0D1FF0BF-EDCE-4C27-8E27-3D240F8AC334}"/>
    <dgm:cxn modelId="{1AD0045E-C888-41ED-AB47-2D752C8DF4FB}" srcId="{A13DC89D-A72B-4C93-B18D-A394490A0263}" destId="{2C2ECD31-CCCA-4DEC-ABF3-39D5256ECC39}" srcOrd="2" destOrd="0" parTransId="{DD5F913D-2A8D-490F-881A-63E4FDD3854E}" sibTransId="{E3587510-198E-4C35-83D6-6669EAE23B20}"/>
    <dgm:cxn modelId="{C80EF666-A1E7-44E3-83F2-1EF00E5ADA21}" type="presOf" srcId="{7CAD189E-011E-47B0-89F5-73BB9D8441E3}" destId="{478ECCA0-658E-4B63-AB83-DC2A19BB95CA}" srcOrd="0" destOrd="3" presId="urn:microsoft.com/office/officeart/2005/8/layout/vList2"/>
    <dgm:cxn modelId="{9064E97C-3FA1-4F6E-BE3C-7728117FE53B}" type="presOf" srcId="{8F9863D3-01A0-4E7D-B117-CCBB3984F248}" destId="{478ECCA0-658E-4B63-AB83-DC2A19BB95CA}" srcOrd="0" destOrd="0" presId="urn:microsoft.com/office/officeart/2005/8/layout/vList2"/>
    <dgm:cxn modelId="{5CC0858E-01B5-4626-B730-BD53684A2CC9}" srcId="{A13DC89D-A72B-4C93-B18D-A394490A0263}" destId="{5E793121-F029-4E22-A0DA-228089488AEE}" srcOrd="5" destOrd="0" parTransId="{3A8363C0-C18C-4305-A49F-AC4C5A6BFED4}" sibTransId="{3F1BBE81-5E57-4FDB-AF23-EDD7876CD5AA}"/>
    <dgm:cxn modelId="{32D2909A-FF38-4082-B7E8-72F9EFE8233F}" type="presOf" srcId="{FCDE6CA0-2745-4002-878A-6CB8A8BD1986}" destId="{478ECCA0-658E-4B63-AB83-DC2A19BB95CA}" srcOrd="0" destOrd="1" presId="urn:microsoft.com/office/officeart/2005/8/layout/vList2"/>
    <dgm:cxn modelId="{C20C99A5-266E-4E93-B0CB-3AE62A97A01E}" type="presOf" srcId="{5E793121-F029-4E22-A0DA-228089488AEE}" destId="{478ECCA0-658E-4B63-AB83-DC2A19BB95CA}" srcOrd="0" destOrd="5" presId="urn:microsoft.com/office/officeart/2005/8/layout/vList2"/>
    <dgm:cxn modelId="{ECF3A2BB-D8A2-4597-9C83-7CED394E2CC8}" srcId="{A13DC89D-A72B-4C93-B18D-A394490A0263}" destId="{93365218-263D-4E1C-AD3E-861E7847F323}" srcOrd="4" destOrd="0" parTransId="{27986988-DF39-4182-8EF4-F9A5B2A43478}" sibTransId="{56A5EE69-8B36-472F-999D-5824D9461162}"/>
    <dgm:cxn modelId="{3923C2D1-09B2-4548-AA48-B9FFC4031436}" type="presOf" srcId="{14894E6A-667B-49D2-B272-CEC805DDE9D0}" destId="{8F61EA0C-DE55-4A16-AB44-F154B7C08EF6}" srcOrd="0" destOrd="0" presId="urn:microsoft.com/office/officeart/2005/8/layout/vList2"/>
    <dgm:cxn modelId="{4DD124D4-A9F4-453C-B609-7ECDC01DE5B2}" srcId="{14894E6A-667B-49D2-B272-CEC805DDE9D0}" destId="{A13DC89D-A72B-4C93-B18D-A394490A0263}" srcOrd="0" destOrd="0" parTransId="{176E2028-9712-4F4B-8C7E-C063B4F9E9B4}" sibTransId="{62A30C28-E968-43DD-A5AF-8A7C6457D38D}"/>
    <dgm:cxn modelId="{B70BDBD7-F6F0-4392-98A1-3DF0EA5CF541}" srcId="{A13DC89D-A72B-4C93-B18D-A394490A0263}" destId="{8F9863D3-01A0-4E7D-B117-CCBB3984F248}" srcOrd="0" destOrd="0" parTransId="{F1AE2359-D2ED-4783-96E0-C8ED7653CE1B}" sibTransId="{2AE59E41-16F7-429B-B42B-7A7B0705EB9A}"/>
    <dgm:cxn modelId="{5D6DA4E6-4EB2-4D94-9492-E306D426615A}" type="presOf" srcId="{A13DC89D-A72B-4C93-B18D-A394490A0263}" destId="{0B3E2A33-598B-43AD-A1A7-78E59230EB97}" srcOrd="0" destOrd="0" presId="urn:microsoft.com/office/officeart/2005/8/layout/vList2"/>
    <dgm:cxn modelId="{021BD9E9-85E8-4E77-88E9-A231DF0AAC38}" type="presOf" srcId="{93365218-263D-4E1C-AD3E-861E7847F323}" destId="{478ECCA0-658E-4B63-AB83-DC2A19BB95CA}" srcOrd="0" destOrd="4" presId="urn:microsoft.com/office/officeart/2005/8/layout/vList2"/>
    <dgm:cxn modelId="{CCDD1DFF-C708-4023-A4A0-09B524A7ED8D}" type="presOf" srcId="{2C2ECD31-CCCA-4DEC-ABF3-39D5256ECC39}" destId="{478ECCA0-658E-4B63-AB83-DC2A19BB95CA}" srcOrd="0" destOrd="2" presId="urn:microsoft.com/office/officeart/2005/8/layout/vList2"/>
    <dgm:cxn modelId="{34F10E42-1D20-4F67-8D8D-8227D1EDF952}" type="presParOf" srcId="{8F61EA0C-DE55-4A16-AB44-F154B7C08EF6}" destId="{0B3E2A33-598B-43AD-A1A7-78E59230EB97}" srcOrd="0" destOrd="0" presId="urn:microsoft.com/office/officeart/2005/8/layout/vList2"/>
    <dgm:cxn modelId="{34CDE7A6-A48F-446C-B804-AF61AF328BCB}" type="presParOf" srcId="{8F61EA0C-DE55-4A16-AB44-F154B7C08EF6}" destId="{478ECCA0-658E-4B63-AB83-DC2A19BB95CA}" srcOrd="1" destOrd="0" presId="urn:microsoft.com/office/officeart/2005/8/layout/vList2"/>
  </dgm:cxnLst>
  <dgm:bg>
    <a:solidFill>
      <a:schemeClr val="accent3">
        <a:lumMod val="20000"/>
        <a:lumOff val="80000"/>
      </a:schemeClr>
    </a:solidFill>
    <a:effectLst>
      <a:outerShdw blurRad="50800" dist="38100" dir="5400000" algn="t" rotWithShape="0">
        <a:prstClr val="black">
          <a:alpha val="40000"/>
        </a:prstClr>
      </a:outerShdw>
      <a:softEdge rad="31750"/>
    </a:effect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2DDD6-5B62-4B26-BFE5-5EB49B624EBD}" type="doc">
      <dgm:prSet loTypeId="urn:microsoft.com/office/officeart/2005/8/layout/hierarchy4" loCatId="hierarchy" qsTypeId="urn:microsoft.com/office/officeart/2005/8/quickstyle/simple4" qsCatId="simple" csTypeId="urn:microsoft.com/office/officeart/2005/8/colors/colorful1#1" csCatId="colorful" phldr="1"/>
      <dgm:spPr/>
      <dgm:t>
        <a:bodyPr/>
        <a:lstStyle/>
        <a:p>
          <a:endParaRPr lang="en-US"/>
        </a:p>
      </dgm:t>
    </dgm:pt>
    <dgm:pt modelId="{39A03CEB-8672-4E71-9F63-23371EA00F05}">
      <dgm:prSet phldrT="[Metin]" custT="1"/>
      <dgm:spPr>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r>
            <a:rPr lang="tr-TR" sz="2000" b="1" dirty="0">
              <a:latin typeface="Calibri" pitchFamily="34" charset="0"/>
              <a:cs typeface="Calibri" pitchFamily="34" charset="0"/>
            </a:rPr>
            <a:t>BÖLGESEL TEŞVİK UYGULAMASI</a:t>
          </a:r>
        </a:p>
      </dgm:t>
    </dgm:pt>
    <dgm:pt modelId="{A08C812F-86B3-4F63-8FD7-09DE68551641}" type="parTrans" cxnId="{43D0E8F3-D731-4490-B5BF-5095E843D90D}">
      <dgm:prSet/>
      <dgm:spPr/>
      <dgm:t>
        <a:bodyPr/>
        <a:lstStyle/>
        <a:p>
          <a:endParaRPr lang="en-US" sz="1600">
            <a:latin typeface="+mn-lt"/>
          </a:endParaRPr>
        </a:p>
      </dgm:t>
    </dgm:pt>
    <dgm:pt modelId="{1951BBF3-EEF9-43BE-A0D8-F89D79B047B7}" type="sibTrans" cxnId="{43D0E8F3-D731-4490-B5BF-5095E843D90D}">
      <dgm:prSet/>
      <dgm:spPr/>
      <dgm:t>
        <a:bodyPr/>
        <a:lstStyle/>
        <a:p>
          <a:endParaRPr lang="en-US" sz="1600">
            <a:latin typeface="+mn-lt"/>
          </a:endParaRPr>
        </a:p>
      </dgm:t>
    </dgm:pt>
    <dgm:pt modelId="{0C54B836-EAD0-4027-9138-A5114DAB9529}">
      <dgm:prSet phldrT="[Metin]" custT="1"/>
      <dgm:spPr>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r>
            <a:rPr lang="tr-TR" sz="2000" b="1" dirty="0">
              <a:latin typeface="Calibri" pitchFamily="34" charset="0"/>
              <a:cs typeface="Calibri" pitchFamily="34" charset="0"/>
            </a:rPr>
            <a:t>GENEL TEŞVİK UYGULAMASI</a:t>
          </a:r>
          <a:endParaRPr lang="en-US" sz="2000" b="1" noProof="0" dirty="0">
            <a:latin typeface="Calibri" pitchFamily="34" charset="0"/>
            <a:cs typeface="Calibri" pitchFamily="34" charset="0"/>
          </a:endParaRPr>
        </a:p>
      </dgm:t>
    </dgm:pt>
    <dgm:pt modelId="{56A394CA-CF4C-4712-A282-4DF8BF2424F9}" type="parTrans" cxnId="{6AC8669D-C331-42E1-8839-9D8EE1BFC501}">
      <dgm:prSet/>
      <dgm:spPr/>
      <dgm:t>
        <a:bodyPr/>
        <a:lstStyle/>
        <a:p>
          <a:endParaRPr lang="en-US" sz="1600">
            <a:latin typeface="+mn-lt"/>
          </a:endParaRPr>
        </a:p>
      </dgm:t>
    </dgm:pt>
    <dgm:pt modelId="{67245BC0-BE5B-444E-B245-94ACBB25325D}" type="sibTrans" cxnId="{6AC8669D-C331-42E1-8839-9D8EE1BFC501}">
      <dgm:prSet/>
      <dgm:spPr/>
      <dgm:t>
        <a:bodyPr/>
        <a:lstStyle/>
        <a:p>
          <a:endParaRPr lang="en-US" sz="1600">
            <a:latin typeface="+mn-lt"/>
          </a:endParaRPr>
        </a:p>
      </dgm:t>
    </dgm:pt>
    <dgm:pt modelId="{224AEF8B-9AB0-4710-A833-C82467A7138E}">
      <dgm:prSet custT="1"/>
      <dgm:spPr>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r>
            <a:rPr lang="tr-TR" sz="2000" b="1">
              <a:latin typeface="Calibri" pitchFamily="34" charset="0"/>
              <a:cs typeface="Calibri" pitchFamily="34" charset="0"/>
            </a:rPr>
            <a:t>STRATEJİK YATIRIMLAR</a:t>
          </a:r>
          <a:endParaRPr lang="en-US" sz="2000" b="1" noProof="0" dirty="0">
            <a:latin typeface="Calibri" pitchFamily="34" charset="0"/>
            <a:cs typeface="Calibri" pitchFamily="34" charset="0"/>
          </a:endParaRPr>
        </a:p>
      </dgm:t>
    </dgm:pt>
    <dgm:pt modelId="{B1E0F797-64FA-4645-9075-973C464EDC2C}" type="parTrans" cxnId="{0FC8F148-3A6A-4F39-9DE5-A696DEEDC5BC}">
      <dgm:prSet/>
      <dgm:spPr/>
      <dgm:t>
        <a:bodyPr/>
        <a:lstStyle/>
        <a:p>
          <a:endParaRPr lang="en-US" sz="1600">
            <a:latin typeface="+mn-lt"/>
          </a:endParaRPr>
        </a:p>
      </dgm:t>
    </dgm:pt>
    <dgm:pt modelId="{775DC98E-B52C-4545-9E71-A97CCF03D1DC}" type="sibTrans" cxnId="{0FC8F148-3A6A-4F39-9DE5-A696DEEDC5BC}">
      <dgm:prSet/>
      <dgm:spPr/>
      <dgm:t>
        <a:bodyPr/>
        <a:lstStyle/>
        <a:p>
          <a:endParaRPr lang="en-US" sz="1600">
            <a:latin typeface="+mn-lt"/>
          </a:endParaRPr>
        </a:p>
      </dgm:t>
    </dgm:pt>
    <dgm:pt modelId="{CDBC9187-9D41-4603-B960-F61371BF9071}">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D6B36A">
                <a:tint val="66000"/>
                <a:satMod val="160000"/>
              </a:srgbClr>
            </a:gs>
            <a:gs pos="50000">
              <a:srgbClr val="D6B36A">
                <a:tint val="44500"/>
                <a:satMod val="160000"/>
              </a:srgbClr>
            </a:gs>
            <a:gs pos="100000">
              <a:srgbClr val="D6B36A">
                <a:tint val="23500"/>
                <a:satMod val="160000"/>
              </a:srgbClr>
            </a:gs>
          </a:gsLst>
          <a:lin ang="16200000" scaled="1"/>
          <a:tileRect/>
        </a:gradFill>
        <a:ln w="28575">
          <a:solidFill>
            <a:srgbClr val="D6B36A"/>
          </a:solidFill>
        </a:ln>
      </dgm:spPr>
      <dgm:t>
        <a:bodyPr/>
        <a:lstStyle/>
        <a:p>
          <a:pPr marL="0" indent="0" algn="l"/>
          <a:r>
            <a:rPr lang="tr-TR" sz="1600" b="1">
              <a:effectLst/>
              <a:latin typeface="Calibri" panose="020F0502020204030204" pitchFamily="34" charset="0"/>
              <a:cs typeface="Arial" charset="0"/>
            </a:rPr>
            <a:t>Cari açığın azaltılmasına katkı sağlayacak katma değeri yüksek yatırımlar desteklenmektedir.</a:t>
          </a:r>
          <a:endParaRPr lang="en-US" sz="1600" b="1" noProof="0" dirty="0">
            <a:effectLst/>
            <a:latin typeface="Calibri" panose="020F0502020204030204" pitchFamily="34" charset="0"/>
          </a:endParaRPr>
        </a:p>
      </dgm:t>
    </dgm:pt>
    <dgm:pt modelId="{EAC0D662-5959-4091-9901-6D9424954B58}" type="parTrans" cxnId="{AF36B497-B324-413A-9975-A6A0C235CB58}">
      <dgm:prSet/>
      <dgm:spPr/>
      <dgm:t>
        <a:bodyPr/>
        <a:lstStyle/>
        <a:p>
          <a:endParaRPr lang="en-US" sz="1600">
            <a:latin typeface="+mn-lt"/>
          </a:endParaRPr>
        </a:p>
      </dgm:t>
    </dgm:pt>
    <dgm:pt modelId="{61D0A6DC-60D9-4A29-B510-3923FC31F7B8}" type="sibTrans" cxnId="{AF36B497-B324-413A-9975-A6A0C235CB58}">
      <dgm:prSet/>
      <dgm:spPr/>
      <dgm:t>
        <a:bodyPr/>
        <a:lstStyle/>
        <a:p>
          <a:endParaRPr lang="en-US" sz="1600">
            <a:latin typeface="+mn-lt"/>
          </a:endParaRPr>
        </a:p>
      </dgm:t>
    </dgm:pt>
    <dgm:pt modelId="{DFBD9FF2-C33B-4C07-9983-4E561AEA1E9A}">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D6B36A">
                <a:tint val="66000"/>
                <a:satMod val="160000"/>
              </a:srgbClr>
            </a:gs>
            <a:gs pos="50000">
              <a:srgbClr val="D6B36A">
                <a:tint val="44500"/>
                <a:satMod val="160000"/>
              </a:srgbClr>
            </a:gs>
            <a:gs pos="100000">
              <a:srgbClr val="D6B36A">
                <a:tint val="23500"/>
                <a:satMod val="160000"/>
              </a:srgbClr>
            </a:gs>
          </a:gsLst>
          <a:lin ang="16200000" scaled="1"/>
          <a:tileRect/>
        </a:gradFill>
        <a:ln w="28575">
          <a:solidFill>
            <a:srgbClr val="D6B36A"/>
          </a:solidFill>
        </a:ln>
      </dgm:spPr>
      <dgm:t>
        <a:bodyPr/>
        <a:lstStyle/>
        <a:p>
          <a:pPr marL="0" indent="0" algn="l"/>
          <a:r>
            <a:rPr lang="tr-TR" sz="1600" b="1">
              <a:effectLst/>
              <a:latin typeface="Calibri" panose="020F0502020204030204" pitchFamily="34" charset="0"/>
            </a:rPr>
            <a:t>Teşvik edilmeyecek yatırım konuları dışında kalan tüm yatırımları kapsamaktadır.</a:t>
          </a:r>
          <a:endParaRPr lang="en-US" sz="1600" b="1" noProof="0" dirty="0">
            <a:effectLst/>
            <a:latin typeface="Calibri" panose="020F0502020204030204" pitchFamily="34" charset="0"/>
          </a:endParaRPr>
        </a:p>
      </dgm:t>
    </dgm:pt>
    <dgm:pt modelId="{9B597EAE-11BC-4276-BF7B-9C91B5BBA445}" type="parTrans" cxnId="{A006348D-5EBB-4AD2-8A7D-566F3D5BF7E8}">
      <dgm:prSet/>
      <dgm:spPr/>
      <dgm:t>
        <a:bodyPr/>
        <a:lstStyle/>
        <a:p>
          <a:endParaRPr lang="en-US" sz="1600">
            <a:latin typeface="+mn-lt"/>
          </a:endParaRPr>
        </a:p>
      </dgm:t>
    </dgm:pt>
    <dgm:pt modelId="{05F4587A-2987-48BE-B558-37981454A993}" type="sibTrans" cxnId="{A006348D-5EBB-4AD2-8A7D-566F3D5BF7E8}">
      <dgm:prSet/>
      <dgm:spPr/>
      <dgm:t>
        <a:bodyPr/>
        <a:lstStyle/>
        <a:p>
          <a:endParaRPr lang="en-US" sz="1600">
            <a:latin typeface="+mn-lt"/>
          </a:endParaRPr>
        </a:p>
      </dgm:t>
    </dgm:pt>
    <dgm:pt modelId="{6791FC27-5FB3-49A2-B46A-7CCB302C9034}">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D6B36A">
                <a:tint val="66000"/>
                <a:satMod val="160000"/>
              </a:srgbClr>
            </a:gs>
            <a:gs pos="50000">
              <a:srgbClr val="D6B36A">
                <a:tint val="44500"/>
                <a:satMod val="160000"/>
              </a:srgbClr>
            </a:gs>
            <a:gs pos="100000">
              <a:srgbClr val="D6B36A">
                <a:tint val="23500"/>
                <a:satMod val="160000"/>
              </a:srgbClr>
            </a:gs>
          </a:gsLst>
          <a:lin ang="16200000" scaled="1"/>
          <a:tileRect/>
        </a:gradFill>
        <a:ln w="28575">
          <a:solidFill>
            <a:srgbClr val="D6B36A"/>
          </a:solidFill>
        </a:ln>
      </dgm:spPr>
      <dgm:t>
        <a:bodyPr anchor="ctr"/>
        <a:lstStyle/>
        <a:p>
          <a:pPr marL="0" indent="0" algn="l"/>
          <a:r>
            <a:rPr lang="tr-TR" sz="1600" b="1" dirty="0">
              <a:effectLst/>
              <a:latin typeface="Calibri" panose="020F0502020204030204" pitchFamily="34" charset="0"/>
              <a:cs typeface="Arial" charset="0"/>
            </a:rPr>
            <a:t>İller arasındaki gelişmişlik farkını azaltmayı ve illerin üretim ve ihracat potansiyellerini artırmayı hedefler.</a:t>
          </a:r>
          <a:endParaRPr lang="en-US" sz="1600" b="1" noProof="0" dirty="0">
            <a:effectLst/>
            <a:latin typeface="Calibri" panose="020F0502020204030204" pitchFamily="34" charset="0"/>
          </a:endParaRPr>
        </a:p>
      </dgm:t>
    </dgm:pt>
    <dgm:pt modelId="{B5A9C11E-6980-4FAC-8392-0ADB32958285}" type="parTrans" cxnId="{3481D421-2148-4CBC-8DAB-74A112322905}">
      <dgm:prSet/>
      <dgm:spPr/>
      <dgm:t>
        <a:bodyPr/>
        <a:lstStyle/>
        <a:p>
          <a:endParaRPr lang="en-US" sz="1600">
            <a:latin typeface="+mn-lt"/>
          </a:endParaRPr>
        </a:p>
      </dgm:t>
    </dgm:pt>
    <dgm:pt modelId="{1CE653BD-9905-4BFF-887D-60F900E42F50}" type="sibTrans" cxnId="{3481D421-2148-4CBC-8DAB-74A112322905}">
      <dgm:prSet/>
      <dgm:spPr/>
      <dgm:t>
        <a:bodyPr/>
        <a:lstStyle/>
        <a:p>
          <a:endParaRPr lang="en-US" sz="1600">
            <a:latin typeface="+mn-lt"/>
          </a:endParaRPr>
        </a:p>
      </dgm:t>
    </dgm:pt>
    <dgm:pt modelId="{F78473A9-E3CE-41EB-9955-5FE1E315536D}">
      <dgm:prSet phldrT="[Metin]" custT="1"/>
      <dgm:spPr>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r>
            <a:rPr lang="tr-TR" sz="2000" b="1">
              <a:latin typeface="Calibri" pitchFamily="34" charset="0"/>
              <a:cs typeface="Calibri" pitchFamily="34" charset="0"/>
            </a:rPr>
            <a:t>ÖNCELİKLİ YATIRIM KONULARI</a:t>
          </a:r>
          <a:endParaRPr lang="en-US" sz="2000" b="1" noProof="0" dirty="0">
            <a:latin typeface="Calibri" pitchFamily="34" charset="0"/>
            <a:cs typeface="Calibri" pitchFamily="34" charset="0"/>
          </a:endParaRPr>
        </a:p>
      </dgm:t>
    </dgm:pt>
    <dgm:pt modelId="{3F32E2FD-C6D3-48E1-8A56-D985DA3A8F58}" type="parTrans" cxnId="{EA0CA65F-07AB-4117-AE2F-AE4094F01B6C}">
      <dgm:prSet/>
      <dgm:spPr/>
      <dgm:t>
        <a:bodyPr/>
        <a:lstStyle/>
        <a:p>
          <a:endParaRPr lang="tr-TR"/>
        </a:p>
      </dgm:t>
    </dgm:pt>
    <dgm:pt modelId="{AA7F382A-3C5F-42AD-A1C7-E1DB40BD8B6A}" type="sibTrans" cxnId="{EA0CA65F-07AB-4117-AE2F-AE4094F01B6C}">
      <dgm:prSet/>
      <dgm:spPr/>
      <dgm:t>
        <a:bodyPr/>
        <a:lstStyle/>
        <a:p>
          <a:endParaRPr lang="tr-TR"/>
        </a:p>
      </dgm:t>
    </dgm:pt>
    <dgm:pt modelId="{8A102B1C-167D-47AA-A554-0C4393BEF100}">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D6B36A">
                <a:tint val="66000"/>
                <a:satMod val="160000"/>
              </a:srgbClr>
            </a:gs>
            <a:gs pos="50000">
              <a:srgbClr val="D6B36A">
                <a:tint val="44500"/>
                <a:satMod val="160000"/>
              </a:srgbClr>
            </a:gs>
            <a:gs pos="100000">
              <a:srgbClr val="D6B36A">
                <a:tint val="23500"/>
                <a:satMod val="160000"/>
              </a:srgbClr>
            </a:gs>
          </a:gsLst>
          <a:lin ang="16200000" scaled="1"/>
          <a:tileRect/>
        </a:gradFill>
        <a:ln w="28575">
          <a:solidFill>
            <a:srgbClr val="D6B36A"/>
          </a:solidFill>
        </a:ln>
      </dgm:spPr>
      <dgm:t>
        <a:bodyPr/>
        <a:lstStyle/>
        <a:p>
          <a:pPr algn="l"/>
          <a:r>
            <a:rPr lang="tr-TR" sz="1600" b="1">
              <a:effectLst/>
              <a:latin typeface="Calibri" panose="020F0502020204030204" pitchFamily="34" charset="0"/>
            </a:rPr>
            <a:t>Belirli yatırım konularının  5. Bölge destekleri  ile desteklenmesi hedeflenmektedir. </a:t>
          </a:r>
          <a:endParaRPr lang="tr-TR" sz="1600" b="1" dirty="0">
            <a:effectLst/>
            <a:latin typeface="Calibri" panose="020F0502020204030204" pitchFamily="34" charset="0"/>
          </a:endParaRPr>
        </a:p>
      </dgm:t>
    </dgm:pt>
    <dgm:pt modelId="{E2B02831-0789-496C-BC76-45F5D5960500}" type="parTrans" cxnId="{808BFDE4-9A88-4381-9BAF-30EE7239298F}">
      <dgm:prSet/>
      <dgm:spPr/>
      <dgm:t>
        <a:bodyPr/>
        <a:lstStyle/>
        <a:p>
          <a:endParaRPr lang="tr-TR"/>
        </a:p>
      </dgm:t>
    </dgm:pt>
    <dgm:pt modelId="{BFAFE516-048F-4294-A1B7-426CA54970AE}" type="sibTrans" cxnId="{808BFDE4-9A88-4381-9BAF-30EE7239298F}">
      <dgm:prSet/>
      <dgm:spPr/>
      <dgm:t>
        <a:bodyPr/>
        <a:lstStyle/>
        <a:p>
          <a:endParaRPr lang="tr-TR"/>
        </a:p>
      </dgm:t>
    </dgm:pt>
    <dgm:pt modelId="{7FCC0E14-C869-430D-A81F-0623F0E2D5B5}">
      <dgm:prSet phldrT="[Metin]" custT="1"/>
      <dgm:spPr>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dgm:spPr>
      <dgm:t>
        <a:bodyPr/>
        <a:lstStyle/>
        <a:p>
          <a:r>
            <a:rPr lang="tr-TR" sz="3200" b="1" dirty="0">
              <a:effectLst>
                <a:outerShdw blurRad="38100" dist="38100" dir="2700000" algn="tl">
                  <a:srgbClr val="000000">
                    <a:alpha val="43137"/>
                  </a:srgbClr>
                </a:outerShdw>
              </a:effectLst>
            </a:rPr>
            <a:t>YATIRIMLARDA DEVLET YARDIMLARI HAKKINDA KARAR</a:t>
          </a:r>
          <a:endParaRPr lang="en-US" sz="3200" b="1" dirty="0">
            <a:solidFill>
              <a:schemeClr val="accent2"/>
            </a:solidFill>
            <a:effectLst>
              <a:outerShdw blurRad="38100" dist="38100" dir="2700000" algn="tl">
                <a:srgbClr val="000000">
                  <a:alpha val="43137"/>
                </a:srgbClr>
              </a:outerShdw>
            </a:effectLst>
            <a:latin typeface="+mn-lt"/>
            <a:cs typeface="Arial" panose="020B0604020202020204" pitchFamily="34" charset="0"/>
          </a:endParaRPr>
        </a:p>
      </dgm:t>
    </dgm:pt>
    <dgm:pt modelId="{39B1CBC8-FD77-4B74-B770-A784EDF79C15}" type="sibTrans" cxnId="{3486B193-8BE9-454C-B776-5323BBD54CDE}">
      <dgm:prSet/>
      <dgm:spPr/>
      <dgm:t>
        <a:bodyPr/>
        <a:lstStyle/>
        <a:p>
          <a:endParaRPr lang="en-US" sz="1600">
            <a:latin typeface="+mn-lt"/>
          </a:endParaRPr>
        </a:p>
      </dgm:t>
    </dgm:pt>
    <dgm:pt modelId="{35F8189D-B351-464B-ADFE-2E9CC980B456}" type="parTrans" cxnId="{3486B193-8BE9-454C-B776-5323BBD54CDE}">
      <dgm:prSet/>
      <dgm:spPr/>
      <dgm:t>
        <a:bodyPr/>
        <a:lstStyle/>
        <a:p>
          <a:endParaRPr lang="en-US" sz="1600">
            <a:latin typeface="+mn-lt"/>
          </a:endParaRPr>
        </a:p>
      </dgm:t>
    </dgm:pt>
    <dgm:pt modelId="{419014A5-2C3A-4EFC-B6F3-94E6F8D70489}" type="pres">
      <dgm:prSet presAssocID="{0242DDD6-5B62-4B26-BFE5-5EB49B624EBD}" presName="Name0" presStyleCnt="0">
        <dgm:presLayoutVars>
          <dgm:chPref val="1"/>
          <dgm:dir/>
          <dgm:animOne val="branch"/>
          <dgm:animLvl val="lvl"/>
          <dgm:resizeHandles/>
        </dgm:presLayoutVars>
      </dgm:prSet>
      <dgm:spPr/>
    </dgm:pt>
    <dgm:pt modelId="{6EC12B49-0DE7-4CD6-B382-2698F5EDF895}" type="pres">
      <dgm:prSet presAssocID="{7FCC0E14-C869-430D-A81F-0623F0E2D5B5}" presName="vertOne" presStyleCnt="0"/>
      <dgm:spPr/>
    </dgm:pt>
    <dgm:pt modelId="{01565CB9-F455-42AD-863D-66F00EBADBF0}" type="pres">
      <dgm:prSet presAssocID="{7FCC0E14-C869-430D-A81F-0623F0E2D5B5}" presName="txOne" presStyleLbl="node0" presStyleIdx="0" presStyleCnt="1" custLinFactNeighborY="9680">
        <dgm:presLayoutVars>
          <dgm:chPref val="3"/>
        </dgm:presLayoutVars>
      </dgm:prSet>
      <dgm:spPr/>
    </dgm:pt>
    <dgm:pt modelId="{1E3A3F0B-5216-45BA-8A53-B9880E58FE7C}" type="pres">
      <dgm:prSet presAssocID="{7FCC0E14-C869-430D-A81F-0623F0E2D5B5}" presName="parTransOne" presStyleCnt="0"/>
      <dgm:spPr/>
    </dgm:pt>
    <dgm:pt modelId="{5147C9EF-8869-43E5-8B67-9387D9956D53}" type="pres">
      <dgm:prSet presAssocID="{7FCC0E14-C869-430D-A81F-0623F0E2D5B5}" presName="horzOne" presStyleCnt="0"/>
      <dgm:spPr/>
    </dgm:pt>
    <dgm:pt modelId="{99BD203F-B1D7-4747-A059-E4C1A1D11CAF}" type="pres">
      <dgm:prSet presAssocID="{39A03CEB-8672-4E71-9F63-23371EA00F05}" presName="vertTwo" presStyleCnt="0"/>
      <dgm:spPr/>
    </dgm:pt>
    <dgm:pt modelId="{A3661EA9-D581-4C80-B5E5-C7B17C42E2D7}" type="pres">
      <dgm:prSet presAssocID="{39A03CEB-8672-4E71-9F63-23371EA00F05}" presName="txTwo" presStyleLbl="node2" presStyleIdx="0" presStyleCnt="4">
        <dgm:presLayoutVars>
          <dgm:chPref val="3"/>
        </dgm:presLayoutVars>
      </dgm:prSet>
      <dgm:spPr/>
    </dgm:pt>
    <dgm:pt modelId="{821C207E-341F-463B-AC1B-B6187076370A}" type="pres">
      <dgm:prSet presAssocID="{39A03CEB-8672-4E71-9F63-23371EA00F05}" presName="parTransTwo" presStyleCnt="0"/>
      <dgm:spPr/>
    </dgm:pt>
    <dgm:pt modelId="{2AA444EA-25A6-4886-97C3-A3473C12748E}" type="pres">
      <dgm:prSet presAssocID="{39A03CEB-8672-4E71-9F63-23371EA00F05}" presName="horzTwo" presStyleCnt="0"/>
      <dgm:spPr/>
    </dgm:pt>
    <dgm:pt modelId="{7C534247-2FE8-48EA-A9D8-056AB375C828}" type="pres">
      <dgm:prSet presAssocID="{6791FC27-5FB3-49A2-B46A-7CCB302C9034}" presName="vertThree" presStyleCnt="0"/>
      <dgm:spPr/>
    </dgm:pt>
    <dgm:pt modelId="{5948B46A-59E5-4459-9000-AFD4BD7814F6}" type="pres">
      <dgm:prSet presAssocID="{6791FC27-5FB3-49A2-B46A-7CCB302C9034}" presName="txThree" presStyleLbl="node3" presStyleIdx="0" presStyleCnt="4">
        <dgm:presLayoutVars>
          <dgm:chPref val="3"/>
        </dgm:presLayoutVars>
      </dgm:prSet>
      <dgm:spPr/>
    </dgm:pt>
    <dgm:pt modelId="{2C5528E8-D7DD-437D-95C2-F11B1E34DB83}" type="pres">
      <dgm:prSet presAssocID="{6791FC27-5FB3-49A2-B46A-7CCB302C9034}" presName="horzThree" presStyleCnt="0"/>
      <dgm:spPr/>
    </dgm:pt>
    <dgm:pt modelId="{AB884B89-5066-4165-BC52-B562CE395406}" type="pres">
      <dgm:prSet presAssocID="{1951BBF3-EEF9-43BE-A0D8-F89D79B047B7}" presName="sibSpaceTwo" presStyleCnt="0"/>
      <dgm:spPr/>
    </dgm:pt>
    <dgm:pt modelId="{4C4414A4-5BD4-43F8-B68B-F94126341114}" type="pres">
      <dgm:prSet presAssocID="{F78473A9-E3CE-41EB-9955-5FE1E315536D}" presName="vertTwo" presStyleCnt="0"/>
      <dgm:spPr/>
    </dgm:pt>
    <dgm:pt modelId="{64C1D5B8-48DB-4E45-8411-5E80732E1230}" type="pres">
      <dgm:prSet presAssocID="{F78473A9-E3CE-41EB-9955-5FE1E315536D}" presName="txTwo" presStyleLbl="node2" presStyleIdx="1" presStyleCnt="4">
        <dgm:presLayoutVars>
          <dgm:chPref val="3"/>
        </dgm:presLayoutVars>
      </dgm:prSet>
      <dgm:spPr/>
    </dgm:pt>
    <dgm:pt modelId="{514105AD-FA83-4491-8512-07B547B98C5A}" type="pres">
      <dgm:prSet presAssocID="{F78473A9-E3CE-41EB-9955-5FE1E315536D}" presName="parTransTwo" presStyleCnt="0"/>
      <dgm:spPr/>
    </dgm:pt>
    <dgm:pt modelId="{A47C7236-5F13-419C-B211-8CE6B04ACB8E}" type="pres">
      <dgm:prSet presAssocID="{F78473A9-E3CE-41EB-9955-5FE1E315536D}" presName="horzTwo" presStyleCnt="0"/>
      <dgm:spPr/>
    </dgm:pt>
    <dgm:pt modelId="{25FA2932-4972-4555-B1A7-07AA97EA43EC}" type="pres">
      <dgm:prSet presAssocID="{8A102B1C-167D-47AA-A554-0C4393BEF100}" presName="vertThree" presStyleCnt="0"/>
      <dgm:spPr/>
    </dgm:pt>
    <dgm:pt modelId="{1AE9A245-B7FA-435E-8FC2-A3D4D5678BE6}" type="pres">
      <dgm:prSet presAssocID="{8A102B1C-167D-47AA-A554-0C4393BEF100}" presName="txThree" presStyleLbl="node3" presStyleIdx="1" presStyleCnt="4">
        <dgm:presLayoutVars>
          <dgm:chPref val="3"/>
        </dgm:presLayoutVars>
      </dgm:prSet>
      <dgm:spPr/>
    </dgm:pt>
    <dgm:pt modelId="{31B64E88-5AB0-4DA7-85DA-68A13DE98FE6}" type="pres">
      <dgm:prSet presAssocID="{8A102B1C-167D-47AA-A554-0C4393BEF100}" presName="horzThree" presStyleCnt="0"/>
      <dgm:spPr/>
    </dgm:pt>
    <dgm:pt modelId="{A09D3C05-93F7-4712-AA6F-7C45582A4041}" type="pres">
      <dgm:prSet presAssocID="{AA7F382A-3C5F-42AD-A1C7-E1DB40BD8B6A}" presName="sibSpaceTwo" presStyleCnt="0"/>
      <dgm:spPr/>
    </dgm:pt>
    <dgm:pt modelId="{97680F44-2DE8-49ED-9956-830B68109168}" type="pres">
      <dgm:prSet presAssocID="{224AEF8B-9AB0-4710-A833-C82467A7138E}" presName="vertTwo" presStyleCnt="0"/>
      <dgm:spPr/>
    </dgm:pt>
    <dgm:pt modelId="{7D28D6FF-7DA5-4BFA-A362-BFB3678EB839}" type="pres">
      <dgm:prSet presAssocID="{224AEF8B-9AB0-4710-A833-C82467A7138E}" presName="txTwo" presStyleLbl="node2" presStyleIdx="2" presStyleCnt="4">
        <dgm:presLayoutVars>
          <dgm:chPref val="3"/>
        </dgm:presLayoutVars>
      </dgm:prSet>
      <dgm:spPr/>
    </dgm:pt>
    <dgm:pt modelId="{D471017A-1640-4BE5-9829-A718B2BBA35E}" type="pres">
      <dgm:prSet presAssocID="{224AEF8B-9AB0-4710-A833-C82467A7138E}" presName="parTransTwo" presStyleCnt="0"/>
      <dgm:spPr/>
    </dgm:pt>
    <dgm:pt modelId="{9C0DD914-7FC3-41B2-86F6-A70445529827}" type="pres">
      <dgm:prSet presAssocID="{224AEF8B-9AB0-4710-A833-C82467A7138E}" presName="horzTwo" presStyleCnt="0"/>
      <dgm:spPr/>
    </dgm:pt>
    <dgm:pt modelId="{32320E6D-7A0B-481B-AF04-3CE33C5B2FD2}" type="pres">
      <dgm:prSet presAssocID="{CDBC9187-9D41-4603-B960-F61371BF9071}" presName="vertThree" presStyleCnt="0"/>
      <dgm:spPr/>
    </dgm:pt>
    <dgm:pt modelId="{3D8EF5D5-4429-49A5-9132-6EA4A0E5E07B}" type="pres">
      <dgm:prSet presAssocID="{CDBC9187-9D41-4603-B960-F61371BF9071}" presName="txThree" presStyleLbl="node3" presStyleIdx="2" presStyleCnt="4">
        <dgm:presLayoutVars>
          <dgm:chPref val="3"/>
        </dgm:presLayoutVars>
      </dgm:prSet>
      <dgm:spPr/>
    </dgm:pt>
    <dgm:pt modelId="{55387B3A-0AB7-4A34-8C0E-160088D0EBFC}" type="pres">
      <dgm:prSet presAssocID="{CDBC9187-9D41-4603-B960-F61371BF9071}" presName="horzThree" presStyleCnt="0"/>
      <dgm:spPr/>
    </dgm:pt>
    <dgm:pt modelId="{2219CE42-D145-413C-9FED-2365BF7B500C}" type="pres">
      <dgm:prSet presAssocID="{775DC98E-B52C-4545-9E71-A97CCF03D1DC}" presName="sibSpaceTwo" presStyleCnt="0"/>
      <dgm:spPr/>
    </dgm:pt>
    <dgm:pt modelId="{CA2A0C6B-2055-4658-BC1F-2B168077B2BD}" type="pres">
      <dgm:prSet presAssocID="{0C54B836-EAD0-4027-9138-A5114DAB9529}" presName="vertTwo" presStyleCnt="0"/>
      <dgm:spPr/>
    </dgm:pt>
    <dgm:pt modelId="{A42535E1-B126-47E0-9B83-DE51DB834FD0}" type="pres">
      <dgm:prSet presAssocID="{0C54B836-EAD0-4027-9138-A5114DAB9529}" presName="txTwo" presStyleLbl="node2" presStyleIdx="3" presStyleCnt="4">
        <dgm:presLayoutVars>
          <dgm:chPref val="3"/>
        </dgm:presLayoutVars>
      </dgm:prSet>
      <dgm:spPr/>
    </dgm:pt>
    <dgm:pt modelId="{69AAE159-512E-405D-A93E-EF610CCA8E0D}" type="pres">
      <dgm:prSet presAssocID="{0C54B836-EAD0-4027-9138-A5114DAB9529}" presName="parTransTwo" presStyleCnt="0"/>
      <dgm:spPr/>
    </dgm:pt>
    <dgm:pt modelId="{78976379-C1E1-40F2-809F-D9674E0AB170}" type="pres">
      <dgm:prSet presAssocID="{0C54B836-EAD0-4027-9138-A5114DAB9529}" presName="horzTwo" presStyleCnt="0"/>
      <dgm:spPr/>
    </dgm:pt>
    <dgm:pt modelId="{56FAE632-50DA-4DC0-A2E9-52D0262B5F14}" type="pres">
      <dgm:prSet presAssocID="{DFBD9FF2-C33B-4C07-9983-4E561AEA1E9A}" presName="vertThree" presStyleCnt="0"/>
      <dgm:spPr/>
    </dgm:pt>
    <dgm:pt modelId="{E0AEEE75-F512-4C65-8EA2-6711FD580040}" type="pres">
      <dgm:prSet presAssocID="{DFBD9FF2-C33B-4C07-9983-4E561AEA1E9A}" presName="txThree" presStyleLbl="node3" presStyleIdx="3" presStyleCnt="4">
        <dgm:presLayoutVars>
          <dgm:chPref val="3"/>
        </dgm:presLayoutVars>
      </dgm:prSet>
      <dgm:spPr/>
    </dgm:pt>
    <dgm:pt modelId="{F3447D2C-2570-4FC2-9A15-BAEDD16D0279}" type="pres">
      <dgm:prSet presAssocID="{DFBD9FF2-C33B-4C07-9983-4E561AEA1E9A}" presName="horzThree" presStyleCnt="0"/>
      <dgm:spPr/>
    </dgm:pt>
  </dgm:ptLst>
  <dgm:cxnLst>
    <dgm:cxn modelId="{3690D501-340B-473D-9CDE-1EA6A6ADA145}" type="presOf" srcId="{7FCC0E14-C869-430D-A81F-0623F0E2D5B5}" destId="{01565CB9-F455-42AD-863D-66F00EBADBF0}" srcOrd="0" destOrd="0" presId="urn:microsoft.com/office/officeart/2005/8/layout/hierarchy4"/>
    <dgm:cxn modelId="{3481D421-2148-4CBC-8DAB-74A112322905}" srcId="{39A03CEB-8672-4E71-9F63-23371EA00F05}" destId="{6791FC27-5FB3-49A2-B46A-7CCB302C9034}" srcOrd="0" destOrd="0" parTransId="{B5A9C11E-6980-4FAC-8392-0ADB32958285}" sibTransId="{1CE653BD-9905-4BFF-887D-60F900E42F50}"/>
    <dgm:cxn modelId="{D408ED35-B06A-49D4-A7E2-0C193BDC524B}" type="presOf" srcId="{6791FC27-5FB3-49A2-B46A-7CCB302C9034}" destId="{5948B46A-59E5-4459-9000-AFD4BD7814F6}" srcOrd="0" destOrd="0" presId="urn:microsoft.com/office/officeart/2005/8/layout/hierarchy4"/>
    <dgm:cxn modelId="{EA0CA65F-07AB-4117-AE2F-AE4094F01B6C}" srcId="{7FCC0E14-C869-430D-A81F-0623F0E2D5B5}" destId="{F78473A9-E3CE-41EB-9955-5FE1E315536D}" srcOrd="1" destOrd="0" parTransId="{3F32E2FD-C6D3-48E1-8A56-D985DA3A8F58}" sibTransId="{AA7F382A-3C5F-42AD-A1C7-E1DB40BD8B6A}"/>
    <dgm:cxn modelId="{E7DFA65F-DAC2-4860-AFE1-5BD65657A210}" type="presOf" srcId="{CDBC9187-9D41-4603-B960-F61371BF9071}" destId="{3D8EF5D5-4429-49A5-9132-6EA4A0E5E07B}" srcOrd="0" destOrd="0" presId="urn:microsoft.com/office/officeart/2005/8/layout/hierarchy4"/>
    <dgm:cxn modelId="{0FC8F148-3A6A-4F39-9DE5-A696DEEDC5BC}" srcId="{7FCC0E14-C869-430D-A81F-0623F0E2D5B5}" destId="{224AEF8B-9AB0-4710-A833-C82467A7138E}" srcOrd="2" destOrd="0" parTransId="{B1E0F797-64FA-4645-9075-973C464EDC2C}" sibTransId="{775DC98E-B52C-4545-9E71-A97CCF03D1DC}"/>
    <dgm:cxn modelId="{1704EB7B-D2D6-4828-9373-7CD41FCA0C45}" type="presOf" srcId="{8A102B1C-167D-47AA-A554-0C4393BEF100}" destId="{1AE9A245-B7FA-435E-8FC2-A3D4D5678BE6}" srcOrd="0" destOrd="0" presId="urn:microsoft.com/office/officeart/2005/8/layout/hierarchy4"/>
    <dgm:cxn modelId="{A006348D-5EBB-4AD2-8A7D-566F3D5BF7E8}" srcId="{0C54B836-EAD0-4027-9138-A5114DAB9529}" destId="{DFBD9FF2-C33B-4C07-9983-4E561AEA1E9A}" srcOrd="0" destOrd="0" parTransId="{9B597EAE-11BC-4276-BF7B-9C91B5BBA445}" sibTransId="{05F4587A-2987-48BE-B558-37981454A993}"/>
    <dgm:cxn modelId="{985B8E90-C813-4058-AE9C-8850D72F82FB}" type="presOf" srcId="{0C54B836-EAD0-4027-9138-A5114DAB9529}" destId="{A42535E1-B126-47E0-9B83-DE51DB834FD0}" srcOrd="0" destOrd="0" presId="urn:microsoft.com/office/officeart/2005/8/layout/hierarchy4"/>
    <dgm:cxn modelId="{3486B193-8BE9-454C-B776-5323BBD54CDE}" srcId="{0242DDD6-5B62-4B26-BFE5-5EB49B624EBD}" destId="{7FCC0E14-C869-430D-A81F-0623F0E2D5B5}" srcOrd="0" destOrd="0" parTransId="{35F8189D-B351-464B-ADFE-2E9CC980B456}" sibTransId="{39B1CBC8-FD77-4B74-B770-A784EDF79C15}"/>
    <dgm:cxn modelId="{EBFF8C95-FF66-4C41-B4DA-EFD41228E4B9}" type="presOf" srcId="{DFBD9FF2-C33B-4C07-9983-4E561AEA1E9A}" destId="{E0AEEE75-F512-4C65-8EA2-6711FD580040}" srcOrd="0" destOrd="0" presId="urn:microsoft.com/office/officeart/2005/8/layout/hierarchy4"/>
    <dgm:cxn modelId="{AF36B497-B324-413A-9975-A6A0C235CB58}" srcId="{224AEF8B-9AB0-4710-A833-C82467A7138E}" destId="{CDBC9187-9D41-4603-B960-F61371BF9071}" srcOrd="0" destOrd="0" parTransId="{EAC0D662-5959-4091-9901-6D9424954B58}" sibTransId="{61D0A6DC-60D9-4A29-B510-3923FC31F7B8}"/>
    <dgm:cxn modelId="{6AC8669D-C331-42E1-8839-9D8EE1BFC501}" srcId="{7FCC0E14-C869-430D-A81F-0623F0E2D5B5}" destId="{0C54B836-EAD0-4027-9138-A5114DAB9529}" srcOrd="3" destOrd="0" parTransId="{56A394CA-CF4C-4712-A282-4DF8BF2424F9}" sibTransId="{67245BC0-BE5B-444E-B245-94ACBB25325D}"/>
    <dgm:cxn modelId="{EB8A2FAD-9239-4E46-9C1D-6511D8AD3432}" type="presOf" srcId="{0242DDD6-5B62-4B26-BFE5-5EB49B624EBD}" destId="{419014A5-2C3A-4EFC-B6F3-94E6F8D70489}" srcOrd="0" destOrd="0" presId="urn:microsoft.com/office/officeart/2005/8/layout/hierarchy4"/>
    <dgm:cxn modelId="{FDF799B1-6627-4408-A361-C33C11553EBE}" type="presOf" srcId="{39A03CEB-8672-4E71-9F63-23371EA00F05}" destId="{A3661EA9-D581-4C80-B5E5-C7B17C42E2D7}" srcOrd="0" destOrd="0" presId="urn:microsoft.com/office/officeart/2005/8/layout/hierarchy4"/>
    <dgm:cxn modelId="{9614F8B1-9110-4ECD-9BEF-B57ACE0128F6}" type="presOf" srcId="{224AEF8B-9AB0-4710-A833-C82467A7138E}" destId="{7D28D6FF-7DA5-4BFA-A362-BFB3678EB839}" srcOrd="0" destOrd="0" presId="urn:microsoft.com/office/officeart/2005/8/layout/hierarchy4"/>
    <dgm:cxn modelId="{412B52B2-0210-42B2-9C06-90B206C7E59B}" type="presOf" srcId="{F78473A9-E3CE-41EB-9955-5FE1E315536D}" destId="{64C1D5B8-48DB-4E45-8411-5E80732E1230}" srcOrd="0" destOrd="0" presId="urn:microsoft.com/office/officeart/2005/8/layout/hierarchy4"/>
    <dgm:cxn modelId="{808BFDE4-9A88-4381-9BAF-30EE7239298F}" srcId="{F78473A9-E3CE-41EB-9955-5FE1E315536D}" destId="{8A102B1C-167D-47AA-A554-0C4393BEF100}" srcOrd="0" destOrd="0" parTransId="{E2B02831-0789-496C-BC76-45F5D5960500}" sibTransId="{BFAFE516-048F-4294-A1B7-426CA54970AE}"/>
    <dgm:cxn modelId="{43D0E8F3-D731-4490-B5BF-5095E843D90D}" srcId="{7FCC0E14-C869-430D-A81F-0623F0E2D5B5}" destId="{39A03CEB-8672-4E71-9F63-23371EA00F05}" srcOrd="0" destOrd="0" parTransId="{A08C812F-86B3-4F63-8FD7-09DE68551641}" sibTransId="{1951BBF3-EEF9-43BE-A0D8-F89D79B047B7}"/>
    <dgm:cxn modelId="{5D3D35BB-1BFA-46F2-8F36-0E794B1BE110}" type="presParOf" srcId="{419014A5-2C3A-4EFC-B6F3-94E6F8D70489}" destId="{6EC12B49-0DE7-4CD6-B382-2698F5EDF895}" srcOrd="0" destOrd="0" presId="urn:microsoft.com/office/officeart/2005/8/layout/hierarchy4"/>
    <dgm:cxn modelId="{F5B3430E-591D-4BA3-8688-9086AEFD8A8D}" type="presParOf" srcId="{6EC12B49-0DE7-4CD6-B382-2698F5EDF895}" destId="{01565CB9-F455-42AD-863D-66F00EBADBF0}" srcOrd="0" destOrd="0" presId="urn:microsoft.com/office/officeart/2005/8/layout/hierarchy4"/>
    <dgm:cxn modelId="{874D23C6-FBA5-4DB8-AD2E-0999F2101E8E}" type="presParOf" srcId="{6EC12B49-0DE7-4CD6-B382-2698F5EDF895}" destId="{1E3A3F0B-5216-45BA-8A53-B9880E58FE7C}" srcOrd="1" destOrd="0" presId="urn:microsoft.com/office/officeart/2005/8/layout/hierarchy4"/>
    <dgm:cxn modelId="{C9F1745A-528A-45AB-A8B2-C5811662A922}" type="presParOf" srcId="{6EC12B49-0DE7-4CD6-B382-2698F5EDF895}" destId="{5147C9EF-8869-43E5-8B67-9387D9956D53}" srcOrd="2" destOrd="0" presId="urn:microsoft.com/office/officeart/2005/8/layout/hierarchy4"/>
    <dgm:cxn modelId="{CBFB8A7E-C5A6-4EBC-9C36-2D277EDC37DC}" type="presParOf" srcId="{5147C9EF-8869-43E5-8B67-9387D9956D53}" destId="{99BD203F-B1D7-4747-A059-E4C1A1D11CAF}" srcOrd="0" destOrd="0" presId="urn:microsoft.com/office/officeart/2005/8/layout/hierarchy4"/>
    <dgm:cxn modelId="{1F49AE00-F9B1-4001-9B88-5E624F021FB1}" type="presParOf" srcId="{99BD203F-B1D7-4747-A059-E4C1A1D11CAF}" destId="{A3661EA9-D581-4C80-B5E5-C7B17C42E2D7}" srcOrd="0" destOrd="0" presId="urn:microsoft.com/office/officeart/2005/8/layout/hierarchy4"/>
    <dgm:cxn modelId="{6A2E9284-7F81-4453-84DC-7EB8716EB32F}" type="presParOf" srcId="{99BD203F-B1D7-4747-A059-E4C1A1D11CAF}" destId="{821C207E-341F-463B-AC1B-B6187076370A}" srcOrd="1" destOrd="0" presId="urn:microsoft.com/office/officeart/2005/8/layout/hierarchy4"/>
    <dgm:cxn modelId="{7398F831-57D9-419E-9251-B23DAE05B092}" type="presParOf" srcId="{99BD203F-B1D7-4747-A059-E4C1A1D11CAF}" destId="{2AA444EA-25A6-4886-97C3-A3473C12748E}" srcOrd="2" destOrd="0" presId="urn:microsoft.com/office/officeart/2005/8/layout/hierarchy4"/>
    <dgm:cxn modelId="{2C93EF61-3EA0-4C16-A920-249918EEF914}" type="presParOf" srcId="{2AA444EA-25A6-4886-97C3-A3473C12748E}" destId="{7C534247-2FE8-48EA-A9D8-056AB375C828}" srcOrd="0" destOrd="0" presId="urn:microsoft.com/office/officeart/2005/8/layout/hierarchy4"/>
    <dgm:cxn modelId="{45C678A9-B11D-404F-A03C-E205F0E7D08B}" type="presParOf" srcId="{7C534247-2FE8-48EA-A9D8-056AB375C828}" destId="{5948B46A-59E5-4459-9000-AFD4BD7814F6}" srcOrd="0" destOrd="0" presId="urn:microsoft.com/office/officeart/2005/8/layout/hierarchy4"/>
    <dgm:cxn modelId="{D0799556-EA29-4DC0-9499-D13AA39C5F2E}" type="presParOf" srcId="{7C534247-2FE8-48EA-A9D8-056AB375C828}" destId="{2C5528E8-D7DD-437D-95C2-F11B1E34DB83}" srcOrd="1" destOrd="0" presId="urn:microsoft.com/office/officeart/2005/8/layout/hierarchy4"/>
    <dgm:cxn modelId="{DBDEAD1C-3766-4965-8B55-BF444F8D9C30}" type="presParOf" srcId="{5147C9EF-8869-43E5-8B67-9387D9956D53}" destId="{AB884B89-5066-4165-BC52-B562CE395406}" srcOrd="1" destOrd="0" presId="urn:microsoft.com/office/officeart/2005/8/layout/hierarchy4"/>
    <dgm:cxn modelId="{BF00C6E7-CE75-4AA5-9BC4-4E983521D337}" type="presParOf" srcId="{5147C9EF-8869-43E5-8B67-9387D9956D53}" destId="{4C4414A4-5BD4-43F8-B68B-F94126341114}" srcOrd="2" destOrd="0" presId="urn:microsoft.com/office/officeart/2005/8/layout/hierarchy4"/>
    <dgm:cxn modelId="{CA0482DB-3D91-4CCF-BA14-4B4D93EA8201}" type="presParOf" srcId="{4C4414A4-5BD4-43F8-B68B-F94126341114}" destId="{64C1D5B8-48DB-4E45-8411-5E80732E1230}" srcOrd="0" destOrd="0" presId="urn:microsoft.com/office/officeart/2005/8/layout/hierarchy4"/>
    <dgm:cxn modelId="{E334B835-2E7E-4591-8014-EB8E7FCE49D3}" type="presParOf" srcId="{4C4414A4-5BD4-43F8-B68B-F94126341114}" destId="{514105AD-FA83-4491-8512-07B547B98C5A}" srcOrd="1" destOrd="0" presId="urn:microsoft.com/office/officeart/2005/8/layout/hierarchy4"/>
    <dgm:cxn modelId="{5CFD51BF-22A5-4A6E-A916-B2E03610E884}" type="presParOf" srcId="{4C4414A4-5BD4-43F8-B68B-F94126341114}" destId="{A47C7236-5F13-419C-B211-8CE6B04ACB8E}" srcOrd="2" destOrd="0" presId="urn:microsoft.com/office/officeart/2005/8/layout/hierarchy4"/>
    <dgm:cxn modelId="{8FB879A9-A47E-4076-8225-207086F10652}" type="presParOf" srcId="{A47C7236-5F13-419C-B211-8CE6B04ACB8E}" destId="{25FA2932-4972-4555-B1A7-07AA97EA43EC}" srcOrd="0" destOrd="0" presId="urn:microsoft.com/office/officeart/2005/8/layout/hierarchy4"/>
    <dgm:cxn modelId="{EED3364A-ABAF-4C69-A551-6D42FC531C0F}" type="presParOf" srcId="{25FA2932-4972-4555-B1A7-07AA97EA43EC}" destId="{1AE9A245-B7FA-435E-8FC2-A3D4D5678BE6}" srcOrd="0" destOrd="0" presId="urn:microsoft.com/office/officeart/2005/8/layout/hierarchy4"/>
    <dgm:cxn modelId="{DE788FB0-41BC-44E3-A7CE-47DE41FB6DE0}" type="presParOf" srcId="{25FA2932-4972-4555-B1A7-07AA97EA43EC}" destId="{31B64E88-5AB0-4DA7-85DA-68A13DE98FE6}" srcOrd="1" destOrd="0" presId="urn:microsoft.com/office/officeart/2005/8/layout/hierarchy4"/>
    <dgm:cxn modelId="{E0DEF8B2-CB9A-4348-9952-6997C80EA8B9}" type="presParOf" srcId="{5147C9EF-8869-43E5-8B67-9387D9956D53}" destId="{A09D3C05-93F7-4712-AA6F-7C45582A4041}" srcOrd="3" destOrd="0" presId="urn:microsoft.com/office/officeart/2005/8/layout/hierarchy4"/>
    <dgm:cxn modelId="{0E727361-FCC6-4FEC-A576-BCBEFB884F43}" type="presParOf" srcId="{5147C9EF-8869-43E5-8B67-9387D9956D53}" destId="{97680F44-2DE8-49ED-9956-830B68109168}" srcOrd="4" destOrd="0" presId="urn:microsoft.com/office/officeart/2005/8/layout/hierarchy4"/>
    <dgm:cxn modelId="{1AF42D86-8837-4750-81DE-11321B8E950E}" type="presParOf" srcId="{97680F44-2DE8-49ED-9956-830B68109168}" destId="{7D28D6FF-7DA5-4BFA-A362-BFB3678EB839}" srcOrd="0" destOrd="0" presId="urn:microsoft.com/office/officeart/2005/8/layout/hierarchy4"/>
    <dgm:cxn modelId="{EE002950-BCD1-43A1-9462-3DCFA0D6BF05}" type="presParOf" srcId="{97680F44-2DE8-49ED-9956-830B68109168}" destId="{D471017A-1640-4BE5-9829-A718B2BBA35E}" srcOrd="1" destOrd="0" presId="urn:microsoft.com/office/officeart/2005/8/layout/hierarchy4"/>
    <dgm:cxn modelId="{5BB6372C-1B8C-4993-B2F7-52350312BC0A}" type="presParOf" srcId="{97680F44-2DE8-49ED-9956-830B68109168}" destId="{9C0DD914-7FC3-41B2-86F6-A70445529827}" srcOrd="2" destOrd="0" presId="urn:microsoft.com/office/officeart/2005/8/layout/hierarchy4"/>
    <dgm:cxn modelId="{491EBDEB-DC58-4D83-889E-E3D1F81F4BC6}" type="presParOf" srcId="{9C0DD914-7FC3-41B2-86F6-A70445529827}" destId="{32320E6D-7A0B-481B-AF04-3CE33C5B2FD2}" srcOrd="0" destOrd="0" presId="urn:microsoft.com/office/officeart/2005/8/layout/hierarchy4"/>
    <dgm:cxn modelId="{609E631A-BBE1-468A-883C-FF8E8515E705}" type="presParOf" srcId="{32320E6D-7A0B-481B-AF04-3CE33C5B2FD2}" destId="{3D8EF5D5-4429-49A5-9132-6EA4A0E5E07B}" srcOrd="0" destOrd="0" presId="urn:microsoft.com/office/officeart/2005/8/layout/hierarchy4"/>
    <dgm:cxn modelId="{78AB6FAE-A780-4328-965C-E12DDF86E184}" type="presParOf" srcId="{32320E6D-7A0B-481B-AF04-3CE33C5B2FD2}" destId="{55387B3A-0AB7-4A34-8C0E-160088D0EBFC}" srcOrd="1" destOrd="0" presId="urn:microsoft.com/office/officeart/2005/8/layout/hierarchy4"/>
    <dgm:cxn modelId="{4E9085B1-D877-43AD-905B-62F6A89DBD56}" type="presParOf" srcId="{5147C9EF-8869-43E5-8B67-9387D9956D53}" destId="{2219CE42-D145-413C-9FED-2365BF7B500C}" srcOrd="5" destOrd="0" presId="urn:microsoft.com/office/officeart/2005/8/layout/hierarchy4"/>
    <dgm:cxn modelId="{9F234365-2683-4851-AA06-09647CEE193C}" type="presParOf" srcId="{5147C9EF-8869-43E5-8B67-9387D9956D53}" destId="{CA2A0C6B-2055-4658-BC1F-2B168077B2BD}" srcOrd="6" destOrd="0" presId="urn:microsoft.com/office/officeart/2005/8/layout/hierarchy4"/>
    <dgm:cxn modelId="{9CC61D16-9790-4338-AAFA-B8FC30606C63}" type="presParOf" srcId="{CA2A0C6B-2055-4658-BC1F-2B168077B2BD}" destId="{A42535E1-B126-47E0-9B83-DE51DB834FD0}" srcOrd="0" destOrd="0" presId="urn:microsoft.com/office/officeart/2005/8/layout/hierarchy4"/>
    <dgm:cxn modelId="{973A5140-0B8C-49A4-B71A-13833235E441}" type="presParOf" srcId="{CA2A0C6B-2055-4658-BC1F-2B168077B2BD}" destId="{69AAE159-512E-405D-A93E-EF610CCA8E0D}" srcOrd="1" destOrd="0" presId="urn:microsoft.com/office/officeart/2005/8/layout/hierarchy4"/>
    <dgm:cxn modelId="{220C2261-C576-40E7-9AF8-2B4187AA2BA5}" type="presParOf" srcId="{CA2A0C6B-2055-4658-BC1F-2B168077B2BD}" destId="{78976379-C1E1-40F2-809F-D9674E0AB170}" srcOrd="2" destOrd="0" presId="urn:microsoft.com/office/officeart/2005/8/layout/hierarchy4"/>
    <dgm:cxn modelId="{88686754-E5DD-47F6-8055-94DBC3EEB26C}" type="presParOf" srcId="{78976379-C1E1-40F2-809F-D9674E0AB170}" destId="{56FAE632-50DA-4DC0-A2E9-52D0262B5F14}" srcOrd="0" destOrd="0" presId="urn:microsoft.com/office/officeart/2005/8/layout/hierarchy4"/>
    <dgm:cxn modelId="{1A903BC3-2755-4729-8AB8-76DC399C48B4}" type="presParOf" srcId="{56FAE632-50DA-4DC0-A2E9-52D0262B5F14}" destId="{E0AEEE75-F512-4C65-8EA2-6711FD580040}" srcOrd="0" destOrd="0" presId="urn:microsoft.com/office/officeart/2005/8/layout/hierarchy4"/>
    <dgm:cxn modelId="{DF749FFD-9488-4FF9-A0B1-77FA6349C13C}" type="presParOf" srcId="{56FAE632-50DA-4DC0-A2E9-52D0262B5F14}" destId="{F3447D2C-2570-4FC2-9A15-BAEDD16D027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9DF8A8-D58A-47B7-A825-65C26E714D5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tr-TR"/>
        </a:p>
      </dgm:t>
    </dgm:pt>
    <dgm:pt modelId="{1226DF9D-F000-487D-8654-89C4B3183E48}">
      <dgm:prSet phldrT="[Metin]" custT="1"/>
      <dgm:spPr>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dgm:spPr>
      <dgm:t>
        <a:bodyPr/>
        <a:lstStyle/>
        <a:p>
          <a:pPr algn="l"/>
          <a:r>
            <a:rPr lang="tr-TR" sz="2400" b="1" dirty="0">
              <a:effectLst>
                <a:outerShdw blurRad="38100" dist="38100" dir="2700000" algn="tl">
                  <a:srgbClr val="000000">
                    <a:alpha val="43137"/>
                  </a:srgbClr>
                </a:outerShdw>
              </a:effectLst>
            </a:rPr>
            <a:t>KDV İstisnası</a:t>
          </a:r>
        </a:p>
      </dgm:t>
    </dgm:pt>
    <dgm:pt modelId="{D1E52F96-70CB-4368-907B-D83100A6C007}" type="parTrans" cxnId="{19F44A4F-606B-4A4C-B61C-B824FEF54D81}">
      <dgm:prSet/>
      <dgm:spPr/>
      <dgm:t>
        <a:bodyPr/>
        <a:lstStyle/>
        <a:p>
          <a:endParaRPr lang="tr-TR"/>
        </a:p>
      </dgm:t>
    </dgm:pt>
    <dgm:pt modelId="{D5CD72CF-7E59-42BF-847D-2EF22ADA7283}" type="sibTrans" cxnId="{19F44A4F-606B-4A4C-B61C-B824FEF54D81}">
      <dgm:prSet/>
      <dgm:spPr/>
      <dgm:t>
        <a:bodyPr/>
        <a:lstStyle/>
        <a:p>
          <a:endParaRPr lang="tr-TR"/>
        </a:p>
      </dgm:t>
    </dgm:pt>
    <dgm:pt modelId="{1E1E23EB-0552-4619-B86A-6C0871BE0136}">
      <dgm:prSet phldrT="[Metin]"/>
      <dgm:spPr>
        <a:solidFill>
          <a:srgbClr val="E2E7EA"/>
        </a:solidFill>
        <a:ln>
          <a:solidFill>
            <a:schemeClr val="tx1">
              <a:alpha val="90000"/>
            </a:schemeClr>
          </a:solidFill>
        </a:ln>
      </dgm:spPr>
      <dgm:t>
        <a:bodyPr/>
        <a:lstStyle/>
        <a:p>
          <a:pPr marL="180975" indent="0">
            <a:buNone/>
          </a:pPr>
          <a:r>
            <a:rPr lang="tr-TR" dirty="0">
              <a:cs typeface="Arial" charset="0"/>
            </a:rPr>
            <a:t>Yatırım Teşvik Belgesi kapsamında yurt içinden ve yurt dışından temin edilecek yatırım malı makine ve teçhizat için katma değer vergisinin ödenmemesi şeklinde uygulanır</a:t>
          </a:r>
          <a:endParaRPr lang="tr-TR" dirty="0"/>
        </a:p>
      </dgm:t>
    </dgm:pt>
    <dgm:pt modelId="{98DCCF91-19AD-4DE7-8594-EB23F32AAC20}" type="parTrans" cxnId="{9D1FE5E0-A6C1-4377-B502-03C2212AC881}">
      <dgm:prSet/>
      <dgm:spPr/>
      <dgm:t>
        <a:bodyPr/>
        <a:lstStyle/>
        <a:p>
          <a:endParaRPr lang="tr-TR"/>
        </a:p>
      </dgm:t>
    </dgm:pt>
    <dgm:pt modelId="{14ED409D-7B40-4DE5-852E-2E22B516E153}" type="sibTrans" cxnId="{9D1FE5E0-A6C1-4377-B502-03C2212AC881}">
      <dgm:prSet/>
      <dgm:spPr/>
      <dgm:t>
        <a:bodyPr/>
        <a:lstStyle/>
        <a:p>
          <a:endParaRPr lang="tr-TR"/>
        </a:p>
      </dgm:t>
    </dgm:pt>
    <dgm:pt modelId="{D3F40D3B-71F9-4B48-AD7A-B87321D40920}">
      <dgm:prSet phldrT="[Metin]" custT="1"/>
      <dgm:spPr>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dgm:spPr>
      <dgm:t>
        <a:bodyPr/>
        <a:lstStyle/>
        <a:p>
          <a:pPr algn="l"/>
          <a:r>
            <a:rPr lang="tr-TR" sz="2400" b="1" dirty="0">
              <a:effectLst>
                <a:outerShdw blurRad="38100" dist="38100" dir="2700000" algn="tl">
                  <a:srgbClr val="000000">
                    <a:alpha val="43137"/>
                  </a:srgbClr>
                </a:outerShdw>
              </a:effectLst>
            </a:rPr>
            <a:t>Gümrük Vergisi Muafiyeti</a:t>
          </a:r>
        </a:p>
      </dgm:t>
    </dgm:pt>
    <dgm:pt modelId="{768D11B1-115D-475A-9C3A-A349BB9426E3}" type="parTrans" cxnId="{7C70DF38-6558-4CE7-8345-FB2DA1BA9797}">
      <dgm:prSet/>
      <dgm:spPr/>
      <dgm:t>
        <a:bodyPr/>
        <a:lstStyle/>
        <a:p>
          <a:endParaRPr lang="tr-TR"/>
        </a:p>
      </dgm:t>
    </dgm:pt>
    <dgm:pt modelId="{1606738B-C9B5-42EE-BBDE-0D71A4ACF609}" type="sibTrans" cxnId="{7C70DF38-6558-4CE7-8345-FB2DA1BA9797}">
      <dgm:prSet/>
      <dgm:spPr/>
      <dgm:t>
        <a:bodyPr/>
        <a:lstStyle/>
        <a:p>
          <a:endParaRPr lang="tr-TR"/>
        </a:p>
      </dgm:t>
    </dgm:pt>
    <dgm:pt modelId="{5DEFDFAB-8A56-4C88-9803-AE7D2BEBFE1A}">
      <dgm:prSet phldrT="[Metin]"/>
      <dgm:spPr>
        <a:solidFill>
          <a:srgbClr val="E2E7EA">
            <a:alpha val="90000"/>
          </a:srgbClr>
        </a:solidFill>
        <a:ln>
          <a:solidFill>
            <a:schemeClr val="tx1">
              <a:alpha val="90000"/>
            </a:schemeClr>
          </a:solidFill>
        </a:ln>
      </dgm:spPr>
      <dgm:t>
        <a:bodyPr/>
        <a:lstStyle/>
        <a:p>
          <a:pPr marL="180975" indent="0">
            <a:buFontTx/>
            <a:buNone/>
          </a:pPr>
          <a:r>
            <a:rPr lang="tr-TR" dirty="0">
              <a:cs typeface="Arial" charset="0"/>
            </a:rPr>
            <a:t>Yatırım Teşvik Belgesi kapsamında yurt dışından temin edilecek yatırım malı makine ve teçhizat için gümrük vergisinin ödenmemesi şeklinde uygulanır. </a:t>
          </a:r>
          <a:endParaRPr lang="tr-TR" dirty="0"/>
        </a:p>
      </dgm:t>
    </dgm:pt>
    <dgm:pt modelId="{280BBACF-9448-4A72-B0CE-C0CD1B94F71C}" type="parTrans" cxnId="{6A0BD105-4CF4-4349-A259-D2256A7F47CB}">
      <dgm:prSet/>
      <dgm:spPr/>
      <dgm:t>
        <a:bodyPr/>
        <a:lstStyle/>
        <a:p>
          <a:endParaRPr lang="tr-TR"/>
        </a:p>
      </dgm:t>
    </dgm:pt>
    <dgm:pt modelId="{9ED99349-B05A-4CDA-A63A-414ED319EDF3}" type="sibTrans" cxnId="{6A0BD105-4CF4-4349-A259-D2256A7F47CB}">
      <dgm:prSet/>
      <dgm:spPr/>
      <dgm:t>
        <a:bodyPr/>
        <a:lstStyle/>
        <a:p>
          <a:endParaRPr lang="tr-TR"/>
        </a:p>
      </dgm:t>
    </dgm:pt>
    <dgm:pt modelId="{A855A978-6A36-4476-B796-9717D42C53ED}">
      <dgm:prSet phldrT="[Metin]" custT="1"/>
      <dgm:spPr>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dgm:spPr>
      <dgm:t>
        <a:bodyPr/>
        <a:lstStyle/>
        <a:p>
          <a:pPr algn="l"/>
          <a:r>
            <a:rPr lang="tr-TR" sz="2400" b="1" dirty="0">
              <a:effectLst>
                <a:outerShdw blurRad="38100" dist="38100" dir="2700000" algn="tl">
                  <a:srgbClr val="000000">
                    <a:alpha val="43137"/>
                  </a:srgbClr>
                </a:outerShdw>
              </a:effectLst>
            </a:rPr>
            <a:t>Vergi İndirimi</a:t>
          </a:r>
        </a:p>
      </dgm:t>
    </dgm:pt>
    <dgm:pt modelId="{9841F8FA-48AD-44B9-8456-4B504D8B9EA0}" type="parTrans" cxnId="{D75054CD-B652-474E-BA29-435259E92C02}">
      <dgm:prSet/>
      <dgm:spPr/>
      <dgm:t>
        <a:bodyPr/>
        <a:lstStyle/>
        <a:p>
          <a:endParaRPr lang="tr-TR"/>
        </a:p>
      </dgm:t>
    </dgm:pt>
    <dgm:pt modelId="{6DB8C60E-B4EE-4D0C-8660-7C9B91A16CFF}" type="sibTrans" cxnId="{D75054CD-B652-474E-BA29-435259E92C02}">
      <dgm:prSet/>
      <dgm:spPr/>
      <dgm:t>
        <a:bodyPr/>
        <a:lstStyle/>
        <a:p>
          <a:endParaRPr lang="tr-TR"/>
        </a:p>
      </dgm:t>
    </dgm:pt>
    <dgm:pt modelId="{54EC4134-A2A9-46A3-A508-002FE226E4B9}">
      <dgm:prSet phldrT="[Metin]"/>
      <dgm:spPr>
        <a:solidFill>
          <a:srgbClr val="E2E7EA">
            <a:alpha val="90000"/>
          </a:srgbClr>
        </a:solidFill>
        <a:ln>
          <a:solidFill>
            <a:schemeClr val="tx1">
              <a:alpha val="90000"/>
            </a:schemeClr>
          </a:solidFill>
        </a:ln>
      </dgm:spPr>
      <dgm:t>
        <a:bodyPr/>
        <a:lstStyle/>
        <a:p>
          <a:pPr marL="180975" indent="0">
            <a:buFontTx/>
            <a:buNone/>
          </a:pPr>
          <a:r>
            <a:rPr lang="tr-TR" dirty="0">
              <a:cs typeface="Arial" charset="0"/>
            </a:rPr>
            <a:t>Gelir veya kurumlar vergisinin, yatırım için öngörülen katkı tutarına ulaşıncaya kadar indirimli olarak uygulanmasıdır. </a:t>
          </a:r>
          <a:endParaRPr lang="tr-TR" dirty="0"/>
        </a:p>
      </dgm:t>
    </dgm:pt>
    <dgm:pt modelId="{E5047A2C-6F02-4259-91D6-B802D15B0710}" type="parTrans" cxnId="{8027ED87-1300-414D-B756-34DAC91E483D}">
      <dgm:prSet/>
      <dgm:spPr/>
      <dgm:t>
        <a:bodyPr/>
        <a:lstStyle/>
        <a:p>
          <a:endParaRPr lang="tr-TR"/>
        </a:p>
      </dgm:t>
    </dgm:pt>
    <dgm:pt modelId="{F56F02A5-5B12-4D26-8265-09E53EB76B69}" type="sibTrans" cxnId="{8027ED87-1300-414D-B756-34DAC91E483D}">
      <dgm:prSet/>
      <dgm:spPr/>
      <dgm:t>
        <a:bodyPr/>
        <a:lstStyle/>
        <a:p>
          <a:endParaRPr lang="tr-TR"/>
        </a:p>
      </dgm:t>
    </dgm:pt>
    <dgm:pt modelId="{167FEE97-72B1-4DFA-AD0B-C689C74AC149}">
      <dgm:prSet custT="1"/>
      <dgm:spPr>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dgm:spPr>
      <dgm:t>
        <a:bodyPr/>
        <a:lstStyle/>
        <a:p>
          <a:pPr algn="l"/>
          <a:r>
            <a:rPr lang="tr-TR" sz="2400" b="1" dirty="0">
              <a:effectLst>
                <a:outerShdw blurRad="38100" dist="38100" dir="2700000" algn="tl">
                  <a:srgbClr val="000000">
                    <a:alpha val="43137"/>
                  </a:srgbClr>
                </a:outerShdw>
              </a:effectLst>
            </a:rPr>
            <a:t>Faiz Desteği</a:t>
          </a:r>
        </a:p>
      </dgm:t>
    </dgm:pt>
    <dgm:pt modelId="{EBA4CE7F-00B7-4CAA-985A-E0DB6B60BF28}" type="parTrans" cxnId="{D7C66632-354F-43B6-A518-7D80F30B1AD9}">
      <dgm:prSet/>
      <dgm:spPr/>
      <dgm:t>
        <a:bodyPr/>
        <a:lstStyle/>
        <a:p>
          <a:endParaRPr lang="tr-TR"/>
        </a:p>
      </dgm:t>
    </dgm:pt>
    <dgm:pt modelId="{87D391BE-FC38-4C85-929C-00AF3BE83A35}" type="sibTrans" cxnId="{D7C66632-354F-43B6-A518-7D80F30B1AD9}">
      <dgm:prSet/>
      <dgm:spPr/>
      <dgm:t>
        <a:bodyPr/>
        <a:lstStyle/>
        <a:p>
          <a:endParaRPr lang="tr-TR"/>
        </a:p>
      </dgm:t>
    </dgm:pt>
    <dgm:pt modelId="{C06DAE2A-D3A2-4B93-A3C1-6AE2AC84A44D}">
      <dgm:prSet/>
      <dgm:spPr>
        <a:solidFill>
          <a:srgbClr val="E3E9E8">
            <a:alpha val="90000"/>
          </a:srgbClr>
        </a:solidFill>
        <a:ln>
          <a:solidFill>
            <a:schemeClr val="tx1">
              <a:alpha val="90000"/>
            </a:schemeClr>
          </a:solidFill>
        </a:ln>
      </dgm:spPr>
      <dgm:t>
        <a:bodyPr/>
        <a:lstStyle/>
        <a:p>
          <a:pPr marL="180975" indent="0">
            <a:buFontTx/>
            <a:buNone/>
          </a:pPr>
          <a:r>
            <a:rPr lang="tr-TR" dirty="0">
              <a:cs typeface="Arial" charset="0"/>
            </a:rPr>
            <a:t>Teşvik belgesinde kayıtlı sabit yatırım tutarının %70’ine  kadar kullanılan krediye ilişkin ödenecek faizin veya kâr payının belli bir kısmının karşılanmasıdır. </a:t>
          </a:r>
          <a:endParaRPr lang="tr-TR" dirty="0"/>
        </a:p>
      </dgm:t>
    </dgm:pt>
    <dgm:pt modelId="{3D97BC79-15D7-4EED-969C-7511566658D3}" type="parTrans" cxnId="{B3509502-1E98-4E0D-A309-63563F9FB95D}">
      <dgm:prSet/>
      <dgm:spPr/>
      <dgm:t>
        <a:bodyPr/>
        <a:lstStyle/>
        <a:p>
          <a:endParaRPr lang="tr-TR"/>
        </a:p>
      </dgm:t>
    </dgm:pt>
    <dgm:pt modelId="{F128A9EB-4F96-4DC9-8DFC-0373F74234C5}" type="sibTrans" cxnId="{B3509502-1E98-4E0D-A309-63563F9FB95D}">
      <dgm:prSet/>
      <dgm:spPr/>
      <dgm:t>
        <a:bodyPr/>
        <a:lstStyle/>
        <a:p>
          <a:endParaRPr lang="tr-TR"/>
        </a:p>
      </dgm:t>
    </dgm:pt>
    <dgm:pt modelId="{2F73A4B4-8EAE-43EC-BBB4-A23AD35D45A9}" type="pres">
      <dgm:prSet presAssocID="{A89DF8A8-D58A-47B7-A825-65C26E714D52}" presName="Name0" presStyleCnt="0">
        <dgm:presLayoutVars>
          <dgm:dir/>
          <dgm:animLvl val="lvl"/>
          <dgm:resizeHandles val="exact"/>
        </dgm:presLayoutVars>
      </dgm:prSet>
      <dgm:spPr/>
    </dgm:pt>
    <dgm:pt modelId="{5C0206B4-78DE-44BA-9303-006D910E24E2}" type="pres">
      <dgm:prSet presAssocID="{1226DF9D-F000-487D-8654-89C4B3183E48}" presName="linNode" presStyleCnt="0"/>
      <dgm:spPr/>
    </dgm:pt>
    <dgm:pt modelId="{4B3FED1A-5D8E-4816-B24E-45FE80F93B16}" type="pres">
      <dgm:prSet presAssocID="{1226DF9D-F000-487D-8654-89C4B3183E48}" presName="parentText" presStyleLbl="node1" presStyleIdx="0" presStyleCnt="4" custScaleX="100000" custScaleY="82645">
        <dgm:presLayoutVars>
          <dgm:chMax val="1"/>
          <dgm:bulletEnabled val="1"/>
        </dgm:presLayoutVars>
      </dgm:prSet>
      <dgm:spPr/>
    </dgm:pt>
    <dgm:pt modelId="{51CCDB6A-2B61-4D47-8278-E14502415D93}" type="pres">
      <dgm:prSet presAssocID="{1226DF9D-F000-487D-8654-89C4B3183E48}" presName="descendantText" presStyleLbl="alignAccFollowNode1" presStyleIdx="0" presStyleCnt="4" custLinFactNeighborX="-2271">
        <dgm:presLayoutVars>
          <dgm:bulletEnabled val="1"/>
        </dgm:presLayoutVars>
      </dgm:prSet>
      <dgm:spPr/>
    </dgm:pt>
    <dgm:pt modelId="{8E68F087-F7A9-4852-B430-4455042659F5}" type="pres">
      <dgm:prSet presAssocID="{D5CD72CF-7E59-42BF-847D-2EF22ADA7283}" presName="sp" presStyleCnt="0"/>
      <dgm:spPr/>
    </dgm:pt>
    <dgm:pt modelId="{89DB8B48-FCCA-4EC0-A6DC-E7B397982E09}" type="pres">
      <dgm:prSet presAssocID="{D3F40D3B-71F9-4B48-AD7A-B87321D40920}" presName="linNode" presStyleCnt="0"/>
      <dgm:spPr/>
    </dgm:pt>
    <dgm:pt modelId="{8EA40717-BF77-429D-9F57-4E26A7D014FC}" type="pres">
      <dgm:prSet presAssocID="{D3F40D3B-71F9-4B48-AD7A-B87321D40920}" presName="parentText" presStyleLbl="node1" presStyleIdx="1" presStyleCnt="4" custScaleX="100000" custScaleY="82645">
        <dgm:presLayoutVars>
          <dgm:chMax val="1"/>
          <dgm:bulletEnabled val="1"/>
        </dgm:presLayoutVars>
      </dgm:prSet>
      <dgm:spPr/>
    </dgm:pt>
    <dgm:pt modelId="{88C298D1-BA22-48CB-9EBE-50F106D9C840}" type="pres">
      <dgm:prSet presAssocID="{D3F40D3B-71F9-4B48-AD7A-B87321D40920}" presName="descendantText" presStyleLbl="alignAccFollowNode1" presStyleIdx="1" presStyleCnt="4" custLinFactNeighborX="-2271">
        <dgm:presLayoutVars>
          <dgm:bulletEnabled val="1"/>
        </dgm:presLayoutVars>
      </dgm:prSet>
      <dgm:spPr/>
    </dgm:pt>
    <dgm:pt modelId="{A54B1EC0-BD6C-4FCF-B01F-E16DF43F06B6}" type="pres">
      <dgm:prSet presAssocID="{1606738B-C9B5-42EE-BBDE-0D71A4ACF609}" presName="sp" presStyleCnt="0"/>
      <dgm:spPr/>
    </dgm:pt>
    <dgm:pt modelId="{1DF8C959-EB10-40C3-BB1F-07A43E58A77F}" type="pres">
      <dgm:prSet presAssocID="{A855A978-6A36-4476-B796-9717D42C53ED}" presName="linNode" presStyleCnt="0"/>
      <dgm:spPr/>
    </dgm:pt>
    <dgm:pt modelId="{FCCF97BE-76E6-431E-8508-88D5580F7A29}" type="pres">
      <dgm:prSet presAssocID="{A855A978-6A36-4476-B796-9717D42C53ED}" presName="parentText" presStyleLbl="node1" presStyleIdx="2" presStyleCnt="4" custScaleX="100000" custScaleY="82645">
        <dgm:presLayoutVars>
          <dgm:chMax val="1"/>
          <dgm:bulletEnabled val="1"/>
        </dgm:presLayoutVars>
      </dgm:prSet>
      <dgm:spPr/>
    </dgm:pt>
    <dgm:pt modelId="{82C06C3A-5A91-4565-A6D2-98C31BD06EFB}" type="pres">
      <dgm:prSet presAssocID="{A855A978-6A36-4476-B796-9717D42C53ED}" presName="descendantText" presStyleLbl="alignAccFollowNode1" presStyleIdx="2" presStyleCnt="4" custLinFactNeighborX="-2271" custLinFactNeighborY="-1346">
        <dgm:presLayoutVars>
          <dgm:bulletEnabled val="1"/>
        </dgm:presLayoutVars>
      </dgm:prSet>
      <dgm:spPr/>
    </dgm:pt>
    <dgm:pt modelId="{94958620-3F9E-49A8-86C4-135706F0DF89}" type="pres">
      <dgm:prSet presAssocID="{6DB8C60E-B4EE-4D0C-8660-7C9B91A16CFF}" presName="sp" presStyleCnt="0"/>
      <dgm:spPr/>
    </dgm:pt>
    <dgm:pt modelId="{80981A71-ECBE-4886-965E-CD7720915959}" type="pres">
      <dgm:prSet presAssocID="{167FEE97-72B1-4DFA-AD0B-C689C74AC149}" presName="linNode" presStyleCnt="0"/>
      <dgm:spPr/>
    </dgm:pt>
    <dgm:pt modelId="{09D7D283-6687-4930-906B-12EFEFAEFD92}" type="pres">
      <dgm:prSet presAssocID="{167FEE97-72B1-4DFA-AD0B-C689C74AC149}" presName="parentText" presStyleLbl="node1" presStyleIdx="3" presStyleCnt="4" custScaleX="100000" custScaleY="82645">
        <dgm:presLayoutVars>
          <dgm:chMax val="1"/>
          <dgm:bulletEnabled val="1"/>
        </dgm:presLayoutVars>
      </dgm:prSet>
      <dgm:spPr/>
    </dgm:pt>
    <dgm:pt modelId="{0337AEE6-19D0-47ED-B32A-4DB22BAEBB4B}" type="pres">
      <dgm:prSet presAssocID="{167FEE97-72B1-4DFA-AD0B-C689C74AC149}" presName="descendantText" presStyleLbl="alignAccFollowNode1" presStyleIdx="3" presStyleCnt="4" custLinFactNeighborX="-2271">
        <dgm:presLayoutVars>
          <dgm:bulletEnabled val="1"/>
        </dgm:presLayoutVars>
      </dgm:prSet>
      <dgm:spPr/>
    </dgm:pt>
  </dgm:ptLst>
  <dgm:cxnLst>
    <dgm:cxn modelId="{B3509502-1E98-4E0D-A309-63563F9FB95D}" srcId="{167FEE97-72B1-4DFA-AD0B-C689C74AC149}" destId="{C06DAE2A-D3A2-4B93-A3C1-6AE2AC84A44D}" srcOrd="0" destOrd="0" parTransId="{3D97BC79-15D7-4EED-969C-7511566658D3}" sibTransId="{F128A9EB-4F96-4DC9-8DFC-0373F74234C5}"/>
    <dgm:cxn modelId="{6A0BD105-4CF4-4349-A259-D2256A7F47CB}" srcId="{D3F40D3B-71F9-4B48-AD7A-B87321D40920}" destId="{5DEFDFAB-8A56-4C88-9803-AE7D2BEBFE1A}" srcOrd="0" destOrd="0" parTransId="{280BBACF-9448-4A72-B0CE-C0CD1B94F71C}" sibTransId="{9ED99349-B05A-4CDA-A63A-414ED319EDF3}"/>
    <dgm:cxn modelId="{9B90C010-35AE-4693-A18E-58C53DE424CC}" type="presOf" srcId="{D3F40D3B-71F9-4B48-AD7A-B87321D40920}" destId="{8EA40717-BF77-429D-9F57-4E26A7D014FC}" srcOrd="0" destOrd="0" presId="urn:microsoft.com/office/officeart/2005/8/layout/vList5"/>
    <dgm:cxn modelId="{25292213-96E2-4E43-9C5C-755F5FD45712}" type="presOf" srcId="{54EC4134-A2A9-46A3-A508-002FE226E4B9}" destId="{82C06C3A-5A91-4565-A6D2-98C31BD06EFB}" srcOrd="0" destOrd="0" presId="urn:microsoft.com/office/officeart/2005/8/layout/vList5"/>
    <dgm:cxn modelId="{D7C66632-354F-43B6-A518-7D80F30B1AD9}" srcId="{A89DF8A8-D58A-47B7-A825-65C26E714D52}" destId="{167FEE97-72B1-4DFA-AD0B-C689C74AC149}" srcOrd="3" destOrd="0" parTransId="{EBA4CE7F-00B7-4CAA-985A-E0DB6B60BF28}" sibTransId="{87D391BE-FC38-4C85-929C-00AF3BE83A35}"/>
    <dgm:cxn modelId="{7C70DF38-6558-4CE7-8345-FB2DA1BA9797}" srcId="{A89DF8A8-D58A-47B7-A825-65C26E714D52}" destId="{D3F40D3B-71F9-4B48-AD7A-B87321D40920}" srcOrd="1" destOrd="0" parTransId="{768D11B1-115D-475A-9C3A-A349BB9426E3}" sibTransId="{1606738B-C9B5-42EE-BBDE-0D71A4ACF609}"/>
    <dgm:cxn modelId="{19F44A4F-606B-4A4C-B61C-B824FEF54D81}" srcId="{A89DF8A8-D58A-47B7-A825-65C26E714D52}" destId="{1226DF9D-F000-487D-8654-89C4B3183E48}" srcOrd="0" destOrd="0" parTransId="{D1E52F96-70CB-4368-907B-D83100A6C007}" sibTransId="{D5CD72CF-7E59-42BF-847D-2EF22ADA7283}"/>
    <dgm:cxn modelId="{30C56051-F3CA-4BE3-98D8-4AE1106CE01D}" type="presOf" srcId="{1E1E23EB-0552-4619-B86A-6C0871BE0136}" destId="{51CCDB6A-2B61-4D47-8278-E14502415D93}" srcOrd="0" destOrd="0" presId="urn:microsoft.com/office/officeart/2005/8/layout/vList5"/>
    <dgm:cxn modelId="{7C98DA57-29D9-4313-AB53-4F2B29E42070}" type="presOf" srcId="{A89DF8A8-D58A-47B7-A825-65C26E714D52}" destId="{2F73A4B4-8EAE-43EC-BBB4-A23AD35D45A9}" srcOrd="0" destOrd="0" presId="urn:microsoft.com/office/officeart/2005/8/layout/vList5"/>
    <dgm:cxn modelId="{B03EF178-8359-4CDB-A063-1EF03956FE63}" type="presOf" srcId="{A855A978-6A36-4476-B796-9717D42C53ED}" destId="{FCCF97BE-76E6-431E-8508-88D5580F7A29}" srcOrd="0" destOrd="0" presId="urn:microsoft.com/office/officeart/2005/8/layout/vList5"/>
    <dgm:cxn modelId="{8027ED87-1300-414D-B756-34DAC91E483D}" srcId="{A855A978-6A36-4476-B796-9717D42C53ED}" destId="{54EC4134-A2A9-46A3-A508-002FE226E4B9}" srcOrd="0" destOrd="0" parTransId="{E5047A2C-6F02-4259-91D6-B802D15B0710}" sibTransId="{F56F02A5-5B12-4D26-8265-09E53EB76B69}"/>
    <dgm:cxn modelId="{6F947D9C-B6BA-4D11-A196-84693444423C}" type="presOf" srcId="{167FEE97-72B1-4DFA-AD0B-C689C74AC149}" destId="{09D7D283-6687-4930-906B-12EFEFAEFD92}" srcOrd="0" destOrd="0" presId="urn:microsoft.com/office/officeart/2005/8/layout/vList5"/>
    <dgm:cxn modelId="{D180DBBA-6D43-495B-89C3-B6A4F619D4AB}" type="presOf" srcId="{1226DF9D-F000-487D-8654-89C4B3183E48}" destId="{4B3FED1A-5D8E-4816-B24E-45FE80F93B16}" srcOrd="0" destOrd="0" presId="urn:microsoft.com/office/officeart/2005/8/layout/vList5"/>
    <dgm:cxn modelId="{797241C3-544F-4896-8CE9-271F211216D2}" type="presOf" srcId="{C06DAE2A-D3A2-4B93-A3C1-6AE2AC84A44D}" destId="{0337AEE6-19D0-47ED-B32A-4DB22BAEBB4B}" srcOrd="0" destOrd="0" presId="urn:microsoft.com/office/officeart/2005/8/layout/vList5"/>
    <dgm:cxn modelId="{D75054CD-B652-474E-BA29-435259E92C02}" srcId="{A89DF8A8-D58A-47B7-A825-65C26E714D52}" destId="{A855A978-6A36-4476-B796-9717D42C53ED}" srcOrd="2" destOrd="0" parTransId="{9841F8FA-48AD-44B9-8456-4B504D8B9EA0}" sibTransId="{6DB8C60E-B4EE-4D0C-8660-7C9B91A16CFF}"/>
    <dgm:cxn modelId="{CA1CD1D8-CAB5-42D4-87A9-32ABFC590D36}" type="presOf" srcId="{5DEFDFAB-8A56-4C88-9803-AE7D2BEBFE1A}" destId="{88C298D1-BA22-48CB-9EBE-50F106D9C840}" srcOrd="0" destOrd="0" presId="urn:microsoft.com/office/officeart/2005/8/layout/vList5"/>
    <dgm:cxn modelId="{9D1FE5E0-A6C1-4377-B502-03C2212AC881}" srcId="{1226DF9D-F000-487D-8654-89C4B3183E48}" destId="{1E1E23EB-0552-4619-B86A-6C0871BE0136}" srcOrd="0" destOrd="0" parTransId="{98DCCF91-19AD-4DE7-8594-EB23F32AAC20}" sibTransId="{14ED409D-7B40-4DE5-852E-2E22B516E153}"/>
    <dgm:cxn modelId="{920C3187-EF75-440D-BD8A-E8F637E10850}" type="presParOf" srcId="{2F73A4B4-8EAE-43EC-BBB4-A23AD35D45A9}" destId="{5C0206B4-78DE-44BA-9303-006D910E24E2}" srcOrd="0" destOrd="0" presId="urn:microsoft.com/office/officeart/2005/8/layout/vList5"/>
    <dgm:cxn modelId="{7F118139-1544-4C68-B598-1419D0AE9DB6}" type="presParOf" srcId="{5C0206B4-78DE-44BA-9303-006D910E24E2}" destId="{4B3FED1A-5D8E-4816-B24E-45FE80F93B16}" srcOrd="0" destOrd="0" presId="urn:microsoft.com/office/officeart/2005/8/layout/vList5"/>
    <dgm:cxn modelId="{C2363942-FB9C-4E53-A46C-B97E3869ED85}" type="presParOf" srcId="{5C0206B4-78DE-44BA-9303-006D910E24E2}" destId="{51CCDB6A-2B61-4D47-8278-E14502415D93}" srcOrd="1" destOrd="0" presId="urn:microsoft.com/office/officeart/2005/8/layout/vList5"/>
    <dgm:cxn modelId="{EF31DF33-41CE-42EA-B70C-015E92CF2B30}" type="presParOf" srcId="{2F73A4B4-8EAE-43EC-BBB4-A23AD35D45A9}" destId="{8E68F087-F7A9-4852-B430-4455042659F5}" srcOrd="1" destOrd="0" presId="urn:microsoft.com/office/officeart/2005/8/layout/vList5"/>
    <dgm:cxn modelId="{43A78706-C8A0-472F-B2EE-D9B080DCEEB5}" type="presParOf" srcId="{2F73A4B4-8EAE-43EC-BBB4-A23AD35D45A9}" destId="{89DB8B48-FCCA-4EC0-A6DC-E7B397982E09}" srcOrd="2" destOrd="0" presId="urn:microsoft.com/office/officeart/2005/8/layout/vList5"/>
    <dgm:cxn modelId="{239C0597-F264-4868-A48C-80512D683DB3}" type="presParOf" srcId="{89DB8B48-FCCA-4EC0-A6DC-E7B397982E09}" destId="{8EA40717-BF77-429D-9F57-4E26A7D014FC}" srcOrd="0" destOrd="0" presId="urn:microsoft.com/office/officeart/2005/8/layout/vList5"/>
    <dgm:cxn modelId="{1853DC59-786C-4DB9-8ECA-C0F0123CE12F}" type="presParOf" srcId="{89DB8B48-FCCA-4EC0-A6DC-E7B397982E09}" destId="{88C298D1-BA22-48CB-9EBE-50F106D9C840}" srcOrd="1" destOrd="0" presId="urn:microsoft.com/office/officeart/2005/8/layout/vList5"/>
    <dgm:cxn modelId="{038125A7-04D1-4F7C-98AF-2A03284B2D7E}" type="presParOf" srcId="{2F73A4B4-8EAE-43EC-BBB4-A23AD35D45A9}" destId="{A54B1EC0-BD6C-4FCF-B01F-E16DF43F06B6}" srcOrd="3" destOrd="0" presId="urn:microsoft.com/office/officeart/2005/8/layout/vList5"/>
    <dgm:cxn modelId="{0DAE874D-7578-4258-AB5B-DBBDF66A9332}" type="presParOf" srcId="{2F73A4B4-8EAE-43EC-BBB4-A23AD35D45A9}" destId="{1DF8C959-EB10-40C3-BB1F-07A43E58A77F}" srcOrd="4" destOrd="0" presId="urn:microsoft.com/office/officeart/2005/8/layout/vList5"/>
    <dgm:cxn modelId="{98E91D60-017D-4EC6-8623-F94B31D85B16}" type="presParOf" srcId="{1DF8C959-EB10-40C3-BB1F-07A43E58A77F}" destId="{FCCF97BE-76E6-431E-8508-88D5580F7A29}" srcOrd="0" destOrd="0" presId="urn:microsoft.com/office/officeart/2005/8/layout/vList5"/>
    <dgm:cxn modelId="{45F21C79-9594-4D2B-A080-4E65F2356F2B}" type="presParOf" srcId="{1DF8C959-EB10-40C3-BB1F-07A43E58A77F}" destId="{82C06C3A-5A91-4565-A6D2-98C31BD06EFB}" srcOrd="1" destOrd="0" presId="urn:microsoft.com/office/officeart/2005/8/layout/vList5"/>
    <dgm:cxn modelId="{4B4E47CC-3743-46C4-83CE-F45F2EAF72E4}" type="presParOf" srcId="{2F73A4B4-8EAE-43EC-BBB4-A23AD35D45A9}" destId="{94958620-3F9E-49A8-86C4-135706F0DF89}" srcOrd="5" destOrd="0" presId="urn:microsoft.com/office/officeart/2005/8/layout/vList5"/>
    <dgm:cxn modelId="{2A0FAAA4-D706-4E27-8804-44B9577D5480}" type="presParOf" srcId="{2F73A4B4-8EAE-43EC-BBB4-A23AD35D45A9}" destId="{80981A71-ECBE-4886-965E-CD7720915959}" srcOrd="6" destOrd="0" presId="urn:microsoft.com/office/officeart/2005/8/layout/vList5"/>
    <dgm:cxn modelId="{D92ACB14-FE87-4191-AC18-F442BAB32FC5}" type="presParOf" srcId="{80981A71-ECBE-4886-965E-CD7720915959}" destId="{09D7D283-6687-4930-906B-12EFEFAEFD92}" srcOrd="0" destOrd="0" presId="urn:microsoft.com/office/officeart/2005/8/layout/vList5"/>
    <dgm:cxn modelId="{3E04F7E9-208D-44E1-A2DD-51C149606D64}" type="presParOf" srcId="{80981A71-ECBE-4886-965E-CD7720915959}" destId="{0337AEE6-19D0-47ED-B32A-4DB22BAEBB4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D96FD1A-45BA-4C34-A961-6707719D70F7}"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tr-TR"/>
        </a:p>
      </dgm:t>
    </dgm:pt>
    <dgm:pt modelId="{E5D07195-E507-4210-BA55-B572EEB08199}">
      <dgm:prSet/>
      <dgm:spPr>
        <a:solidFill>
          <a:srgbClr val="6C8190"/>
        </a:solidFill>
        <a:ln w="28575">
          <a:solidFill>
            <a:srgbClr val="D6B36A"/>
          </a:solidFill>
        </a:ln>
      </dgm:spPr>
      <dgm:t>
        <a:bodyPr/>
        <a:lstStyle/>
        <a:p>
          <a:pPr rtl="0"/>
          <a:r>
            <a:rPr lang="tr-TR" b="1" u="none" dirty="0">
              <a:latin typeface="Calibri" pitchFamily="34" charset="0"/>
              <a:cs typeface="Calibri" pitchFamily="34" charset="0"/>
            </a:rPr>
            <a:t>Genel Teşvik Uygulaması</a:t>
          </a:r>
          <a:endParaRPr lang="tr-TR" u="none" dirty="0">
            <a:latin typeface="Calibri" pitchFamily="34" charset="0"/>
            <a:cs typeface="Calibri" pitchFamily="34" charset="0"/>
          </a:endParaRPr>
        </a:p>
      </dgm:t>
    </dgm:pt>
    <dgm:pt modelId="{1012F9C3-644D-4C69-9C4B-C342A6F7DD85}" type="parTrans" cxnId="{C84D54A6-1150-4C76-BA51-EAB06A697176}">
      <dgm:prSet/>
      <dgm:spPr/>
      <dgm:t>
        <a:bodyPr/>
        <a:lstStyle/>
        <a:p>
          <a:endParaRPr lang="tr-TR">
            <a:solidFill>
              <a:srgbClr val="000000"/>
            </a:solidFill>
            <a:latin typeface="Calibri" pitchFamily="34" charset="0"/>
            <a:cs typeface="Calibri" pitchFamily="34" charset="0"/>
          </a:endParaRPr>
        </a:p>
      </dgm:t>
    </dgm:pt>
    <dgm:pt modelId="{BBD5B55C-A1FF-4737-902D-85969D303FFD}" type="sibTrans" cxnId="{C84D54A6-1150-4C76-BA51-EAB06A697176}">
      <dgm:prSet/>
      <dgm:spPr/>
      <dgm:t>
        <a:bodyPr/>
        <a:lstStyle/>
        <a:p>
          <a:endParaRPr lang="tr-TR">
            <a:solidFill>
              <a:srgbClr val="000000"/>
            </a:solidFill>
            <a:latin typeface="Calibri" pitchFamily="34" charset="0"/>
            <a:cs typeface="Calibri" pitchFamily="34" charset="0"/>
          </a:endParaRPr>
        </a:p>
      </dgm:t>
    </dgm:pt>
    <dgm:pt modelId="{328A1053-D503-49A5-B222-3993E1933515}">
      <dgm:prSet/>
      <dgm:spPr>
        <a:noFill/>
        <a:ln>
          <a:solidFill>
            <a:srgbClr val="D6B36A"/>
          </a:solidFill>
        </a:ln>
      </dgm:spPr>
      <dgm:t>
        <a:bodyPr/>
        <a:lstStyle/>
        <a:p>
          <a:pPr rtl="0"/>
          <a:r>
            <a:rPr lang="tr-TR" b="1" dirty="0">
              <a:latin typeface="Calibri" pitchFamily="34" charset="0"/>
              <a:cs typeface="Calibri" pitchFamily="34" charset="0"/>
            </a:rPr>
            <a:t>III., IV., V. ve VI. Bölgelerde 1 Milyon 500 Bin TL’dir. </a:t>
          </a:r>
          <a:endParaRPr lang="tr-TR" dirty="0">
            <a:latin typeface="Calibri" pitchFamily="34" charset="0"/>
            <a:cs typeface="Calibri" pitchFamily="34" charset="0"/>
          </a:endParaRPr>
        </a:p>
      </dgm:t>
    </dgm:pt>
    <dgm:pt modelId="{4A992711-10D8-404A-970C-3405AB71B100}" type="parTrans" cxnId="{D3CD1B39-DD29-4F27-92C0-832BEB71F139}">
      <dgm:prSet/>
      <dgm:spPr/>
      <dgm:t>
        <a:bodyPr/>
        <a:lstStyle/>
        <a:p>
          <a:endParaRPr lang="tr-TR">
            <a:solidFill>
              <a:srgbClr val="000000"/>
            </a:solidFill>
            <a:latin typeface="Calibri" pitchFamily="34" charset="0"/>
            <a:cs typeface="Calibri" pitchFamily="34" charset="0"/>
          </a:endParaRPr>
        </a:p>
      </dgm:t>
    </dgm:pt>
    <dgm:pt modelId="{FFE39706-C284-4A80-AABF-FA7F98E245CB}" type="sibTrans" cxnId="{D3CD1B39-DD29-4F27-92C0-832BEB71F139}">
      <dgm:prSet/>
      <dgm:spPr/>
      <dgm:t>
        <a:bodyPr/>
        <a:lstStyle/>
        <a:p>
          <a:endParaRPr lang="tr-TR">
            <a:solidFill>
              <a:srgbClr val="000000"/>
            </a:solidFill>
            <a:latin typeface="Calibri" pitchFamily="34" charset="0"/>
            <a:cs typeface="Calibri" pitchFamily="34" charset="0"/>
          </a:endParaRPr>
        </a:p>
      </dgm:t>
    </dgm:pt>
    <dgm:pt modelId="{C3C56E4E-2558-4B2D-9446-6E9252157570}">
      <dgm:prSet/>
      <dgm:spPr>
        <a:solidFill>
          <a:srgbClr val="6C8190"/>
        </a:solidFill>
        <a:ln w="28575">
          <a:solidFill>
            <a:srgbClr val="D6B36A"/>
          </a:solidFill>
        </a:ln>
      </dgm:spPr>
      <dgm:t>
        <a:bodyPr/>
        <a:lstStyle/>
        <a:p>
          <a:pPr rtl="0"/>
          <a:r>
            <a:rPr lang="tr-TR" b="1" u="none">
              <a:latin typeface="Calibri" pitchFamily="34" charset="0"/>
              <a:cs typeface="Calibri" pitchFamily="34" charset="0"/>
            </a:rPr>
            <a:t>Stratejik Yatırımlar </a:t>
          </a:r>
          <a:endParaRPr lang="tr-TR" u="none">
            <a:latin typeface="Calibri" pitchFamily="34" charset="0"/>
            <a:cs typeface="Calibri" pitchFamily="34" charset="0"/>
          </a:endParaRPr>
        </a:p>
      </dgm:t>
    </dgm:pt>
    <dgm:pt modelId="{38DDC3C8-E177-4FE4-84B2-B13870C0F2C6}" type="parTrans" cxnId="{635B29F7-5992-469B-8F26-79545B50EB1C}">
      <dgm:prSet/>
      <dgm:spPr/>
      <dgm:t>
        <a:bodyPr/>
        <a:lstStyle/>
        <a:p>
          <a:endParaRPr lang="tr-TR">
            <a:solidFill>
              <a:srgbClr val="000000"/>
            </a:solidFill>
            <a:latin typeface="Calibri" pitchFamily="34" charset="0"/>
            <a:cs typeface="Calibri" pitchFamily="34" charset="0"/>
          </a:endParaRPr>
        </a:p>
      </dgm:t>
    </dgm:pt>
    <dgm:pt modelId="{3A806E51-9184-4826-A4E2-4A8EB1F9AF0D}" type="sibTrans" cxnId="{635B29F7-5992-469B-8F26-79545B50EB1C}">
      <dgm:prSet/>
      <dgm:spPr/>
      <dgm:t>
        <a:bodyPr/>
        <a:lstStyle/>
        <a:p>
          <a:endParaRPr lang="tr-TR">
            <a:solidFill>
              <a:srgbClr val="000000"/>
            </a:solidFill>
            <a:latin typeface="Calibri" pitchFamily="34" charset="0"/>
            <a:cs typeface="Calibri" pitchFamily="34" charset="0"/>
          </a:endParaRPr>
        </a:p>
      </dgm:t>
    </dgm:pt>
    <dgm:pt modelId="{773C9148-1C79-4B56-9E1E-CCEB78811768}">
      <dgm:prSet/>
      <dgm:spPr>
        <a:noFill/>
        <a:ln>
          <a:solidFill>
            <a:srgbClr val="D6B36A"/>
          </a:solidFill>
        </a:ln>
      </dgm:spPr>
      <dgm:t>
        <a:bodyPr/>
        <a:lstStyle/>
        <a:p>
          <a:pPr rtl="0"/>
          <a:r>
            <a:rPr lang="tr-TR" b="1">
              <a:latin typeface="Calibri" pitchFamily="34" charset="0"/>
              <a:cs typeface="Calibri" pitchFamily="34" charset="0"/>
            </a:rPr>
            <a:t>Asgari sabit yatırım tutarı 50 Milyon TL’dir.</a:t>
          </a:r>
          <a:endParaRPr lang="tr-TR" dirty="0">
            <a:latin typeface="Calibri" pitchFamily="34" charset="0"/>
            <a:cs typeface="Calibri" pitchFamily="34" charset="0"/>
          </a:endParaRPr>
        </a:p>
      </dgm:t>
    </dgm:pt>
    <dgm:pt modelId="{0212029A-227E-43A9-A4CC-4E4A80CD9F2D}" type="parTrans" cxnId="{22A08D3E-637D-4BF7-818B-442FA0D3382F}">
      <dgm:prSet/>
      <dgm:spPr/>
      <dgm:t>
        <a:bodyPr/>
        <a:lstStyle/>
        <a:p>
          <a:endParaRPr lang="tr-TR">
            <a:solidFill>
              <a:srgbClr val="000000"/>
            </a:solidFill>
            <a:latin typeface="Calibri" pitchFamily="34" charset="0"/>
            <a:cs typeface="Calibri" pitchFamily="34" charset="0"/>
          </a:endParaRPr>
        </a:p>
      </dgm:t>
    </dgm:pt>
    <dgm:pt modelId="{D616EC30-7CC6-469F-BF64-8CF3CF0AFB15}" type="sibTrans" cxnId="{22A08D3E-637D-4BF7-818B-442FA0D3382F}">
      <dgm:prSet/>
      <dgm:spPr/>
      <dgm:t>
        <a:bodyPr/>
        <a:lstStyle/>
        <a:p>
          <a:endParaRPr lang="tr-TR">
            <a:solidFill>
              <a:srgbClr val="000000"/>
            </a:solidFill>
            <a:latin typeface="Calibri" pitchFamily="34" charset="0"/>
            <a:cs typeface="Calibri" pitchFamily="34" charset="0"/>
          </a:endParaRPr>
        </a:p>
      </dgm:t>
    </dgm:pt>
    <dgm:pt modelId="{02B1E237-4055-4FFA-9349-8BB070034A43}">
      <dgm:prSet/>
      <dgm:spPr>
        <a:solidFill>
          <a:srgbClr val="6C8190"/>
        </a:solidFill>
        <a:ln w="28575">
          <a:solidFill>
            <a:srgbClr val="D6B36A"/>
          </a:solidFill>
        </a:ln>
      </dgm:spPr>
      <dgm:t>
        <a:bodyPr/>
        <a:lstStyle/>
        <a:p>
          <a:pPr rtl="0"/>
          <a:r>
            <a:rPr lang="tr-TR" b="1" u="none">
              <a:latin typeface="Calibri" pitchFamily="34" charset="0"/>
              <a:cs typeface="Calibri" pitchFamily="34" charset="0"/>
            </a:rPr>
            <a:t>Bölgesel Teşvik Uygulamaları ve Öncelikli Yatırımlar</a:t>
          </a:r>
          <a:endParaRPr lang="tr-TR" u="none" dirty="0">
            <a:latin typeface="Calibri" pitchFamily="34" charset="0"/>
            <a:cs typeface="Calibri" pitchFamily="34" charset="0"/>
          </a:endParaRPr>
        </a:p>
      </dgm:t>
    </dgm:pt>
    <dgm:pt modelId="{DA3F2024-F352-4478-AA40-6817DE5D991D}" type="parTrans" cxnId="{51BFC2E5-536E-460A-8DE1-F98994CCE161}">
      <dgm:prSet/>
      <dgm:spPr/>
      <dgm:t>
        <a:bodyPr/>
        <a:lstStyle/>
        <a:p>
          <a:endParaRPr lang="tr-TR">
            <a:solidFill>
              <a:srgbClr val="000000"/>
            </a:solidFill>
            <a:latin typeface="Calibri" pitchFamily="34" charset="0"/>
            <a:cs typeface="Calibri" pitchFamily="34" charset="0"/>
          </a:endParaRPr>
        </a:p>
      </dgm:t>
    </dgm:pt>
    <dgm:pt modelId="{77134703-51DA-4AB0-B3E4-DB4D8CF1C3D3}" type="sibTrans" cxnId="{51BFC2E5-536E-460A-8DE1-F98994CCE161}">
      <dgm:prSet/>
      <dgm:spPr/>
      <dgm:t>
        <a:bodyPr/>
        <a:lstStyle/>
        <a:p>
          <a:endParaRPr lang="tr-TR">
            <a:solidFill>
              <a:srgbClr val="000000"/>
            </a:solidFill>
            <a:latin typeface="Calibri" pitchFamily="34" charset="0"/>
            <a:cs typeface="Calibri" pitchFamily="34" charset="0"/>
          </a:endParaRPr>
        </a:p>
      </dgm:t>
    </dgm:pt>
    <dgm:pt modelId="{A3F80B06-107D-40C7-A0F2-90FC63BE6168}">
      <dgm:prSet/>
      <dgm:spPr>
        <a:noFill/>
        <a:ln>
          <a:solidFill>
            <a:srgbClr val="D6B36A"/>
          </a:solidFill>
        </a:ln>
      </dgm:spPr>
      <dgm:t>
        <a:bodyPr/>
        <a:lstStyle/>
        <a:p>
          <a:pPr rtl="0"/>
          <a:r>
            <a:rPr lang="tr-TR" b="1">
              <a:latin typeface="Calibri" pitchFamily="34" charset="0"/>
              <a:cs typeface="Calibri" pitchFamily="34" charset="0"/>
            </a:rPr>
            <a:t>Asgari 1.500.000 </a:t>
          </a:r>
          <a:r>
            <a:rPr lang="tr-TR" b="1" dirty="0">
              <a:latin typeface="Calibri" pitchFamily="34" charset="0"/>
              <a:cs typeface="Calibri" pitchFamily="34" charset="0"/>
            </a:rPr>
            <a:t>TL’den başlamak üzere desteklenen her bir sektör ve her bir il için ayrı ayrı belirlenmiştir. </a:t>
          </a:r>
          <a:endParaRPr lang="tr-TR" dirty="0">
            <a:latin typeface="Calibri" pitchFamily="34" charset="0"/>
            <a:cs typeface="Calibri" pitchFamily="34" charset="0"/>
          </a:endParaRPr>
        </a:p>
      </dgm:t>
    </dgm:pt>
    <dgm:pt modelId="{3E8993BF-36D4-45B6-A495-CA63DCC26E07}" type="parTrans" cxnId="{701F9D11-2008-45EE-9BD7-EC72E902E7B1}">
      <dgm:prSet/>
      <dgm:spPr/>
      <dgm:t>
        <a:bodyPr/>
        <a:lstStyle/>
        <a:p>
          <a:endParaRPr lang="tr-TR">
            <a:solidFill>
              <a:srgbClr val="000000"/>
            </a:solidFill>
            <a:latin typeface="Calibri" pitchFamily="34" charset="0"/>
            <a:cs typeface="Calibri" pitchFamily="34" charset="0"/>
          </a:endParaRPr>
        </a:p>
      </dgm:t>
    </dgm:pt>
    <dgm:pt modelId="{EF6D374B-CE53-4992-9723-785099D8A49E}" type="sibTrans" cxnId="{701F9D11-2008-45EE-9BD7-EC72E902E7B1}">
      <dgm:prSet/>
      <dgm:spPr/>
      <dgm:t>
        <a:bodyPr/>
        <a:lstStyle/>
        <a:p>
          <a:endParaRPr lang="tr-TR">
            <a:solidFill>
              <a:srgbClr val="000000"/>
            </a:solidFill>
            <a:latin typeface="Calibri" pitchFamily="34" charset="0"/>
            <a:cs typeface="Calibri" pitchFamily="34" charset="0"/>
          </a:endParaRPr>
        </a:p>
      </dgm:t>
    </dgm:pt>
    <dgm:pt modelId="{0A8C56AA-C6B8-496C-95ED-1186670470BD}">
      <dgm:prSet/>
      <dgm:spPr>
        <a:noFill/>
        <a:ln>
          <a:solidFill>
            <a:srgbClr val="D6B36A"/>
          </a:solidFill>
        </a:ln>
      </dgm:spPr>
      <dgm:t>
        <a:bodyPr/>
        <a:lstStyle/>
        <a:p>
          <a:pPr rtl="0"/>
          <a:r>
            <a:rPr lang="tr-TR" b="1" dirty="0">
              <a:latin typeface="Calibri" pitchFamily="34" charset="0"/>
              <a:cs typeface="Calibri" pitchFamily="34" charset="0"/>
            </a:rPr>
            <a:t>I. ve II. Bölgelerde 3 Milyon TL</a:t>
          </a:r>
          <a:endParaRPr lang="tr-TR" dirty="0">
            <a:latin typeface="Calibri" pitchFamily="34" charset="0"/>
            <a:cs typeface="Calibri" pitchFamily="34" charset="0"/>
          </a:endParaRPr>
        </a:p>
      </dgm:t>
    </dgm:pt>
    <dgm:pt modelId="{0D6BAFD2-7674-4C37-807A-338460A5BABD}" type="parTrans" cxnId="{F4B272FA-E027-4043-8E2F-553DF19CCA32}">
      <dgm:prSet/>
      <dgm:spPr/>
      <dgm:t>
        <a:bodyPr/>
        <a:lstStyle/>
        <a:p>
          <a:endParaRPr lang="tr-TR"/>
        </a:p>
      </dgm:t>
    </dgm:pt>
    <dgm:pt modelId="{728A5639-AFDB-4E02-97E0-5218F748F55F}" type="sibTrans" cxnId="{F4B272FA-E027-4043-8E2F-553DF19CCA32}">
      <dgm:prSet/>
      <dgm:spPr/>
      <dgm:t>
        <a:bodyPr/>
        <a:lstStyle/>
        <a:p>
          <a:endParaRPr lang="tr-TR"/>
        </a:p>
      </dgm:t>
    </dgm:pt>
    <dgm:pt modelId="{23573814-589F-45E9-9388-C0D56B5F4AD6}" type="pres">
      <dgm:prSet presAssocID="{BD96FD1A-45BA-4C34-A961-6707719D70F7}" presName="linear" presStyleCnt="0">
        <dgm:presLayoutVars>
          <dgm:dir/>
          <dgm:animLvl val="lvl"/>
          <dgm:resizeHandles val="exact"/>
        </dgm:presLayoutVars>
      </dgm:prSet>
      <dgm:spPr/>
    </dgm:pt>
    <dgm:pt modelId="{A7227A50-7E77-43C5-89FE-3CEBF542C20D}" type="pres">
      <dgm:prSet presAssocID="{E5D07195-E507-4210-BA55-B572EEB08199}" presName="parentLin" presStyleCnt="0"/>
      <dgm:spPr/>
    </dgm:pt>
    <dgm:pt modelId="{E7E5DE10-1E64-4400-97B7-F411381CD35E}" type="pres">
      <dgm:prSet presAssocID="{E5D07195-E507-4210-BA55-B572EEB08199}" presName="parentLeftMargin" presStyleLbl="node1" presStyleIdx="0" presStyleCnt="3"/>
      <dgm:spPr/>
    </dgm:pt>
    <dgm:pt modelId="{0B506DFE-A7D3-480B-8637-514376F85CD4}" type="pres">
      <dgm:prSet presAssocID="{E5D07195-E507-4210-BA55-B572EEB08199}" presName="parentText" presStyleLbl="node1" presStyleIdx="0" presStyleCnt="3" custLinFactNeighborY="2782">
        <dgm:presLayoutVars>
          <dgm:chMax val="0"/>
          <dgm:bulletEnabled val="1"/>
        </dgm:presLayoutVars>
      </dgm:prSet>
      <dgm:spPr/>
    </dgm:pt>
    <dgm:pt modelId="{F8A2A08F-5A53-407B-8766-F916DFECA1C8}" type="pres">
      <dgm:prSet presAssocID="{E5D07195-E507-4210-BA55-B572EEB08199}" presName="negativeSpace" presStyleCnt="0"/>
      <dgm:spPr/>
    </dgm:pt>
    <dgm:pt modelId="{0F38A24A-AA2B-4B4B-B7E2-8527D5289B12}" type="pres">
      <dgm:prSet presAssocID="{E5D07195-E507-4210-BA55-B572EEB08199}" presName="childText" presStyleLbl="conFgAcc1" presStyleIdx="0" presStyleCnt="3">
        <dgm:presLayoutVars>
          <dgm:bulletEnabled val="1"/>
        </dgm:presLayoutVars>
      </dgm:prSet>
      <dgm:spPr/>
    </dgm:pt>
    <dgm:pt modelId="{1BB31E97-320A-480E-A3D2-817F75887D4B}" type="pres">
      <dgm:prSet presAssocID="{BBD5B55C-A1FF-4737-902D-85969D303FFD}" presName="spaceBetweenRectangles" presStyleCnt="0"/>
      <dgm:spPr/>
    </dgm:pt>
    <dgm:pt modelId="{BED0DA0D-CBF4-4CC7-B551-D5FD1F48ED8A}" type="pres">
      <dgm:prSet presAssocID="{C3C56E4E-2558-4B2D-9446-6E9252157570}" presName="parentLin" presStyleCnt="0"/>
      <dgm:spPr/>
    </dgm:pt>
    <dgm:pt modelId="{B19096F6-6BF5-4DE7-AC00-BF9F8BFACAAA}" type="pres">
      <dgm:prSet presAssocID="{C3C56E4E-2558-4B2D-9446-6E9252157570}" presName="parentLeftMargin" presStyleLbl="node1" presStyleIdx="0" presStyleCnt="3"/>
      <dgm:spPr/>
    </dgm:pt>
    <dgm:pt modelId="{7DB7DB5E-47A5-4768-A378-4F001DB36B9A}" type="pres">
      <dgm:prSet presAssocID="{C3C56E4E-2558-4B2D-9446-6E9252157570}" presName="parentText" presStyleLbl="node1" presStyleIdx="1" presStyleCnt="3">
        <dgm:presLayoutVars>
          <dgm:chMax val="0"/>
          <dgm:bulletEnabled val="1"/>
        </dgm:presLayoutVars>
      </dgm:prSet>
      <dgm:spPr/>
    </dgm:pt>
    <dgm:pt modelId="{092CC10C-F23B-40E0-832A-000E4B45FBB8}" type="pres">
      <dgm:prSet presAssocID="{C3C56E4E-2558-4B2D-9446-6E9252157570}" presName="negativeSpace" presStyleCnt="0"/>
      <dgm:spPr/>
    </dgm:pt>
    <dgm:pt modelId="{C5EAF1DA-4C5D-41B6-AE82-121EDCB47511}" type="pres">
      <dgm:prSet presAssocID="{C3C56E4E-2558-4B2D-9446-6E9252157570}" presName="childText" presStyleLbl="conFgAcc1" presStyleIdx="1" presStyleCnt="3">
        <dgm:presLayoutVars>
          <dgm:bulletEnabled val="1"/>
        </dgm:presLayoutVars>
      </dgm:prSet>
      <dgm:spPr/>
    </dgm:pt>
    <dgm:pt modelId="{927063F9-2A58-4C83-B382-5E59494E25CA}" type="pres">
      <dgm:prSet presAssocID="{3A806E51-9184-4826-A4E2-4A8EB1F9AF0D}" presName="spaceBetweenRectangles" presStyleCnt="0"/>
      <dgm:spPr/>
    </dgm:pt>
    <dgm:pt modelId="{C346A382-8A19-4F90-A036-DB97C95E1A1D}" type="pres">
      <dgm:prSet presAssocID="{02B1E237-4055-4FFA-9349-8BB070034A43}" presName="parentLin" presStyleCnt="0"/>
      <dgm:spPr/>
    </dgm:pt>
    <dgm:pt modelId="{01B8C805-478B-4B91-8D60-CC3137A7AB3A}" type="pres">
      <dgm:prSet presAssocID="{02B1E237-4055-4FFA-9349-8BB070034A43}" presName="parentLeftMargin" presStyleLbl="node1" presStyleIdx="1" presStyleCnt="3"/>
      <dgm:spPr/>
    </dgm:pt>
    <dgm:pt modelId="{F9D2410E-1B3E-4D6F-8773-C54B1B009106}" type="pres">
      <dgm:prSet presAssocID="{02B1E237-4055-4FFA-9349-8BB070034A43}" presName="parentText" presStyleLbl="node1" presStyleIdx="2" presStyleCnt="3">
        <dgm:presLayoutVars>
          <dgm:chMax val="0"/>
          <dgm:bulletEnabled val="1"/>
        </dgm:presLayoutVars>
      </dgm:prSet>
      <dgm:spPr/>
    </dgm:pt>
    <dgm:pt modelId="{3ACB62E7-C588-4380-AA12-BACC27E235FF}" type="pres">
      <dgm:prSet presAssocID="{02B1E237-4055-4FFA-9349-8BB070034A43}" presName="negativeSpace" presStyleCnt="0"/>
      <dgm:spPr/>
    </dgm:pt>
    <dgm:pt modelId="{143A7265-E14B-4848-8FEF-8FB77D58AE6B}" type="pres">
      <dgm:prSet presAssocID="{02B1E237-4055-4FFA-9349-8BB070034A43}" presName="childText" presStyleLbl="conFgAcc1" presStyleIdx="2" presStyleCnt="3">
        <dgm:presLayoutVars>
          <dgm:bulletEnabled val="1"/>
        </dgm:presLayoutVars>
      </dgm:prSet>
      <dgm:spPr/>
    </dgm:pt>
  </dgm:ptLst>
  <dgm:cxnLst>
    <dgm:cxn modelId="{701F9D11-2008-45EE-9BD7-EC72E902E7B1}" srcId="{02B1E237-4055-4FFA-9349-8BB070034A43}" destId="{A3F80B06-107D-40C7-A0F2-90FC63BE6168}" srcOrd="0" destOrd="0" parTransId="{3E8993BF-36D4-45B6-A495-CA63DCC26E07}" sibTransId="{EF6D374B-CE53-4992-9723-785099D8A49E}"/>
    <dgm:cxn modelId="{C2AE7112-9373-4D0E-9336-AA8723C30603}" type="presOf" srcId="{02B1E237-4055-4FFA-9349-8BB070034A43}" destId="{01B8C805-478B-4B91-8D60-CC3137A7AB3A}" srcOrd="0" destOrd="0" presId="urn:microsoft.com/office/officeart/2005/8/layout/list1"/>
    <dgm:cxn modelId="{89AF002B-93E5-46F2-B9D5-C626120F82B7}" type="presOf" srcId="{328A1053-D503-49A5-B222-3993E1933515}" destId="{0F38A24A-AA2B-4B4B-B7E2-8527D5289B12}" srcOrd="0" destOrd="1" presId="urn:microsoft.com/office/officeart/2005/8/layout/list1"/>
    <dgm:cxn modelId="{D3CD1B39-DD29-4F27-92C0-832BEB71F139}" srcId="{E5D07195-E507-4210-BA55-B572EEB08199}" destId="{328A1053-D503-49A5-B222-3993E1933515}" srcOrd="1" destOrd="0" parTransId="{4A992711-10D8-404A-970C-3405AB71B100}" sibTransId="{FFE39706-C284-4A80-AABF-FA7F98E245CB}"/>
    <dgm:cxn modelId="{9D09243D-516D-42FB-953F-FF3EC4134098}" type="presOf" srcId="{C3C56E4E-2558-4B2D-9446-6E9252157570}" destId="{B19096F6-6BF5-4DE7-AC00-BF9F8BFACAAA}" srcOrd="0" destOrd="0" presId="urn:microsoft.com/office/officeart/2005/8/layout/list1"/>
    <dgm:cxn modelId="{22A08D3E-637D-4BF7-818B-442FA0D3382F}" srcId="{C3C56E4E-2558-4B2D-9446-6E9252157570}" destId="{773C9148-1C79-4B56-9E1E-CCEB78811768}" srcOrd="0" destOrd="0" parTransId="{0212029A-227E-43A9-A4CC-4E4A80CD9F2D}" sibTransId="{D616EC30-7CC6-469F-BF64-8CF3CF0AFB15}"/>
    <dgm:cxn modelId="{4D93B242-004B-447A-AB04-E1265E410467}" type="presOf" srcId="{BD96FD1A-45BA-4C34-A961-6707719D70F7}" destId="{23573814-589F-45E9-9388-C0D56B5F4AD6}" srcOrd="0" destOrd="0" presId="urn:microsoft.com/office/officeart/2005/8/layout/list1"/>
    <dgm:cxn modelId="{D5B0BF4A-5799-4442-8E3B-F495EFBF3B23}" type="presOf" srcId="{C3C56E4E-2558-4B2D-9446-6E9252157570}" destId="{7DB7DB5E-47A5-4768-A378-4F001DB36B9A}" srcOrd="1" destOrd="0" presId="urn:microsoft.com/office/officeart/2005/8/layout/list1"/>
    <dgm:cxn modelId="{2B1A5676-F251-47EF-8909-92189B375FF5}" type="presOf" srcId="{0A8C56AA-C6B8-496C-95ED-1186670470BD}" destId="{0F38A24A-AA2B-4B4B-B7E2-8527D5289B12}" srcOrd="0" destOrd="0" presId="urn:microsoft.com/office/officeart/2005/8/layout/list1"/>
    <dgm:cxn modelId="{C84D54A6-1150-4C76-BA51-EAB06A697176}" srcId="{BD96FD1A-45BA-4C34-A961-6707719D70F7}" destId="{E5D07195-E507-4210-BA55-B572EEB08199}" srcOrd="0" destOrd="0" parTransId="{1012F9C3-644D-4C69-9C4B-C342A6F7DD85}" sibTransId="{BBD5B55C-A1FF-4737-902D-85969D303FFD}"/>
    <dgm:cxn modelId="{0DA7BFCE-C916-45B1-9D7C-46FEFE2B7AE0}" type="presOf" srcId="{02B1E237-4055-4FFA-9349-8BB070034A43}" destId="{F9D2410E-1B3E-4D6F-8773-C54B1B009106}" srcOrd="1" destOrd="0" presId="urn:microsoft.com/office/officeart/2005/8/layout/list1"/>
    <dgm:cxn modelId="{BDFCA5CF-6D8E-40CE-94D3-4ED5D6046890}" type="presOf" srcId="{E5D07195-E507-4210-BA55-B572EEB08199}" destId="{0B506DFE-A7D3-480B-8637-514376F85CD4}" srcOrd="1" destOrd="0" presId="urn:microsoft.com/office/officeart/2005/8/layout/list1"/>
    <dgm:cxn modelId="{2D4166D5-4535-4A40-9336-042EC330823C}" type="presOf" srcId="{773C9148-1C79-4B56-9E1E-CCEB78811768}" destId="{C5EAF1DA-4C5D-41B6-AE82-121EDCB47511}" srcOrd="0" destOrd="0" presId="urn:microsoft.com/office/officeart/2005/8/layout/list1"/>
    <dgm:cxn modelId="{51BFC2E5-536E-460A-8DE1-F98994CCE161}" srcId="{BD96FD1A-45BA-4C34-A961-6707719D70F7}" destId="{02B1E237-4055-4FFA-9349-8BB070034A43}" srcOrd="2" destOrd="0" parTransId="{DA3F2024-F352-4478-AA40-6817DE5D991D}" sibTransId="{77134703-51DA-4AB0-B3E4-DB4D8CF1C3D3}"/>
    <dgm:cxn modelId="{BFB2DDEC-7191-4BD7-B4B9-F9C3382A70B4}" type="presOf" srcId="{A3F80B06-107D-40C7-A0F2-90FC63BE6168}" destId="{143A7265-E14B-4848-8FEF-8FB77D58AE6B}" srcOrd="0" destOrd="0" presId="urn:microsoft.com/office/officeart/2005/8/layout/list1"/>
    <dgm:cxn modelId="{ACF40AF7-307C-49E7-8F21-E56C69FAE2D3}" type="presOf" srcId="{E5D07195-E507-4210-BA55-B572EEB08199}" destId="{E7E5DE10-1E64-4400-97B7-F411381CD35E}" srcOrd="0" destOrd="0" presId="urn:microsoft.com/office/officeart/2005/8/layout/list1"/>
    <dgm:cxn modelId="{635B29F7-5992-469B-8F26-79545B50EB1C}" srcId="{BD96FD1A-45BA-4C34-A961-6707719D70F7}" destId="{C3C56E4E-2558-4B2D-9446-6E9252157570}" srcOrd="1" destOrd="0" parTransId="{38DDC3C8-E177-4FE4-84B2-B13870C0F2C6}" sibTransId="{3A806E51-9184-4826-A4E2-4A8EB1F9AF0D}"/>
    <dgm:cxn modelId="{F4B272FA-E027-4043-8E2F-553DF19CCA32}" srcId="{E5D07195-E507-4210-BA55-B572EEB08199}" destId="{0A8C56AA-C6B8-496C-95ED-1186670470BD}" srcOrd="0" destOrd="0" parTransId="{0D6BAFD2-7674-4C37-807A-338460A5BABD}" sibTransId="{728A5639-AFDB-4E02-97E0-5218F748F55F}"/>
    <dgm:cxn modelId="{5B5D7306-E140-45FE-9B1F-704E91E0BBEA}" type="presParOf" srcId="{23573814-589F-45E9-9388-C0D56B5F4AD6}" destId="{A7227A50-7E77-43C5-89FE-3CEBF542C20D}" srcOrd="0" destOrd="0" presId="urn:microsoft.com/office/officeart/2005/8/layout/list1"/>
    <dgm:cxn modelId="{D8A134AF-B332-49F5-BC02-2D7280042F94}" type="presParOf" srcId="{A7227A50-7E77-43C5-89FE-3CEBF542C20D}" destId="{E7E5DE10-1E64-4400-97B7-F411381CD35E}" srcOrd="0" destOrd="0" presId="urn:microsoft.com/office/officeart/2005/8/layout/list1"/>
    <dgm:cxn modelId="{0AA199EF-E563-463A-8DAE-7872CC543853}" type="presParOf" srcId="{A7227A50-7E77-43C5-89FE-3CEBF542C20D}" destId="{0B506DFE-A7D3-480B-8637-514376F85CD4}" srcOrd="1" destOrd="0" presId="urn:microsoft.com/office/officeart/2005/8/layout/list1"/>
    <dgm:cxn modelId="{67ECCA18-1BA8-48A8-82DB-A5383F1E4B40}" type="presParOf" srcId="{23573814-589F-45E9-9388-C0D56B5F4AD6}" destId="{F8A2A08F-5A53-407B-8766-F916DFECA1C8}" srcOrd="1" destOrd="0" presId="urn:microsoft.com/office/officeart/2005/8/layout/list1"/>
    <dgm:cxn modelId="{FB30DB69-D156-434F-A7BF-367F2F615851}" type="presParOf" srcId="{23573814-589F-45E9-9388-C0D56B5F4AD6}" destId="{0F38A24A-AA2B-4B4B-B7E2-8527D5289B12}" srcOrd="2" destOrd="0" presId="urn:microsoft.com/office/officeart/2005/8/layout/list1"/>
    <dgm:cxn modelId="{48CD3800-D839-47F4-8923-BD49B7E941B1}" type="presParOf" srcId="{23573814-589F-45E9-9388-C0D56B5F4AD6}" destId="{1BB31E97-320A-480E-A3D2-817F75887D4B}" srcOrd="3" destOrd="0" presId="urn:microsoft.com/office/officeart/2005/8/layout/list1"/>
    <dgm:cxn modelId="{764B454C-0C91-4C0E-B338-6BC83F82536B}" type="presParOf" srcId="{23573814-589F-45E9-9388-C0D56B5F4AD6}" destId="{BED0DA0D-CBF4-4CC7-B551-D5FD1F48ED8A}" srcOrd="4" destOrd="0" presId="urn:microsoft.com/office/officeart/2005/8/layout/list1"/>
    <dgm:cxn modelId="{9EE1E58E-E96E-4843-8F52-464D30FEDE83}" type="presParOf" srcId="{BED0DA0D-CBF4-4CC7-B551-D5FD1F48ED8A}" destId="{B19096F6-6BF5-4DE7-AC00-BF9F8BFACAAA}" srcOrd="0" destOrd="0" presId="urn:microsoft.com/office/officeart/2005/8/layout/list1"/>
    <dgm:cxn modelId="{203FEE4E-BFDA-456F-A8AC-86A83487D67B}" type="presParOf" srcId="{BED0DA0D-CBF4-4CC7-B551-D5FD1F48ED8A}" destId="{7DB7DB5E-47A5-4768-A378-4F001DB36B9A}" srcOrd="1" destOrd="0" presId="urn:microsoft.com/office/officeart/2005/8/layout/list1"/>
    <dgm:cxn modelId="{9B2C7A06-3245-4024-8969-F4E5C34A8D5E}" type="presParOf" srcId="{23573814-589F-45E9-9388-C0D56B5F4AD6}" destId="{092CC10C-F23B-40E0-832A-000E4B45FBB8}" srcOrd="5" destOrd="0" presId="urn:microsoft.com/office/officeart/2005/8/layout/list1"/>
    <dgm:cxn modelId="{2D9247A1-08F8-4106-9F7C-4B2E5371CB3A}" type="presParOf" srcId="{23573814-589F-45E9-9388-C0D56B5F4AD6}" destId="{C5EAF1DA-4C5D-41B6-AE82-121EDCB47511}" srcOrd="6" destOrd="0" presId="urn:microsoft.com/office/officeart/2005/8/layout/list1"/>
    <dgm:cxn modelId="{920A6C4F-34B0-409C-84F0-911D76CEA999}" type="presParOf" srcId="{23573814-589F-45E9-9388-C0D56B5F4AD6}" destId="{927063F9-2A58-4C83-B382-5E59494E25CA}" srcOrd="7" destOrd="0" presId="urn:microsoft.com/office/officeart/2005/8/layout/list1"/>
    <dgm:cxn modelId="{D81500BC-D4A0-4393-9DC4-DF88DC65E77B}" type="presParOf" srcId="{23573814-589F-45E9-9388-C0D56B5F4AD6}" destId="{C346A382-8A19-4F90-A036-DB97C95E1A1D}" srcOrd="8" destOrd="0" presId="urn:microsoft.com/office/officeart/2005/8/layout/list1"/>
    <dgm:cxn modelId="{39946972-E529-46B9-859A-616FAAA391C9}" type="presParOf" srcId="{C346A382-8A19-4F90-A036-DB97C95E1A1D}" destId="{01B8C805-478B-4B91-8D60-CC3137A7AB3A}" srcOrd="0" destOrd="0" presId="urn:microsoft.com/office/officeart/2005/8/layout/list1"/>
    <dgm:cxn modelId="{CD5DEE61-F6D1-48FF-9455-82FE62536E0B}" type="presParOf" srcId="{C346A382-8A19-4F90-A036-DB97C95E1A1D}" destId="{F9D2410E-1B3E-4D6F-8773-C54B1B009106}" srcOrd="1" destOrd="0" presId="urn:microsoft.com/office/officeart/2005/8/layout/list1"/>
    <dgm:cxn modelId="{637B786F-9FCA-4A48-B14E-30C4088F8355}" type="presParOf" srcId="{23573814-589F-45E9-9388-C0D56B5F4AD6}" destId="{3ACB62E7-C588-4380-AA12-BACC27E235FF}" srcOrd="9" destOrd="0" presId="urn:microsoft.com/office/officeart/2005/8/layout/list1"/>
    <dgm:cxn modelId="{8139662C-4185-4007-BC45-00453F748C17}" type="presParOf" srcId="{23573814-589F-45E9-9388-C0D56B5F4AD6}" destId="{143A7265-E14B-4848-8FEF-8FB77D58AE6B}"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3A6176-6190-4AFA-A8C8-428C361E4A6C}" type="doc">
      <dgm:prSet loTypeId="urn:microsoft.com/office/officeart/2005/8/layout/lProcess2" loCatId="relationship" qsTypeId="urn:microsoft.com/office/officeart/2005/8/quickstyle/simple1" qsCatId="simple" csTypeId="urn:microsoft.com/office/officeart/2005/8/colors/accent2_2" csCatId="accent2" phldr="1"/>
      <dgm:spPr/>
    </dgm:pt>
    <dgm:pt modelId="{030FD842-4818-4B40-BBC2-7964A78619F5}">
      <dgm:prSet custT="1"/>
      <dgm:spPr>
        <a:xfrm>
          <a:off x="3528234" y="2106476"/>
          <a:ext cx="1584490" cy="1540096"/>
        </a:xfr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dgm:spPr>
      <dgm:t>
        <a:bodyPr/>
        <a:lstStyle/>
        <a:p>
          <a:pPr rtl="0" eaLnBrk="1" latinLnBrk="0"/>
          <a:r>
            <a:rPr lang="tr-TR" sz="2400" b="0" cap="none" spc="0" dirty="0">
              <a:ln w="18415" cmpd="sng">
                <a:prstDash val="solid"/>
              </a:ln>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Vergisel Destekler</a:t>
          </a:r>
        </a:p>
      </dgm:t>
    </dgm:pt>
    <dgm:pt modelId="{882347A5-71A3-4F0D-81A7-4FDEC4771F3F}" type="parTrans" cxnId="{A29672B7-ABA1-4F06-9434-A0EBAE35A10F}">
      <dgm:prSet/>
      <dgm:spPr/>
      <dgm:t>
        <a:bodyPr/>
        <a:lstStyle/>
        <a:p>
          <a:endParaRPr lang="tr-TR">
            <a:latin typeface="Calibri" pitchFamily="34" charset="0"/>
            <a:cs typeface="Calibri" pitchFamily="34" charset="0"/>
          </a:endParaRPr>
        </a:p>
      </dgm:t>
    </dgm:pt>
    <dgm:pt modelId="{9F055F22-263A-43D5-BE99-1E669E22EE92}" type="sibTrans" cxnId="{A29672B7-ABA1-4F06-9434-A0EBAE35A10F}">
      <dgm:prSet/>
      <dgm:spPr/>
      <dgm:t>
        <a:bodyPr/>
        <a:lstStyle/>
        <a:p>
          <a:endParaRPr lang="tr-TR">
            <a:latin typeface="Calibri" pitchFamily="34" charset="0"/>
            <a:cs typeface="Calibri" pitchFamily="34" charset="0"/>
          </a:endParaRPr>
        </a:p>
      </dgm:t>
    </dgm:pt>
    <dgm:pt modelId="{96D973CA-8B15-409F-BA51-89C17DFA049C}">
      <dgm:prSet custT="1"/>
      <dgm:spPr>
        <a:xfrm>
          <a:off x="3726031" y="19905"/>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KDV İstisnası</a:t>
          </a:r>
          <a:endParaRPr lang="tr-TR" sz="1600" b="1" dirty="0">
            <a:latin typeface="Calibri" pitchFamily="34" charset="0"/>
            <a:ea typeface="+mn-ea"/>
            <a:cs typeface="Calibri" pitchFamily="34" charset="0"/>
          </a:endParaRPr>
        </a:p>
      </dgm:t>
    </dgm:pt>
    <dgm:pt modelId="{AB1116B3-78A9-43C9-8516-0B551FD28983}" type="parTrans" cxnId="{CEA062C8-4CB5-406B-9C92-C6C60B6B72B9}">
      <dgm:prSet/>
      <dgm:spPr>
        <a:xfrm rot="16200000">
          <a:off x="3871642" y="1645256"/>
          <a:ext cx="897674" cy="24765"/>
        </a:xfrm>
      </dgm:spPr>
      <dgm:t>
        <a:bodyPr/>
        <a:lstStyle/>
        <a:p>
          <a:endParaRPr lang="tr-TR">
            <a:solidFill>
              <a:srgbClr val="000000">
                <a:hueOff val="0"/>
                <a:satOff val="0"/>
                <a:lumOff val="0"/>
                <a:alphaOff val="0"/>
              </a:srgbClr>
            </a:solidFill>
            <a:latin typeface="Calibri" pitchFamily="34" charset="0"/>
            <a:ea typeface="+mn-ea"/>
            <a:cs typeface="Calibri" pitchFamily="34" charset="0"/>
          </a:endParaRPr>
        </a:p>
      </dgm:t>
    </dgm:pt>
    <dgm:pt modelId="{D4C17A38-2914-496B-8EF9-CA109BB7A35B}" type="sibTrans" cxnId="{CEA062C8-4CB5-406B-9C92-C6C60B6B72B9}">
      <dgm:prSet/>
      <dgm:spPr/>
      <dgm:t>
        <a:bodyPr/>
        <a:lstStyle/>
        <a:p>
          <a:endParaRPr lang="tr-TR">
            <a:latin typeface="Calibri" pitchFamily="34" charset="0"/>
            <a:cs typeface="Calibri" pitchFamily="34" charset="0"/>
          </a:endParaRPr>
        </a:p>
      </dgm:t>
    </dgm:pt>
    <dgm:pt modelId="{4ECC9FB6-CF71-404D-81A2-01433AA94DF7}">
      <dgm:prSet custT="1"/>
      <dgm:spPr>
        <a:xfrm>
          <a:off x="5953835" y="1889254"/>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Vergi İndirimi veya İstisnası</a:t>
          </a:r>
          <a:endParaRPr lang="tr-TR" sz="1600" b="1" dirty="0">
            <a:latin typeface="Calibri" pitchFamily="34" charset="0"/>
            <a:ea typeface="+mn-ea"/>
            <a:cs typeface="Calibri" pitchFamily="34" charset="0"/>
          </a:endParaRPr>
        </a:p>
      </dgm:t>
    </dgm:pt>
    <dgm:pt modelId="{9D69BE92-210D-46E1-B550-4B810832E69C}" type="parTrans" cxnId="{A123B084-2D64-4882-9B23-0E3258CEA191}">
      <dgm:prSet/>
      <dgm:spPr>
        <a:xfrm rot="21000000">
          <a:off x="5093346" y="2650617"/>
          <a:ext cx="876175" cy="24765"/>
        </a:xfrm>
      </dgm:spPr>
      <dgm:t>
        <a:bodyPr/>
        <a:lstStyle/>
        <a:p>
          <a:endParaRPr lang="tr-TR">
            <a:solidFill>
              <a:srgbClr val="000000">
                <a:hueOff val="0"/>
                <a:satOff val="0"/>
                <a:lumOff val="0"/>
                <a:alphaOff val="0"/>
              </a:srgbClr>
            </a:solidFill>
            <a:latin typeface="Calibri" pitchFamily="34" charset="0"/>
            <a:ea typeface="+mn-ea"/>
            <a:cs typeface="Calibri" pitchFamily="34" charset="0"/>
          </a:endParaRPr>
        </a:p>
      </dgm:t>
    </dgm:pt>
    <dgm:pt modelId="{508527B4-D36F-40C4-B945-69402F6EF719}" type="sibTrans" cxnId="{A123B084-2D64-4882-9B23-0E3258CEA191}">
      <dgm:prSet/>
      <dgm:spPr/>
      <dgm:t>
        <a:bodyPr/>
        <a:lstStyle/>
        <a:p>
          <a:endParaRPr lang="tr-TR">
            <a:latin typeface="Calibri" pitchFamily="34" charset="0"/>
            <a:cs typeface="Calibri" pitchFamily="34" charset="0"/>
          </a:endParaRPr>
        </a:p>
      </dgm:t>
    </dgm:pt>
    <dgm:pt modelId="{1A75F020-3851-45BE-BB04-94F454DA8FFE}">
      <dgm:prSet custT="1"/>
      <dgm:spPr>
        <a:xfrm>
          <a:off x="5685129" y="3413162"/>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dirty="0">
              <a:latin typeface="Calibri" pitchFamily="34" charset="0"/>
              <a:ea typeface="+mn-ea"/>
              <a:cs typeface="Calibri" pitchFamily="34" charset="0"/>
            </a:rPr>
            <a:t>Sigorta Primi İşveren Hissesi Desteği</a:t>
          </a:r>
        </a:p>
      </dgm:t>
    </dgm:pt>
    <dgm:pt modelId="{EF834682-D60B-483A-94FE-4DE375362EF2}" type="parTrans" cxnId="{28F8E70E-204C-42EA-A11F-A2B6FDE85D0F}">
      <dgm:prSet/>
      <dgm:spPr>
        <a:xfrm rot="1800000">
          <a:off x="4942593" y="3477701"/>
          <a:ext cx="881206" cy="24765"/>
        </a:xfrm>
      </dgm:spPr>
      <dgm:t>
        <a:bodyPr/>
        <a:lstStyle/>
        <a:p>
          <a:endParaRPr lang="tr-TR">
            <a:solidFill>
              <a:srgbClr val="000000">
                <a:hueOff val="0"/>
                <a:satOff val="0"/>
                <a:lumOff val="0"/>
                <a:alphaOff val="0"/>
              </a:srgbClr>
            </a:solidFill>
            <a:latin typeface="Calibri" pitchFamily="34" charset="0"/>
            <a:ea typeface="+mn-ea"/>
            <a:cs typeface="Calibri" pitchFamily="34" charset="0"/>
          </a:endParaRPr>
        </a:p>
      </dgm:t>
    </dgm:pt>
    <dgm:pt modelId="{79B0E521-DC55-44F1-9B18-8275726BBD26}" type="sibTrans" cxnId="{28F8E70E-204C-42EA-A11F-A2B6FDE85D0F}">
      <dgm:prSet/>
      <dgm:spPr/>
      <dgm:t>
        <a:bodyPr/>
        <a:lstStyle/>
        <a:p>
          <a:endParaRPr lang="tr-TR">
            <a:latin typeface="Calibri" pitchFamily="34" charset="0"/>
            <a:cs typeface="Calibri" pitchFamily="34" charset="0"/>
          </a:endParaRPr>
        </a:p>
      </dgm:t>
    </dgm:pt>
    <dgm:pt modelId="{499F48A5-D088-4232-AD84-68C2B6F9018C}">
      <dgm:prSet custT="1"/>
      <dgm:spPr>
        <a:xfrm>
          <a:off x="3726031" y="19905"/>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Gümrük Vergisi Muafiyeti</a:t>
          </a:r>
          <a:endParaRPr lang="tr-TR" sz="1600" b="1" dirty="0">
            <a:latin typeface="Calibri" pitchFamily="34" charset="0"/>
            <a:ea typeface="+mn-ea"/>
            <a:cs typeface="Calibri" pitchFamily="34" charset="0"/>
          </a:endParaRPr>
        </a:p>
      </dgm:t>
    </dgm:pt>
    <dgm:pt modelId="{15B830A7-ADBB-4CC0-A72C-13B17C56C4E7}" type="parTrans" cxnId="{A0E1B339-6459-4767-8B64-B4754D9D4AC6}">
      <dgm:prSet/>
      <dgm:spPr/>
      <dgm:t>
        <a:bodyPr/>
        <a:lstStyle/>
        <a:p>
          <a:endParaRPr lang="tr-TR">
            <a:latin typeface="Calibri" pitchFamily="34" charset="0"/>
            <a:cs typeface="Calibri" pitchFamily="34" charset="0"/>
          </a:endParaRPr>
        </a:p>
      </dgm:t>
    </dgm:pt>
    <dgm:pt modelId="{346CDF9F-B57C-4442-A046-3DE84C32E949}" type="sibTrans" cxnId="{A0E1B339-6459-4767-8B64-B4754D9D4AC6}">
      <dgm:prSet/>
      <dgm:spPr/>
      <dgm:t>
        <a:bodyPr/>
        <a:lstStyle/>
        <a:p>
          <a:endParaRPr lang="tr-TR">
            <a:latin typeface="Calibri" pitchFamily="34" charset="0"/>
            <a:cs typeface="Calibri" pitchFamily="34" charset="0"/>
          </a:endParaRPr>
        </a:p>
      </dgm:t>
    </dgm:pt>
    <dgm:pt modelId="{DF98AAE5-9EBD-4838-8290-6A5D0AFF43B4}">
      <dgm:prSet custT="1"/>
      <dgm:spPr>
        <a:xfrm>
          <a:off x="1498227" y="1889254"/>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Enerji Desteği</a:t>
          </a:r>
          <a:endParaRPr lang="tr-TR" sz="1600" b="1" dirty="0">
            <a:latin typeface="Calibri" pitchFamily="34" charset="0"/>
            <a:ea typeface="+mn-ea"/>
            <a:cs typeface="Calibri" pitchFamily="34" charset="0"/>
          </a:endParaRPr>
        </a:p>
      </dgm:t>
    </dgm:pt>
    <dgm:pt modelId="{01F27C42-103B-41D2-85C4-F7E4690681A0}" type="parTrans" cxnId="{A27E5DB3-0884-4601-98A7-115279F99615}">
      <dgm:prSet/>
      <dgm:spPr/>
      <dgm:t>
        <a:bodyPr/>
        <a:lstStyle/>
        <a:p>
          <a:endParaRPr lang="tr-TR">
            <a:latin typeface="Calibri" pitchFamily="34" charset="0"/>
            <a:cs typeface="Calibri" pitchFamily="34" charset="0"/>
          </a:endParaRPr>
        </a:p>
      </dgm:t>
    </dgm:pt>
    <dgm:pt modelId="{013BD8E0-BC85-4744-973A-D9A6F4739985}" type="sibTrans" cxnId="{A27E5DB3-0884-4601-98A7-115279F99615}">
      <dgm:prSet/>
      <dgm:spPr/>
      <dgm:t>
        <a:bodyPr/>
        <a:lstStyle/>
        <a:p>
          <a:endParaRPr lang="tr-TR">
            <a:latin typeface="Calibri" pitchFamily="34" charset="0"/>
            <a:cs typeface="Calibri" pitchFamily="34" charset="0"/>
          </a:endParaRPr>
        </a:p>
      </dgm:t>
    </dgm:pt>
    <dgm:pt modelId="{F6BBC4F3-3425-4876-9628-828D03CCA97B}">
      <dgm:prSet custT="1"/>
      <dgm:spPr>
        <a:xfrm>
          <a:off x="1498227" y="1889254"/>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dirty="0">
              <a:latin typeface="Calibri" pitchFamily="34" charset="0"/>
              <a:ea typeface="+mn-ea"/>
              <a:cs typeface="Calibri" pitchFamily="34" charset="0"/>
            </a:rPr>
            <a:t>Faiz veya Kâr Payı Desteği</a:t>
          </a:r>
        </a:p>
      </dgm:t>
    </dgm:pt>
    <dgm:pt modelId="{63C38A0D-DE2B-4470-B472-30C0D115A5DF}" type="parTrans" cxnId="{B81B6919-947F-436C-A6BD-49C875703BA3}">
      <dgm:prSet/>
      <dgm:spPr/>
      <dgm:t>
        <a:bodyPr/>
        <a:lstStyle/>
        <a:p>
          <a:endParaRPr lang="tr-TR">
            <a:latin typeface="Calibri" pitchFamily="34" charset="0"/>
            <a:cs typeface="Calibri" pitchFamily="34" charset="0"/>
          </a:endParaRPr>
        </a:p>
      </dgm:t>
    </dgm:pt>
    <dgm:pt modelId="{239EF7F9-9041-4C96-B375-FE089619BDB4}" type="sibTrans" cxnId="{B81B6919-947F-436C-A6BD-49C875703BA3}">
      <dgm:prSet/>
      <dgm:spPr/>
      <dgm:t>
        <a:bodyPr/>
        <a:lstStyle/>
        <a:p>
          <a:endParaRPr lang="tr-TR">
            <a:latin typeface="Calibri" pitchFamily="34" charset="0"/>
            <a:cs typeface="Calibri" pitchFamily="34" charset="0"/>
          </a:endParaRPr>
        </a:p>
      </dgm:t>
    </dgm:pt>
    <dgm:pt modelId="{F5034FF1-6B3D-4705-9D65-07E2A79E5DB4}">
      <dgm:prSet custT="1"/>
      <dgm:spPr>
        <a:xfrm>
          <a:off x="1498227" y="1889254"/>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Altyapı Desteği</a:t>
          </a:r>
          <a:endParaRPr lang="tr-TR" sz="1600" b="1" dirty="0">
            <a:latin typeface="Calibri" pitchFamily="34" charset="0"/>
            <a:ea typeface="+mn-ea"/>
            <a:cs typeface="Calibri" pitchFamily="34" charset="0"/>
          </a:endParaRPr>
        </a:p>
      </dgm:t>
    </dgm:pt>
    <dgm:pt modelId="{EF8C070D-4D22-42AC-9CD2-C47B3E368C6B}" type="parTrans" cxnId="{089A02D7-51A8-43FA-9479-7FA057255E9A}">
      <dgm:prSet/>
      <dgm:spPr/>
      <dgm:t>
        <a:bodyPr/>
        <a:lstStyle/>
        <a:p>
          <a:endParaRPr lang="tr-TR">
            <a:latin typeface="Calibri" pitchFamily="34" charset="0"/>
            <a:cs typeface="Calibri" pitchFamily="34" charset="0"/>
          </a:endParaRPr>
        </a:p>
      </dgm:t>
    </dgm:pt>
    <dgm:pt modelId="{FE8BCC9F-E3D9-40DB-9B5E-7A09011E5A3A}" type="sibTrans" cxnId="{089A02D7-51A8-43FA-9479-7FA057255E9A}">
      <dgm:prSet/>
      <dgm:spPr/>
      <dgm:t>
        <a:bodyPr/>
        <a:lstStyle/>
        <a:p>
          <a:endParaRPr lang="tr-TR">
            <a:latin typeface="Calibri" pitchFamily="34" charset="0"/>
            <a:cs typeface="Calibri" pitchFamily="34" charset="0"/>
          </a:endParaRPr>
        </a:p>
      </dgm:t>
    </dgm:pt>
    <dgm:pt modelId="{2C6E9601-9024-473E-89E7-2A7668F98CEE}">
      <dgm:prSet custT="1"/>
      <dgm:spPr>
        <a:xfrm>
          <a:off x="1498227" y="1889254"/>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İzin, Tahsis, Ruhsat, Lisans ve Tescil Kolaylığı</a:t>
          </a:r>
          <a:endParaRPr lang="tr-TR" sz="1600" b="1" dirty="0">
            <a:latin typeface="Calibri" pitchFamily="34" charset="0"/>
            <a:ea typeface="+mn-ea"/>
            <a:cs typeface="Calibri" pitchFamily="34" charset="0"/>
          </a:endParaRPr>
        </a:p>
      </dgm:t>
    </dgm:pt>
    <dgm:pt modelId="{13DED5DC-9F68-466C-90AA-88D912AEED21}" type="parTrans" cxnId="{6FD126A2-84D2-4740-A404-757777806E73}">
      <dgm:prSet/>
      <dgm:spPr/>
      <dgm:t>
        <a:bodyPr/>
        <a:lstStyle/>
        <a:p>
          <a:endParaRPr lang="tr-TR">
            <a:latin typeface="Calibri" pitchFamily="34" charset="0"/>
            <a:cs typeface="Calibri" pitchFamily="34" charset="0"/>
          </a:endParaRPr>
        </a:p>
      </dgm:t>
    </dgm:pt>
    <dgm:pt modelId="{A7FFE480-AC51-47F9-AD35-27E11D4138DB}" type="sibTrans" cxnId="{6FD126A2-84D2-4740-A404-757777806E73}">
      <dgm:prSet/>
      <dgm:spPr/>
      <dgm:t>
        <a:bodyPr/>
        <a:lstStyle/>
        <a:p>
          <a:endParaRPr lang="tr-TR">
            <a:latin typeface="Calibri" pitchFamily="34" charset="0"/>
            <a:cs typeface="Calibri" pitchFamily="34" charset="0"/>
          </a:endParaRPr>
        </a:p>
      </dgm:t>
    </dgm:pt>
    <dgm:pt modelId="{3FBC911E-3167-490E-9DC8-DBDCEFD8087C}">
      <dgm:prSet custT="1"/>
      <dgm:spPr>
        <a:xfrm>
          <a:off x="1498227" y="1889254"/>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Kamu Alım Garantisi</a:t>
          </a:r>
          <a:endParaRPr lang="tr-TR" sz="1600" b="1" dirty="0">
            <a:latin typeface="Calibri" pitchFamily="34" charset="0"/>
            <a:ea typeface="+mn-ea"/>
            <a:cs typeface="Calibri" pitchFamily="34" charset="0"/>
          </a:endParaRPr>
        </a:p>
      </dgm:t>
    </dgm:pt>
    <dgm:pt modelId="{34A8EC38-9190-403F-BA20-59D11C1B2074}" type="parTrans" cxnId="{70219027-A678-4C36-A560-1C732DA7624C}">
      <dgm:prSet/>
      <dgm:spPr/>
      <dgm:t>
        <a:bodyPr/>
        <a:lstStyle/>
        <a:p>
          <a:endParaRPr lang="tr-TR">
            <a:latin typeface="Calibri" pitchFamily="34" charset="0"/>
            <a:cs typeface="Calibri" pitchFamily="34" charset="0"/>
          </a:endParaRPr>
        </a:p>
      </dgm:t>
    </dgm:pt>
    <dgm:pt modelId="{531F912C-5A1C-4A1C-A553-41D077473746}" type="sibTrans" cxnId="{70219027-A678-4C36-A560-1C732DA7624C}">
      <dgm:prSet/>
      <dgm:spPr/>
      <dgm:t>
        <a:bodyPr/>
        <a:lstStyle/>
        <a:p>
          <a:endParaRPr lang="tr-TR">
            <a:latin typeface="Calibri" pitchFamily="34" charset="0"/>
            <a:cs typeface="Calibri" pitchFamily="34" charset="0"/>
          </a:endParaRPr>
        </a:p>
      </dgm:t>
    </dgm:pt>
    <dgm:pt modelId="{0D463515-A2D5-424E-BD5B-19F13B704F28}">
      <dgm:prSet custT="1"/>
      <dgm:spPr>
        <a:xfrm>
          <a:off x="5685129" y="3413162"/>
          <a:ext cx="1188896" cy="1188896"/>
        </a:xfr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dgm:spPr>
      <dgm:t>
        <a:bodyPr/>
        <a:lstStyle/>
        <a:p>
          <a:pPr rtl="0" eaLnBrk="1" latinLnBrk="0"/>
          <a:r>
            <a:rPr lang="tr-TR" sz="2400" b="0" cap="none" spc="0" dirty="0">
              <a:ln w="18415" cmpd="sng">
                <a:prstDash val="solid"/>
              </a:ln>
              <a:solidFill>
                <a:schemeClr val="bg1"/>
              </a:solidFill>
              <a:effectLst>
                <a:outerShdw blurRad="63500" dir="3600000" algn="tl" rotWithShape="0">
                  <a:srgbClr val="000000">
                    <a:alpha val="70000"/>
                  </a:srgbClr>
                </a:outerShdw>
              </a:effectLst>
              <a:latin typeface="Calibri" pitchFamily="34" charset="0"/>
              <a:ea typeface="+mn-ea"/>
              <a:cs typeface="Calibri" pitchFamily="34" charset="0"/>
            </a:rPr>
            <a:t>İstihdam Destekleri</a:t>
          </a:r>
        </a:p>
      </dgm:t>
    </dgm:pt>
    <dgm:pt modelId="{37CEC8C8-2790-4468-833B-9AF3A5926137}" type="parTrans" cxnId="{FB0001F9-C719-4DEE-9328-57E07CC45771}">
      <dgm:prSet/>
      <dgm:spPr/>
      <dgm:t>
        <a:bodyPr/>
        <a:lstStyle/>
        <a:p>
          <a:endParaRPr lang="tr-TR">
            <a:latin typeface="Calibri" pitchFamily="34" charset="0"/>
            <a:cs typeface="Calibri" pitchFamily="34" charset="0"/>
          </a:endParaRPr>
        </a:p>
      </dgm:t>
    </dgm:pt>
    <dgm:pt modelId="{C626B6EF-47E9-41E9-8A23-771A91EF9C6E}" type="sibTrans" cxnId="{FB0001F9-C719-4DEE-9328-57E07CC45771}">
      <dgm:prSet/>
      <dgm:spPr/>
      <dgm:t>
        <a:bodyPr/>
        <a:lstStyle/>
        <a:p>
          <a:endParaRPr lang="tr-TR">
            <a:latin typeface="Calibri" pitchFamily="34" charset="0"/>
            <a:cs typeface="Calibri" pitchFamily="34" charset="0"/>
          </a:endParaRPr>
        </a:p>
      </dgm:t>
    </dgm:pt>
    <dgm:pt modelId="{03A05E4A-B758-4488-A85B-A16F8099E0A1}">
      <dgm:prSet custT="1"/>
      <dgm:spPr>
        <a:xfrm>
          <a:off x="1766933" y="3413162"/>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dirty="0">
              <a:latin typeface="Calibri" pitchFamily="34" charset="0"/>
              <a:ea typeface="+mn-ea"/>
              <a:cs typeface="Calibri" pitchFamily="34" charset="0"/>
            </a:rPr>
            <a:t>KDV İadesi</a:t>
          </a:r>
        </a:p>
      </dgm:t>
    </dgm:pt>
    <dgm:pt modelId="{DC5A2900-2A34-44F0-BC16-1BCBC0D350A7}" type="parTrans" cxnId="{A9103CD2-56BB-4E9D-A945-ED29199F1DA2}">
      <dgm:prSet/>
      <dgm:spPr/>
      <dgm:t>
        <a:bodyPr/>
        <a:lstStyle/>
        <a:p>
          <a:endParaRPr lang="tr-TR">
            <a:latin typeface="Calibri" pitchFamily="34" charset="0"/>
            <a:cs typeface="Calibri" pitchFamily="34" charset="0"/>
          </a:endParaRPr>
        </a:p>
      </dgm:t>
    </dgm:pt>
    <dgm:pt modelId="{4D72C290-89B5-4589-A68D-38BA5A859A04}" type="sibTrans" cxnId="{A9103CD2-56BB-4E9D-A945-ED29199F1DA2}">
      <dgm:prSet/>
      <dgm:spPr/>
      <dgm:t>
        <a:bodyPr/>
        <a:lstStyle/>
        <a:p>
          <a:endParaRPr lang="tr-TR">
            <a:latin typeface="Calibri" pitchFamily="34" charset="0"/>
            <a:cs typeface="Calibri" pitchFamily="34" charset="0"/>
          </a:endParaRPr>
        </a:p>
      </dgm:t>
    </dgm:pt>
    <dgm:pt modelId="{756535C1-3E23-4016-B3AE-A90B1FDE4A3C}">
      <dgm:prSet custT="1"/>
      <dgm:spPr>
        <a:xfrm>
          <a:off x="2952323" y="4407822"/>
          <a:ext cx="1188896" cy="1188896"/>
        </a:xfr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dgm:spPr>
      <dgm:t>
        <a:bodyPr/>
        <a:lstStyle/>
        <a:p>
          <a:pPr rtl="0" eaLnBrk="1" latinLnBrk="0"/>
          <a:r>
            <a:rPr lang="tr-TR" sz="2400" b="0" cap="none" spc="0" dirty="0">
              <a:ln w="18415" cmpd="sng">
                <a:prstDash val="solid"/>
              </a:ln>
              <a:solidFill>
                <a:schemeClr val="bg1"/>
              </a:solidFill>
              <a:effectLst>
                <a:outerShdw blurRad="63500" dir="3600000" algn="tl" rotWithShape="0">
                  <a:srgbClr val="000000">
                    <a:alpha val="70000"/>
                  </a:srgbClr>
                </a:outerShdw>
              </a:effectLst>
              <a:latin typeface="Calibri" pitchFamily="34" charset="0"/>
              <a:ea typeface="+mn-ea"/>
              <a:cs typeface="Calibri" pitchFamily="34" charset="0"/>
            </a:rPr>
            <a:t>Finansman Destekleri</a:t>
          </a:r>
        </a:p>
      </dgm:t>
    </dgm:pt>
    <dgm:pt modelId="{2B61CFAA-7467-4518-B00B-A937B5645CE0}" type="parTrans" cxnId="{248FAEF8-DC6E-49F5-A698-5447CE343877}">
      <dgm:prSet/>
      <dgm:spPr/>
      <dgm:t>
        <a:bodyPr/>
        <a:lstStyle/>
        <a:p>
          <a:endParaRPr lang="tr-TR">
            <a:latin typeface="Calibri" pitchFamily="34" charset="0"/>
            <a:cs typeface="Calibri" pitchFamily="34" charset="0"/>
          </a:endParaRPr>
        </a:p>
      </dgm:t>
    </dgm:pt>
    <dgm:pt modelId="{2A40F05D-43A3-4F08-9DAE-BDBB53E82305}" type="sibTrans" cxnId="{248FAEF8-DC6E-49F5-A698-5447CE343877}">
      <dgm:prSet/>
      <dgm:spPr/>
      <dgm:t>
        <a:bodyPr/>
        <a:lstStyle/>
        <a:p>
          <a:endParaRPr lang="tr-TR">
            <a:latin typeface="Calibri" pitchFamily="34" charset="0"/>
            <a:cs typeface="Calibri" pitchFamily="34" charset="0"/>
          </a:endParaRPr>
        </a:p>
      </dgm:t>
    </dgm:pt>
    <dgm:pt modelId="{C735B64D-92C6-438E-B7E8-9D34A8F1EF16}">
      <dgm:prSet custT="1"/>
      <dgm:spPr>
        <a:xfrm>
          <a:off x="2271935" y="549152"/>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altLang="tr-TR" sz="1600" b="1">
              <a:latin typeface="Calibri" pitchFamily="34" charset="0"/>
              <a:ea typeface="+mn-ea"/>
              <a:cs typeface="Calibri" pitchFamily="34" charset="0"/>
            </a:rPr>
            <a:t>Sermaye Katkısı</a:t>
          </a:r>
          <a:endParaRPr lang="tr-TR" sz="1600" b="1" dirty="0">
            <a:latin typeface="Calibri" pitchFamily="34" charset="0"/>
            <a:ea typeface="+mn-ea"/>
            <a:cs typeface="Calibri" pitchFamily="34" charset="0"/>
          </a:endParaRPr>
        </a:p>
      </dgm:t>
    </dgm:pt>
    <dgm:pt modelId="{419A105C-6C45-41DE-8B7A-EE61F48EA44C}" type="parTrans" cxnId="{42661AAB-6E25-4D68-B156-F8145EEA11B4}">
      <dgm:prSet/>
      <dgm:spPr/>
      <dgm:t>
        <a:bodyPr/>
        <a:lstStyle/>
        <a:p>
          <a:endParaRPr lang="tr-TR">
            <a:latin typeface="Calibri" pitchFamily="34" charset="0"/>
            <a:cs typeface="Calibri" pitchFamily="34" charset="0"/>
          </a:endParaRPr>
        </a:p>
      </dgm:t>
    </dgm:pt>
    <dgm:pt modelId="{74693A9F-D88F-4130-BE7F-124975F95E80}" type="sibTrans" cxnId="{42661AAB-6E25-4D68-B156-F8145EEA11B4}">
      <dgm:prSet/>
      <dgm:spPr/>
      <dgm:t>
        <a:bodyPr/>
        <a:lstStyle/>
        <a:p>
          <a:endParaRPr lang="tr-TR">
            <a:latin typeface="Calibri" pitchFamily="34" charset="0"/>
            <a:cs typeface="Calibri" pitchFamily="34" charset="0"/>
          </a:endParaRPr>
        </a:p>
      </dgm:t>
    </dgm:pt>
    <dgm:pt modelId="{ED75113B-518E-4EF3-8F37-4B31429A83B1}">
      <dgm:prSet custT="1"/>
      <dgm:spPr>
        <a:xfrm>
          <a:off x="1498227" y="1889254"/>
          <a:ext cx="1188896" cy="1188896"/>
        </a:xfr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dgm:spPr>
      <dgm:t>
        <a:bodyPr/>
        <a:lstStyle/>
        <a:p>
          <a:pPr rtl="0" eaLnBrk="1" latinLnBrk="0"/>
          <a:r>
            <a:rPr lang="tr-TR" sz="2400" b="0" cap="none" spc="0" dirty="0">
              <a:ln w="18415" cmpd="sng">
                <a:prstDash val="solid"/>
              </a:ln>
              <a:solidFill>
                <a:schemeClr val="bg1"/>
              </a:solidFill>
              <a:effectLst>
                <a:outerShdw blurRad="63500" dir="3600000" algn="tl" rotWithShape="0">
                  <a:srgbClr val="000000">
                    <a:alpha val="70000"/>
                  </a:srgbClr>
                </a:outerShdw>
              </a:effectLst>
              <a:latin typeface="Calibri" pitchFamily="34" charset="0"/>
              <a:ea typeface="+mn-ea"/>
              <a:cs typeface="Calibri" pitchFamily="34" charset="0"/>
            </a:rPr>
            <a:t>Yatırım Yeri İle İlgili Destekler</a:t>
          </a:r>
        </a:p>
      </dgm:t>
    </dgm:pt>
    <dgm:pt modelId="{C6C82DFF-4508-4410-9246-171E3BFE54A4}" type="parTrans" cxnId="{5208658B-8E3E-4863-AEE7-BEB7562C6637}">
      <dgm:prSet/>
      <dgm:spPr/>
      <dgm:t>
        <a:bodyPr/>
        <a:lstStyle/>
        <a:p>
          <a:endParaRPr lang="tr-TR">
            <a:latin typeface="Calibri" pitchFamily="34" charset="0"/>
            <a:cs typeface="Calibri" pitchFamily="34" charset="0"/>
          </a:endParaRPr>
        </a:p>
      </dgm:t>
    </dgm:pt>
    <dgm:pt modelId="{E31F099B-607C-4BFA-9191-CDB0AEEF1E9F}" type="sibTrans" cxnId="{5208658B-8E3E-4863-AEE7-BEB7562C6637}">
      <dgm:prSet/>
      <dgm:spPr/>
      <dgm:t>
        <a:bodyPr/>
        <a:lstStyle/>
        <a:p>
          <a:endParaRPr lang="tr-TR">
            <a:latin typeface="Calibri" pitchFamily="34" charset="0"/>
            <a:cs typeface="Calibri" pitchFamily="34" charset="0"/>
          </a:endParaRPr>
        </a:p>
      </dgm:t>
    </dgm:pt>
    <dgm:pt modelId="{820054B8-B295-4C22-8E7C-D6E7B7D02597}">
      <dgm:prSet custT="1"/>
      <dgm:spPr>
        <a:xfrm>
          <a:off x="2952323" y="4407822"/>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Yatırım Yeri Tahsisi</a:t>
          </a:r>
          <a:endParaRPr lang="tr-TR" sz="1600" b="1" dirty="0">
            <a:latin typeface="Calibri" pitchFamily="34" charset="0"/>
            <a:ea typeface="+mn-ea"/>
            <a:cs typeface="Calibri" pitchFamily="34" charset="0"/>
          </a:endParaRPr>
        </a:p>
      </dgm:t>
    </dgm:pt>
    <dgm:pt modelId="{C1EA01E0-6563-4A00-B9D2-892A3926A4AB}" type="parTrans" cxnId="{4DAEF8CD-1DD4-41FB-83C8-0A3736B3D68D}">
      <dgm:prSet/>
      <dgm:spPr/>
      <dgm:t>
        <a:bodyPr/>
        <a:lstStyle/>
        <a:p>
          <a:endParaRPr lang="tr-TR">
            <a:latin typeface="Calibri" pitchFamily="34" charset="0"/>
            <a:cs typeface="Calibri" pitchFamily="34" charset="0"/>
          </a:endParaRPr>
        </a:p>
      </dgm:t>
    </dgm:pt>
    <dgm:pt modelId="{4C514285-6ADC-4CCF-9CBC-6FE6CF96C5BF}" type="sibTrans" cxnId="{4DAEF8CD-1DD4-41FB-83C8-0A3736B3D68D}">
      <dgm:prSet/>
      <dgm:spPr/>
      <dgm:t>
        <a:bodyPr/>
        <a:lstStyle/>
        <a:p>
          <a:endParaRPr lang="tr-TR">
            <a:latin typeface="Calibri" pitchFamily="34" charset="0"/>
            <a:cs typeface="Calibri" pitchFamily="34" charset="0"/>
          </a:endParaRPr>
        </a:p>
      </dgm:t>
    </dgm:pt>
    <dgm:pt modelId="{0B6C5DD0-E492-41BB-8EA4-8534139ACFFA}">
      <dgm:prSet custT="1"/>
      <dgm:spPr>
        <a:xfrm>
          <a:off x="1498227" y="1889254"/>
          <a:ext cx="1188896" cy="1188896"/>
        </a:xfr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dgm:spPr>
      <dgm:t>
        <a:bodyPr/>
        <a:lstStyle/>
        <a:p>
          <a:pPr rtl="0" eaLnBrk="1" latinLnBrk="0"/>
          <a:r>
            <a:rPr lang="tr-TR" sz="2400" b="0" cap="none" spc="0" dirty="0">
              <a:ln w="18415" cmpd="sng">
                <a:prstDash val="solid"/>
              </a:ln>
              <a:solidFill>
                <a:schemeClr val="bg1"/>
              </a:solidFill>
              <a:effectLst>
                <a:outerShdw blurRad="63500" dir="3600000" algn="tl" rotWithShape="0">
                  <a:srgbClr val="000000">
                    <a:alpha val="70000"/>
                  </a:srgbClr>
                </a:outerShdw>
              </a:effectLst>
              <a:latin typeface="Calibri" pitchFamily="34" charset="0"/>
              <a:ea typeface="+mn-ea"/>
              <a:cs typeface="Calibri" pitchFamily="34" charset="0"/>
            </a:rPr>
            <a:t>Diğer Destekler</a:t>
          </a:r>
        </a:p>
      </dgm:t>
    </dgm:pt>
    <dgm:pt modelId="{F29EBC99-17A9-45E3-89DD-2493C9D1E61D}" type="parTrans" cxnId="{1E4EBB09-2942-49A4-9BE5-41AD48538732}">
      <dgm:prSet/>
      <dgm:spPr/>
      <dgm:t>
        <a:bodyPr/>
        <a:lstStyle/>
        <a:p>
          <a:endParaRPr lang="tr-TR">
            <a:latin typeface="Calibri" pitchFamily="34" charset="0"/>
            <a:cs typeface="Calibri" pitchFamily="34" charset="0"/>
          </a:endParaRPr>
        </a:p>
      </dgm:t>
    </dgm:pt>
    <dgm:pt modelId="{CED697B0-640F-45A9-983D-BE7FDDC96A0C}" type="sibTrans" cxnId="{1E4EBB09-2942-49A4-9BE5-41AD48538732}">
      <dgm:prSet/>
      <dgm:spPr/>
      <dgm:t>
        <a:bodyPr/>
        <a:lstStyle/>
        <a:p>
          <a:endParaRPr lang="tr-TR">
            <a:latin typeface="Calibri" pitchFamily="34" charset="0"/>
            <a:cs typeface="Calibri" pitchFamily="34" charset="0"/>
          </a:endParaRPr>
        </a:p>
      </dgm:t>
    </dgm:pt>
    <dgm:pt modelId="{B29D31E8-18CB-4554-A697-2F93D4A599BC}">
      <dgm:prSet custT="1"/>
      <dgm:spPr>
        <a:xfrm>
          <a:off x="1498227" y="1889254"/>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dirty="0">
              <a:latin typeface="Calibri" pitchFamily="34" charset="0"/>
              <a:ea typeface="+mn-ea"/>
              <a:cs typeface="Calibri" pitchFamily="34" charset="0"/>
            </a:rPr>
            <a:t>Nitelikli Personel Desteği</a:t>
          </a:r>
        </a:p>
      </dgm:t>
    </dgm:pt>
    <dgm:pt modelId="{50E0454D-908D-4B47-9BC5-F70955E5D781}" type="parTrans" cxnId="{00B0EA30-35FB-4AA9-9CA8-FDC0774BDE03}">
      <dgm:prSet/>
      <dgm:spPr/>
      <dgm:t>
        <a:bodyPr/>
        <a:lstStyle/>
        <a:p>
          <a:endParaRPr lang="tr-TR">
            <a:latin typeface="Calibri" pitchFamily="34" charset="0"/>
            <a:cs typeface="Calibri" pitchFamily="34" charset="0"/>
          </a:endParaRPr>
        </a:p>
      </dgm:t>
    </dgm:pt>
    <dgm:pt modelId="{2E9E948B-5ACD-455F-B39D-C19590485E3D}" type="sibTrans" cxnId="{00B0EA30-35FB-4AA9-9CA8-FDC0774BDE03}">
      <dgm:prSet/>
      <dgm:spPr/>
      <dgm:t>
        <a:bodyPr/>
        <a:lstStyle/>
        <a:p>
          <a:endParaRPr lang="tr-TR">
            <a:latin typeface="Calibri" pitchFamily="34" charset="0"/>
            <a:cs typeface="Calibri" pitchFamily="34" charset="0"/>
          </a:endParaRPr>
        </a:p>
      </dgm:t>
    </dgm:pt>
    <dgm:pt modelId="{100F112B-4523-4E58-9B55-1D52D4015E1F}">
      <dgm:prSet custT="1"/>
      <dgm:spPr>
        <a:xfrm>
          <a:off x="1498227" y="1889254"/>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Hibe </a:t>
          </a:r>
          <a:r>
            <a:rPr lang="tr-TR" sz="1600" b="1" dirty="0">
              <a:latin typeface="Calibri" pitchFamily="34" charset="0"/>
              <a:ea typeface="+mn-ea"/>
              <a:cs typeface="Calibri" pitchFamily="34" charset="0"/>
            </a:rPr>
            <a:t>Desteği</a:t>
          </a:r>
        </a:p>
      </dgm:t>
    </dgm:pt>
    <dgm:pt modelId="{3EA219E9-7B63-46F9-9DFA-D1D6DD1E5C6E}" type="parTrans" cxnId="{B293AF1C-A860-4E4B-A4BB-06D9D8999517}">
      <dgm:prSet/>
      <dgm:spPr/>
      <dgm:t>
        <a:bodyPr/>
        <a:lstStyle/>
        <a:p>
          <a:endParaRPr lang="tr-TR"/>
        </a:p>
      </dgm:t>
    </dgm:pt>
    <dgm:pt modelId="{E6898760-30BE-4D74-9070-BFC7F1F818A6}" type="sibTrans" cxnId="{B293AF1C-A860-4E4B-A4BB-06D9D8999517}">
      <dgm:prSet/>
      <dgm:spPr/>
      <dgm:t>
        <a:bodyPr/>
        <a:lstStyle/>
        <a:p>
          <a:endParaRPr lang="tr-TR"/>
        </a:p>
      </dgm:t>
    </dgm:pt>
    <dgm:pt modelId="{60CA073D-A2C9-4C58-BDF6-18C6F02F84C2}">
      <dgm:prSet custT="1"/>
      <dgm:spPr>
        <a:xfrm>
          <a:off x="5685129" y="3413162"/>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marL="0" lvl="0" indent="0" algn="ctr" defTabSz="711200" rtl="0" eaLnBrk="1" latinLnBrk="0">
            <a:lnSpc>
              <a:spcPct val="90000"/>
            </a:lnSpc>
            <a:spcBef>
              <a:spcPct val="0"/>
            </a:spcBef>
            <a:spcAft>
              <a:spcPct val="35000"/>
            </a:spcAft>
            <a:buNone/>
          </a:pPr>
          <a:r>
            <a:rPr lang="tr-TR" sz="1600" b="1" kern="1200" dirty="0">
              <a:solidFill>
                <a:prstClr val="white"/>
              </a:solidFill>
              <a:latin typeface="Calibri" pitchFamily="34" charset="0"/>
              <a:ea typeface="+mn-ea"/>
              <a:cs typeface="Calibri" pitchFamily="34" charset="0"/>
            </a:rPr>
            <a:t>Gelir Vergisi Stopajı Desteği</a:t>
          </a:r>
        </a:p>
      </dgm:t>
    </dgm:pt>
    <dgm:pt modelId="{779E0B88-9222-429F-BAB4-4DCDF9419A21}" type="parTrans" cxnId="{1DBE1184-5EE5-4AC2-A6E0-A62985E2D9EC}">
      <dgm:prSet/>
      <dgm:spPr/>
      <dgm:t>
        <a:bodyPr/>
        <a:lstStyle/>
        <a:p>
          <a:endParaRPr lang="tr-TR"/>
        </a:p>
      </dgm:t>
    </dgm:pt>
    <dgm:pt modelId="{1AAA4481-43BD-4B3C-9FB6-2E466E133DFF}" type="sibTrans" cxnId="{1DBE1184-5EE5-4AC2-A6E0-A62985E2D9EC}">
      <dgm:prSet/>
      <dgm:spPr/>
      <dgm:t>
        <a:bodyPr/>
        <a:lstStyle/>
        <a:p>
          <a:endParaRPr lang="tr-TR"/>
        </a:p>
      </dgm:t>
    </dgm:pt>
    <dgm:pt modelId="{492AC76D-7555-4F47-A61C-6C23CA7BAD4E}" type="pres">
      <dgm:prSet presAssocID="{813A6176-6190-4AFA-A8C8-428C361E4A6C}" presName="theList" presStyleCnt="0">
        <dgm:presLayoutVars>
          <dgm:dir/>
          <dgm:animLvl val="lvl"/>
          <dgm:resizeHandles val="exact"/>
        </dgm:presLayoutVars>
      </dgm:prSet>
      <dgm:spPr/>
    </dgm:pt>
    <dgm:pt modelId="{BFF08144-3568-4F8D-8953-3B0FB4B202DA}" type="pres">
      <dgm:prSet presAssocID="{030FD842-4818-4B40-BBC2-7964A78619F5}" presName="compNode" presStyleCnt="0"/>
      <dgm:spPr/>
    </dgm:pt>
    <dgm:pt modelId="{5A7417A2-89E6-47A9-A231-4D5619F04E97}" type="pres">
      <dgm:prSet presAssocID="{030FD842-4818-4B40-BBC2-7964A78619F5}" presName="aNode" presStyleLbl="bgShp" presStyleIdx="0" presStyleCnt="5"/>
      <dgm:spPr/>
    </dgm:pt>
    <dgm:pt modelId="{EA9E1AC7-455B-4571-8483-5498738CF6DE}" type="pres">
      <dgm:prSet presAssocID="{030FD842-4818-4B40-BBC2-7964A78619F5}" presName="textNode" presStyleLbl="bgShp" presStyleIdx="0" presStyleCnt="5"/>
      <dgm:spPr/>
    </dgm:pt>
    <dgm:pt modelId="{3418F0FE-188A-4881-8901-E50403A9127A}" type="pres">
      <dgm:prSet presAssocID="{030FD842-4818-4B40-BBC2-7964A78619F5}" presName="compChildNode" presStyleCnt="0"/>
      <dgm:spPr/>
    </dgm:pt>
    <dgm:pt modelId="{A19653ED-7CA5-4B60-8D4A-0556CE86E8C5}" type="pres">
      <dgm:prSet presAssocID="{030FD842-4818-4B40-BBC2-7964A78619F5}" presName="theInnerList" presStyleCnt="0"/>
      <dgm:spPr/>
    </dgm:pt>
    <dgm:pt modelId="{6D3B9E91-AB5F-47B7-AA9A-603678060F37}" type="pres">
      <dgm:prSet presAssocID="{96D973CA-8B15-409F-BA51-89C17DFA049C}" presName="childNode" presStyleLbl="node1" presStyleIdx="0" presStyleCnt="15">
        <dgm:presLayoutVars>
          <dgm:bulletEnabled val="1"/>
        </dgm:presLayoutVars>
      </dgm:prSet>
      <dgm:spPr/>
    </dgm:pt>
    <dgm:pt modelId="{73F3B46E-83A8-444A-B503-1C135E238370}" type="pres">
      <dgm:prSet presAssocID="{96D973CA-8B15-409F-BA51-89C17DFA049C}" presName="aSpace2" presStyleCnt="0"/>
      <dgm:spPr/>
    </dgm:pt>
    <dgm:pt modelId="{6B3105A2-3A8C-42A7-91AB-0BB375C40C4D}" type="pres">
      <dgm:prSet presAssocID="{499F48A5-D088-4232-AD84-68C2B6F9018C}" presName="childNode" presStyleLbl="node1" presStyleIdx="1" presStyleCnt="15">
        <dgm:presLayoutVars>
          <dgm:bulletEnabled val="1"/>
        </dgm:presLayoutVars>
      </dgm:prSet>
      <dgm:spPr/>
    </dgm:pt>
    <dgm:pt modelId="{1D11F39A-1C7E-40D0-B61F-F72FFAA6BB5A}" type="pres">
      <dgm:prSet presAssocID="{499F48A5-D088-4232-AD84-68C2B6F9018C}" presName="aSpace2" presStyleCnt="0"/>
      <dgm:spPr/>
    </dgm:pt>
    <dgm:pt modelId="{5047CFF3-EF87-415B-BDA1-DD79308C8735}" type="pres">
      <dgm:prSet presAssocID="{4ECC9FB6-CF71-404D-81A2-01433AA94DF7}" presName="childNode" presStyleLbl="node1" presStyleIdx="2" presStyleCnt="15">
        <dgm:presLayoutVars>
          <dgm:bulletEnabled val="1"/>
        </dgm:presLayoutVars>
      </dgm:prSet>
      <dgm:spPr/>
    </dgm:pt>
    <dgm:pt modelId="{0C5A15D7-A576-498F-B8B9-14903BD65A88}" type="pres">
      <dgm:prSet presAssocID="{4ECC9FB6-CF71-404D-81A2-01433AA94DF7}" presName="aSpace2" presStyleCnt="0"/>
      <dgm:spPr/>
    </dgm:pt>
    <dgm:pt modelId="{9B8D3E48-0319-4515-B630-8DBE28048374}" type="pres">
      <dgm:prSet presAssocID="{03A05E4A-B758-4488-A85B-A16F8099E0A1}" presName="childNode" presStyleLbl="node1" presStyleIdx="3" presStyleCnt="15">
        <dgm:presLayoutVars>
          <dgm:bulletEnabled val="1"/>
        </dgm:presLayoutVars>
      </dgm:prSet>
      <dgm:spPr/>
    </dgm:pt>
    <dgm:pt modelId="{A3B233A4-F718-442A-B1D3-B16DFC421539}" type="pres">
      <dgm:prSet presAssocID="{030FD842-4818-4B40-BBC2-7964A78619F5}" presName="aSpace" presStyleCnt="0"/>
      <dgm:spPr/>
    </dgm:pt>
    <dgm:pt modelId="{E302F17C-BD08-4503-868E-A6B7AF76E816}" type="pres">
      <dgm:prSet presAssocID="{0D463515-A2D5-424E-BD5B-19F13B704F28}" presName="compNode" presStyleCnt="0"/>
      <dgm:spPr/>
    </dgm:pt>
    <dgm:pt modelId="{856563CE-EA04-4696-B639-3EA6F64BACFD}" type="pres">
      <dgm:prSet presAssocID="{0D463515-A2D5-424E-BD5B-19F13B704F28}" presName="aNode" presStyleLbl="bgShp" presStyleIdx="1" presStyleCnt="5"/>
      <dgm:spPr/>
    </dgm:pt>
    <dgm:pt modelId="{4242BAFD-531D-4ED1-A9F0-7D36770F4EA8}" type="pres">
      <dgm:prSet presAssocID="{0D463515-A2D5-424E-BD5B-19F13B704F28}" presName="textNode" presStyleLbl="bgShp" presStyleIdx="1" presStyleCnt="5"/>
      <dgm:spPr/>
    </dgm:pt>
    <dgm:pt modelId="{420F6BC3-86A9-48E2-9EDB-950BDAB027B5}" type="pres">
      <dgm:prSet presAssocID="{0D463515-A2D5-424E-BD5B-19F13B704F28}" presName="compChildNode" presStyleCnt="0"/>
      <dgm:spPr/>
    </dgm:pt>
    <dgm:pt modelId="{B68EE92D-CE78-4E05-B8E0-073EEE31E27B}" type="pres">
      <dgm:prSet presAssocID="{0D463515-A2D5-424E-BD5B-19F13B704F28}" presName="theInnerList" presStyleCnt="0"/>
      <dgm:spPr/>
    </dgm:pt>
    <dgm:pt modelId="{1839C18A-DBCD-4A7F-8278-E3E949CD2412}" type="pres">
      <dgm:prSet presAssocID="{1A75F020-3851-45BE-BB04-94F454DA8FFE}" presName="childNode" presStyleLbl="node1" presStyleIdx="4" presStyleCnt="15">
        <dgm:presLayoutVars>
          <dgm:bulletEnabled val="1"/>
        </dgm:presLayoutVars>
      </dgm:prSet>
      <dgm:spPr/>
    </dgm:pt>
    <dgm:pt modelId="{D6D466FF-B0C9-4555-8B55-637E7765A7C8}" type="pres">
      <dgm:prSet presAssocID="{1A75F020-3851-45BE-BB04-94F454DA8FFE}" presName="aSpace2" presStyleCnt="0"/>
      <dgm:spPr/>
    </dgm:pt>
    <dgm:pt modelId="{74885379-C8D6-40E2-ACA0-CC6CA90045EF}" type="pres">
      <dgm:prSet presAssocID="{60CA073D-A2C9-4C58-BDF6-18C6F02F84C2}" presName="childNode" presStyleLbl="node1" presStyleIdx="5" presStyleCnt="15">
        <dgm:presLayoutVars>
          <dgm:bulletEnabled val="1"/>
        </dgm:presLayoutVars>
      </dgm:prSet>
      <dgm:spPr/>
    </dgm:pt>
    <dgm:pt modelId="{A1526C5D-F960-413C-85BD-073994EB1FC1}" type="pres">
      <dgm:prSet presAssocID="{60CA073D-A2C9-4C58-BDF6-18C6F02F84C2}" presName="aSpace2" presStyleCnt="0"/>
      <dgm:spPr/>
    </dgm:pt>
    <dgm:pt modelId="{77B7C0E5-D5A1-4302-A3C5-62E9B4F28014}" type="pres">
      <dgm:prSet presAssocID="{B29D31E8-18CB-4554-A697-2F93D4A599BC}" presName="childNode" presStyleLbl="node1" presStyleIdx="6" presStyleCnt="15">
        <dgm:presLayoutVars>
          <dgm:bulletEnabled val="1"/>
        </dgm:presLayoutVars>
      </dgm:prSet>
      <dgm:spPr/>
    </dgm:pt>
    <dgm:pt modelId="{FA39580E-CBFB-49A0-8BBB-D773C2703A92}" type="pres">
      <dgm:prSet presAssocID="{0D463515-A2D5-424E-BD5B-19F13B704F28}" presName="aSpace" presStyleCnt="0"/>
      <dgm:spPr/>
    </dgm:pt>
    <dgm:pt modelId="{BE67CFD4-FD1B-44D5-B79D-F7DE14E96A10}" type="pres">
      <dgm:prSet presAssocID="{756535C1-3E23-4016-B3AE-A90B1FDE4A3C}" presName="compNode" presStyleCnt="0"/>
      <dgm:spPr/>
    </dgm:pt>
    <dgm:pt modelId="{7B5E0316-CBA6-4968-94FA-96677026CF22}" type="pres">
      <dgm:prSet presAssocID="{756535C1-3E23-4016-B3AE-A90B1FDE4A3C}" presName="aNode" presStyleLbl="bgShp" presStyleIdx="2" presStyleCnt="5"/>
      <dgm:spPr/>
    </dgm:pt>
    <dgm:pt modelId="{86D883EC-7511-4C35-A6CE-7D78F36C45AD}" type="pres">
      <dgm:prSet presAssocID="{756535C1-3E23-4016-B3AE-A90B1FDE4A3C}" presName="textNode" presStyleLbl="bgShp" presStyleIdx="2" presStyleCnt="5"/>
      <dgm:spPr/>
    </dgm:pt>
    <dgm:pt modelId="{DFBB3A32-167A-49CE-BEFD-7F9CD59BDD2A}" type="pres">
      <dgm:prSet presAssocID="{756535C1-3E23-4016-B3AE-A90B1FDE4A3C}" presName="compChildNode" presStyleCnt="0"/>
      <dgm:spPr/>
    </dgm:pt>
    <dgm:pt modelId="{0CC6DD4E-02A9-491E-969D-1ED34A5772B3}" type="pres">
      <dgm:prSet presAssocID="{756535C1-3E23-4016-B3AE-A90B1FDE4A3C}" presName="theInnerList" presStyleCnt="0"/>
      <dgm:spPr/>
    </dgm:pt>
    <dgm:pt modelId="{0862D166-32C6-4C25-9095-844A7E803A62}" type="pres">
      <dgm:prSet presAssocID="{DF98AAE5-9EBD-4838-8290-6A5D0AFF43B4}" presName="childNode" presStyleLbl="node1" presStyleIdx="7" presStyleCnt="15">
        <dgm:presLayoutVars>
          <dgm:bulletEnabled val="1"/>
        </dgm:presLayoutVars>
      </dgm:prSet>
      <dgm:spPr/>
    </dgm:pt>
    <dgm:pt modelId="{2A48BC5A-7718-48CE-B8D1-FAEF911277AA}" type="pres">
      <dgm:prSet presAssocID="{DF98AAE5-9EBD-4838-8290-6A5D0AFF43B4}" presName="aSpace2" presStyleCnt="0"/>
      <dgm:spPr/>
    </dgm:pt>
    <dgm:pt modelId="{8C83AB2B-A1C2-46B7-ADEE-51E07AE6E996}" type="pres">
      <dgm:prSet presAssocID="{F6BBC4F3-3425-4876-9628-828D03CCA97B}" presName="childNode" presStyleLbl="node1" presStyleIdx="8" presStyleCnt="15">
        <dgm:presLayoutVars>
          <dgm:bulletEnabled val="1"/>
        </dgm:presLayoutVars>
      </dgm:prSet>
      <dgm:spPr/>
    </dgm:pt>
    <dgm:pt modelId="{2052FD54-A999-4A86-81CC-309E9975C0D7}" type="pres">
      <dgm:prSet presAssocID="{F6BBC4F3-3425-4876-9628-828D03CCA97B}" presName="aSpace2" presStyleCnt="0"/>
      <dgm:spPr/>
    </dgm:pt>
    <dgm:pt modelId="{AA493801-6BB8-407D-BFD2-1E871FA34B80}" type="pres">
      <dgm:prSet presAssocID="{100F112B-4523-4E58-9B55-1D52D4015E1F}" presName="childNode" presStyleLbl="node1" presStyleIdx="9" presStyleCnt="15">
        <dgm:presLayoutVars>
          <dgm:bulletEnabled val="1"/>
        </dgm:presLayoutVars>
      </dgm:prSet>
      <dgm:spPr/>
    </dgm:pt>
    <dgm:pt modelId="{56E8D12D-6E8D-4A0F-BF1A-51E32DF6A51C}" type="pres">
      <dgm:prSet presAssocID="{100F112B-4523-4E58-9B55-1D52D4015E1F}" presName="aSpace2" presStyleCnt="0"/>
      <dgm:spPr/>
    </dgm:pt>
    <dgm:pt modelId="{2370D409-AE88-488B-9974-644E7B5CB0FE}" type="pres">
      <dgm:prSet presAssocID="{C735B64D-92C6-438E-B7E8-9D34A8F1EF16}" presName="childNode" presStyleLbl="node1" presStyleIdx="10" presStyleCnt="15">
        <dgm:presLayoutVars>
          <dgm:bulletEnabled val="1"/>
        </dgm:presLayoutVars>
      </dgm:prSet>
      <dgm:spPr/>
    </dgm:pt>
    <dgm:pt modelId="{DD95883A-3FB3-4A21-945E-515A017E3137}" type="pres">
      <dgm:prSet presAssocID="{756535C1-3E23-4016-B3AE-A90B1FDE4A3C}" presName="aSpace" presStyleCnt="0"/>
      <dgm:spPr/>
    </dgm:pt>
    <dgm:pt modelId="{FE797853-80B4-433E-9839-BE11ECB807B5}" type="pres">
      <dgm:prSet presAssocID="{ED75113B-518E-4EF3-8F37-4B31429A83B1}" presName="compNode" presStyleCnt="0"/>
      <dgm:spPr/>
    </dgm:pt>
    <dgm:pt modelId="{40C9D5A6-A551-494D-B78A-7BB8C0505AF9}" type="pres">
      <dgm:prSet presAssocID="{ED75113B-518E-4EF3-8F37-4B31429A83B1}" presName="aNode" presStyleLbl="bgShp" presStyleIdx="3" presStyleCnt="5" custLinFactNeighborY="201"/>
      <dgm:spPr/>
    </dgm:pt>
    <dgm:pt modelId="{D59E4DDF-CC33-462B-9181-5A8006CB73E4}" type="pres">
      <dgm:prSet presAssocID="{ED75113B-518E-4EF3-8F37-4B31429A83B1}" presName="textNode" presStyleLbl="bgShp" presStyleIdx="3" presStyleCnt="5"/>
      <dgm:spPr/>
    </dgm:pt>
    <dgm:pt modelId="{EA431122-4E9D-4913-B611-517448FC39AA}" type="pres">
      <dgm:prSet presAssocID="{ED75113B-518E-4EF3-8F37-4B31429A83B1}" presName="compChildNode" presStyleCnt="0"/>
      <dgm:spPr/>
    </dgm:pt>
    <dgm:pt modelId="{5DE0701C-40C5-43AB-A63F-34B3BD666F5B}" type="pres">
      <dgm:prSet presAssocID="{ED75113B-518E-4EF3-8F37-4B31429A83B1}" presName="theInnerList" presStyleCnt="0"/>
      <dgm:spPr/>
    </dgm:pt>
    <dgm:pt modelId="{CF1F98CF-F8F0-42B8-9CA7-D9C3C9F42436}" type="pres">
      <dgm:prSet presAssocID="{F5034FF1-6B3D-4705-9D65-07E2A79E5DB4}" presName="childNode" presStyleLbl="node1" presStyleIdx="11" presStyleCnt="15">
        <dgm:presLayoutVars>
          <dgm:bulletEnabled val="1"/>
        </dgm:presLayoutVars>
      </dgm:prSet>
      <dgm:spPr/>
    </dgm:pt>
    <dgm:pt modelId="{279549C6-7DED-4316-9466-F8244D8071C6}" type="pres">
      <dgm:prSet presAssocID="{F5034FF1-6B3D-4705-9D65-07E2A79E5DB4}" presName="aSpace2" presStyleCnt="0"/>
      <dgm:spPr/>
    </dgm:pt>
    <dgm:pt modelId="{CBE63EA1-FBE8-46FA-AEC7-22CD9B761E55}" type="pres">
      <dgm:prSet presAssocID="{820054B8-B295-4C22-8E7C-D6E7B7D02597}" presName="childNode" presStyleLbl="node1" presStyleIdx="12" presStyleCnt="15">
        <dgm:presLayoutVars>
          <dgm:bulletEnabled val="1"/>
        </dgm:presLayoutVars>
      </dgm:prSet>
      <dgm:spPr/>
    </dgm:pt>
    <dgm:pt modelId="{949C8B16-8A19-41B2-BB3E-2CF770BB879E}" type="pres">
      <dgm:prSet presAssocID="{ED75113B-518E-4EF3-8F37-4B31429A83B1}" presName="aSpace" presStyleCnt="0"/>
      <dgm:spPr/>
    </dgm:pt>
    <dgm:pt modelId="{765D3E46-3338-45C7-A25D-11497802DAAF}" type="pres">
      <dgm:prSet presAssocID="{0B6C5DD0-E492-41BB-8EA4-8534139ACFFA}" presName="compNode" presStyleCnt="0"/>
      <dgm:spPr/>
    </dgm:pt>
    <dgm:pt modelId="{536E8D76-DDAF-4E64-A594-1FF95413A870}" type="pres">
      <dgm:prSet presAssocID="{0B6C5DD0-E492-41BB-8EA4-8534139ACFFA}" presName="aNode" presStyleLbl="bgShp" presStyleIdx="4" presStyleCnt="5" custLinFactNeighborY="201"/>
      <dgm:spPr/>
    </dgm:pt>
    <dgm:pt modelId="{409D863F-5EE7-4216-AE9C-C071C6702377}" type="pres">
      <dgm:prSet presAssocID="{0B6C5DD0-E492-41BB-8EA4-8534139ACFFA}" presName="textNode" presStyleLbl="bgShp" presStyleIdx="4" presStyleCnt="5"/>
      <dgm:spPr/>
    </dgm:pt>
    <dgm:pt modelId="{8CDC1F8D-4D72-49F3-8DF0-553315D8E49C}" type="pres">
      <dgm:prSet presAssocID="{0B6C5DD0-E492-41BB-8EA4-8534139ACFFA}" presName="compChildNode" presStyleCnt="0"/>
      <dgm:spPr/>
    </dgm:pt>
    <dgm:pt modelId="{AD2E6480-C753-489D-9241-1C8D44B4FBBA}" type="pres">
      <dgm:prSet presAssocID="{0B6C5DD0-E492-41BB-8EA4-8534139ACFFA}" presName="theInnerList" presStyleCnt="0"/>
      <dgm:spPr/>
    </dgm:pt>
    <dgm:pt modelId="{1163D42F-BBE9-41FE-9EC9-651D80B44000}" type="pres">
      <dgm:prSet presAssocID="{2C6E9601-9024-473E-89E7-2A7668F98CEE}" presName="childNode" presStyleLbl="node1" presStyleIdx="13" presStyleCnt="15">
        <dgm:presLayoutVars>
          <dgm:bulletEnabled val="1"/>
        </dgm:presLayoutVars>
      </dgm:prSet>
      <dgm:spPr/>
    </dgm:pt>
    <dgm:pt modelId="{5D7E25F6-9249-449B-BD48-7CE958BBAE59}" type="pres">
      <dgm:prSet presAssocID="{2C6E9601-9024-473E-89E7-2A7668F98CEE}" presName="aSpace2" presStyleCnt="0"/>
      <dgm:spPr/>
    </dgm:pt>
    <dgm:pt modelId="{B8E352ED-0F7C-46F8-AE75-DCEA21FD9C46}" type="pres">
      <dgm:prSet presAssocID="{3FBC911E-3167-490E-9DC8-DBDCEFD8087C}" presName="childNode" presStyleLbl="node1" presStyleIdx="14" presStyleCnt="15">
        <dgm:presLayoutVars>
          <dgm:bulletEnabled val="1"/>
        </dgm:presLayoutVars>
      </dgm:prSet>
      <dgm:spPr/>
    </dgm:pt>
  </dgm:ptLst>
  <dgm:cxnLst>
    <dgm:cxn modelId="{98830F01-C77D-434B-8911-1A09808E5B08}" type="presOf" srcId="{756535C1-3E23-4016-B3AE-A90B1FDE4A3C}" destId="{86D883EC-7511-4C35-A6CE-7D78F36C45AD}" srcOrd="1" destOrd="0" presId="urn:microsoft.com/office/officeart/2005/8/layout/lProcess2"/>
    <dgm:cxn modelId="{1E4EBB09-2942-49A4-9BE5-41AD48538732}" srcId="{813A6176-6190-4AFA-A8C8-428C361E4A6C}" destId="{0B6C5DD0-E492-41BB-8EA4-8534139ACFFA}" srcOrd="4" destOrd="0" parTransId="{F29EBC99-17A9-45E3-89DD-2493C9D1E61D}" sibTransId="{CED697B0-640F-45A9-983D-BE7FDDC96A0C}"/>
    <dgm:cxn modelId="{7045670C-5BF2-49B1-9970-DCCC6D6E6E5E}" type="presOf" srcId="{ED75113B-518E-4EF3-8F37-4B31429A83B1}" destId="{40C9D5A6-A551-494D-B78A-7BB8C0505AF9}" srcOrd="0" destOrd="0" presId="urn:microsoft.com/office/officeart/2005/8/layout/lProcess2"/>
    <dgm:cxn modelId="{B9D18B0D-4553-408A-AA19-E7942769EE28}" type="presOf" srcId="{030FD842-4818-4B40-BBC2-7964A78619F5}" destId="{5A7417A2-89E6-47A9-A231-4D5619F04E97}" srcOrd="0" destOrd="0" presId="urn:microsoft.com/office/officeart/2005/8/layout/lProcess2"/>
    <dgm:cxn modelId="{28F8E70E-204C-42EA-A11F-A2B6FDE85D0F}" srcId="{0D463515-A2D5-424E-BD5B-19F13B704F28}" destId="{1A75F020-3851-45BE-BB04-94F454DA8FFE}" srcOrd="0" destOrd="0" parTransId="{EF834682-D60B-483A-94FE-4DE375362EF2}" sibTransId="{79B0E521-DC55-44F1-9B18-8275726BBD26}"/>
    <dgm:cxn modelId="{B81B6919-947F-436C-A6BD-49C875703BA3}" srcId="{756535C1-3E23-4016-B3AE-A90B1FDE4A3C}" destId="{F6BBC4F3-3425-4876-9628-828D03CCA97B}" srcOrd="1" destOrd="0" parTransId="{63C38A0D-DE2B-4470-B472-30C0D115A5DF}" sibTransId="{239EF7F9-9041-4C96-B375-FE089619BDB4}"/>
    <dgm:cxn modelId="{DBE7CE19-E792-47AD-ABE6-A3539CF33214}" type="presOf" srcId="{DF98AAE5-9EBD-4838-8290-6A5D0AFF43B4}" destId="{0862D166-32C6-4C25-9095-844A7E803A62}" srcOrd="0" destOrd="0" presId="urn:microsoft.com/office/officeart/2005/8/layout/lProcess2"/>
    <dgm:cxn modelId="{5B1D611A-61C4-4407-AF36-D949925DA2C4}" type="presOf" srcId="{2C6E9601-9024-473E-89E7-2A7668F98CEE}" destId="{1163D42F-BBE9-41FE-9EC9-651D80B44000}" srcOrd="0" destOrd="0" presId="urn:microsoft.com/office/officeart/2005/8/layout/lProcess2"/>
    <dgm:cxn modelId="{B293AF1C-A860-4E4B-A4BB-06D9D8999517}" srcId="{756535C1-3E23-4016-B3AE-A90B1FDE4A3C}" destId="{100F112B-4523-4E58-9B55-1D52D4015E1F}" srcOrd="2" destOrd="0" parTransId="{3EA219E9-7B63-46F9-9DFA-D1D6DD1E5C6E}" sibTransId="{E6898760-30BE-4D74-9070-BFC7F1F818A6}"/>
    <dgm:cxn modelId="{5332D122-4944-43E6-B3A4-CC28AD948EB7}" type="presOf" srcId="{813A6176-6190-4AFA-A8C8-428C361E4A6C}" destId="{492AC76D-7555-4F47-A61C-6C23CA7BAD4E}" srcOrd="0" destOrd="0" presId="urn:microsoft.com/office/officeart/2005/8/layout/lProcess2"/>
    <dgm:cxn modelId="{529DB326-3749-42C4-B15E-BE1D34212D08}" type="presOf" srcId="{F6BBC4F3-3425-4876-9628-828D03CCA97B}" destId="{8C83AB2B-A1C2-46B7-ADEE-51E07AE6E996}" srcOrd="0" destOrd="0" presId="urn:microsoft.com/office/officeart/2005/8/layout/lProcess2"/>
    <dgm:cxn modelId="{70219027-A678-4C36-A560-1C732DA7624C}" srcId="{0B6C5DD0-E492-41BB-8EA4-8534139ACFFA}" destId="{3FBC911E-3167-490E-9DC8-DBDCEFD8087C}" srcOrd="1" destOrd="0" parTransId="{34A8EC38-9190-403F-BA20-59D11C1B2074}" sibTransId="{531F912C-5A1C-4A1C-A553-41D077473746}"/>
    <dgm:cxn modelId="{00B0EA30-35FB-4AA9-9CA8-FDC0774BDE03}" srcId="{0D463515-A2D5-424E-BD5B-19F13B704F28}" destId="{B29D31E8-18CB-4554-A697-2F93D4A599BC}" srcOrd="2" destOrd="0" parTransId="{50E0454D-908D-4B47-9BC5-F70955E5D781}" sibTransId="{2E9E948B-5ACD-455F-B39D-C19590485E3D}"/>
    <dgm:cxn modelId="{A0E1B339-6459-4767-8B64-B4754D9D4AC6}" srcId="{030FD842-4818-4B40-BBC2-7964A78619F5}" destId="{499F48A5-D088-4232-AD84-68C2B6F9018C}" srcOrd="1" destOrd="0" parTransId="{15B830A7-ADBB-4CC0-A72C-13B17C56C4E7}" sibTransId="{346CDF9F-B57C-4442-A046-3DE84C32E949}"/>
    <dgm:cxn modelId="{B9A89641-9B7F-4044-ACBC-1EE316D0F6D7}" type="presOf" srcId="{0B6C5DD0-E492-41BB-8EA4-8534139ACFFA}" destId="{536E8D76-DDAF-4E64-A594-1FF95413A870}" srcOrd="0" destOrd="0" presId="urn:microsoft.com/office/officeart/2005/8/layout/lProcess2"/>
    <dgm:cxn modelId="{9DB5B762-D80A-4810-A86F-D3C1AB7A9B08}" type="presOf" srcId="{96D973CA-8B15-409F-BA51-89C17DFA049C}" destId="{6D3B9E91-AB5F-47B7-AA9A-603678060F37}" srcOrd="0" destOrd="0" presId="urn:microsoft.com/office/officeart/2005/8/layout/lProcess2"/>
    <dgm:cxn modelId="{94C0EF66-7507-4AAB-BBAD-D7B5924179BA}" type="presOf" srcId="{3FBC911E-3167-490E-9DC8-DBDCEFD8087C}" destId="{B8E352ED-0F7C-46F8-AE75-DCEA21FD9C46}" srcOrd="0" destOrd="0" presId="urn:microsoft.com/office/officeart/2005/8/layout/lProcess2"/>
    <dgm:cxn modelId="{05ACDD53-A337-47FF-AB82-9954631BD941}" type="presOf" srcId="{0B6C5DD0-E492-41BB-8EA4-8534139ACFFA}" destId="{409D863F-5EE7-4216-AE9C-C071C6702377}" srcOrd="1" destOrd="0" presId="urn:microsoft.com/office/officeart/2005/8/layout/lProcess2"/>
    <dgm:cxn modelId="{28466C74-F37B-487D-B417-FDB06FDBFE6F}" type="presOf" srcId="{1A75F020-3851-45BE-BB04-94F454DA8FFE}" destId="{1839C18A-DBCD-4A7F-8278-E3E949CD2412}" srcOrd="0" destOrd="0" presId="urn:microsoft.com/office/officeart/2005/8/layout/lProcess2"/>
    <dgm:cxn modelId="{B9987D57-375E-4116-B161-5E8E56CEAD7D}" type="presOf" srcId="{756535C1-3E23-4016-B3AE-A90B1FDE4A3C}" destId="{7B5E0316-CBA6-4968-94FA-96677026CF22}" srcOrd="0" destOrd="0" presId="urn:microsoft.com/office/officeart/2005/8/layout/lProcess2"/>
    <dgm:cxn modelId="{836AE27D-2731-4D35-BE15-A3BBF66F9A6A}" type="presOf" srcId="{ED75113B-518E-4EF3-8F37-4B31429A83B1}" destId="{D59E4DDF-CC33-462B-9181-5A8006CB73E4}" srcOrd="1" destOrd="0" presId="urn:microsoft.com/office/officeart/2005/8/layout/lProcess2"/>
    <dgm:cxn modelId="{1DBE1184-5EE5-4AC2-A6E0-A62985E2D9EC}" srcId="{0D463515-A2D5-424E-BD5B-19F13B704F28}" destId="{60CA073D-A2C9-4C58-BDF6-18C6F02F84C2}" srcOrd="1" destOrd="0" parTransId="{779E0B88-9222-429F-BAB4-4DCDF9419A21}" sibTransId="{1AAA4481-43BD-4B3C-9FB6-2E466E133DFF}"/>
    <dgm:cxn modelId="{A123B084-2D64-4882-9B23-0E3258CEA191}" srcId="{030FD842-4818-4B40-BBC2-7964A78619F5}" destId="{4ECC9FB6-CF71-404D-81A2-01433AA94DF7}" srcOrd="2" destOrd="0" parTransId="{9D69BE92-210D-46E1-B550-4B810832E69C}" sibTransId="{508527B4-D36F-40C4-B945-69402F6EF719}"/>
    <dgm:cxn modelId="{157CB084-0027-4C5D-8471-359ECC68CD62}" type="presOf" srcId="{F5034FF1-6B3D-4705-9D65-07E2A79E5DB4}" destId="{CF1F98CF-F8F0-42B8-9CA7-D9C3C9F42436}" srcOrd="0" destOrd="0" presId="urn:microsoft.com/office/officeart/2005/8/layout/lProcess2"/>
    <dgm:cxn modelId="{573B2486-26D7-4EA3-8461-BB738D599474}" type="presOf" srcId="{499F48A5-D088-4232-AD84-68C2B6F9018C}" destId="{6B3105A2-3A8C-42A7-91AB-0BB375C40C4D}" srcOrd="0" destOrd="0" presId="urn:microsoft.com/office/officeart/2005/8/layout/lProcess2"/>
    <dgm:cxn modelId="{5208658B-8E3E-4863-AEE7-BEB7562C6637}" srcId="{813A6176-6190-4AFA-A8C8-428C361E4A6C}" destId="{ED75113B-518E-4EF3-8F37-4B31429A83B1}" srcOrd="3" destOrd="0" parTransId="{C6C82DFF-4508-4410-9246-171E3BFE54A4}" sibTransId="{E31F099B-607C-4BFA-9191-CDB0AEEF1E9F}"/>
    <dgm:cxn modelId="{4522538E-90D1-48B2-B381-6E043E510314}" type="presOf" srcId="{60CA073D-A2C9-4C58-BDF6-18C6F02F84C2}" destId="{74885379-C8D6-40E2-ACA0-CC6CA90045EF}" srcOrd="0" destOrd="0" presId="urn:microsoft.com/office/officeart/2005/8/layout/lProcess2"/>
    <dgm:cxn modelId="{4723B891-7F61-4A32-B958-6950E3C41DF3}" type="presOf" srcId="{820054B8-B295-4C22-8E7C-D6E7B7D02597}" destId="{CBE63EA1-FBE8-46FA-AEC7-22CD9B761E55}" srcOrd="0" destOrd="0" presId="urn:microsoft.com/office/officeart/2005/8/layout/lProcess2"/>
    <dgm:cxn modelId="{97FA4B97-6E1C-4840-A8B0-BD76D53C0006}" type="presOf" srcId="{0D463515-A2D5-424E-BD5B-19F13B704F28}" destId="{4242BAFD-531D-4ED1-A9F0-7D36770F4EA8}" srcOrd="1" destOrd="0" presId="urn:microsoft.com/office/officeart/2005/8/layout/lProcess2"/>
    <dgm:cxn modelId="{6EA5969A-9DAE-41C3-A2B1-62C0805BD92E}" type="presOf" srcId="{C735B64D-92C6-438E-B7E8-9D34A8F1EF16}" destId="{2370D409-AE88-488B-9974-644E7B5CB0FE}" srcOrd="0" destOrd="0" presId="urn:microsoft.com/office/officeart/2005/8/layout/lProcess2"/>
    <dgm:cxn modelId="{6FD126A2-84D2-4740-A404-757777806E73}" srcId="{0B6C5DD0-E492-41BB-8EA4-8534139ACFFA}" destId="{2C6E9601-9024-473E-89E7-2A7668F98CEE}" srcOrd="0" destOrd="0" parTransId="{13DED5DC-9F68-466C-90AA-88D912AEED21}" sibTransId="{A7FFE480-AC51-47F9-AD35-27E11D4138DB}"/>
    <dgm:cxn modelId="{6FAABCA2-2FC0-4779-A9EE-761A2D4C261C}" type="presOf" srcId="{100F112B-4523-4E58-9B55-1D52D4015E1F}" destId="{AA493801-6BB8-407D-BFD2-1E871FA34B80}" srcOrd="0" destOrd="0" presId="urn:microsoft.com/office/officeart/2005/8/layout/lProcess2"/>
    <dgm:cxn modelId="{ED8A45A6-1B53-4246-A6E5-993858D9F656}" type="presOf" srcId="{030FD842-4818-4B40-BBC2-7964A78619F5}" destId="{EA9E1AC7-455B-4571-8483-5498738CF6DE}" srcOrd="1" destOrd="0" presId="urn:microsoft.com/office/officeart/2005/8/layout/lProcess2"/>
    <dgm:cxn modelId="{42661AAB-6E25-4D68-B156-F8145EEA11B4}" srcId="{756535C1-3E23-4016-B3AE-A90B1FDE4A3C}" destId="{C735B64D-92C6-438E-B7E8-9D34A8F1EF16}" srcOrd="3" destOrd="0" parTransId="{419A105C-6C45-41DE-8B7A-EE61F48EA44C}" sibTransId="{74693A9F-D88F-4130-BE7F-124975F95E80}"/>
    <dgm:cxn modelId="{A27E5DB3-0884-4601-98A7-115279F99615}" srcId="{756535C1-3E23-4016-B3AE-A90B1FDE4A3C}" destId="{DF98AAE5-9EBD-4838-8290-6A5D0AFF43B4}" srcOrd="0" destOrd="0" parTransId="{01F27C42-103B-41D2-85C4-F7E4690681A0}" sibTransId="{013BD8E0-BC85-4744-973A-D9A6F4739985}"/>
    <dgm:cxn modelId="{A29672B7-ABA1-4F06-9434-A0EBAE35A10F}" srcId="{813A6176-6190-4AFA-A8C8-428C361E4A6C}" destId="{030FD842-4818-4B40-BBC2-7964A78619F5}" srcOrd="0" destOrd="0" parTransId="{882347A5-71A3-4F0D-81A7-4FDEC4771F3F}" sibTransId="{9F055F22-263A-43D5-BE99-1E669E22EE92}"/>
    <dgm:cxn modelId="{C34829BF-C6A6-4000-817D-926BC700E751}" type="presOf" srcId="{B29D31E8-18CB-4554-A697-2F93D4A599BC}" destId="{77B7C0E5-D5A1-4302-A3C5-62E9B4F28014}" srcOrd="0" destOrd="0" presId="urn:microsoft.com/office/officeart/2005/8/layout/lProcess2"/>
    <dgm:cxn modelId="{CEA062C8-4CB5-406B-9C92-C6C60B6B72B9}" srcId="{030FD842-4818-4B40-BBC2-7964A78619F5}" destId="{96D973CA-8B15-409F-BA51-89C17DFA049C}" srcOrd="0" destOrd="0" parTransId="{AB1116B3-78A9-43C9-8516-0B551FD28983}" sibTransId="{D4C17A38-2914-496B-8EF9-CA109BB7A35B}"/>
    <dgm:cxn modelId="{4DAEF8CD-1DD4-41FB-83C8-0A3736B3D68D}" srcId="{ED75113B-518E-4EF3-8F37-4B31429A83B1}" destId="{820054B8-B295-4C22-8E7C-D6E7B7D02597}" srcOrd="1" destOrd="0" parTransId="{C1EA01E0-6563-4A00-B9D2-892A3926A4AB}" sibTransId="{4C514285-6ADC-4CCF-9CBC-6FE6CF96C5BF}"/>
    <dgm:cxn modelId="{A9103CD2-56BB-4E9D-A945-ED29199F1DA2}" srcId="{030FD842-4818-4B40-BBC2-7964A78619F5}" destId="{03A05E4A-B758-4488-A85B-A16F8099E0A1}" srcOrd="3" destOrd="0" parTransId="{DC5A2900-2A34-44F0-BC16-1BCBC0D350A7}" sibTransId="{4D72C290-89B5-4589-A68D-38BA5A859A04}"/>
    <dgm:cxn modelId="{089A02D7-51A8-43FA-9479-7FA057255E9A}" srcId="{ED75113B-518E-4EF3-8F37-4B31429A83B1}" destId="{F5034FF1-6B3D-4705-9D65-07E2A79E5DB4}" srcOrd="0" destOrd="0" parTransId="{EF8C070D-4D22-42AC-9CD2-C47B3E368C6B}" sibTransId="{FE8BCC9F-E3D9-40DB-9B5E-7A09011E5A3A}"/>
    <dgm:cxn modelId="{5BE4C7DF-03DC-4C0D-91AD-D53AB4194CE1}" type="presOf" srcId="{0D463515-A2D5-424E-BD5B-19F13B704F28}" destId="{856563CE-EA04-4696-B639-3EA6F64BACFD}" srcOrd="0" destOrd="0" presId="urn:microsoft.com/office/officeart/2005/8/layout/lProcess2"/>
    <dgm:cxn modelId="{36DEFEF4-FB41-4089-AAA1-FBF696C082AB}" type="presOf" srcId="{03A05E4A-B758-4488-A85B-A16F8099E0A1}" destId="{9B8D3E48-0319-4515-B630-8DBE28048374}" srcOrd="0" destOrd="0" presId="urn:microsoft.com/office/officeart/2005/8/layout/lProcess2"/>
    <dgm:cxn modelId="{248FAEF8-DC6E-49F5-A698-5447CE343877}" srcId="{813A6176-6190-4AFA-A8C8-428C361E4A6C}" destId="{756535C1-3E23-4016-B3AE-A90B1FDE4A3C}" srcOrd="2" destOrd="0" parTransId="{2B61CFAA-7467-4518-B00B-A937B5645CE0}" sibTransId="{2A40F05D-43A3-4F08-9DAE-BDBB53E82305}"/>
    <dgm:cxn modelId="{FB0001F9-C719-4DEE-9328-57E07CC45771}" srcId="{813A6176-6190-4AFA-A8C8-428C361E4A6C}" destId="{0D463515-A2D5-424E-BD5B-19F13B704F28}" srcOrd="1" destOrd="0" parTransId="{37CEC8C8-2790-4468-833B-9AF3A5926137}" sibTransId="{C626B6EF-47E9-41E9-8A23-771A91EF9C6E}"/>
    <dgm:cxn modelId="{720A73FD-6D51-46F8-81CD-1F80023A8991}" type="presOf" srcId="{4ECC9FB6-CF71-404D-81A2-01433AA94DF7}" destId="{5047CFF3-EF87-415B-BDA1-DD79308C8735}" srcOrd="0" destOrd="0" presId="urn:microsoft.com/office/officeart/2005/8/layout/lProcess2"/>
    <dgm:cxn modelId="{A8F745B4-BB86-4C3F-8724-BF0F01836748}" type="presParOf" srcId="{492AC76D-7555-4F47-A61C-6C23CA7BAD4E}" destId="{BFF08144-3568-4F8D-8953-3B0FB4B202DA}" srcOrd="0" destOrd="0" presId="urn:microsoft.com/office/officeart/2005/8/layout/lProcess2"/>
    <dgm:cxn modelId="{54553BEF-DA80-4069-BED6-B9CEAEC5BC77}" type="presParOf" srcId="{BFF08144-3568-4F8D-8953-3B0FB4B202DA}" destId="{5A7417A2-89E6-47A9-A231-4D5619F04E97}" srcOrd="0" destOrd="0" presId="urn:microsoft.com/office/officeart/2005/8/layout/lProcess2"/>
    <dgm:cxn modelId="{9F66367C-B863-40E6-AC11-60A6A46B9F55}" type="presParOf" srcId="{BFF08144-3568-4F8D-8953-3B0FB4B202DA}" destId="{EA9E1AC7-455B-4571-8483-5498738CF6DE}" srcOrd="1" destOrd="0" presId="urn:microsoft.com/office/officeart/2005/8/layout/lProcess2"/>
    <dgm:cxn modelId="{86878D8F-5DF8-4E36-BBE0-DE0868447C1D}" type="presParOf" srcId="{BFF08144-3568-4F8D-8953-3B0FB4B202DA}" destId="{3418F0FE-188A-4881-8901-E50403A9127A}" srcOrd="2" destOrd="0" presId="urn:microsoft.com/office/officeart/2005/8/layout/lProcess2"/>
    <dgm:cxn modelId="{7F192240-4FAF-4F0B-A757-0AAA26B342B9}" type="presParOf" srcId="{3418F0FE-188A-4881-8901-E50403A9127A}" destId="{A19653ED-7CA5-4B60-8D4A-0556CE86E8C5}" srcOrd="0" destOrd="0" presId="urn:microsoft.com/office/officeart/2005/8/layout/lProcess2"/>
    <dgm:cxn modelId="{57814F26-224D-4069-AF31-609FF9777F78}" type="presParOf" srcId="{A19653ED-7CA5-4B60-8D4A-0556CE86E8C5}" destId="{6D3B9E91-AB5F-47B7-AA9A-603678060F37}" srcOrd="0" destOrd="0" presId="urn:microsoft.com/office/officeart/2005/8/layout/lProcess2"/>
    <dgm:cxn modelId="{56053061-41F9-41DE-A9E1-26BA3118872E}" type="presParOf" srcId="{A19653ED-7CA5-4B60-8D4A-0556CE86E8C5}" destId="{73F3B46E-83A8-444A-B503-1C135E238370}" srcOrd="1" destOrd="0" presId="urn:microsoft.com/office/officeart/2005/8/layout/lProcess2"/>
    <dgm:cxn modelId="{A2C02B7F-4CFA-4B73-BE84-272C2388804A}" type="presParOf" srcId="{A19653ED-7CA5-4B60-8D4A-0556CE86E8C5}" destId="{6B3105A2-3A8C-42A7-91AB-0BB375C40C4D}" srcOrd="2" destOrd="0" presId="urn:microsoft.com/office/officeart/2005/8/layout/lProcess2"/>
    <dgm:cxn modelId="{827B2505-E0BD-46B3-8622-5044B8FAA187}" type="presParOf" srcId="{A19653ED-7CA5-4B60-8D4A-0556CE86E8C5}" destId="{1D11F39A-1C7E-40D0-B61F-F72FFAA6BB5A}" srcOrd="3" destOrd="0" presId="urn:microsoft.com/office/officeart/2005/8/layout/lProcess2"/>
    <dgm:cxn modelId="{0FE1DB73-ACB0-4443-A84D-A54C170F8E72}" type="presParOf" srcId="{A19653ED-7CA5-4B60-8D4A-0556CE86E8C5}" destId="{5047CFF3-EF87-415B-BDA1-DD79308C8735}" srcOrd="4" destOrd="0" presId="urn:microsoft.com/office/officeart/2005/8/layout/lProcess2"/>
    <dgm:cxn modelId="{1632F0C3-CC7C-47EA-AC12-79DC6287C80F}" type="presParOf" srcId="{A19653ED-7CA5-4B60-8D4A-0556CE86E8C5}" destId="{0C5A15D7-A576-498F-B8B9-14903BD65A88}" srcOrd="5" destOrd="0" presId="urn:microsoft.com/office/officeart/2005/8/layout/lProcess2"/>
    <dgm:cxn modelId="{99845709-0620-4303-8633-70FBE671073C}" type="presParOf" srcId="{A19653ED-7CA5-4B60-8D4A-0556CE86E8C5}" destId="{9B8D3E48-0319-4515-B630-8DBE28048374}" srcOrd="6" destOrd="0" presId="urn:microsoft.com/office/officeart/2005/8/layout/lProcess2"/>
    <dgm:cxn modelId="{AA44DB87-ADCA-455D-9C9B-3BF877065973}" type="presParOf" srcId="{492AC76D-7555-4F47-A61C-6C23CA7BAD4E}" destId="{A3B233A4-F718-442A-B1D3-B16DFC421539}" srcOrd="1" destOrd="0" presId="urn:microsoft.com/office/officeart/2005/8/layout/lProcess2"/>
    <dgm:cxn modelId="{65673972-C81F-4CFA-8248-BCE81BEF19EE}" type="presParOf" srcId="{492AC76D-7555-4F47-A61C-6C23CA7BAD4E}" destId="{E302F17C-BD08-4503-868E-A6B7AF76E816}" srcOrd="2" destOrd="0" presId="urn:microsoft.com/office/officeart/2005/8/layout/lProcess2"/>
    <dgm:cxn modelId="{39759BCC-CE5A-4479-9E60-39C99E2F1684}" type="presParOf" srcId="{E302F17C-BD08-4503-868E-A6B7AF76E816}" destId="{856563CE-EA04-4696-B639-3EA6F64BACFD}" srcOrd="0" destOrd="0" presId="urn:microsoft.com/office/officeart/2005/8/layout/lProcess2"/>
    <dgm:cxn modelId="{6A70ABA0-2A59-46C4-A815-D38B423AD92D}" type="presParOf" srcId="{E302F17C-BD08-4503-868E-A6B7AF76E816}" destId="{4242BAFD-531D-4ED1-A9F0-7D36770F4EA8}" srcOrd="1" destOrd="0" presId="urn:microsoft.com/office/officeart/2005/8/layout/lProcess2"/>
    <dgm:cxn modelId="{15573ED6-5FB5-42B3-BE56-3BAAE6F2EC7F}" type="presParOf" srcId="{E302F17C-BD08-4503-868E-A6B7AF76E816}" destId="{420F6BC3-86A9-48E2-9EDB-950BDAB027B5}" srcOrd="2" destOrd="0" presId="urn:microsoft.com/office/officeart/2005/8/layout/lProcess2"/>
    <dgm:cxn modelId="{8D0B7902-A796-49A8-AE4F-3A6F4D3B82DD}" type="presParOf" srcId="{420F6BC3-86A9-48E2-9EDB-950BDAB027B5}" destId="{B68EE92D-CE78-4E05-B8E0-073EEE31E27B}" srcOrd="0" destOrd="0" presId="urn:microsoft.com/office/officeart/2005/8/layout/lProcess2"/>
    <dgm:cxn modelId="{6141E8D9-BE75-440D-847A-700EDAB87A5F}" type="presParOf" srcId="{B68EE92D-CE78-4E05-B8E0-073EEE31E27B}" destId="{1839C18A-DBCD-4A7F-8278-E3E949CD2412}" srcOrd="0" destOrd="0" presId="urn:microsoft.com/office/officeart/2005/8/layout/lProcess2"/>
    <dgm:cxn modelId="{78F089DF-242E-455E-9B73-94B245056F88}" type="presParOf" srcId="{B68EE92D-CE78-4E05-B8E0-073EEE31E27B}" destId="{D6D466FF-B0C9-4555-8B55-637E7765A7C8}" srcOrd="1" destOrd="0" presId="urn:microsoft.com/office/officeart/2005/8/layout/lProcess2"/>
    <dgm:cxn modelId="{1A31C3CD-A661-440E-8777-45EB608CD146}" type="presParOf" srcId="{B68EE92D-CE78-4E05-B8E0-073EEE31E27B}" destId="{74885379-C8D6-40E2-ACA0-CC6CA90045EF}" srcOrd="2" destOrd="0" presId="urn:microsoft.com/office/officeart/2005/8/layout/lProcess2"/>
    <dgm:cxn modelId="{A3027A31-E1E9-40F9-908E-768D9C624812}" type="presParOf" srcId="{B68EE92D-CE78-4E05-B8E0-073EEE31E27B}" destId="{A1526C5D-F960-413C-85BD-073994EB1FC1}" srcOrd="3" destOrd="0" presId="urn:microsoft.com/office/officeart/2005/8/layout/lProcess2"/>
    <dgm:cxn modelId="{61734B57-3063-416E-A077-8E246556FAE6}" type="presParOf" srcId="{B68EE92D-CE78-4E05-B8E0-073EEE31E27B}" destId="{77B7C0E5-D5A1-4302-A3C5-62E9B4F28014}" srcOrd="4" destOrd="0" presId="urn:microsoft.com/office/officeart/2005/8/layout/lProcess2"/>
    <dgm:cxn modelId="{99BDA331-65BA-44A8-B3B8-3C0FD946DBEE}" type="presParOf" srcId="{492AC76D-7555-4F47-A61C-6C23CA7BAD4E}" destId="{FA39580E-CBFB-49A0-8BBB-D773C2703A92}" srcOrd="3" destOrd="0" presId="urn:microsoft.com/office/officeart/2005/8/layout/lProcess2"/>
    <dgm:cxn modelId="{C836B7E3-55BA-4AF4-A43F-5B339EA6828A}" type="presParOf" srcId="{492AC76D-7555-4F47-A61C-6C23CA7BAD4E}" destId="{BE67CFD4-FD1B-44D5-B79D-F7DE14E96A10}" srcOrd="4" destOrd="0" presId="urn:microsoft.com/office/officeart/2005/8/layout/lProcess2"/>
    <dgm:cxn modelId="{8F71837C-31F1-43CB-B95E-61FE5723B6E5}" type="presParOf" srcId="{BE67CFD4-FD1B-44D5-B79D-F7DE14E96A10}" destId="{7B5E0316-CBA6-4968-94FA-96677026CF22}" srcOrd="0" destOrd="0" presId="urn:microsoft.com/office/officeart/2005/8/layout/lProcess2"/>
    <dgm:cxn modelId="{50BC65D5-AEB5-4121-A272-F5D8A7E1C353}" type="presParOf" srcId="{BE67CFD4-FD1B-44D5-B79D-F7DE14E96A10}" destId="{86D883EC-7511-4C35-A6CE-7D78F36C45AD}" srcOrd="1" destOrd="0" presId="urn:microsoft.com/office/officeart/2005/8/layout/lProcess2"/>
    <dgm:cxn modelId="{9C23753F-03AC-4D06-9CC4-CD9543C817F9}" type="presParOf" srcId="{BE67CFD4-FD1B-44D5-B79D-F7DE14E96A10}" destId="{DFBB3A32-167A-49CE-BEFD-7F9CD59BDD2A}" srcOrd="2" destOrd="0" presId="urn:microsoft.com/office/officeart/2005/8/layout/lProcess2"/>
    <dgm:cxn modelId="{C8B31F18-BDC3-41D1-B708-0497502F0BE7}" type="presParOf" srcId="{DFBB3A32-167A-49CE-BEFD-7F9CD59BDD2A}" destId="{0CC6DD4E-02A9-491E-969D-1ED34A5772B3}" srcOrd="0" destOrd="0" presId="urn:microsoft.com/office/officeart/2005/8/layout/lProcess2"/>
    <dgm:cxn modelId="{C66605A6-1B1F-4030-9294-79F2173C46F3}" type="presParOf" srcId="{0CC6DD4E-02A9-491E-969D-1ED34A5772B3}" destId="{0862D166-32C6-4C25-9095-844A7E803A62}" srcOrd="0" destOrd="0" presId="urn:microsoft.com/office/officeart/2005/8/layout/lProcess2"/>
    <dgm:cxn modelId="{3B221C76-85DE-4C7E-8380-235089570FDA}" type="presParOf" srcId="{0CC6DD4E-02A9-491E-969D-1ED34A5772B3}" destId="{2A48BC5A-7718-48CE-B8D1-FAEF911277AA}" srcOrd="1" destOrd="0" presId="urn:microsoft.com/office/officeart/2005/8/layout/lProcess2"/>
    <dgm:cxn modelId="{CA629258-95F9-4445-B578-344B00BE3126}" type="presParOf" srcId="{0CC6DD4E-02A9-491E-969D-1ED34A5772B3}" destId="{8C83AB2B-A1C2-46B7-ADEE-51E07AE6E996}" srcOrd="2" destOrd="0" presId="urn:microsoft.com/office/officeart/2005/8/layout/lProcess2"/>
    <dgm:cxn modelId="{E7F57833-5D49-4B13-B629-2BF4A927BC62}" type="presParOf" srcId="{0CC6DD4E-02A9-491E-969D-1ED34A5772B3}" destId="{2052FD54-A999-4A86-81CC-309E9975C0D7}" srcOrd="3" destOrd="0" presId="urn:microsoft.com/office/officeart/2005/8/layout/lProcess2"/>
    <dgm:cxn modelId="{17C5443C-606D-4723-8A99-3E20506E568A}" type="presParOf" srcId="{0CC6DD4E-02A9-491E-969D-1ED34A5772B3}" destId="{AA493801-6BB8-407D-BFD2-1E871FA34B80}" srcOrd="4" destOrd="0" presId="urn:microsoft.com/office/officeart/2005/8/layout/lProcess2"/>
    <dgm:cxn modelId="{A082A13A-4801-427C-A535-39BC4C51BFD9}" type="presParOf" srcId="{0CC6DD4E-02A9-491E-969D-1ED34A5772B3}" destId="{56E8D12D-6E8D-4A0F-BF1A-51E32DF6A51C}" srcOrd="5" destOrd="0" presId="urn:microsoft.com/office/officeart/2005/8/layout/lProcess2"/>
    <dgm:cxn modelId="{1672D952-248E-4C2B-8DD4-E33AC7A34A35}" type="presParOf" srcId="{0CC6DD4E-02A9-491E-969D-1ED34A5772B3}" destId="{2370D409-AE88-488B-9974-644E7B5CB0FE}" srcOrd="6" destOrd="0" presId="urn:microsoft.com/office/officeart/2005/8/layout/lProcess2"/>
    <dgm:cxn modelId="{45650CA6-856C-4579-B1BD-7519E3BAFE91}" type="presParOf" srcId="{492AC76D-7555-4F47-A61C-6C23CA7BAD4E}" destId="{DD95883A-3FB3-4A21-945E-515A017E3137}" srcOrd="5" destOrd="0" presId="urn:microsoft.com/office/officeart/2005/8/layout/lProcess2"/>
    <dgm:cxn modelId="{637FC0A1-F5DA-401A-AD2E-4B643AF15241}" type="presParOf" srcId="{492AC76D-7555-4F47-A61C-6C23CA7BAD4E}" destId="{FE797853-80B4-433E-9839-BE11ECB807B5}" srcOrd="6" destOrd="0" presId="urn:microsoft.com/office/officeart/2005/8/layout/lProcess2"/>
    <dgm:cxn modelId="{ED8D7A00-1E34-44D6-8BFD-CF743DA50865}" type="presParOf" srcId="{FE797853-80B4-433E-9839-BE11ECB807B5}" destId="{40C9D5A6-A551-494D-B78A-7BB8C0505AF9}" srcOrd="0" destOrd="0" presId="urn:microsoft.com/office/officeart/2005/8/layout/lProcess2"/>
    <dgm:cxn modelId="{176461EA-B0C8-4D32-841D-29EB012F21EA}" type="presParOf" srcId="{FE797853-80B4-433E-9839-BE11ECB807B5}" destId="{D59E4DDF-CC33-462B-9181-5A8006CB73E4}" srcOrd="1" destOrd="0" presId="urn:microsoft.com/office/officeart/2005/8/layout/lProcess2"/>
    <dgm:cxn modelId="{B6EC9527-10DF-495C-8667-69B26733684E}" type="presParOf" srcId="{FE797853-80B4-433E-9839-BE11ECB807B5}" destId="{EA431122-4E9D-4913-B611-517448FC39AA}" srcOrd="2" destOrd="0" presId="urn:microsoft.com/office/officeart/2005/8/layout/lProcess2"/>
    <dgm:cxn modelId="{D96DC2E3-1384-42F3-8C4C-5C5D34AE9AD4}" type="presParOf" srcId="{EA431122-4E9D-4913-B611-517448FC39AA}" destId="{5DE0701C-40C5-43AB-A63F-34B3BD666F5B}" srcOrd="0" destOrd="0" presId="urn:microsoft.com/office/officeart/2005/8/layout/lProcess2"/>
    <dgm:cxn modelId="{2B6801F1-5A43-48AA-93A8-16868A31485B}" type="presParOf" srcId="{5DE0701C-40C5-43AB-A63F-34B3BD666F5B}" destId="{CF1F98CF-F8F0-42B8-9CA7-D9C3C9F42436}" srcOrd="0" destOrd="0" presId="urn:microsoft.com/office/officeart/2005/8/layout/lProcess2"/>
    <dgm:cxn modelId="{482B37FE-031C-4D33-8F4C-6179D71A41E8}" type="presParOf" srcId="{5DE0701C-40C5-43AB-A63F-34B3BD666F5B}" destId="{279549C6-7DED-4316-9466-F8244D8071C6}" srcOrd="1" destOrd="0" presId="urn:microsoft.com/office/officeart/2005/8/layout/lProcess2"/>
    <dgm:cxn modelId="{839265A7-FFBE-4E7D-89DF-8ACA2BD783A4}" type="presParOf" srcId="{5DE0701C-40C5-43AB-A63F-34B3BD666F5B}" destId="{CBE63EA1-FBE8-46FA-AEC7-22CD9B761E55}" srcOrd="2" destOrd="0" presId="urn:microsoft.com/office/officeart/2005/8/layout/lProcess2"/>
    <dgm:cxn modelId="{A536747F-B950-487A-910D-C7FB3F53AF87}" type="presParOf" srcId="{492AC76D-7555-4F47-A61C-6C23CA7BAD4E}" destId="{949C8B16-8A19-41B2-BB3E-2CF770BB879E}" srcOrd="7" destOrd="0" presId="urn:microsoft.com/office/officeart/2005/8/layout/lProcess2"/>
    <dgm:cxn modelId="{F2257420-A620-41B1-8F10-734ADC335ECF}" type="presParOf" srcId="{492AC76D-7555-4F47-A61C-6C23CA7BAD4E}" destId="{765D3E46-3338-45C7-A25D-11497802DAAF}" srcOrd="8" destOrd="0" presId="urn:microsoft.com/office/officeart/2005/8/layout/lProcess2"/>
    <dgm:cxn modelId="{3A0ED84A-92F9-4263-8B11-701E1A73FAAF}" type="presParOf" srcId="{765D3E46-3338-45C7-A25D-11497802DAAF}" destId="{536E8D76-DDAF-4E64-A594-1FF95413A870}" srcOrd="0" destOrd="0" presId="urn:microsoft.com/office/officeart/2005/8/layout/lProcess2"/>
    <dgm:cxn modelId="{8649D69D-3D69-4CE0-AD88-21EDD6C52D8C}" type="presParOf" srcId="{765D3E46-3338-45C7-A25D-11497802DAAF}" destId="{409D863F-5EE7-4216-AE9C-C071C6702377}" srcOrd="1" destOrd="0" presId="urn:microsoft.com/office/officeart/2005/8/layout/lProcess2"/>
    <dgm:cxn modelId="{83506259-CA5D-420D-A505-8CF1F3251030}" type="presParOf" srcId="{765D3E46-3338-45C7-A25D-11497802DAAF}" destId="{8CDC1F8D-4D72-49F3-8DF0-553315D8E49C}" srcOrd="2" destOrd="0" presId="urn:microsoft.com/office/officeart/2005/8/layout/lProcess2"/>
    <dgm:cxn modelId="{41755DE4-BE1A-474C-B458-E581DD21D379}" type="presParOf" srcId="{8CDC1F8D-4D72-49F3-8DF0-553315D8E49C}" destId="{AD2E6480-C753-489D-9241-1C8D44B4FBBA}" srcOrd="0" destOrd="0" presId="urn:microsoft.com/office/officeart/2005/8/layout/lProcess2"/>
    <dgm:cxn modelId="{8CE5E679-F65B-4C52-80AF-623DC37FBF3B}" type="presParOf" srcId="{AD2E6480-C753-489D-9241-1C8D44B4FBBA}" destId="{1163D42F-BBE9-41FE-9EC9-651D80B44000}" srcOrd="0" destOrd="0" presId="urn:microsoft.com/office/officeart/2005/8/layout/lProcess2"/>
    <dgm:cxn modelId="{0C97E1CD-578C-4515-A286-01420BAD409E}" type="presParOf" srcId="{AD2E6480-C753-489D-9241-1C8D44B4FBBA}" destId="{5D7E25F6-9249-449B-BD48-7CE958BBAE59}" srcOrd="1" destOrd="0" presId="urn:microsoft.com/office/officeart/2005/8/layout/lProcess2"/>
    <dgm:cxn modelId="{3DFBAA4A-2F0B-40AD-A61D-DDBBB7EDCDFA}" type="presParOf" srcId="{AD2E6480-C753-489D-9241-1C8D44B4FBBA}" destId="{B8E352ED-0F7C-46F8-AE75-DCEA21FD9C46}" srcOrd="2" destOrd="0" presId="urn:microsoft.com/office/officeart/2005/8/layout/lProcess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81E5CB-20C2-4883-937F-1B44E16C8E99}"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tr-TR"/>
        </a:p>
      </dgm:t>
    </dgm:pt>
    <dgm:pt modelId="{6A006B55-06B2-4BF5-94C6-FFD317ECB367}">
      <dgm:prSet phldrT="[Metin]" custT="1"/>
      <dgm:spPr>
        <a:solidFill>
          <a:srgbClr val="6C8190"/>
        </a:solidFill>
        <a:ln>
          <a:solidFill>
            <a:schemeClr val="tx1">
              <a:lumMod val="65000"/>
              <a:lumOff val="35000"/>
            </a:schemeClr>
          </a:solidFill>
        </a:ln>
      </dgm:spPr>
      <dgm:t>
        <a:bodyPr/>
        <a:lstStyle/>
        <a:p>
          <a:r>
            <a:rPr lang="tr-TR" sz="2000" b="1" dirty="0">
              <a:solidFill>
                <a:schemeClr val="bg1"/>
              </a:solidFill>
            </a:rPr>
            <a:t>Müracaat</a:t>
          </a:r>
        </a:p>
      </dgm:t>
    </dgm:pt>
    <dgm:pt modelId="{4B5B6603-589E-4DE0-B9A3-9F89C660F272}" type="parTrans" cxnId="{472A3C57-BE66-4AA7-860D-6E6E37182B77}">
      <dgm:prSet/>
      <dgm:spPr/>
      <dgm:t>
        <a:bodyPr/>
        <a:lstStyle/>
        <a:p>
          <a:endParaRPr lang="tr-TR"/>
        </a:p>
      </dgm:t>
    </dgm:pt>
    <dgm:pt modelId="{A719E6E7-E6F5-4E30-9A1A-6758F727EFCE}" type="sibTrans" cxnId="{472A3C57-BE66-4AA7-860D-6E6E37182B77}">
      <dgm:prSet/>
      <dgm:spPr/>
      <dgm:t>
        <a:bodyPr/>
        <a:lstStyle/>
        <a:p>
          <a:endParaRPr lang="tr-TR"/>
        </a:p>
      </dgm:t>
    </dgm:pt>
    <dgm:pt modelId="{F0D8FC55-798D-46F6-8719-47FDC4614910}">
      <dgm:prSet phldrT="[Metin]" custT="1"/>
      <dgm:spPr>
        <a:solidFill>
          <a:srgbClr val="D6B36A"/>
        </a:solidFill>
        <a:ln>
          <a:solidFill>
            <a:schemeClr val="tx1">
              <a:lumMod val="65000"/>
              <a:lumOff val="35000"/>
            </a:schemeClr>
          </a:solidFill>
        </a:ln>
      </dgm:spPr>
      <dgm:t>
        <a:bodyPr/>
        <a:lstStyle/>
        <a:p>
          <a:r>
            <a:rPr lang="tr-TR" sz="2000" b="1" dirty="0">
              <a:solidFill>
                <a:srgbClr val="000000"/>
              </a:solidFill>
            </a:rPr>
            <a:t>Çağrı Usulü</a:t>
          </a:r>
        </a:p>
      </dgm:t>
    </dgm:pt>
    <dgm:pt modelId="{48439891-E5C6-422A-9C25-1CE453A55402}" type="parTrans" cxnId="{07C36437-52A8-4D0C-9708-834409C22977}">
      <dgm:prSet>
        <dgm:style>
          <a:lnRef idx="1">
            <a:schemeClr val="dk1"/>
          </a:lnRef>
          <a:fillRef idx="0">
            <a:schemeClr val="dk1"/>
          </a:fillRef>
          <a:effectRef idx="0">
            <a:schemeClr val="dk1"/>
          </a:effectRef>
          <a:fontRef idx="minor">
            <a:schemeClr val="tx1"/>
          </a:fontRef>
        </dgm:style>
      </dgm:prSet>
      <dgm:spPr/>
      <dgm:t>
        <a:bodyPr/>
        <a:lstStyle/>
        <a:p>
          <a:endParaRPr lang="tr-TR"/>
        </a:p>
      </dgm:t>
    </dgm:pt>
    <dgm:pt modelId="{4D2436FA-7968-46F0-835D-2856FD86C506}" type="sibTrans" cxnId="{07C36437-52A8-4D0C-9708-834409C22977}">
      <dgm:prSet/>
      <dgm:spPr/>
      <dgm:t>
        <a:bodyPr/>
        <a:lstStyle/>
        <a:p>
          <a:endParaRPr lang="tr-TR"/>
        </a:p>
      </dgm:t>
    </dgm:pt>
    <dgm:pt modelId="{A3AB903E-AE70-4818-9441-E5B2D89E0D39}">
      <dgm:prSet phldrT="[Metin]" custT="1"/>
      <dgm:spPr>
        <a:solidFill>
          <a:srgbClr val="F7F0E1"/>
        </a:solidFill>
        <a:ln>
          <a:solidFill>
            <a:schemeClr val="tx1">
              <a:lumMod val="65000"/>
              <a:lumOff val="35000"/>
            </a:schemeClr>
          </a:solidFill>
        </a:ln>
      </dgm:spPr>
      <dgm:t>
        <a:bodyPr/>
        <a:lstStyle/>
        <a:p>
          <a:r>
            <a:rPr lang="tr-TR" sz="1600" b="1" dirty="0">
              <a:solidFill>
                <a:schemeClr val="tx1"/>
              </a:solidFill>
            </a:rPr>
            <a:t>Stratejik hedeflerimiz çerçevesinde belirlenecek yatırım konuları için çağrı usulü ile yatırım projelerinin toplanması öngörülmektedir.</a:t>
          </a:r>
        </a:p>
      </dgm:t>
    </dgm:pt>
    <dgm:pt modelId="{7B02A6BE-0713-4C64-ACF6-FF1B73C192C8}" type="parTrans" cxnId="{AB37FC4A-50B6-4CCC-876D-D14C15B63B41}">
      <dgm:prSet>
        <dgm:style>
          <a:lnRef idx="1">
            <a:schemeClr val="dk1"/>
          </a:lnRef>
          <a:fillRef idx="0">
            <a:schemeClr val="dk1"/>
          </a:fillRef>
          <a:effectRef idx="0">
            <a:schemeClr val="dk1"/>
          </a:effectRef>
          <a:fontRef idx="minor">
            <a:schemeClr val="tx1"/>
          </a:fontRef>
        </dgm:style>
      </dgm:prSet>
      <dgm:spPr/>
      <dgm:t>
        <a:bodyPr/>
        <a:lstStyle/>
        <a:p>
          <a:endParaRPr lang="tr-TR"/>
        </a:p>
      </dgm:t>
    </dgm:pt>
    <dgm:pt modelId="{E9FB6AE7-435E-4C27-994E-18C076FAAD41}" type="sibTrans" cxnId="{AB37FC4A-50B6-4CCC-876D-D14C15B63B41}">
      <dgm:prSet/>
      <dgm:spPr/>
      <dgm:t>
        <a:bodyPr/>
        <a:lstStyle/>
        <a:p>
          <a:endParaRPr lang="tr-TR"/>
        </a:p>
      </dgm:t>
    </dgm:pt>
    <dgm:pt modelId="{EFF711FC-E7D2-4BC9-91FC-6164AF0F9D46}">
      <dgm:prSet phldrT="[Metin]" custT="1"/>
      <dgm:spPr>
        <a:solidFill>
          <a:srgbClr val="F7F0E1"/>
        </a:solidFill>
        <a:ln>
          <a:solidFill>
            <a:schemeClr val="tx1">
              <a:lumMod val="65000"/>
              <a:lumOff val="35000"/>
            </a:schemeClr>
          </a:solidFill>
        </a:ln>
      </dgm:spPr>
      <dgm:t>
        <a:bodyPr/>
        <a:lstStyle/>
        <a:p>
          <a:r>
            <a:rPr lang="tr-TR" sz="1600" b="1" dirty="0">
              <a:solidFill>
                <a:schemeClr val="tx1"/>
              </a:solidFill>
            </a:rPr>
            <a:t>Çağrı neticesinde toplanan projelerden, çağrıda belirlenen kriterleri sağlayanların değerlendirme sürecine alınması destek kapsamına alınacak proje/projelerin belirlenmesi planlanmaktadır.</a:t>
          </a:r>
        </a:p>
      </dgm:t>
    </dgm:pt>
    <dgm:pt modelId="{06A96A08-16BA-44F5-A599-F3373FD9964A}" type="parTrans" cxnId="{95A96EA1-328F-428E-BBF1-90CD3A891370}">
      <dgm:prSet>
        <dgm:style>
          <a:lnRef idx="1">
            <a:schemeClr val="dk1"/>
          </a:lnRef>
          <a:fillRef idx="0">
            <a:schemeClr val="dk1"/>
          </a:fillRef>
          <a:effectRef idx="0">
            <a:schemeClr val="dk1"/>
          </a:effectRef>
          <a:fontRef idx="minor">
            <a:schemeClr val="tx1"/>
          </a:fontRef>
        </dgm:style>
      </dgm:prSet>
      <dgm:spPr/>
      <dgm:t>
        <a:bodyPr/>
        <a:lstStyle/>
        <a:p>
          <a:endParaRPr lang="tr-TR"/>
        </a:p>
      </dgm:t>
    </dgm:pt>
    <dgm:pt modelId="{87169F4F-E524-4C7F-BF70-508435D056E5}" type="sibTrans" cxnId="{95A96EA1-328F-428E-BBF1-90CD3A891370}">
      <dgm:prSet/>
      <dgm:spPr/>
      <dgm:t>
        <a:bodyPr/>
        <a:lstStyle/>
        <a:p>
          <a:endParaRPr lang="tr-TR"/>
        </a:p>
      </dgm:t>
    </dgm:pt>
    <dgm:pt modelId="{AF57BE4F-56F7-4822-AB2B-821A0A58A67A}">
      <dgm:prSet phldrT="[Metin]" custT="1"/>
      <dgm:spPr>
        <a:solidFill>
          <a:srgbClr val="D6B36A"/>
        </a:solidFill>
        <a:ln>
          <a:solidFill>
            <a:schemeClr val="tx1">
              <a:lumMod val="65000"/>
              <a:lumOff val="35000"/>
            </a:schemeClr>
          </a:solidFill>
        </a:ln>
      </dgm:spPr>
      <dgm:t>
        <a:bodyPr/>
        <a:lstStyle/>
        <a:p>
          <a:r>
            <a:rPr lang="tr-TR" sz="2000" b="1" dirty="0">
              <a:solidFill>
                <a:srgbClr val="000000"/>
              </a:solidFill>
            </a:rPr>
            <a:t>Davet Usulü</a:t>
          </a:r>
        </a:p>
      </dgm:t>
    </dgm:pt>
    <dgm:pt modelId="{10DB8F73-0987-40D3-AA47-B05123D63760}" type="parTrans" cxnId="{EBB3206D-F904-4F16-8E51-6758614ED02E}">
      <dgm:prSet>
        <dgm:style>
          <a:lnRef idx="1">
            <a:schemeClr val="dk1"/>
          </a:lnRef>
          <a:fillRef idx="0">
            <a:schemeClr val="dk1"/>
          </a:fillRef>
          <a:effectRef idx="0">
            <a:schemeClr val="dk1"/>
          </a:effectRef>
          <a:fontRef idx="minor">
            <a:schemeClr val="tx1"/>
          </a:fontRef>
        </dgm:style>
      </dgm:prSet>
      <dgm:spPr/>
      <dgm:t>
        <a:bodyPr/>
        <a:lstStyle/>
        <a:p>
          <a:endParaRPr lang="tr-TR"/>
        </a:p>
      </dgm:t>
    </dgm:pt>
    <dgm:pt modelId="{1110CAA8-8A30-4EAF-99B2-AA030BFCA799}" type="sibTrans" cxnId="{EBB3206D-F904-4F16-8E51-6758614ED02E}">
      <dgm:prSet/>
      <dgm:spPr/>
      <dgm:t>
        <a:bodyPr/>
        <a:lstStyle/>
        <a:p>
          <a:endParaRPr lang="tr-TR"/>
        </a:p>
      </dgm:t>
    </dgm:pt>
    <dgm:pt modelId="{736EF22B-9DA1-4B42-9ADC-FC5061A55831}">
      <dgm:prSet phldrT="[Metin]" custT="1"/>
      <dgm:spPr>
        <a:solidFill>
          <a:srgbClr val="F7F0E1"/>
        </a:solidFill>
        <a:ln>
          <a:solidFill>
            <a:schemeClr val="tx1">
              <a:lumMod val="65000"/>
              <a:lumOff val="35000"/>
            </a:schemeClr>
          </a:solidFill>
        </a:ln>
      </dgm:spPr>
      <dgm:t>
        <a:bodyPr/>
        <a:lstStyle/>
        <a:p>
          <a:r>
            <a:rPr lang="tr-TR" sz="1600" b="1" dirty="0">
              <a:solidFill>
                <a:schemeClr val="tx1"/>
              </a:solidFill>
            </a:rPr>
            <a:t>Konusunda yetkin firmaların belirli bir yatırım için projelerini sunmak üzere davet edilmesi öngörülmektedir.</a:t>
          </a:r>
        </a:p>
      </dgm:t>
    </dgm:pt>
    <dgm:pt modelId="{163CA3A3-F454-461D-9ACC-2E2A74684E42}" type="parTrans" cxnId="{64EC1D04-5CF6-4B11-87D0-ACB80FB320C7}">
      <dgm:prSet>
        <dgm:style>
          <a:lnRef idx="1">
            <a:schemeClr val="dk1"/>
          </a:lnRef>
          <a:fillRef idx="0">
            <a:schemeClr val="dk1"/>
          </a:fillRef>
          <a:effectRef idx="0">
            <a:schemeClr val="dk1"/>
          </a:effectRef>
          <a:fontRef idx="minor">
            <a:schemeClr val="tx1"/>
          </a:fontRef>
        </dgm:style>
      </dgm:prSet>
      <dgm:spPr/>
      <dgm:t>
        <a:bodyPr/>
        <a:lstStyle/>
        <a:p>
          <a:endParaRPr lang="tr-TR"/>
        </a:p>
      </dgm:t>
    </dgm:pt>
    <dgm:pt modelId="{29641C73-A1F4-4655-8E6E-F8E31600F5FC}" type="sibTrans" cxnId="{64EC1D04-5CF6-4B11-87D0-ACB80FB320C7}">
      <dgm:prSet/>
      <dgm:spPr/>
      <dgm:t>
        <a:bodyPr/>
        <a:lstStyle/>
        <a:p>
          <a:endParaRPr lang="tr-TR"/>
        </a:p>
      </dgm:t>
    </dgm:pt>
    <dgm:pt modelId="{ACD1178D-00AA-4814-96E6-9C80ACCBD1A0}" type="pres">
      <dgm:prSet presAssocID="{9F81E5CB-20C2-4883-937F-1B44E16C8E99}" presName="diagram" presStyleCnt="0">
        <dgm:presLayoutVars>
          <dgm:chPref val="1"/>
          <dgm:dir/>
          <dgm:animOne val="branch"/>
          <dgm:animLvl val="lvl"/>
          <dgm:resizeHandles val="exact"/>
        </dgm:presLayoutVars>
      </dgm:prSet>
      <dgm:spPr/>
    </dgm:pt>
    <dgm:pt modelId="{F4881A60-D024-4B81-B6E8-9B53F4BCC78E}" type="pres">
      <dgm:prSet presAssocID="{6A006B55-06B2-4BF5-94C6-FFD317ECB367}" presName="root1" presStyleCnt="0"/>
      <dgm:spPr/>
    </dgm:pt>
    <dgm:pt modelId="{B77B0D7B-BFE9-4723-83BC-0611F45E4AEA}" type="pres">
      <dgm:prSet presAssocID="{6A006B55-06B2-4BF5-94C6-FFD317ECB367}" presName="LevelOneTextNode" presStyleLbl="node0" presStyleIdx="0" presStyleCnt="1" custScaleX="55041" custLinFactNeighborX="-7841" custLinFactNeighborY="-51175">
        <dgm:presLayoutVars>
          <dgm:chPref val="3"/>
        </dgm:presLayoutVars>
      </dgm:prSet>
      <dgm:spPr/>
    </dgm:pt>
    <dgm:pt modelId="{22182A95-B7C9-4E12-99E3-FF24F469E755}" type="pres">
      <dgm:prSet presAssocID="{6A006B55-06B2-4BF5-94C6-FFD317ECB367}" presName="level2hierChild" presStyleCnt="0"/>
      <dgm:spPr/>
    </dgm:pt>
    <dgm:pt modelId="{07E01408-6F07-47B5-BE70-A4CE2FD39D0D}" type="pres">
      <dgm:prSet presAssocID="{48439891-E5C6-422A-9C25-1CE453A55402}" presName="conn2-1" presStyleLbl="parChTrans1D2" presStyleIdx="0" presStyleCnt="2"/>
      <dgm:spPr/>
    </dgm:pt>
    <dgm:pt modelId="{D2FC25F3-4ED6-4BFD-8C1A-A53563135303}" type="pres">
      <dgm:prSet presAssocID="{48439891-E5C6-422A-9C25-1CE453A55402}" presName="connTx" presStyleLbl="parChTrans1D2" presStyleIdx="0" presStyleCnt="2"/>
      <dgm:spPr/>
    </dgm:pt>
    <dgm:pt modelId="{2A70DC63-510D-427C-A2A7-A4D2CD2A3B29}" type="pres">
      <dgm:prSet presAssocID="{F0D8FC55-798D-46F6-8719-47FDC4614910}" presName="root2" presStyleCnt="0"/>
      <dgm:spPr/>
    </dgm:pt>
    <dgm:pt modelId="{BBCFA2AB-B6A4-4A56-A673-CA360F6155B2}" type="pres">
      <dgm:prSet presAssocID="{F0D8FC55-798D-46F6-8719-47FDC4614910}" presName="LevelTwoTextNode" presStyleLbl="node2" presStyleIdx="0" presStyleCnt="2" custScaleX="59460" custLinFactNeighborX="2376" custLinFactNeighborY="-11955">
        <dgm:presLayoutVars>
          <dgm:chPref val="3"/>
        </dgm:presLayoutVars>
      </dgm:prSet>
      <dgm:spPr/>
    </dgm:pt>
    <dgm:pt modelId="{DDD39DCE-AA18-4409-9279-0076F2784AC6}" type="pres">
      <dgm:prSet presAssocID="{F0D8FC55-798D-46F6-8719-47FDC4614910}" presName="level3hierChild" presStyleCnt="0"/>
      <dgm:spPr/>
    </dgm:pt>
    <dgm:pt modelId="{BE9A1159-B59A-428F-961D-15D7AB269F14}" type="pres">
      <dgm:prSet presAssocID="{7B02A6BE-0713-4C64-ACF6-FF1B73C192C8}" presName="conn2-1" presStyleLbl="parChTrans1D3" presStyleIdx="0" presStyleCnt="3"/>
      <dgm:spPr/>
    </dgm:pt>
    <dgm:pt modelId="{9234A495-6660-4427-AFCC-E269CC3DC0F0}" type="pres">
      <dgm:prSet presAssocID="{7B02A6BE-0713-4C64-ACF6-FF1B73C192C8}" presName="connTx" presStyleLbl="parChTrans1D3" presStyleIdx="0" presStyleCnt="3"/>
      <dgm:spPr/>
    </dgm:pt>
    <dgm:pt modelId="{89D9479B-191B-4EEE-B0D9-07F4CD68979D}" type="pres">
      <dgm:prSet presAssocID="{A3AB903E-AE70-4818-9441-E5B2D89E0D39}" presName="root2" presStyleCnt="0"/>
      <dgm:spPr/>
    </dgm:pt>
    <dgm:pt modelId="{E555743E-5B40-4C6E-9B83-96B99A3A79D8}" type="pres">
      <dgm:prSet presAssocID="{A3AB903E-AE70-4818-9441-E5B2D89E0D39}" presName="LevelTwoTextNode" presStyleLbl="node3" presStyleIdx="0" presStyleCnt="3" custScaleX="176623" custLinFactNeighborX="-825" custLinFactNeighborY="-31365">
        <dgm:presLayoutVars>
          <dgm:chPref val="3"/>
        </dgm:presLayoutVars>
      </dgm:prSet>
      <dgm:spPr/>
    </dgm:pt>
    <dgm:pt modelId="{8613D914-78F7-46AD-8359-4B81D4EAAA2D}" type="pres">
      <dgm:prSet presAssocID="{A3AB903E-AE70-4818-9441-E5B2D89E0D39}" presName="level3hierChild" presStyleCnt="0"/>
      <dgm:spPr/>
    </dgm:pt>
    <dgm:pt modelId="{6F6F9A10-2B01-4E34-A9B5-A75657EEEB47}" type="pres">
      <dgm:prSet presAssocID="{06A96A08-16BA-44F5-A599-F3373FD9964A}" presName="conn2-1" presStyleLbl="parChTrans1D3" presStyleIdx="1" presStyleCnt="3"/>
      <dgm:spPr/>
    </dgm:pt>
    <dgm:pt modelId="{0AC5950A-1A06-4BB9-9074-767B6B218404}" type="pres">
      <dgm:prSet presAssocID="{06A96A08-16BA-44F5-A599-F3373FD9964A}" presName="connTx" presStyleLbl="parChTrans1D3" presStyleIdx="1" presStyleCnt="3"/>
      <dgm:spPr/>
    </dgm:pt>
    <dgm:pt modelId="{9A3F3CB1-A8A9-4F5B-AF8C-EC6512B044C9}" type="pres">
      <dgm:prSet presAssocID="{EFF711FC-E7D2-4BC9-91FC-6164AF0F9D46}" presName="root2" presStyleCnt="0"/>
      <dgm:spPr/>
    </dgm:pt>
    <dgm:pt modelId="{D41249BD-8E27-40B7-B6F0-9CF99FB63DBC}" type="pres">
      <dgm:prSet presAssocID="{EFF711FC-E7D2-4BC9-91FC-6164AF0F9D46}" presName="LevelTwoTextNode" presStyleLbl="node3" presStyleIdx="1" presStyleCnt="3" custScaleX="176623">
        <dgm:presLayoutVars>
          <dgm:chPref val="3"/>
        </dgm:presLayoutVars>
      </dgm:prSet>
      <dgm:spPr/>
    </dgm:pt>
    <dgm:pt modelId="{8361F80D-CF47-40D6-8ACA-B0E2BD887218}" type="pres">
      <dgm:prSet presAssocID="{EFF711FC-E7D2-4BC9-91FC-6164AF0F9D46}" presName="level3hierChild" presStyleCnt="0"/>
      <dgm:spPr/>
    </dgm:pt>
    <dgm:pt modelId="{5287FB65-51AD-49AE-8678-11C98D4EF1F8}" type="pres">
      <dgm:prSet presAssocID="{10DB8F73-0987-40D3-AA47-B05123D63760}" presName="conn2-1" presStyleLbl="parChTrans1D2" presStyleIdx="1" presStyleCnt="2"/>
      <dgm:spPr/>
    </dgm:pt>
    <dgm:pt modelId="{23756E8F-3B23-4FBB-AFF5-5A457B8D514D}" type="pres">
      <dgm:prSet presAssocID="{10DB8F73-0987-40D3-AA47-B05123D63760}" presName="connTx" presStyleLbl="parChTrans1D2" presStyleIdx="1" presStyleCnt="2"/>
      <dgm:spPr/>
    </dgm:pt>
    <dgm:pt modelId="{8359683A-CBB7-41A0-876C-7B4F843DF828}" type="pres">
      <dgm:prSet presAssocID="{AF57BE4F-56F7-4822-AB2B-821A0A58A67A}" presName="root2" presStyleCnt="0"/>
      <dgm:spPr/>
    </dgm:pt>
    <dgm:pt modelId="{A4108D8A-084A-4BA8-93DC-FC5764BDC96E}" type="pres">
      <dgm:prSet presAssocID="{AF57BE4F-56F7-4822-AB2B-821A0A58A67A}" presName="LevelTwoTextNode" presStyleLbl="node2" presStyleIdx="1" presStyleCnt="2" custScaleX="59047" custLinFactNeighborX="1100" custLinFactNeighborY="-3355">
        <dgm:presLayoutVars>
          <dgm:chPref val="3"/>
        </dgm:presLayoutVars>
      </dgm:prSet>
      <dgm:spPr/>
    </dgm:pt>
    <dgm:pt modelId="{CE8613DC-804A-4C61-907C-D48CC26E1493}" type="pres">
      <dgm:prSet presAssocID="{AF57BE4F-56F7-4822-AB2B-821A0A58A67A}" presName="level3hierChild" presStyleCnt="0"/>
      <dgm:spPr/>
    </dgm:pt>
    <dgm:pt modelId="{1F28715E-22E7-4987-946B-BEA04C17D7C5}" type="pres">
      <dgm:prSet presAssocID="{163CA3A3-F454-461D-9ACC-2E2A74684E42}" presName="conn2-1" presStyleLbl="parChTrans1D3" presStyleIdx="2" presStyleCnt="3"/>
      <dgm:spPr/>
    </dgm:pt>
    <dgm:pt modelId="{0776A628-EAA5-483F-A06A-6335BD100513}" type="pres">
      <dgm:prSet presAssocID="{163CA3A3-F454-461D-9ACC-2E2A74684E42}" presName="connTx" presStyleLbl="parChTrans1D3" presStyleIdx="2" presStyleCnt="3"/>
      <dgm:spPr/>
    </dgm:pt>
    <dgm:pt modelId="{236B63E4-6F42-4B49-BEDA-16BFE907D5D7}" type="pres">
      <dgm:prSet presAssocID="{736EF22B-9DA1-4B42-9ADC-FC5061A55831}" presName="root2" presStyleCnt="0"/>
      <dgm:spPr/>
    </dgm:pt>
    <dgm:pt modelId="{F1650663-E379-4C93-884F-8308832A9818}" type="pres">
      <dgm:prSet presAssocID="{736EF22B-9DA1-4B42-9ADC-FC5061A55831}" presName="LevelTwoTextNode" presStyleLbl="node3" presStyleIdx="2" presStyleCnt="3" custScaleX="176623">
        <dgm:presLayoutVars>
          <dgm:chPref val="3"/>
        </dgm:presLayoutVars>
      </dgm:prSet>
      <dgm:spPr/>
    </dgm:pt>
    <dgm:pt modelId="{2E3AFB62-0162-4C4E-A144-1DBE474459CB}" type="pres">
      <dgm:prSet presAssocID="{736EF22B-9DA1-4B42-9ADC-FC5061A55831}" presName="level3hierChild" presStyleCnt="0"/>
      <dgm:spPr/>
    </dgm:pt>
  </dgm:ptLst>
  <dgm:cxnLst>
    <dgm:cxn modelId="{64EC1D04-5CF6-4B11-87D0-ACB80FB320C7}" srcId="{AF57BE4F-56F7-4822-AB2B-821A0A58A67A}" destId="{736EF22B-9DA1-4B42-9ADC-FC5061A55831}" srcOrd="0" destOrd="0" parTransId="{163CA3A3-F454-461D-9ACC-2E2A74684E42}" sibTransId="{29641C73-A1F4-4655-8E6E-F8E31600F5FC}"/>
    <dgm:cxn modelId="{33BB921F-9592-4559-8B44-281C597E6CEB}" type="presOf" srcId="{10DB8F73-0987-40D3-AA47-B05123D63760}" destId="{23756E8F-3B23-4FBB-AFF5-5A457B8D514D}" srcOrd="1" destOrd="0" presId="urn:microsoft.com/office/officeart/2005/8/layout/hierarchy2"/>
    <dgm:cxn modelId="{71F6C322-CAC0-4FB2-B739-2271F09FE9D5}" type="presOf" srcId="{736EF22B-9DA1-4B42-9ADC-FC5061A55831}" destId="{F1650663-E379-4C93-884F-8308832A9818}" srcOrd="0" destOrd="0" presId="urn:microsoft.com/office/officeart/2005/8/layout/hierarchy2"/>
    <dgm:cxn modelId="{0BDDAD2C-270D-4CE1-AAD6-F9588BD5425B}" type="presOf" srcId="{AF57BE4F-56F7-4822-AB2B-821A0A58A67A}" destId="{A4108D8A-084A-4BA8-93DC-FC5764BDC96E}" srcOrd="0" destOrd="0" presId="urn:microsoft.com/office/officeart/2005/8/layout/hierarchy2"/>
    <dgm:cxn modelId="{07C36437-52A8-4D0C-9708-834409C22977}" srcId="{6A006B55-06B2-4BF5-94C6-FFD317ECB367}" destId="{F0D8FC55-798D-46F6-8719-47FDC4614910}" srcOrd="0" destOrd="0" parTransId="{48439891-E5C6-422A-9C25-1CE453A55402}" sibTransId="{4D2436FA-7968-46F0-835D-2856FD86C506}"/>
    <dgm:cxn modelId="{76EB453E-EC8A-420E-9C70-2A4383993BDF}" type="presOf" srcId="{163CA3A3-F454-461D-9ACC-2E2A74684E42}" destId="{0776A628-EAA5-483F-A06A-6335BD100513}" srcOrd="1" destOrd="0" presId="urn:microsoft.com/office/officeart/2005/8/layout/hierarchy2"/>
    <dgm:cxn modelId="{8ED31769-6344-411D-AC75-FB95E08CAB49}" type="presOf" srcId="{A3AB903E-AE70-4818-9441-E5B2D89E0D39}" destId="{E555743E-5B40-4C6E-9B83-96B99A3A79D8}" srcOrd="0" destOrd="0" presId="urn:microsoft.com/office/officeart/2005/8/layout/hierarchy2"/>
    <dgm:cxn modelId="{AB37FC4A-50B6-4CCC-876D-D14C15B63B41}" srcId="{F0D8FC55-798D-46F6-8719-47FDC4614910}" destId="{A3AB903E-AE70-4818-9441-E5B2D89E0D39}" srcOrd="0" destOrd="0" parTransId="{7B02A6BE-0713-4C64-ACF6-FF1B73C192C8}" sibTransId="{E9FB6AE7-435E-4C27-994E-18C076FAAD41}"/>
    <dgm:cxn modelId="{EBB3206D-F904-4F16-8E51-6758614ED02E}" srcId="{6A006B55-06B2-4BF5-94C6-FFD317ECB367}" destId="{AF57BE4F-56F7-4822-AB2B-821A0A58A67A}" srcOrd="1" destOrd="0" parTransId="{10DB8F73-0987-40D3-AA47-B05123D63760}" sibTransId="{1110CAA8-8A30-4EAF-99B2-AA030BFCA799}"/>
    <dgm:cxn modelId="{472A3C57-BE66-4AA7-860D-6E6E37182B77}" srcId="{9F81E5CB-20C2-4883-937F-1B44E16C8E99}" destId="{6A006B55-06B2-4BF5-94C6-FFD317ECB367}" srcOrd="0" destOrd="0" parTransId="{4B5B6603-589E-4DE0-B9A3-9F89C660F272}" sibTransId="{A719E6E7-E6F5-4E30-9A1A-6758F727EFCE}"/>
    <dgm:cxn modelId="{06B89F5A-5FE7-4B03-9255-D201F4B129B4}" type="presOf" srcId="{163CA3A3-F454-461D-9ACC-2E2A74684E42}" destId="{1F28715E-22E7-4987-946B-BEA04C17D7C5}" srcOrd="0" destOrd="0" presId="urn:microsoft.com/office/officeart/2005/8/layout/hierarchy2"/>
    <dgm:cxn modelId="{9908A599-4BE5-471F-807C-C820D4CB8DF9}" type="presOf" srcId="{EFF711FC-E7D2-4BC9-91FC-6164AF0F9D46}" destId="{D41249BD-8E27-40B7-B6F0-9CF99FB63DBC}" srcOrd="0" destOrd="0" presId="urn:microsoft.com/office/officeart/2005/8/layout/hierarchy2"/>
    <dgm:cxn modelId="{0C3EA59A-340D-4288-A81B-6E681CCF2574}" type="presOf" srcId="{9F81E5CB-20C2-4883-937F-1B44E16C8E99}" destId="{ACD1178D-00AA-4814-96E6-9C80ACCBD1A0}" srcOrd="0" destOrd="0" presId="urn:microsoft.com/office/officeart/2005/8/layout/hierarchy2"/>
    <dgm:cxn modelId="{95A96EA1-328F-428E-BBF1-90CD3A891370}" srcId="{F0D8FC55-798D-46F6-8719-47FDC4614910}" destId="{EFF711FC-E7D2-4BC9-91FC-6164AF0F9D46}" srcOrd="1" destOrd="0" parTransId="{06A96A08-16BA-44F5-A599-F3373FD9964A}" sibTransId="{87169F4F-E524-4C7F-BF70-508435D056E5}"/>
    <dgm:cxn modelId="{9BD579A2-E25B-4847-8828-D1BC37A02A8B}" type="presOf" srcId="{6A006B55-06B2-4BF5-94C6-FFD317ECB367}" destId="{B77B0D7B-BFE9-4723-83BC-0611F45E4AEA}" srcOrd="0" destOrd="0" presId="urn:microsoft.com/office/officeart/2005/8/layout/hierarchy2"/>
    <dgm:cxn modelId="{EAE770B4-AAAF-4311-98CC-797CF4F5D20C}" type="presOf" srcId="{7B02A6BE-0713-4C64-ACF6-FF1B73C192C8}" destId="{9234A495-6660-4427-AFCC-E269CC3DC0F0}" srcOrd="1" destOrd="0" presId="urn:microsoft.com/office/officeart/2005/8/layout/hierarchy2"/>
    <dgm:cxn modelId="{23EB5BD9-D685-4822-8774-F5996B55F05E}" type="presOf" srcId="{06A96A08-16BA-44F5-A599-F3373FD9964A}" destId="{0AC5950A-1A06-4BB9-9074-767B6B218404}" srcOrd="1" destOrd="0" presId="urn:microsoft.com/office/officeart/2005/8/layout/hierarchy2"/>
    <dgm:cxn modelId="{AF0BB2DD-C69C-4145-AB71-F7D76FC91442}" type="presOf" srcId="{F0D8FC55-798D-46F6-8719-47FDC4614910}" destId="{BBCFA2AB-B6A4-4A56-A673-CA360F6155B2}" srcOrd="0" destOrd="0" presId="urn:microsoft.com/office/officeart/2005/8/layout/hierarchy2"/>
    <dgm:cxn modelId="{E0CED1DE-226B-44D1-9114-5EDE9896FD45}" type="presOf" srcId="{10DB8F73-0987-40D3-AA47-B05123D63760}" destId="{5287FB65-51AD-49AE-8678-11C98D4EF1F8}" srcOrd="0" destOrd="0" presId="urn:microsoft.com/office/officeart/2005/8/layout/hierarchy2"/>
    <dgm:cxn modelId="{F27A69F2-D429-40B2-A784-7569D9DE9855}" type="presOf" srcId="{06A96A08-16BA-44F5-A599-F3373FD9964A}" destId="{6F6F9A10-2B01-4E34-A9B5-A75657EEEB47}" srcOrd="0" destOrd="0" presId="urn:microsoft.com/office/officeart/2005/8/layout/hierarchy2"/>
    <dgm:cxn modelId="{AC39B7F6-F76C-4296-AD6B-BB8A2593BA96}" type="presOf" srcId="{48439891-E5C6-422A-9C25-1CE453A55402}" destId="{D2FC25F3-4ED6-4BFD-8C1A-A53563135303}" srcOrd="1" destOrd="0" presId="urn:microsoft.com/office/officeart/2005/8/layout/hierarchy2"/>
    <dgm:cxn modelId="{1A9027F8-94AC-4CF1-8624-D621562DEB7B}" type="presOf" srcId="{48439891-E5C6-422A-9C25-1CE453A55402}" destId="{07E01408-6F07-47B5-BE70-A4CE2FD39D0D}" srcOrd="0" destOrd="0" presId="urn:microsoft.com/office/officeart/2005/8/layout/hierarchy2"/>
    <dgm:cxn modelId="{934DE6FB-338D-417B-B801-4966412FC355}" type="presOf" srcId="{7B02A6BE-0713-4C64-ACF6-FF1B73C192C8}" destId="{BE9A1159-B59A-428F-961D-15D7AB269F14}" srcOrd="0" destOrd="0" presId="urn:microsoft.com/office/officeart/2005/8/layout/hierarchy2"/>
    <dgm:cxn modelId="{C789CEEE-F18E-456A-85B0-804532E817E8}" type="presParOf" srcId="{ACD1178D-00AA-4814-96E6-9C80ACCBD1A0}" destId="{F4881A60-D024-4B81-B6E8-9B53F4BCC78E}" srcOrd="0" destOrd="0" presId="urn:microsoft.com/office/officeart/2005/8/layout/hierarchy2"/>
    <dgm:cxn modelId="{62839EC0-F861-4562-A555-826BC020CF8A}" type="presParOf" srcId="{F4881A60-D024-4B81-B6E8-9B53F4BCC78E}" destId="{B77B0D7B-BFE9-4723-83BC-0611F45E4AEA}" srcOrd="0" destOrd="0" presId="urn:microsoft.com/office/officeart/2005/8/layout/hierarchy2"/>
    <dgm:cxn modelId="{C459A47C-8906-4D0B-B4FE-7F25E77DD9FC}" type="presParOf" srcId="{F4881A60-D024-4B81-B6E8-9B53F4BCC78E}" destId="{22182A95-B7C9-4E12-99E3-FF24F469E755}" srcOrd="1" destOrd="0" presId="urn:microsoft.com/office/officeart/2005/8/layout/hierarchy2"/>
    <dgm:cxn modelId="{5F2C47E4-715E-4255-AEE7-7AD8055E3496}" type="presParOf" srcId="{22182A95-B7C9-4E12-99E3-FF24F469E755}" destId="{07E01408-6F07-47B5-BE70-A4CE2FD39D0D}" srcOrd="0" destOrd="0" presId="urn:microsoft.com/office/officeart/2005/8/layout/hierarchy2"/>
    <dgm:cxn modelId="{A4483030-E822-4439-B7F1-559AFF22E2E6}" type="presParOf" srcId="{07E01408-6F07-47B5-BE70-A4CE2FD39D0D}" destId="{D2FC25F3-4ED6-4BFD-8C1A-A53563135303}" srcOrd="0" destOrd="0" presId="urn:microsoft.com/office/officeart/2005/8/layout/hierarchy2"/>
    <dgm:cxn modelId="{813783D7-8985-4556-A7F1-FA827A8E07CB}" type="presParOf" srcId="{22182A95-B7C9-4E12-99E3-FF24F469E755}" destId="{2A70DC63-510D-427C-A2A7-A4D2CD2A3B29}" srcOrd="1" destOrd="0" presId="urn:microsoft.com/office/officeart/2005/8/layout/hierarchy2"/>
    <dgm:cxn modelId="{EB87E376-B22C-451E-9944-6418CC68D3ED}" type="presParOf" srcId="{2A70DC63-510D-427C-A2A7-A4D2CD2A3B29}" destId="{BBCFA2AB-B6A4-4A56-A673-CA360F6155B2}" srcOrd="0" destOrd="0" presId="urn:microsoft.com/office/officeart/2005/8/layout/hierarchy2"/>
    <dgm:cxn modelId="{935D7C0C-1BF5-4056-98BC-B75405D4E34D}" type="presParOf" srcId="{2A70DC63-510D-427C-A2A7-A4D2CD2A3B29}" destId="{DDD39DCE-AA18-4409-9279-0076F2784AC6}" srcOrd="1" destOrd="0" presId="urn:microsoft.com/office/officeart/2005/8/layout/hierarchy2"/>
    <dgm:cxn modelId="{21D8FE09-FE3D-483B-9876-2B816E715DBB}" type="presParOf" srcId="{DDD39DCE-AA18-4409-9279-0076F2784AC6}" destId="{BE9A1159-B59A-428F-961D-15D7AB269F14}" srcOrd="0" destOrd="0" presId="urn:microsoft.com/office/officeart/2005/8/layout/hierarchy2"/>
    <dgm:cxn modelId="{B69C9E1B-1AB7-4924-8524-2AEBBADC7FD8}" type="presParOf" srcId="{BE9A1159-B59A-428F-961D-15D7AB269F14}" destId="{9234A495-6660-4427-AFCC-E269CC3DC0F0}" srcOrd="0" destOrd="0" presId="urn:microsoft.com/office/officeart/2005/8/layout/hierarchy2"/>
    <dgm:cxn modelId="{64721DCA-1AB0-4B4D-AFB6-C41F1574E4D9}" type="presParOf" srcId="{DDD39DCE-AA18-4409-9279-0076F2784AC6}" destId="{89D9479B-191B-4EEE-B0D9-07F4CD68979D}" srcOrd="1" destOrd="0" presId="urn:microsoft.com/office/officeart/2005/8/layout/hierarchy2"/>
    <dgm:cxn modelId="{82E9667A-6775-4C68-A6A0-54F3945E2F55}" type="presParOf" srcId="{89D9479B-191B-4EEE-B0D9-07F4CD68979D}" destId="{E555743E-5B40-4C6E-9B83-96B99A3A79D8}" srcOrd="0" destOrd="0" presId="urn:microsoft.com/office/officeart/2005/8/layout/hierarchy2"/>
    <dgm:cxn modelId="{7E3E8638-03C0-40C2-873B-9F18B0133EA8}" type="presParOf" srcId="{89D9479B-191B-4EEE-B0D9-07F4CD68979D}" destId="{8613D914-78F7-46AD-8359-4B81D4EAAA2D}" srcOrd="1" destOrd="0" presId="urn:microsoft.com/office/officeart/2005/8/layout/hierarchy2"/>
    <dgm:cxn modelId="{DA3E7C42-EB6F-463F-9DDE-A5DD78A5B3A8}" type="presParOf" srcId="{DDD39DCE-AA18-4409-9279-0076F2784AC6}" destId="{6F6F9A10-2B01-4E34-A9B5-A75657EEEB47}" srcOrd="2" destOrd="0" presId="urn:microsoft.com/office/officeart/2005/8/layout/hierarchy2"/>
    <dgm:cxn modelId="{5BA75721-6A46-4D09-9F5E-1F1B0B38818E}" type="presParOf" srcId="{6F6F9A10-2B01-4E34-A9B5-A75657EEEB47}" destId="{0AC5950A-1A06-4BB9-9074-767B6B218404}" srcOrd="0" destOrd="0" presId="urn:microsoft.com/office/officeart/2005/8/layout/hierarchy2"/>
    <dgm:cxn modelId="{64850EB7-BCEA-4DA4-978D-7675D3ED8B39}" type="presParOf" srcId="{DDD39DCE-AA18-4409-9279-0076F2784AC6}" destId="{9A3F3CB1-A8A9-4F5B-AF8C-EC6512B044C9}" srcOrd="3" destOrd="0" presId="urn:microsoft.com/office/officeart/2005/8/layout/hierarchy2"/>
    <dgm:cxn modelId="{411D0C7C-8316-4109-AECE-42B8D0D20582}" type="presParOf" srcId="{9A3F3CB1-A8A9-4F5B-AF8C-EC6512B044C9}" destId="{D41249BD-8E27-40B7-B6F0-9CF99FB63DBC}" srcOrd="0" destOrd="0" presId="urn:microsoft.com/office/officeart/2005/8/layout/hierarchy2"/>
    <dgm:cxn modelId="{FDE87BB2-43FB-4852-859B-068A29D9CBFE}" type="presParOf" srcId="{9A3F3CB1-A8A9-4F5B-AF8C-EC6512B044C9}" destId="{8361F80D-CF47-40D6-8ACA-B0E2BD887218}" srcOrd="1" destOrd="0" presId="urn:microsoft.com/office/officeart/2005/8/layout/hierarchy2"/>
    <dgm:cxn modelId="{C7945966-6F93-48BC-A575-57F8EEB9AE55}" type="presParOf" srcId="{22182A95-B7C9-4E12-99E3-FF24F469E755}" destId="{5287FB65-51AD-49AE-8678-11C98D4EF1F8}" srcOrd="2" destOrd="0" presId="urn:microsoft.com/office/officeart/2005/8/layout/hierarchy2"/>
    <dgm:cxn modelId="{703071BD-2E18-4E2E-8C2D-6318EC5AC535}" type="presParOf" srcId="{5287FB65-51AD-49AE-8678-11C98D4EF1F8}" destId="{23756E8F-3B23-4FBB-AFF5-5A457B8D514D}" srcOrd="0" destOrd="0" presId="urn:microsoft.com/office/officeart/2005/8/layout/hierarchy2"/>
    <dgm:cxn modelId="{EE30ABB1-7D9F-408A-8A17-939155757E63}" type="presParOf" srcId="{22182A95-B7C9-4E12-99E3-FF24F469E755}" destId="{8359683A-CBB7-41A0-876C-7B4F843DF828}" srcOrd="3" destOrd="0" presId="urn:microsoft.com/office/officeart/2005/8/layout/hierarchy2"/>
    <dgm:cxn modelId="{B152692B-4528-4755-A81D-626601753DCF}" type="presParOf" srcId="{8359683A-CBB7-41A0-876C-7B4F843DF828}" destId="{A4108D8A-084A-4BA8-93DC-FC5764BDC96E}" srcOrd="0" destOrd="0" presId="urn:microsoft.com/office/officeart/2005/8/layout/hierarchy2"/>
    <dgm:cxn modelId="{53838A56-A3D9-43A7-BB2D-8735EA3793FA}" type="presParOf" srcId="{8359683A-CBB7-41A0-876C-7B4F843DF828}" destId="{CE8613DC-804A-4C61-907C-D48CC26E1493}" srcOrd="1" destOrd="0" presId="urn:microsoft.com/office/officeart/2005/8/layout/hierarchy2"/>
    <dgm:cxn modelId="{FC86F73A-EA8B-4B2C-8052-73638CCE55BE}" type="presParOf" srcId="{CE8613DC-804A-4C61-907C-D48CC26E1493}" destId="{1F28715E-22E7-4987-946B-BEA04C17D7C5}" srcOrd="0" destOrd="0" presId="urn:microsoft.com/office/officeart/2005/8/layout/hierarchy2"/>
    <dgm:cxn modelId="{93A401D9-9612-4192-866C-9724D738C7EB}" type="presParOf" srcId="{1F28715E-22E7-4987-946B-BEA04C17D7C5}" destId="{0776A628-EAA5-483F-A06A-6335BD100513}" srcOrd="0" destOrd="0" presId="urn:microsoft.com/office/officeart/2005/8/layout/hierarchy2"/>
    <dgm:cxn modelId="{F1426FAA-6F81-4190-A65D-86A8D1C20949}" type="presParOf" srcId="{CE8613DC-804A-4C61-907C-D48CC26E1493}" destId="{236B63E4-6F42-4B49-BEDA-16BFE907D5D7}" srcOrd="1" destOrd="0" presId="urn:microsoft.com/office/officeart/2005/8/layout/hierarchy2"/>
    <dgm:cxn modelId="{091F35C3-FB96-48CA-A294-C7C6F1C12AC7}" type="presParOf" srcId="{236B63E4-6F42-4B49-BEDA-16BFE907D5D7}" destId="{F1650663-E379-4C93-884F-8308832A9818}" srcOrd="0" destOrd="0" presId="urn:microsoft.com/office/officeart/2005/8/layout/hierarchy2"/>
    <dgm:cxn modelId="{1F05DAFF-3F06-4928-A7C5-4920C47837D5}" type="presParOf" srcId="{236B63E4-6F42-4B49-BEDA-16BFE907D5D7}" destId="{2E3AFB62-0162-4C4E-A144-1DBE474459CB}"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C0CD4E-58BF-4A5A-9AD2-DBA3E9B3D66C}" type="doc">
      <dgm:prSet loTypeId="urn:microsoft.com/office/officeart/2005/8/layout/process1" loCatId="process" qsTypeId="urn:microsoft.com/office/officeart/2005/8/quickstyle/simple1" qsCatId="simple" csTypeId="urn:microsoft.com/office/officeart/2005/8/colors/accent3_2" csCatId="accent3" phldr="1"/>
      <dgm:spPr/>
    </dgm:pt>
    <dgm:pt modelId="{C5E9EE64-5085-431E-9961-2F67DD102AAD}">
      <dgm:prSet phldrT="[Metin]" custT="1"/>
      <dgm:spPr>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path path="circle">
            <a:fillToRect l="50000" t="50000" r="50000" b="50000"/>
          </a:path>
          <a:tileRect/>
        </a:gradFill>
        <a:ln w="38100">
          <a:solidFill>
            <a:srgbClr val="D6B36A"/>
          </a:solidFill>
        </a:ln>
      </dgm:spPr>
      <dgm:t>
        <a:bodyPr/>
        <a:lstStyle/>
        <a:p>
          <a:r>
            <a:rPr lang="tr-TR" sz="2000" b="1" dirty="0">
              <a:solidFill>
                <a:schemeClr val="bg1"/>
              </a:solidFill>
              <a:latin typeface="Calibri" pitchFamily="34" charset="0"/>
              <a:cs typeface="Calibri" pitchFamily="34" charset="0"/>
            </a:rPr>
            <a:t>Sanayi ve Teknoloji Bakanlığınca müracaatların davet veya duyuru usulü ile toplanması </a:t>
          </a:r>
        </a:p>
      </dgm:t>
    </dgm:pt>
    <dgm:pt modelId="{DE9375B2-C720-4996-B677-42C94FA4642B}" type="parTrans" cxnId="{361172DD-6C12-4107-A907-3C6943B7930A}">
      <dgm:prSet/>
      <dgm:spPr/>
      <dgm:t>
        <a:bodyPr/>
        <a:lstStyle/>
        <a:p>
          <a:endParaRPr lang="tr-TR" sz="1800">
            <a:latin typeface="Calibri" pitchFamily="34" charset="0"/>
            <a:cs typeface="Calibri" pitchFamily="34" charset="0"/>
          </a:endParaRPr>
        </a:p>
      </dgm:t>
    </dgm:pt>
    <dgm:pt modelId="{79B530CB-7B4E-4E34-9F45-C812125E2C3B}" type="sibTrans" cxnId="{361172DD-6C12-4107-A907-3C6943B7930A}">
      <dgm:prSet custT="1">
        <dgm:style>
          <a:lnRef idx="2">
            <a:schemeClr val="accent3"/>
          </a:lnRef>
          <a:fillRef idx="1">
            <a:schemeClr val="lt1"/>
          </a:fillRef>
          <a:effectRef idx="0">
            <a:schemeClr val="accent3"/>
          </a:effectRef>
          <a:fontRef idx="minor">
            <a:schemeClr val="dk1"/>
          </a:fontRef>
        </dgm:style>
      </dgm:prSet>
      <dgm:spPr>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a:ln>
          <a:solidFill>
            <a:schemeClr val="tx1">
              <a:lumMod val="65000"/>
              <a:lumOff val="35000"/>
            </a:schemeClr>
          </a:solidFill>
        </a:ln>
      </dgm:spPr>
      <dgm:t>
        <a:bodyPr/>
        <a:lstStyle/>
        <a:p>
          <a:endParaRPr lang="tr-TR" sz="1800">
            <a:latin typeface="Calibri" pitchFamily="34" charset="0"/>
            <a:cs typeface="Calibri" pitchFamily="34" charset="0"/>
          </a:endParaRPr>
        </a:p>
      </dgm:t>
    </dgm:pt>
    <dgm:pt modelId="{128D90A2-7560-470C-96EC-9363ABF754BB}">
      <dgm:prSet custT="1"/>
      <dgm:spPr>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path path="circle">
            <a:fillToRect l="50000" t="50000" r="50000" b="50000"/>
          </a:path>
          <a:tileRect/>
        </a:gradFill>
        <a:ln w="38100">
          <a:solidFill>
            <a:srgbClr val="D6B36A"/>
          </a:solidFill>
        </a:ln>
      </dgm:spPr>
      <dgm:t>
        <a:bodyPr/>
        <a:lstStyle/>
        <a:p>
          <a:r>
            <a:rPr lang="tr-TR" sz="2000" b="1" dirty="0">
              <a:solidFill>
                <a:schemeClr val="bg1"/>
              </a:solidFill>
              <a:latin typeface="Calibri" pitchFamily="34" charset="0"/>
              <a:cs typeface="Calibri" pitchFamily="34" charset="0"/>
            </a:rPr>
            <a:t>Desteklenmesine karar verilen her bir proje için Destek Kararı niteliğindeki Cumhurbaşkanı Kararı alınması</a:t>
          </a:r>
        </a:p>
      </dgm:t>
    </dgm:pt>
    <dgm:pt modelId="{EF2518EB-B4CB-48BB-B2E7-D9926D4AA960}" type="parTrans" cxnId="{A697509B-A76B-4AFF-B439-0B1F5904EAAA}">
      <dgm:prSet/>
      <dgm:spPr/>
      <dgm:t>
        <a:bodyPr/>
        <a:lstStyle/>
        <a:p>
          <a:endParaRPr lang="tr-TR" sz="1800">
            <a:latin typeface="Calibri" pitchFamily="34" charset="0"/>
            <a:cs typeface="Calibri" pitchFamily="34" charset="0"/>
          </a:endParaRPr>
        </a:p>
      </dgm:t>
    </dgm:pt>
    <dgm:pt modelId="{E2A61182-804C-4AAC-BD2E-0F4FD900DF11}" type="sibTrans" cxnId="{A697509B-A76B-4AFF-B439-0B1F5904EAAA}">
      <dgm:prSet custT="1">
        <dgm:style>
          <a:lnRef idx="2">
            <a:schemeClr val="accent3"/>
          </a:lnRef>
          <a:fillRef idx="1">
            <a:schemeClr val="lt1"/>
          </a:fillRef>
          <a:effectRef idx="0">
            <a:schemeClr val="accent3"/>
          </a:effectRef>
          <a:fontRef idx="minor">
            <a:schemeClr val="dk1"/>
          </a:fontRef>
        </dgm:style>
      </dgm:prSet>
      <dgm:spPr>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a:ln>
          <a:solidFill>
            <a:schemeClr val="tx1">
              <a:lumMod val="65000"/>
              <a:lumOff val="35000"/>
            </a:schemeClr>
          </a:solidFill>
        </a:ln>
      </dgm:spPr>
      <dgm:t>
        <a:bodyPr/>
        <a:lstStyle/>
        <a:p>
          <a:endParaRPr lang="tr-TR" sz="1800">
            <a:latin typeface="Calibri" pitchFamily="34" charset="0"/>
            <a:cs typeface="Calibri" pitchFamily="34" charset="0"/>
          </a:endParaRPr>
        </a:p>
      </dgm:t>
    </dgm:pt>
    <dgm:pt modelId="{6DCAB849-A648-4C7A-9902-5FC76E7E56C6}">
      <dgm:prSet phldrT="[Metin]" custT="1"/>
      <dgm:spPr>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path path="circle">
            <a:fillToRect l="50000" t="50000" r="50000" b="50000"/>
          </a:path>
          <a:tileRect/>
        </a:gradFill>
        <a:ln w="38100">
          <a:solidFill>
            <a:srgbClr val="D6B36A"/>
          </a:solidFill>
        </a:ln>
      </dgm:spPr>
      <dgm:t>
        <a:bodyPr/>
        <a:lstStyle/>
        <a:p>
          <a:r>
            <a:rPr lang="tr-TR" sz="2000" b="1" dirty="0">
              <a:solidFill>
                <a:schemeClr val="bg1"/>
              </a:solidFill>
              <a:latin typeface="Calibri" pitchFamily="34" charset="0"/>
              <a:cs typeface="Calibri" pitchFamily="34" charset="0"/>
            </a:rPr>
            <a:t>Müracaatların Bakanlık tarafından değerlendirilerek desteklenecek projelerin ve sağlanacak destek unsurlarının belirlenmesi</a:t>
          </a:r>
        </a:p>
      </dgm:t>
    </dgm:pt>
    <dgm:pt modelId="{F63DBED5-BB17-4794-9887-49A4E6365058}" type="parTrans" cxnId="{A6E4B511-D108-4EE6-A7BA-3F59EB6B8CC5}">
      <dgm:prSet/>
      <dgm:spPr/>
      <dgm:t>
        <a:bodyPr/>
        <a:lstStyle/>
        <a:p>
          <a:endParaRPr lang="tr-TR" sz="1800">
            <a:latin typeface="Calibri" pitchFamily="34" charset="0"/>
            <a:cs typeface="Calibri" pitchFamily="34" charset="0"/>
          </a:endParaRPr>
        </a:p>
      </dgm:t>
    </dgm:pt>
    <dgm:pt modelId="{AD951C1B-B623-4FFC-9E12-EA6C3BC0034E}" type="sibTrans" cxnId="{A6E4B511-D108-4EE6-A7BA-3F59EB6B8CC5}">
      <dgm:prSet custT="1"/>
      <dgm:spPr>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a:ln w="12700">
          <a:solidFill>
            <a:schemeClr val="tx1">
              <a:lumMod val="65000"/>
              <a:lumOff val="35000"/>
            </a:schemeClr>
          </a:solidFill>
        </a:ln>
      </dgm:spPr>
      <dgm:t>
        <a:bodyPr/>
        <a:lstStyle/>
        <a:p>
          <a:endParaRPr lang="tr-TR" sz="1800">
            <a:latin typeface="Calibri" pitchFamily="34" charset="0"/>
            <a:cs typeface="Calibri" pitchFamily="34" charset="0"/>
          </a:endParaRPr>
        </a:p>
      </dgm:t>
    </dgm:pt>
    <dgm:pt modelId="{0F0C2D13-660C-4ECA-A19E-398C5E7E9DC0}">
      <dgm:prSet custT="1"/>
      <dgm:spPr>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path path="circle">
            <a:fillToRect l="50000" t="50000" r="50000" b="50000"/>
          </a:path>
          <a:tileRect/>
        </a:gradFill>
        <a:ln w="38100">
          <a:solidFill>
            <a:srgbClr val="D6B36A"/>
          </a:solidFill>
        </a:ln>
      </dgm:spPr>
      <dgm:t>
        <a:bodyPr/>
        <a:lstStyle/>
        <a:p>
          <a:r>
            <a:rPr lang="tr-TR" sz="2000" b="1" dirty="0">
              <a:solidFill>
                <a:schemeClr val="bg1"/>
              </a:solidFill>
              <a:latin typeface="Calibri" pitchFamily="34" charset="0"/>
              <a:cs typeface="Calibri" pitchFamily="34" charset="0"/>
            </a:rPr>
            <a:t>Destek Kararı alınan projeler için Bakanlık tarafından teşvik belgesi düzenlenmesi</a:t>
          </a:r>
        </a:p>
      </dgm:t>
    </dgm:pt>
    <dgm:pt modelId="{3B6DF8BD-89CA-4D1E-A3E1-66D759E9616C}" type="parTrans" cxnId="{91153F16-E4AE-4D79-98C7-91C9901E8D89}">
      <dgm:prSet/>
      <dgm:spPr/>
      <dgm:t>
        <a:bodyPr/>
        <a:lstStyle/>
        <a:p>
          <a:endParaRPr lang="tr-TR" sz="1800">
            <a:latin typeface="Calibri" pitchFamily="34" charset="0"/>
            <a:cs typeface="Calibri" pitchFamily="34" charset="0"/>
          </a:endParaRPr>
        </a:p>
      </dgm:t>
    </dgm:pt>
    <dgm:pt modelId="{67AC4244-4B59-4C93-A282-A51C0E94220B}" type="sibTrans" cxnId="{91153F16-E4AE-4D79-98C7-91C9901E8D89}">
      <dgm:prSet/>
      <dgm:spPr>
        <a:solidFill>
          <a:srgbClr val="0070C0"/>
        </a:solidFill>
      </dgm:spPr>
      <dgm:t>
        <a:bodyPr/>
        <a:lstStyle/>
        <a:p>
          <a:endParaRPr lang="tr-TR" sz="1800">
            <a:latin typeface="Calibri" pitchFamily="34" charset="0"/>
            <a:cs typeface="Calibri" pitchFamily="34" charset="0"/>
          </a:endParaRPr>
        </a:p>
      </dgm:t>
    </dgm:pt>
    <dgm:pt modelId="{DEBCB9A1-5667-4ECE-BEC7-D5E5C87B9711}" type="pres">
      <dgm:prSet presAssocID="{E8C0CD4E-58BF-4A5A-9AD2-DBA3E9B3D66C}" presName="Name0" presStyleCnt="0">
        <dgm:presLayoutVars>
          <dgm:dir/>
          <dgm:resizeHandles val="exact"/>
        </dgm:presLayoutVars>
      </dgm:prSet>
      <dgm:spPr/>
    </dgm:pt>
    <dgm:pt modelId="{D9C6C218-A984-4A0B-8856-F8249DAA3331}" type="pres">
      <dgm:prSet presAssocID="{C5E9EE64-5085-431E-9961-2F67DD102AAD}" presName="node" presStyleLbl="node1" presStyleIdx="0" presStyleCnt="4">
        <dgm:presLayoutVars>
          <dgm:bulletEnabled val="1"/>
        </dgm:presLayoutVars>
      </dgm:prSet>
      <dgm:spPr/>
    </dgm:pt>
    <dgm:pt modelId="{0B3040AA-F2C8-4F2B-8CF9-2781E17F11BE}" type="pres">
      <dgm:prSet presAssocID="{79B530CB-7B4E-4E34-9F45-C812125E2C3B}" presName="sibTrans" presStyleLbl="sibTrans2D1" presStyleIdx="0" presStyleCnt="3"/>
      <dgm:spPr/>
    </dgm:pt>
    <dgm:pt modelId="{7D591608-C25E-450F-9EE0-FE5E9BC453BC}" type="pres">
      <dgm:prSet presAssocID="{79B530CB-7B4E-4E34-9F45-C812125E2C3B}" presName="connectorText" presStyleLbl="sibTrans2D1" presStyleIdx="0" presStyleCnt="3"/>
      <dgm:spPr/>
    </dgm:pt>
    <dgm:pt modelId="{8D866BC4-723C-498A-A875-F26F46CADFEB}" type="pres">
      <dgm:prSet presAssocID="{6DCAB849-A648-4C7A-9902-5FC76E7E56C6}" presName="node" presStyleLbl="node1" presStyleIdx="1" presStyleCnt="4">
        <dgm:presLayoutVars>
          <dgm:bulletEnabled val="1"/>
        </dgm:presLayoutVars>
      </dgm:prSet>
      <dgm:spPr/>
    </dgm:pt>
    <dgm:pt modelId="{482F0463-16DC-4034-BD50-6113D0575CAA}" type="pres">
      <dgm:prSet presAssocID="{AD951C1B-B623-4FFC-9E12-EA6C3BC0034E}" presName="sibTrans" presStyleLbl="sibTrans2D1" presStyleIdx="1" presStyleCnt="3"/>
      <dgm:spPr/>
    </dgm:pt>
    <dgm:pt modelId="{71FB2248-C9CF-418A-A3FA-1BBE9E400F28}" type="pres">
      <dgm:prSet presAssocID="{AD951C1B-B623-4FFC-9E12-EA6C3BC0034E}" presName="connectorText" presStyleLbl="sibTrans2D1" presStyleIdx="1" presStyleCnt="3"/>
      <dgm:spPr/>
    </dgm:pt>
    <dgm:pt modelId="{08DC40D4-45D2-4104-90C8-543068705998}" type="pres">
      <dgm:prSet presAssocID="{128D90A2-7560-470C-96EC-9363ABF754BB}" presName="node" presStyleLbl="node1" presStyleIdx="2" presStyleCnt="4">
        <dgm:presLayoutVars>
          <dgm:bulletEnabled val="1"/>
        </dgm:presLayoutVars>
      </dgm:prSet>
      <dgm:spPr/>
    </dgm:pt>
    <dgm:pt modelId="{EF8D3166-4E51-4A7C-A0B9-1516D33301B8}" type="pres">
      <dgm:prSet presAssocID="{E2A61182-804C-4AAC-BD2E-0F4FD900DF11}" presName="sibTrans" presStyleLbl="sibTrans2D1" presStyleIdx="2" presStyleCnt="3"/>
      <dgm:spPr/>
    </dgm:pt>
    <dgm:pt modelId="{A307BBC8-E308-40EC-9CB3-DE88D6907EA0}" type="pres">
      <dgm:prSet presAssocID="{E2A61182-804C-4AAC-BD2E-0F4FD900DF11}" presName="connectorText" presStyleLbl="sibTrans2D1" presStyleIdx="2" presStyleCnt="3"/>
      <dgm:spPr/>
    </dgm:pt>
    <dgm:pt modelId="{68F163C5-AA2E-4F6A-9D52-EE0C24E236E0}" type="pres">
      <dgm:prSet presAssocID="{0F0C2D13-660C-4ECA-A19E-398C5E7E9DC0}" presName="node" presStyleLbl="node1" presStyleIdx="3" presStyleCnt="4">
        <dgm:presLayoutVars>
          <dgm:bulletEnabled val="1"/>
        </dgm:presLayoutVars>
      </dgm:prSet>
      <dgm:spPr/>
    </dgm:pt>
  </dgm:ptLst>
  <dgm:cxnLst>
    <dgm:cxn modelId="{A6E4B511-D108-4EE6-A7BA-3F59EB6B8CC5}" srcId="{E8C0CD4E-58BF-4A5A-9AD2-DBA3E9B3D66C}" destId="{6DCAB849-A648-4C7A-9902-5FC76E7E56C6}" srcOrd="1" destOrd="0" parTransId="{F63DBED5-BB17-4794-9887-49A4E6365058}" sibTransId="{AD951C1B-B623-4FFC-9E12-EA6C3BC0034E}"/>
    <dgm:cxn modelId="{91153F16-E4AE-4D79-98C7-91C9901E8D89}" srcId="{E8C0CD4E-58BF-4A5A-9AD2-DBA3E9B3D66C}" destId="{0F0C2D13-660C-4ECA-A19E-398C5E7E9DC0}" srcOrd="3" destOrd="0" parTransId="{3B6DF8BD-89CA-4D1E-A3E1-66D759E9616C}" sibTransId="{67AC4244-4B59-4C93-A282-A51C0E94220B}"/>
    <dgm:cxn modelId="{F9B75A76-B853-47F5-AA0E-9706F09FD15A}" type="presOf" srcId="{AD951C1B-B623-4FFC-9E12-EA6C3BC0034E}" destId="{71FB2248-C9CF-418A-A3FA-1BBE9E400F28}" srcOrd="1" destOrd="0" presId="urn:microsoft.com/office/officeart/2005/8/layout/process1"/>
    <dgm:cxn modelId="{6E23B781-4F31-474B-9E1A-148FB8716158}" type="presOf" srcId="{79B530CB-7B4E-4E34-9F45-C812125E2C3B}" destId="{7D591608-C25E-450F-9EE0-FE5E9BC453BC}" srcOrd="1" destOrd="0" presId="urn:microsoft.com/office/officeart/2005/8/layout/process1"/>
    <dgm:cxn modelId="{A3C42C95-C8B1-4485-A04E-E2C2CBEB7B43}" type="presOf" srcId="{6DCAB849-A648-4C7A-9902-5FC76E7E56C6}" destId="{8D866BC4-723C-498A-A875-F26F46CADFEB}" srcOrd="0" destOrd="0" presId="urn:microsoft.com/office/officeart/2005/8/layout/process1"/>
    <dgm:cxn modelId="{A697509B-A76B-4AFF-B439-0B1F5904EAAA}" srcId="{E8C0CD4E-58BF-4A5A-9AD2-DBA3E9B3D66C}" destId="{128D90A2-7560-470C-96EC-9363ABF754BB}" srcOrd="2" destOrd="0" parTransId="{EF2518EB-B4CB-48BB-B2E7-D9926D4AA960}" sibTransId="{E2A61182-804C-4AAC-BD2E-0F4FD900DF11}"/>
    <dgm:cxn modelId="{F138DFA2-D206-4C36-8A90-C032082902D8}" type="presOf" srcId="{C5E9EE64-5085-431E-9961-2F67DD102AAD}" destId="{D9C6C218-A984-4A0B-8856-F8249DAA3331}" srcOrd="0" destOrd="0" presId="urn:microsoft.com/office/officeart/2005/8/layout/process1"/>
    <dgm:cxn modelId="{31CBC3A6-97D9-4956-A604-56B7A9A4FA2C}" type="presOf" srcId="{E2A61182-804C-4AAC-BD2E-0F4FD900DF11}" destId="{A307BBC8-E308-40EC-9CB3-DE88D6907EA0}" srcOrd="1" destOrd="0" presId="urn:microsoft.com/office/officeart/2005/8/layout/process1"/>
    <dgm:cxn modelId="{554A1DAC-32A2-4116-909A-A2C057BF2109}" type="presOf" srcId="{79B530CB-7B4E-4E34-9F45-C812125E2C3B}" destId="{0B3040AA-F2C8-4F2B-8CF9-2781E17F11BE}" srcOrd="0" destOrd="0" presId="urn:microsoft.com/office/officeart/2005/8/layout/process1"/>
    <dgm:cxn modelId="{13F034AC-C347-4555-A2BD-C8E97140F3F8}" type="presOf" srcId="{128D90A2-7560-470C-96EC-9363ABF754BB}" destId="{08DC40D4-45D2-4104-90C8-543068705998}" srcOrd="0" destOrd="0" presId="urn:microsoft.com/office/officeart/2005/8/layout/process1"/>
    <dgm:cxn modelId="{A55D4DC0-4B54-4100-87E0-594ACF778FC0}" type="presOf" srcId="{0F0C2D13-660C-4ECA-A19E-398C5E7E9DC0}" destId="{68F163C5-AA2E-4F6A-9D52-EE0C24E236E0}" srcOrd="0" destOrd="0" presId="urn:microsoft.com/office/officeart/2005/8/layout/process1"/>
    <dgm:cxn modelId="{C3261BDA-4AEF-4561-861D-67C346689172}" type="presOf" srcId="{AD951C1B-B623-4FFC-9E12-EA6C3BC0034E}" destId="{482F0463-16DC-4034-BD50-6113D0575CAA}" srcOrd="0" destOrd="0" presId="urn:microsoft.com/office/officeart/2005/8/layout/process1"/>
    <dgm:cxn modelId="{361172DD-6C12-4107-A907-3C6943B7930A}" srcId="{E8C0CD4E-58BF-4A5A-9AD2-DBA3E9B3D66C}" destId="{C5E9EE64-5085-431E-9961-2F67DD102AAD}" srcOrd="0" destOrd="0" parTransId="{DE9375B2-C720-4996-B677-42C94FA4642B}" sibTransId="{79B530CB-7B4E-4E34-9F45-C812125E2C3B}"/>
    <dgm:cxn modelId="{38E775F1-3092-41F7-9D18-786A0D907736}" type="presOf" srcId="{E8C0CD4E-58BF-4A5A-9AD2-DBA3E9B3D66C}" destId="{DEBCB9A1-5667-4ECE-BEC7-D5E5C87B9711}" srcOrd="0" destOrd="0" presId="urn:microsoft.com/office/officeart/2005/8/layout/process1"/>
    <dgm:cxn modelId="{4A7482F4-883B-425D-A063-C46B5D33C06C}" type="presOf" srcId="{E2A61182-804C-4AAC-BD2E-0F4FD900DF11}" destId="{EF8D3166-4E51-4A7C-A0B9-1516D33301B8}" srcOrd="0" destOrd="0" presId="urn:microsoft.com/office/officeart/2005/8/layout/process1"/>
    <dgm:cxn modelId="{1B46C60B-1683-4082-A021-3052C5BCF0F4}" type="presParOf" srcId="{DEBCB9A1-5667-4ECE-BEC7-D5E5C87B9711}" destId="{D9C6C218-A984-4A0B-8856-F8249DAA3331}" srcOrd="0" destOrd="0" presId="urn:microsoft.com/office/officeart/2005/8/layout/process1"/>
    <dgm:cxn modelId="{9C420134-A4AF-44BA-98E3-3821CF0D79CA}" type="presParOf" srcId="{DEBCB9A1-5667-4ECE-BEC7-D5E5C87B9711}" destId="{0B3040AA-F2C8-4F2B-8CF9-2781E17F11BE}" srcOrd="1" destOrd="0" presId="urn:microsoft.com/office/officeart/2005/8/layout/process1"/>
    <dgm:cxn modelId="{B2FD38AC-4967-4EF4-A6A1-57301F59D340}" type="presParOf" srcId="{0B3040AA-F2C8-4F2B-8CF9-2781E17F11BE}" destId="{7D591608-C25E-450F-9EE0-FE5E9BC453BC}" srcOrd="0" destOrd="0" presId="urn:microsoft.com/office/officeart/2005/8/layout/process1"/>
    <dgm:cxn modelId="{E0361EF6-54E0-468E-8168-C18B87CB1D09}" type="presParOf" srcId="{DEBCB9A1-5667-4ECE-BEC7-D5E5C87B9711}" destId="{8D866BC4-723C-498A-A875-F26F46CADFEB}" srcOrd="2" destOrd="0" presId="urn:microsoft.com/office/officeart/2005/8/layout/process1"/>
    <dgm:cxn modelId="{C1BFEE5B-4E69-4F1E-9DEC-8A49B551E384}" type="presParOf" srcId="{DEBCB9A1-5667-4ECE-BEC7-D5E5C87B9711}" destId="{482F0463-16DC-4034-BD50-6113D0575CAA}" srcOrd="3" destOrd="0" presId="urn:microsoft.com/office/officeart/2005/8/layout/process1"/>
    <dgm:cxn modelId="{3AEF74CC-726B-43EA-9E5A-7F4FA9620EAD}" type="presParOf" srcId="{482F0463-16DC-4034-BD50-6113D0575CAA}" destId="{71FB2248-C9CF-418A-A3FA-1BBE9E400F28}" srcOrd="0" destOrd="0" presId="urn:microsoft.com/office/officeart/2005/8/layout/process1"/>
    <dgm:cxn modelId="{EE0D67BF-8C34-4C3E-9E7B-EB6C913C37BF}" type="presParOf" srcId="{DEBCB9A1-5667-4ECE-BEC7-D5E5C87B9711}" destId="{08DC40D4-45D2-4104-90C8-543068705998}" srcOrd="4" destOrd="0" presId="urn:microsoft.com/office/officeart/2005/8/layout/process1"/>
    <dgm:cxn modelId="{115AD16E-C07A-498C-A0DA-DA1E3D7F0877}" type="presParOf" srcId="{DEBCB9A1-5667-4ECE-BEC7-D5E5C87B9711}" destId="{EF8D3166-4E51-4A7C-A0B9-1516D33301B8}" srcOrd="5" destOrd="0" presId="urn:microsoft.com/office/officeart/2005/8/layout/process1"/>
    <dgm:cxn modelId="{B6186296-1F0E-4DE1-B8FE-4DF6F2017D58}" type="presParOf" srcId="{EF8D3166-4E51-4A7C-A0B9-1516D33301B8}" destId="{A307BBC8-E308-40EC-9CB3-DE88D6907EA0}" srcOrd="0" destOrd="0" presId="urn:microsoft.com/office/officeart/2005/8/layout/process1"/>
    <dgm:cxn modelId="{7E0BCA44-A9A7-4BBD-B29A-CF9D7E282BE5}" type="presParOf" srcId="{DEBCB9A1-5667-4ECE-BEC7-D5E5C87B9711}" destId="{68F163C5-AA2E-4F6A-9D52-EE0C24E236E0}"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73BC29-C9E7-498E-B5EC-12DA0B88B59E}" type="doc">
      <dgm:prSet loTypeId="urn:microsoft.com/office/officeart/2005/8/layout/hierarchy1" loCatId="hierarchy" qsTypeId="urn:microsoft.com/office/officeart/2005/8/quickstyle/simple1" qsCatId="simple" csTypeId="urn:microsoft.com/office/officeart/2005/8/colors/accent2_1" csCatId="accent2" phldr="1"/>
      <dgm:spPr/>
      <dgm:t>
        <a:bodyPr/>
        <a:lstStyle/>
        <a:p>
          <a:endParaRPr lang="tr-TR"/>
        </a:p>
      </dgm:t>
    </dgm:pt>
    <dgm:pt modelId="{7C27BE37-32CC-4F09-AF81-B05A750FEFC2}">
      <dgm:prSet phldrT="[Metin]" custT="1"/>
      <dgm:spPr>
        <a:solidFill>
          <a:srgbClr val="D6B36A">
            <a:alpha val="90000"/>
          </a:srgbClr>
        </a:solidFill>
      </dgm:spPr>
      <dgm:t>
        <a:bodyPr/>
        <a:lstStyle/>
        <a:p>
          <a:r>
            <a:rPr lang="tr-TR" sz="2000" b="1" dirty="0">
              <a:effectLst>
                <a:outerShdw blurRad="38100" dist="38100" dir="2700000" algn="tl">
                  <a:srgbClr val="000000">
                    <a:alpha val="43137"/>
                  </a:srgbClr>
                </a:outerShdw>
              </a:effectLst>
            </a:rPr>
            <a:t>PROJE DEĞERLENDİRME KOMİTESİ KARARI</a:t>
          </a:r>
        </a:p>
      </dgm:t>
    </dgm:pt>
    <dgm:pt modelId="{4817B4AC-0E2D-4A4A-8398-4D92B3A3C0CE}" type="parTrans" cxnId="{B73E4F69-4733-48A6-B247-25C9564D4351}">
      <dgm:prSet/>
      <dgm:spPr/>
      <dgm:t>
        <a:bodyPr/>
        <a:lstStyle/>
        <a:p>
          <a:endParaRPr lang="tr-TR"/>
        </a:p>
      </dgm:t>
    </dgm:pt>
    <dgm:pt modelId="{37C0C0B5-1313-4587-B8A5-6E8064104274}" type="sibTrans" cxnId="{B73E4F69-4733-48A6-B247-25C9564D4351}">
      <dgm:prSet/>
      <dgm:spPr/>
      <dgm:t>
        <a:bodyPr/>
        <a:lstStyle/>
        <a:p>
          <a:endParaRPr lang="tr-TR"/>
        </a:p>
      </dgm:t>
    </dgm:pt>
    <dgm:pt modelId="{608A89A2-D93A-4271-84F8-843013C3A3B1}">
      <dgm:prSet phldrT="[Metin]" custT="1"/>
      <dgm:spPr>
        <a:solidFill>
          <a:srgbClr val="D6B36A">
            <a:alpha val="90000"/>
          </a:srgbClr>
        </a:solidFill>
      </dgm:spPr>
      <dgm:t>
        <a:bodyPr/>
        <a:lstStyle/>
        <a:p>
          <a:r>
            <a:rPr lang="tr-TR" sz="2000" b="1" dirty="0">
              <a:solidFill>
                <a:schemeClr val="tx1"/>
              </a:solidFill>
              <a:effectLst>
                <a:outerShdw blurRad="38100" dist="38100" dir="2700000" algn="tl">
                  <a:srgbClr val="000000">
                    <a:alpha val="43137"/>
                  </a:srgbClr>
                </a:outerShdw>
              </a:effectLst>
            </a:rPr>
            <a:t>Stratejik Yatırım</a:t>
          </a:r>
        </a:p>
      </dgm:t>
    </dgm:pt>
    <dgm:pt modelId="{8B2DDB41-6D54-4EA2-AA16-73BB2F840849}" type="parTrans" cxnId="{77D9FBA6-2264-48C9-A46D-A6CCF24BD200}">
      <dgm:prSet/>
      <dgm:spPr/>
      <dgm:t>
        <a:bodyPr/>
        <a:lstStyle/>
        <a:p>
          <a:endParaRPr lang="tr-TR"/>
        </a:p>
      </dgm:t>
    </dgm:pt>
    <dgm:pt modelId="{C00ACFFE-31D2-4FFB-9F78-A8E655FA8ADB}" type="sibTrans" cxnId="{77D9FBA6-2264-48C9-A46D-A6CCF24BD200}">
      <dgm:prSet/>
      <dgm:spPr/>
      <dgm:t>
        <a:bodyPr/>
        <a:lstStyle/>
        <a:p>
          <a:endParaRPr lang="tr-TR"/>
        </a:p>
      </dgm:t>
    </dgm:pt>
    <dgm:pt modelId="{283AC8B5-91A0-4965-969E-3A9929EDB09B}">
      <dgm:prSet phldrT="[Metin]" custT="1"/>
      <dgm:spPr>
        <a:solidFill>
          <a:srgbClr val="D6B36A">
            <a:alpha val="90000"/>
          </a:srgbClr>
        </a:solidFill>
      </dgm:spPr>
      <dgm:t>
        <a:bodyPr/>
        <a:lstStyle/>
        <a:p>
          <a:r>
            <a:rPr lang="tr-TR" sz="2000" b="1" dirty="0">
              <a:solidFill>
                <a:schemeClr val="tx1"/>
              </a:solidFill>
              <a:effectLst>
                <a:outerShdw blurRad="38100" dist="38100" dir="2700000" algn="tl">
                  <a:srgbClr val="000000">
                    <a:alpha val="43137"/>
                  </a:srgbClr>
                </a:outerShdw>
              </a:effectLst>
            </a:rPr>
            <a:t>Proje Bazlı Teşvik</a:t>
          </a:r>
        </a:p>
      </dgm:t>
    </dgm:pt>
    <dgm:pt modelId="{F31A6034-3011-42CF-805C-A5613195298A}" type="parTrans" cxnId="{10D4B253-0D5E-420E-83C4-F309E5C96180}">
      <dgm:prSet/>
      <dgm:spPr/>
      <dgm:t>
        <a:bodyPr/>
        <a:lstStyle/>
        <a:p>
          <a:endParaRPr lang="tr-TR"/>
        </a:p>
      </dgm:t>
    </dgm:pt>
    <dgm:pt modelId="{4FC5B253-301A-4AA4-B47D-979F4ECE200D}" type="sibTrans" cxnId="{10D4B253-0D5E-420E-83C4-F309E5C96180}">
      <dgm:prSet/>
      <dgm:spPr/>
      <dgm:t>
        <a:bodyPr/>
        <a:lstStyle/>
        <a:p>
          <a:endParaRPr lang="tr-TR"/>
        </a:p>
      </dgm:t>
    </dgm:pt>
    <dgm:pt modelId="{0B645D64-CD9B-4E64-88A4-D6F9EDEB2B69}">
      <dgm:prSet phldrT="[Metin]" custT="1"/>
      <dgm:spPr>
        <a:solidFill>
          <a:srgbClr val="F7F0E1">
            <a:alpha val="90000"/>
          </a:srgbClr>
        </a:solidFill>
      </dgm:spPr>
      <dgm:t>
        <a:bodyPr/>
        <a:lstStyle/>
        <a:p>
          <a:r>
            <a:rPr lang="tr-TR" sz="1200" b="1" dirty="0"/>
            <a:t>Öncelikli Ürün Listesindeki ürünlerin üretimine yönelik yatırımlardan uygun görülenler «Stratejik Yatırım» koşulları aranmaksızın destek kapsamına alınabilir.</a:t>
          </a:r>
        </a:p>
      </dgm:t>
    </dgm:pt>
    <dgm:pt modelId="{6DD040B9-DDFD-423B-8C31-C454C066F3E7}" type="parTrans" cxnId="{DDE4837B-FA00-494B-820B-0050A552A6F2}">
      <dgm:prSet/>
      <dgm:spPr/>
      <dgm:t>
        <a:bodyPr/>
        <a:lstStyle/>
        <a:p>
          <a:endParaRPr lang="tr-TR"/>
        </a:p>
      </dgm:t>
    </dgm:pt>
    <dgm:pt modelId="{66062C87-9DE0-4D3D-8019-A672BC94388F}" type="sibTrans" cxnId="{DDE4837B-FA00-494B-820B-0050A552A6F2}">
      <dgm:prSet/>
      <dgm:spPr/>
      <dgm:t>
        <a:bodyPr/>
        <a:lstStyle/>
        <a:p>
          <a:endParaRPr lang="tr-TR"/>
        </a:p>
      </dgm:t>
    </dgm:pt>
    <dgm:pt modelId="{B157061E-ED80-4426-B4CA-9696F209D5E1}">
      <dgm:prSet phldrT="[Metin]" custT="1"/>
      <dgm:spPr>
        <a:solidFill>
          <a:srgbClr val="F7F0E1">
            <a:alpha val="90000"/>
          </a:srgbClr>
        </a:solidFill>
      </dgm:spPr>
      <dgm:t>
        <a:bodyPr/>
        <a:lstStyle/>
        <a:p>
          <a:r>
            <a:rPr lang="tr-TR" sz="1200" b="1" dirty="0"/>
            <a:t>Yatırım tutarı 50 Milyon TL ve 500 Milyon TL arasında olup, öncelikli ürün listesindeki ürünlerin üretimine yönelik yatırımlardan uygun görülenler Proje Bazlı Teşvik Sistemi kapsamına alınabilir.</a:t>
          </a:r>
        </a:p>
      </dgm:t>
    </dgm:pt>
    <dgm:pt modelId="{6406461B-9D94-46F6-B3AD-84A3B99231F1}" type="parTrans" cxnId="{BFB24DFE-7D21-4B79-A3C9-6BA461E442BC}">
      <dgm:prSet/>
      <dgm:spPr/>
      <dgm:t>
        <a:bodyPr/>
        <a:lstStyle/>
        <a:p>
          <a:endParaRPr lang="tr-TR"/>
        </a:p>
      </dgm:t>
    </dgm:pt>
    <dgm:pt modelId="{DE5E8992-DFAC-414E-9BE9-AD7E59514E5D}" type="sibTrans" cxnId="{BFB24DFE-7D21-4B79-A3C9-6BA461E442BC}">
      <dgm:prSet/>
      <dgm:spPr/>
      <dgm:t>
        <a:bodyPr/>
        <a:lstStyle/>
        <a:p>
          <a:endParaRPr lang="tr-TR"/>
        </a:p>
      </dgm:t>
    </dgm:pt>
    <dgm:pt modelId="{5E7EA618-BB77-4EC3-AF40-664FA5DFA180}">
      <dgm:prSet phldrT="[Metin]" custT="1"/>
      <dgm:spPr>
        <a:solidFill>
          <a:srgbClr val="F7F0E1">
            <a:alpha val="90000"/>
          </a:srgbClr>
        </a:solidFill>
      </dgm:spPr>
      <dgm:t>
        <a:bodyPr/>
        <a:lstStyle/>
        <a:p>
          <a:r>
            <a:rPr lang="tr-TR" sz="1200" b="1" dirty="0"/>
            <a:t>Bu kapsamda desteklenmesi uygun görülen projeler Bakanlık tarafından Cumhurbaşkanına sunulur ve desteklenmesine karar verilenler için Destek Kararı yayımlanır.</a:t>
          </a:r>
        </a:p>
      </dgm:t>
    </dgm:pt>
    <dgm:pt modelId="{03CE03EE-EFEB-408A-B7EA-5709CE2ECFBC}" type="parTrans" cxnId="{A5BAFA57-359D-4A39-8AAF-D80DF740D411}">
      <dgm:prSet/>
      <dgm:spPr/>
      <dgm:t>
        <a:bodyPr/>
        <a:lstStyle/>
        <a:p>
          <a:endParaRPr lang="tr-TR"/>
        </a:p>
      </dgm:t>
    </dgm:pt>
    <dgm:pt modelId="{1FE572ED-C738-40DD-803E-43434B21EF34}" type="sibTrans" cxnId="{A5BAFA57-359D-4A39-8AAF-D80DF740D411}">
      <dgm:prSet/>
      <dgm:spPr/>
      <dgm:t>
        <a:bodyPr/>
        <a:lstStyle/>
        <a:p>
          <a:endParaRPr lang="tr-TR"/>
        </a:p>
      </dgm:t>
    </dgm:pt>
    <dgm:pt modelId="{35EEBECF-3A09-4C36-9DEA-E67007819D17}" type="pres">
      <dgm:prSet presAssocID="{4173BC29-C9E7-498E-B5EC-12DA0B88B59E}" presName="hierChild1" presStyleCnt="0">
        <dgm:presLayoutVars>
          <dgm:chPref val="1"/>
          <dgm:dir/>
          <dgm:animOne val="branch"/>
          <dgm:animLvl val="lvl"/>
          <dgm:resizeHandles/>
        </dgm:presLayoutVars>
      </dgm:prSet>
      <dgm:spPr/>
    </dgm:pt>
    <dgm:pt modelId="{5E13C299-323B-42D4-8A2D-7A536792000E}" type="pres">
      <dgm:prSet presAssocID="{7C27BE37-32CC-4F09-AF81-B05A750FEFC2}" presName="hierRoot1" presStyleCnt="0"/>
      <dgm:spPr/>
    </dgm:pt>
    <dgm:pt modelId="{3141BA97-9DFA-4D63-9435-F8E09F1A3121}" type="pres">
      <dgm:prSet presAssocID="{7C27BE37-32CC-4F09-AF81-B05A750FEFC2}" presName="composite" presStyleCnt="0"/>
      <dgm:spPr/>
    </dgm:pt>
    <dgm:pt modelId="{A68AA204-26BA-454C-8910-587352FF829A}" type="pres">
      <dgm:prSet presAssocID="{7C27BE37-32CC-4F09-AF81-B05A750FEFC2}" presName="background" presStyleLbl="node0" presStyleIdx="0" presStyleCnt="1"/>
      <dgm:spPr>
        <a:solidFill>
          <a:srgbClr val="6C8190"/>
        </a:solidFill>
      </dgm:spPr>
    </dgm:pt>
    <dgm:pt modelId="{CCCCD4AD-D820-4CA9-9654-625A9A52D8B9}" type="pres">
      <dgm:prSet presAssocID="{7C27BE37-32CC-4F09-AF81-B05A750FEFC2}" presName="text" presStyleLbl="fgAcc0" presStyleIdx="0" presStyleCnt="1">
        <dgm:presLayoutVars>
          <dgm:chPref val="3"/>
        </dgm:presLayoutVars>
      </dgm:prSet>
      <dgm:spPr/>
    </dgm:pt>
    <dgm:pt modelId="{C2D5EE28-83F6-4198-BEA1-AF6E48BE67E2}" type="pres">
      <dgm:prSet presAssocID="{7C27BE37-32CC-4F09-AF81-B05A750FEFC2}" presName="hierChild2" presStyleCnt="0"/>
      <dgm:spPr/>
    </dgm:pt>
    <dgm:pt modelId="{A271CAA3-DEB6-4F1B-8888-3FDA7C0B1F87}" type="pres">
      <dgm:prSet presAssocID="{8B2DDB41-6D54-4EA2-AA16-73BB2F840849}" presName="Name10" presStyleLbl="parChTrans1D2" presStyleIdx="0" presStyleCnt="2"/>
      <dgm:spPr/>
    </dgm:pt>
    <dgm:pt modelId="{579C1C83-9806-4F6C-A3C9-A5D2E774C016}" type="pres">
      <dgm:prSet presAssocID="{608A89A2-D93A-4271-84F8-843013C3A3B1}" presName="hierRoot2" presStyleCnt="0"/>
      <dgm:spPr/>
    </dgm:pt>
    <dgm:pt modelId="{82CFB69F-E821-42DA-AB4D-9DD0951EEFC2}" type="pres">
      <dgm:prSet presAssocID="{608A89A2-D93A-4271-84F8-843013C3A3B1}" presName="composite2" presStyleCnt="0"/>
      <dgm:spPr/>
    </dgm:pt>
    <dgm:pt modelId="{245C161A-4EC7-462F-8B8F-1698E029582E}" type="pres">
      <dgm:prSet presAssocID="{608A89A2-D93A-4271-84F8-843013C3A3B1}" presName="background2" presStyleLbl="node2" presStyleIdx="0" presStyleCnt="2"/>
      <dgm:spPr>
        <a:solidFill>
          <a:srgbClr val="6C8190"/>
        </a:solidFill>
      </dgm:spPr>
    </dgm:pt>
    <dgm:pt modelId="{92C2D593-ED07-46D0-AC7F-7A1940785339}" type="pres">
      <dgm:prSet presAssocID="{608A89A2-D93A-4271-84F8-843013C3A3B1}" presName="text2" presStyleLbl="fgAcc2" presStyleIdx="0" presStyleCnt="2">
        <dgm:presLayoutVars>
          <dgm:chPref val="3"/>
        </dgm:presLayoutVars>
      </dgm:prSet>
      <dgm:spPr/>
    </dgm:pt>
    <dgm:pt modelId="{B707DED3-7C99-448F-B30F-E693C967A718}" type="pres">
      <dgm:prSet presAssocID="{608A89A2-D93A-4271-84F8-843013C3A3B1}" presName="hierChild3" presStyleCnt="0"/>
      <dgm:spPr/>
    </dgm:pt>
    <dgm:pt modelId="{A917E653-5EDB-4F6D-AD4B-5DDA3D7A2D09}" type="pres">
      <dgm:prSet presAssocID="{6DD040B9-DDFD-423B-8C31-C454C066F3E7}" presName="Name17" presStyleLbl="parChTrans1D3" presStyleIdx="0" presStyleCnt="3"/>
      <dgm:spPr/>
    </dgm:pt>
    <dgm:pt modelId="{5191F595-BD29-4901-845B-4EE653125179}" type="pres">
      <dgm:prSet presAssocID="{0B645D64-CD9B-4E64-88A4-D6F9EDEB2B69}" presName="hierRoot3" presStyleCnt="0"/>
      <dgm:spPr/>
    </dgm:pt>
    <dgm:pt modelId="{4DB41400-F5D2-41F2-B832-48116A548B1C}" type="pres">
      <dgm:prSet presAssocID="{0B645D64-CD9B-4E64-88A4-D6F9EDEB2B69}" presName="composite3" presStyleCnt="0"/>
      <dgm:spPr/>
    </dgm:pt>
    <dgm:pt modelId="{F46E3125-FD16-4B33-A3C0-E48F166C0AB3}" type="pres">
      <dgm:prSet presAssocID="{0B645D64-CD9B-4E64-88A4-D6F9EDEB2B69}" presName="background3" presStyleLbl="node3" presStyleIdx="0" presStyleCnt="3"/>
      <dgm:spPr>
        <a:solidFill>
          <a:srgbClr val="E2E7EA"/>
        </a:solidFill>
      </dgm:spPr>
    </dgm:pt>
    <dgm:pt modelId="{7BA375D9-F458-4A4D-99C2-8E756185DF2A}" type="pres">
      <dgm:prSet presAssocID="{0B645D64-CD9B-4E64-88A4-D6F9EDEB2B69}" presName="text3" presStyleLbl="fgAcc3" presStyleIdx="0" presStyleCnt="3">
        <dgm:presLayoutVars>
          <dgm:chPref val="3"/>
        </dgm:presLayoutVars>
      </dgm:prSet>
      <dgm:spPr/>
    </dgm:pt>
    <dgm:pt modelId="{8B621E2C-5678-4E8D-B009-96BC6D1ABEE8}" type="pres">
      <dgm:prSet presAssocID="{0B645D64-CD9B-4E64-88A4-D6F9EDEB2B69}" presName="hierChild4" presStyleCnt="0"/>
      <dgm:spPr/>
    </dgm:pt>
    <dgm:pt modelId="{882ABC2F-FC1A-4E16-B4E9-1A11478E1BDE}" type="pres">
      <dgm:prSet presAssocID="{F31A6034-3011-42CF-805C-A5613195298A}" presName="Name10" presStyleLbl="parChTrans1D2" presStyleIdx="1" presStyleCnt="2"/>
      <dgm:spPr/>
    </dgm:pt>
    <dgm:pt modelId="{4B02FA40-BC7B-45D1-AF3C-8F37DA09BDB9}" type="pres">
      <dgm:prSet presAssocID="{283AC8B5-91A0-4965-969E-3A9929EDB09B}" presName="hierRoot2" presStyleCnt="0"/>
      <dgm:spPr/>
    </dgm:pt>
    <dgm:pt modelId="{E33D9F21-FED4-4F9C-A1EC-44B86B0D2CD4}" type="pres">
      <dgm:prSet presAssocID="{283AC8B5-91A0-4965-969E-3A9929EDB09B}" presName="composite2" presStyleCnt="0"/>
      <dgm:spPr/>
    </dgm:pt>
    <dgm:pt modelId="{C0C371EE-A86B-44AB-9663-274EB1A3C38D}" type="pres">
      <dgm:prSet presAssocID="{283AC8B5-91A0-4965-969E-3A9929EDB09B}" presName="background2" presStyleLbl="node2" presStyleIdx="1" presStyleCnt="2"/>
      <dgm:spPr>
        <a:solidFill>
          <a:srgbClr val="6C8190"/>
        </a:solidFill>
      </dgm:spPr>
    </dgm:pt>
    <dgm:pt modelId="{50D797FB-34ED-4407-937F-EF5BDD1FE9A6}" type="pres">
      <dgm:prSet presAssocID="{283AC8B5-91A0-4965-969E-3A9929EDB09B}" presName="text2" presStyleLbl="fgAcc2" presStyleIdx="1" presStyleCnt="2">
        <dgm:presLayoutVars>
          <dgm:chPref val="3"/>
        </dgm:presLayoutVars>
      </dgm:prSet>
      <dgm:spPr/>
    </dgm:pt>
    <dgm:pt modelId="{FD3C3472-6CEC-42ED-B3E4-23CBA17E4865}" type="pres">
      <dgm:prSet presAssocID="{283AC8B5-91A0-4965-969E-3A9929EDB09B}" presName="hierChild3" presStyleCnt="0"/>
      <dgm:spPr/>
    </dgm:pt>
    <dgm:pt modelId="{990B7926-903E-4CE7-821F-5A3F44FBC682}" type="pres">
      <dgm:prSet presAssocID="{6406461B-9D94-46F6-B3AD-84A3B99231F1}" presName="Name17" presStyleLbl="parChTrans1D3" presStyleIdx="1" presStyleCnt="3"/>
      <dgm:spPr/>
    </dgm:pt>
    <dgm:pt modelId="{D03D4873-5BD7-4A9E-AD7D-DD41E4CE4571}" type="pres">
      <dgm:prSet presAssocID="{B157061E-ED80-4426-B4CA-9696F209D5E1}" presName="hierRoot3" presStyleCnt="0"/>
      <dgm:spPr/>
    </dgm:pt>
    <dgm:pt modelId="{D95E78EB-7B44-47D4-A005-20F54FF3BE7E}" type="pres">
      <dgm:prSet presAssocID="{B157061E-ED80-4426-B4CA-9696F209D5E1}" presName="composite3" presStyleCnt="0"/>
      <dgm:spPr/>
    </dgm:pt>
    <dgm:pt modelId="{E2FEB58B-BE5A-4339-83A0-E2257E88FF90}" type="pres">
      <dgm:prSet presAssocID="{B157061E-ED80-4426-B4CA-9696F209D5E1}" presName="background3" presStyleLbl="node3" presStyleIdx="1" presStyleCnt="3"/>
      <dgm:spPr>
        <a:solidFill>
          <a:srgbClr val="E2E7EA"/>
        </a:solidFill>
      </dgm:spPr>
    </dgm:pt>
    <dgm:pt modelId="{70717142-E37B-48F4-910A-BDB43113C8AC}" type="pres">
      <dgm:prSet presAssocID="{B157061E-ED80-4426-B4CA-9696F209D5E1}" presName="text3" presStyleLbl="fgAcc3" presStyleIdx="1" presStyleCnt="3">
        <dgm:presLayoutVars>
          <dgm:chPref val="3"/>
        </dgm:presLayoutVars>
      </dgm:prSet>
      <dgm:spPr/>
    </dgm:pt>
    <dgm:pt modelId="{A5A82FFB-B628-403A-B96A-027A81613D52}" type="pres">
      <dgm:prSet presAssocID="{B157061E-ED80-4426-B4CA-9696F209D5E1}" presName="hierChild4" presStyleCnt="0"/>
      <dgm:spPr/>
    </dgm:pt>
    <dgm:pt modelId="{8C12E9E4-97BA-4899-9760-5FC5DCBBA005}" type="pres">
      <dgm:prSet presAssocID="{03CE03EE-EFEB-408A-B7EA-5709CE2ECFBC}" presName="Name17" presStyleLbl="parChTrans1D3" presStyleIdx="2" presStyleCnt="3"/>
      <dgm:spPr/>
    </dgm:pt>
    <dgm:pt modelId="{C0F223BC-598B-4615-826F-B801F315AE0E}" type="pres">
      <dgm:prSet presAssocID="{5E7EA618-BB77-4EC3-AF40-664FA5DFA180}" presName="hierRoot3" presStyleCnt="0"/>
      <dgm:spPr/>
    </dgm:pt>
    <dgm:pt modelId="{6B1524DB-B0F5-47E6-B34E-3AA2F55B25A4}" type="pres">
      <dgm:prSet presAssocID="{5E7EA618-BB77-4EC3-AF40-664FA5DFA180}" presName="composite3" presStyleCnt="0"/>
      <dgm:spPr/>
    </dgm:pt>
    <dgm:pt modelId="{E2F47915-3EE8-460D-B99D-D48985056D2C}" type="pres">
      <dgm:prSet presAssocID="{5E7EA618-BB77-4EC3-AF40-664FA5DFA180}" presName="background3" presStyleLbl="node3" presStyleIdx="2" presStyleCnt="3"/>
      <dgm:spPr>
        <a:solidFill>
          <a:srgbClr val="E2E7EA"/>
        </a:solidFill>
      </dgm:spPr>
    </dgm:pt>
    <dgm:pt modelId="{70F149F7-06B4-48AF-A3E5-BE680B888284}" type="pres">
      <dgm:prSet presAssocID="{5E7EA618-BB77-4EC3-AF40-664FA5DFA180}" presName="text3" presStyleLbl="fgAcc3" presStyleIdx="2" presStyleCnt="3">
        <dgm:presLayoutVars>
          <dgm:chPref val="3"/>
        </dgm:presLayoutVars>
      </dgm:prSet>
      <dgm:spPr/>
    </dgm:pt>
    <dgm:pt modelId="{BD8B6A9B-1D9F-4F66-9908-763E073E4756}" type="pres">
      <dgm:prSet presAssocID="{5E7EA618-BB77-4EC3-AF40-664FA5DFA180}" presName="hierChild4" presStyleCnt="0"/>
      <dgm:spPr/>
    </dgm:pt>
  </dgm:ptLst>
  <dgm:cxnLst>
    <dgm:cxn modelId="{F5D1C504-F323-49A7-AB48-3898BF370746}" type="presOf" srcId="{8B2DDB41-6D54-4EA2-AA16-73BB2F840849}" destId="{A271CAA3-DEB6-4F1B-8888-3FDA7C0B1F87}" srcOrd="0" destOrd="0" presId="urn:microsoft.com/office/officeart/2005/8/layout/hierarchy1"/>
    <dgm:cxn modelId="{B31EA30E-014F-48BF-879E-017B969E0CC1}" type="presOf" srcId="{5E7EA618-BB77-4EC3-AF40-664FA5DFA180}" destId="{70F149F7-06B4-48AF-A3E5-BE680B888284}" srcOrd="0" destOrd="0" presId="urn:microsoft.com/office/officeart/2005/8/layout/hierarchy1"/>
    <dgm:cxn modelId="{82F8551A-6D71-4210-BF2A-F87887EB31FB}" type="presOf" srcId="{03CE03EE-EFEB-408A-B7EA-5709CE2ECFBC}" destId="{8C12E9E4-97BA-4899-9760-5FC5DCBBA005}" srcOrd="0" destOrd="0" presId="urn:microsoft.com/office/officeart/2005/8/layout/hierarchy1"/>
    <dgm:cxn modelId="{4262EF1B-3A0F-4C80-9E1C-43ED38F54A31}" type="presOf" srcId="{608A89A2-D93A-4271-84F8-843013C3A3B1}" destId="{92C2D593-ED07-46D0-AC7F-7A1940785339}" srcOrd="0" destOrd="0" presId="urn:microsoft.com/office/officeart/2005/8/layout/hierarchy1"/>
    <dgm:cxn modelId="{A8BC3F61-DDC5-463A-9094-3398B384CBA2}" type="presOf" srcId="{0B645D64-CD9B-4E64-88A4-D6F9EDEB2B69}" destId="{7BA375D9-F458-4A4D-99C2-8E756185DF2A}" srcOrd="0" destOrd="0" presId="urn:microsoft.com/office/officeart/2005/8/layout/hierarchy1"/>
    <dgm:cxn modelId="{63622768-BEF1-4D84-B8F8-D9F4977BEDE2}" type="presOf" srcId="{6406461B-9D94-46F6-B3AD-84A3B99231F1}" destId="{990B7926-903E-4CE7-821F-5A3F44FBC682}" srcOrd="0" destOrd="0" presId="urn:microsoft.com/office/officeart/2005/8/layout/hierarchy1"/>
    <dgm:cxn modelId="{E7947F48-9004-4686-BD28-561806FAEB55}" type="presOf" srcId="{B157061E-ED80-4426-B4CA-9696F209D5E1}" destId="{70717142-E37B-48F4-910A-BDB43113C8AC}" srcOrd="0" destOrd="0" presId="urn:microsoft.com/office/officeart/2005/8/layout/hierarchy1"/>
    <dgm:cxn modelId="{B73E4F69-4733-48A6-B247-25C9564D4351}" srcId="{4173BC29-C9E7-498E-B5EC-12DA0B88B59E}" destId="{7C27BE37-32CC-4F09-AF81-B05A750FEFC2}" srcOrd="0" destOrd="0" parTransId="{4817B4AC-0E2D-4A4A-8398-4D92B3A3C0CE}" sibTransId="{37C0C0B5-1313-4587-B8A5-6E8064104274}"/>
    <dgm:cxn modelId="{10D4B253-0D5E-420E-83C4-F309E5C96180}" srcId="{7C27BE37-32CC-4F09-AF81-B05A750FEFC2}" destId="{283AC8B5-91A0-4965-969E-3A9929EDB09B}" srcOrd="1" destOrd="0" parTransId="{F31A6034-3011-42CF-805C-A5613195298A}" sibTransId="{4FC5B253-301A-4AA4-B47D-979F4ECE200D}"/>
    <dgm:cxn modelId="{08337056-FF4E-4A9B-A880-0CDAB5F6FBC5}" type="presOf" srcId="{F31A6034-3011-42CF-805C-A5613195298A}" destId="{882ABC2F-FC1A-4E16-B4E9-1A11478E1BDE}" srcOrd="0" destOrd="0" presId="urn:microsoft.com/office/officeart/2005/8/layout/hierarchy1"/>
    <dgm:cxn modelId="{A5BAFA57-359D-4A39-8AAF-D80DF740D411}" srcId="{283AC8B5-91A0-4965-969E-3A9929EDB09B}" destId="{5E7EA618-BB77-4EC3-AF40-664FA5DFA180}" srcOrd="1" destOrd="0" parTransId="{03CE03EE-EFEB-408A-B7EA-5709CE2ECFBC}" sibTransId="{1FE572ED-C738-40DD-803E-43434B21EF34}"/>
    <dgm:cxn modelId="{DDE4837B-FA00-494B-820B-0050A552A6F2}" srcId="{608A89A2-D93A-4271-84F8-843013C3A3B1}" destId="{0B645D64-CD9B-4E64-88A4-D6F9EDEB2B69}" srcOrd="0" destOrd="0" parTransId="{6DD040B9-DDFD-423B-8C31-C454C066F3E7}" sibTransId="{66062C87-9DE0-4D3D-8019-A672BC94388F}"/>
    <dgm:cxn modelId="{77D9FBA6-2264-48C9-A46D-A6CCF24BD200}" srcId="{7C27BE37-32CC-4F09-AF81-B05A750FEFC2}" destId="{608A89A2-D93A-4271-84F8-843013C3A3B1}" srcOrd="0" destOrd="0" parTransId="{8B2DDB41-6D54-4EA2-AA16-73BB2F840849}" sibTransId="{C00ACFFE-31D2-4FFB-9F78-A8E655FA8ADB}"/>
    <dgm:cxn modelId="{5CF5F3A8-3F98-43D4-B115-3D3E3B0713E4}" type="presOf" srcId="{4173BC29-C9E7-498E-B5EC-12DA0B88B59E}" destId="{35EEBECF-3A09-4C36-9DEA-E67007819D17}" srcOrd="0" destOrd="0" presId="urn:microsoft.com/office/officeart/2005/8/layout/hierarchy1"/>
    <dgm:cxn modelId="{5DF7DAB3-3A70-40B2-A836-7A68EB0EBBE2}" type="presOf" srcId="{283AC8B5-91A0-4965-969E-3A9929EDB09B}" destId="{50D797FB-34ED-4407-937F-EF5BDD1FE9A6}" srcOrd="0" destOrd="0" presId="urn:microsoft.com/office/officeart/2005/8/layout/hierarchy1"/>
    <dgm:cxn modelId="{4E9404C5-2A70-409D-84CF-013D8AB4E071}" type="presOf" srcId="{7C27BE37-32CC-4F09-AF81-B05A750FEFC2}" destId="{CCCCD4AD-D820-4CA9-9654-625A9A52D8B9}" srcOrd="0" destOrd="0" presId="urn:microsoft.com/office/officeart/2005/8/layout/hierarchy1"/>
    <dgm:cxn modelId="{DF7F62DA-8FFF-49E9-9FDC-5E337C5E67C8}" type="presOf" srcId="{6DD040B9-DDFD-423B-8C31-C454C066F3E7}" destId="{A917E653-5EDB-4F6D-AD4B-5DDA3D7A2D09}" srcOrd="0" destOrd="0" presId="urn:microsoft.com/office/officeart/2005/8/layout/hierarchy1"/>
    <dgm:cxn modelId="{BFB24DFE-7D21-4B79-A3C9-6BA461E442BC}" srcId="{283AC8B5-91A0-4965-969E-3A9929EDB09B}" destId="{B157061E-ED80-4426-B4CA-9696F209D5E1}" srcOrd="0" destOrd="0" parTransId="{6406461B-9D94-46F6-B3AD-84A3B99231F1}" sibTransId="{DE5E8992-DFAC-414E-9BE9-AD7E59514E5D}"/>
    <dgm:cxn modelId="{3C9188D0-C17B-4F66-80E8-6806AF5BB809}" type="presParOf" srcId="{35EEBECF-3A09-4C36-9DEA-E67007819D17}" destId="{5E13C299-323B-42D4-8A2D-7A536792000E}" srcOrd="0" destOrd="0" presId="urn:microsoft.com/office/officeart/2005/8/layout/hierarchy1"/>
    <dgm:cxn modelId="{CBF99ADE-ADB5-4601-8650-56FA969FD870}" type="presParOf" srcId="{5E13C299-323B-42D4-8A2D-7A536792000E}" destId="{3141BA97-9DFA-4D63-9435-F8E09F1A3121}" srcOrd="0" destOrd="0" presId="urn:microsoft.com/office/officeart/2005/8/layout/hierarchy1"/>
    <dgm:cxn modelId="{7C067088-439A-4B23-BC5F-51EFBB88AC32}" type="presParOf" srcId="{3141BA97-9DFA-4D63-9435-F8E09F1A3121}" destId="{A68AA204-26BA-454C-8910-587352FF829A}" srcOrd="0" destOrd="0" presId="urn:microsoft.com/office/officeart/2005/8/layout/hierarchy1"/>
    <dgm:cxn modelId="{9E4B9493-C9CB-4745-BEF2-5EE2D8BBA9A0}" type="presParOf" srcId="{3141BA97-9DFA-4D63-9435-F8E09F1A3121}" destId="{CCCCD4AD-D820-4CA9-9654-625A9A52D8B9}" srcOrd="1" destOrd="0" presId="urn:microsoft.com/office/officeart/2005/8/layout/hierarchy1"/>
    <dgm:cxn modelId="{FCF9141B-3DDB-4700-87E2-105A5CB83A05}" type="presParOf" srcId="{5E13C299-323B-42D4-8A2D-7A536792000E}" destId="{C2D5EE28-83F6-4198-BEA1-AF6E48BE67E2}" srcOrd="1" destOrd="0" presId="urn:microsoft.com/office/officeart/2005/8/layout/hierarchy1"/>
    <dgm:cxn modelId="{E3C57A91-3474-4980-BE66-0E02E450E7AE}" type="presParOf" srcId="{C2D5EE28-83F6-4198-BEA1-AF6E48BE67E2}" destId="{A271CAA3-DEB6-4F1B-8888-3FDA7C0B1F87}" srcOrd="0" destOrd="0" presId="urn:microsoft.com/office/officeart/2005/8/layout/hierarchy1"/>
    <dgm:cxn modelId="{2BAF57A6-EF40-48F9-ADBF-EA80FFA127B5}" type="presParOf" srcId="{C2D5EE28-83F6-4198-BEA1-AF6E48BE67E2}" destId="{579C1C83-9806-4F6C-A3C9-A5D2E774C016}" srcOrd="1" destOrd="0" presId="urn:microsoft.com/office/officeart/2005/8/layout/hierarchy1"/>
    <dgm:cxn modelId="{E551850B-32FB-4E68-9310-7BBE1AD88B61}" type="presParOf" srcId="{579C1C83-9806-4F6C-A3C9-A5D2E774C016}" destId="{82CFB69F-E821-42DA-AB4D-9DD0951EEFC2}" srcOrd="0" destOrd="0" presId="urn:microsoft.com/office/officeart/2005/8/layout/hierarchy1"/>
    <dgm:cxn modelId="{D3918960-7E68-4A8B-99B0-4B9F34D649C9}" type="presParOf" srcId="{82CFB69F-E821-42DA-AB4D-9DD0951EEFC2}" destId="{245C161A-4EC7-462F-8B8F-1698E029582E}" srcOrd="0" destOrd="0" presId="urn:microsoft.com/office/officeart/2005/8/layout/hierarchy1"/>
    <dgm:cxn modelId="{1D19C250-32DB-4B52-ADA9-F77029A21866}" type="presParOf" srcId="{82CFB69F-E821-42DA-AB4D-9DD0951EEFC2}" destId="{92C2D593-ED07-46D0-AC7F-7A1940785339}" srcOrd="1" destOrd="0" presId="urn:microsoft.com/office/officeart/2005/8/layout/hierarchy1"/>
    <dgm:cxn modelId="{B6E11C69-AD81-47BB-B5AD-5B5701502A01}" type="presParOf" srcId="{579C1C83-9806-4F6C-A3C9-A5D2E774C016}" destId="{B707DED3-7C99-448F-B30F-E693C967A718}" srcOrd="1" destOrd="0" presId="urn:microsoft.com/office/officeart/2005/8/layout/hierarchy1"/>
    <dgm:cxn modelId="{81ABBF05-02D5-4B99-8595-F11A86EB96A5}" type="presParOf" srcId="{B707DED3-7C99-448F-B30F-E693C967A718}" destId="{A917E653-5EDB-4F6D-AD4B-5DDA3D7A2D09}" srcOrd="0" destOrd="0" presId="urn:microsoft.com/office/officeart/2005/8/layout/hierarchy1"/>
    <dgm:cxn modelId="{775C4193-60FC-42F6-B796-C7CA29EC1F63}" type="presParOf" srcId="{B707DED3-7C99-448F-B30F-E693C967A718}" destId="{5191F595-BD29-4901-845B-4EE653125179}" srcOrd="1" destOrd="0" presId="urn:microsoft.com/office/officeart/2005/8/layout/hierarchy1"/>
    <dgm:cxn modelId="{E584418F-1329-420E-8FF2-F72FBF2B2BB4}" type="presParOf" srcId="{5191F595-BD29-4901-845B-4EE653125179}" destId="{4DB41400-F5D2-41F2-B832-48116A548B1C}" srcOrd="0" destOrd="0" presId="urn:microsoft.com/office/officeart/2005/8/layout/hierarchy1"/>
    <dgm:cxn modelId="{A6024E4E-9BD6-4132-94BC-9634B04695DA}" type="presParOf" srcId="{4DB41400-F5D2-41F2-B832-48116A548B1C}" destId="{F46E3125-FD16-4B33-A3C0-E48F166C0AB3}" srcOrd="0" destOrd="0" presId="urn:microsoft.com/office/officeart/2005/8/layout/hierarchy1"/>
    <dgm:cxn modelId="{F327AAD3-B445-4381-A0BA-1BD488A2C125}" type="presParOf" srcId="{4DB41400-F5D2-41F2-B832-48116A548B1C}" destId="{7BA375D9-F458-4A4D-99C2-8E756185DF2A}" srcOrd="1" destOrd="0" presId="urn:microsoft.com/office/officeart/2005/8/layout/hierarchy1"/>
    <dgm:cxn modelId="{39E85C40-FAC5-4139-80F7-4668A131F570}" type="presParOf" srcId="{5191F595-BD29-4901-845B-4EE653125179}" destId="{8B621E2C-5678-4E8D-B009-96BC6D1ABEE8}" srcOrd="1" destOrd="0" presId="urn:microsoft.com/office/officeart/2005/8/layout/hierarchy1"/>
    <dgm:cxn modelId="{6DC2DBA3-1433-43F8-A761-D285AC25984C}" type="presParOf" srcId="{C2D5EE28-83F6-4198-BEA1-AF6E48BE67E2}" destId="{882ABC2F-FC1A-4E16-B4E9-1A11478E1BDE}" srcOrd="2" destOrd="0" presId="urn:microsoft.com/office/officeart/2005/8/layout/hierarchy1"/>
    <dgm:cxn modelId="{62C6BB79-7351-4598-944C-0EAE0F913AF8}" type="presParOf" srcId="{C2D5EE28-83F6-4198-BEA1-AF6E48BE67E2}" destId="{4B02FA40-BC7B-45D1-AF3C-8F37DA09BDB9}" srcOrd="3" destOrd="0" presId="urn:microsoft.com/office/officeart/2005/8/layout/hierarchy1"/>
    <dgm:cxn modelId="{9E4BAF40-4AAD-4A4E-91CE-0BCC9D546033}" type="presParOf" srcId="{4B02FA40-BC7B-45D1-AF3C-8F37DA09BDB9}" destId="{E33D9F21-FED4-4F9C-A1EC-44B86B0D2CD4}" srcOrd="0" destOrd="0" presId="urn:microsoft.com/office/officeart/2005/8/layout/hierarchy1"/>
    <dgm:cxn modelId="{22A159C8-EA42-494E-8D58-267330F4FC87}" type="presParOf" srcId="{E33D9F21-FED4-4F9C-A1EC-44B86B0D2CD4}" destId="{C0C371EE-A86B-44AB-9663-274EB1A3C38D}" srcOrd="0" destOrd="0" presId="urn:microsoft.com/office/officeart/2005/8/layout/hierarchy1"/>
    <dgm:cxn modelId="{5C48D7E9-0533-4870-AE2F-067D1909855A}" type="presParOf" srcId="{E33D9F21-FED4-4F9C-A1EC-44B86B0D2CD4}" destId="{50D797FB-34ED-4407-937F-EF5BDD1FE9A6}" srcOrd="1" destOrd="0" presId="urn:microsoft.com/office/officeart/2005/8/layout/hierarchy1"/>
    <dgm:cxn modelId="{96E4EF9E-F1FE-4EBA-95EA-C1F8776E65D7}" type="presParOf" srcId="{4B02FA40-BC7B-45D1-AF3C-8F37DA09BDB9}" destId="{FD3C3472-6CEC-42ED-B3E4-23CBA17E4865}" srcOrd="1" destOrd="0" presId="urn:microsoft.com/office/officeart/2005/8/layout/hierarchy1"/>
    <dgm:cxn modelId="{C8740B19-D8D4-4C76-A2BF-97993053E6C3}" type="presParOf" srcId="{FD3C3472-6CEC-42ED-B3E4-23CBA17E4865}" destId="{990B7926-903E-4CE7-821F-5A3F44FBC682}" srcOrd="0" destOrd="0" presId="urn:microsoft.com/office/officeart/2005/8/layout/hierarchy1"/>
    <dgm:cxn modelId="{B35FAA13-6476-4D6B-942B-63E316A10E8A}" type="presParOf" srcId="{FD3C3472-6CEC-42ED-B3E4-23CBA17E4865}" destId="{D03D4873-5BD7-4A9E-AD7D-DD41E4CE4571}" srcOrd="1" destOrd="0" presId="urn:microsoft.com/office/officeart/2005/8/layout/hierarchy1"/>
    <dgm:cxn modelId="{931749BC-E4AF-4C76-8849-827141216B73}" type="presParOf" srcId="{D03D4873-5BD7-4A9E-AD7D-DD41E4CE4571}" destId="{D95E78EB-7B44-47D4-A005-20F54FF3BE7E}" srcOrd="0" destOrd="0" presId="urn:microsoft.com/office/officeart/2005/8/layout/hierarchy1"/>
    <dgm:cxn modelId="{DF8DFA19-4BE1-4C90-93E6-0E7E628167D7}" type="presParOf" srcId="{D95E78EB-7B44-47D4-A005-20F54FF3BE7E}" destId="{E2FEB58B-BE5A-4339-83A0-E2257E88FF90}" srcOrd="0" destOrd="0" presId="urn:microsoft.com/office/officeart/2005/8/layout/hierarchy1"/>
    <dgm:cxn modelId="{01AABA4F-168A-475C-8946-9A16745CB450}" type="presParOf" srcId="{D95E78EB-7B44-47D4-A005-20F54FF3BE7E}" destId="{70717142-E37B-48F4-910A-BDB43113C8AC}" srcOrd="1" destOrd="0" presId="urn:microsoft.com/office/officeart/2005/8/layout/hierarchy1"/>
    <dgm:cxn modelId="{AAFF67BA-00AC-47BA-9691-E144F5BF8389}" type="presParOf" srcId="{D03D4873-5BD7-4A9E-AD7D-DD41E4CE4571}" destId="{A5A82FFB-B628-403A-B96A-027A81613D52}" srcOrd="1" destOrd="0" presId="urn:microsoft.com/office/officeart/2005/8/layout/hierarchy1"/>
    <dgm:cxn modelId="{4DD62300-4E0C-44F9-A7F7-E9CB35BB18BD}" type="presParOf" srcId="{FD3C3472-6CEC-42ED-B3E4-23CBA17E4865}" destId="{8C12E9E4-97BA-4899-9760-5FC5DCBBA005}" srcOrd="2" destOrd="0" presId="urn:microsoft.com/office/officeart/2005/8/layout/hierarchy1"/>
    <dgm:cxn modelId="{52BE0CC9-D66C-4AB4-8E40-22659DC026B1}" type="presParOf" srcId="{FD3C3472-6CEC-42ED-B3E4-23CBA17E4865}" destId="{C0F223BC-598B-4615-826F-B801F315AE0E}" srcOrd="3" destOrd="0" presId="urn:microsoft.com/office/officeart/2005/8/layout/hierarchy1"/>
    <dgm:cxn modelId="{014AF0E0-294F-4C35-94BA-D89512C78A0E}" type="presParOf" srcId="{C0F223BC-598B-4615-826F-B801F315AE0E}" destId="{6B1524DB-B0F5-47E6-B34E-3AA2F55B25A4}" srcOrd="0" destOrd="0" presId="urn:microsoft.com/office/officeart/2005/8/layout/hierarchy1"/>
    <dgm:cxn modelId="{242FBE2C-D650-45BF-9344-47097208F326}" type="presParOf" srcId="{6B1524DB-B0F5-47E6-B34E-3AA2F55B25A4}" destId="{E2F47915-3EE8-460D-B99D-D48985056D2C}" srcOrd="0" destOrd="0" presId="urn:microsoft.com/office/officeart/2005/8/layout/hierarchy1"/>
    <dgm:cxn modelId="{AB988609-2A09-45AD-9178-E034CA2B9D03}" type="presParOf" srcId="{6B1524DB-B0F5-47E6-B34E-3AA2F55B25A4}" destId="{70F149F7-06B4-48AF-A3E5-BE680B888284}" srcOrd="1" destOrd="0" presId="urn:microsoft.com/office/officeart/2005/8/layout/hierarchy1"/>
    <dgm:cxn modelId="{C2C6212D-C9F1-4E19-82FD-FF3C14D588DF}" type="presParOf" srcId="{C0F223BC-598B-4615-826F-B801F315AE0E}" destId="{BD8B6A9B-1D9F-4F66-9908-763E073E475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3A6176-6190-4AFA-A8C8-428C361E4A6C}" type="doc">
      <dgm:prSet loTypeId="urn:microsoft.com/office/officeart/2005/8/layout/lProcess2" loCatId="relationship" qsTypeId="urn:microsoft.com/office/officeart/2005/8/quickstyle/simple1" qsCatId="simple" csTypeId="urn:microsoft.com/office/officeart/2005/8/colors/accent2_2" csCatId="accent2" phldr="1"/>
      <dgm:spPr/>
    </dgm:pt>
    <dgm:pt modelId="{030FD842-4818-4B40-BBC2-7964A78619F5}">
      <dgm:prSet custT="1"/>
      <dgm:spPr>
        <a:xfrm>
          <a:off x="3528234" y="2106476"/>
          <a:ext cx="1584490" cy="1540096"/>
        </a:xfr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dgm:spPr>
      <dgm:t>
        <a:bodyPr/>
        <a:lstStyle/>
        <a:p>
          <a:pPr rtl="0" eaLnBrk="1" latinLnBrk="0"/>
          <a:r>
            <a:rPr lang="tr-TR" sz="2400" b="0" cap="none" spc="0" dirty="0">
              <a:ln w="18415" cmpd="sng">
                <a:prstDash val="solid"/>
              </a:ln>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Vergisel Destekler</a:t>
          </a:r>
        </a:p>
      </dgm:t>
    </dgm:pt>
    <dgm:pt modelId="{882347A5-71A3-4F0D-81A7-4FDEC4771F3F}" type="parTrans" cxnId="{A29672B7-ABA1-4F06-9434-A0EBAE35A10F}">
      <dgm:prSet/>
      <dgm:spPr/>
      <dgm:t>
        <a:bodyPr/>
        <a:lstStyle/>
        <a:p>
          <a:endParaRPr lang="tr-TR">
            <a:latin typeface="Calibri" pitchFamily="34" charset="0"/>
            <a:cs typeface="Calibri" pitchFamily="34" charset="0"/>
          </a:endParaRPr>
        </a:p>
      </dgm:t>
    </dgm:pt>
    <dgm:pt modelId="{9F055F22-263A-43D5-BE99-1E669E22EE92}" type="sibTrans" cxnId="{A29672B7-ABA1-4F06-9434-A0EBAE35A10F}">
      <dgm:prSet/>
      <dgm:spPr/>
      <dgm:t>
        <a:bodyPr/>
        <a:lstStyle/>
        <a:p>
          <a:endParaRPr lang="tr-TR">
            <a:latin typeface="Calibri" pitchFamily="34" charset="0"/>
            <a:cs typeface="Calibri" pitchFamily="34" charset="0"/>
          </a:endParaRPr>
        </a:p>
      </dgm:t>
    </dgm:pt>
    <dgm:pt modelId="{96D973CA-8B15-409F-BA51-89C17DFA049C}">
      <dgm:prSet custT="1"/>
      <dgm:spPr>
        <a:xfrm>
          <a:off x="3726031" y="19905"/>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KDV İstisnası</a:t>
          </a:r>
          <a:endParaRPr lang="tr-TR" sz="1600" b="1" dirty="0">
            <a:latin typeface="Calibri" pitchFamily="34" charset="0"/>
            <a:ea typeface="+mn-ea"/>
            <a:cs typeface="Calibri" pitchFamily="34" charset="0"/>
          </a:endParaRPr>
        </a:p>
      </dgm:t>
    </dgm:pt>
    <dgm:pt modelId="{AB1116B3-78A9-43C9-8516-0B551FD28983}" type="parTrans" cxnId="{CEA062C8-4CB5-406B-9C92-C6C60B6B72B9}">
      <dgm:prSet/>
      <dgm:spPr>
        <a:xfrm rot="16200000">
          <a:off x="3871642" y="1645256"/>
          <a:ext cx="897674" cy="24765"/>
        </a:xfrm>
      </dgm:spPr>
      <dgm:t>
        <a:bodyPr/>
        <a:lstStyle/>
        <a:p>
          <a:endParaRPr lang="tr-TR">
            <a:solidFill>
              <a:srgbClr val="000000">
                <a:hueOff val="0"/>
                <a:satOff val="0"/>
                <a:lumOff val="0"/>
                <a:alphaOff val="0"/>
              </a:srgbClr>
            </a:solidFill>
            <a:latin typeface="Calibri" pitchFamily="34" charset="0"/>
            <a:ea typeface="+mn-ea"/>
            <a:cs typeface="Calibri" pitchFamily="34" charset="0"/>
          </a:endParaRPr>
        </a:p>
      </dgm:t>
    </dgm:pt>
    <dgm:pt modelId="{D4C17A38-2914-496B-8EF9-CA109BB7A35B}" type="sibTrans" cxnId="{CEA062C8-4CB5-406B-9C92-C6C60B6B72B9}">
      <dgm:prSet/>
      <dgm:spPr/>
      <dgm:t>
        <a:bodyPr/>
        <a:lstStyle/>
        <a:p>
          <a:endParaRPr lang="tr-TR">
            <a:latin typeface="Calibri" pitchFamily="34" charset="0"/>
            <a:cs typeface="Calibri" pitchFamily="34" charset="0"/>
          </a:endParaRPr>
        </a:p>
      </dgm:t>
    </dgm:pt>
    <dgm:pt modelId="{4ECC9FB6-CF71-404D-81A2-01433AA94DF7}">
      <dgm:prSet custT="1"/>
      <dgm:spPr>
        <a:xfrm>
          <a:off x="5953835" y="1889254"/>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Vergi İndirimi veya İstisnası</a:t>
          </a:r>
          <a:endParaRPr lang="tr-TR" sz="1600" b="1" dirty="0">
            <a:latin typeface="Calibri" pitchFamily="34" charset="0"/>
            <a:ea typeface="+mn-ea"/>
            <a:cs typeface="Calibri" pitchFamily="34" charset="0"/>
          </a:endParaRPr>
        </a:p>
      </dgm:t>
    </dgm:pt>
    <dgm:pt modelId="{9D69BE92-210D-46E1-B550-4B810832E69C}" type="parTrans" cxnId="{A123B084-2D64-4882-9B23-0E3258CEA191}">
      <dgm:prSet/>
      <dgm:spPr>
        <a:xfrm rot="21000000">
          <a:off x="5093346" y="2650617"/>
          <a:ext cx="876175" cy="24765"/>
        </a:xfrm>
      </dgm:spPr>
      <dgm:t>
        <a:bodyPr/>
        <a:lstStyle/>
        <a:p>
          <a:endParaRPr lang="tr-TR">
            <a:solidFill>
              <a:srgbClr val="000000">
                <a:hueOff val="0"/>
                <a:satOff val="0"/>
                <a:lumOff val="0"/>
                <a:alphaOff val="0"/>
              </a:srgbClr>
            </a:solidFill>
            <a:latin typeface="Calibri" pitchFamily="34" charset="0"/>
            <a:ea typeface="+mn-ea"/>
            <a:cs typeface="Calibri" pitchFamily="34" charset="0"/>
          </a:endParaRPr>
        </a:p>
      </dgm:t>
    </dgm:pt>
    <dgm:pt modelId="{508527B4-D36F-40C4-B945-69402F6EF719}" type="sibTrans" cxnId="{A123B084-2D64-4882-9B23-0E3258CEA191}">
      <dgm:prSet/>
      <dgm:spPr/>
      <dgm:t>
        <a:bodyPr/>
        <a:lstStyle/>
        <a:p>
          <a:endParaRPr lang="tr-TR">
            <a:latin typeface="Calibri" pitchFamily="34" charset="0"/>
            <a:cs typeface="Calibri" pitchFamily="34" charset="0"/>
          </a:endParaRPr>
        </a:p>
      </dgm:t>
    </dgm:pt>
    <dgm:pt modelId="{1A75F020-3851-45BE-BB04-94F454DA8FFE}">
      <dgm:prSet custT="1"/>
      <dgm:spPr>
        <a:xfrm>
          <a:off x="5685129" y="3413162"/>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Sigorta Primi İşveren Hissesi Desteği</a:t>
          </a:r>
          <a:endParaRPr lang="tr-TR" sz="1600" b="1" dirty="0">
            <a:latin typeface="Calibri" pitchFamily="34" charset="0"/>
            <a:ea typeface="+mn-ea"/>
            <a:cs typeface="Calibri" pitchFamily="34" charset="0"/>
          </a:endParaRPr>
        </a:p>
      </dgm:t>
    </dgm:pt>
    <dgm:pt modelId="{EF834682-D60B-483A-94FE-4DE375362EF2}" type="parTrans" cxnId="{28F8E70E-204C-42EA-A11F-A2B6FDE85D0F}">
      <dgm:prSet/>
      <dgm:spPr>
        <a:xfrm rot="1800000">
          <a:off x="4942593" y="3477701"/>
          <a:ext cx="881206" cy="24765"/>
        </a:xfrm>
      </dgm:spPr>
      <dgm:t>
        <a:bodyPr/>
        <a:lstStyle/>
        <a:p>
          <a:endParaRPr lang="tr-TR">
            <a:solidFill>
              <a:srgbClr val="000000">
                <a:hueOff val="0"/>
                <a:satOff val="0"/>
                <a:lumOff val="0"/>
                <a:alphaOff val="0"/>
              </a:srgbClr>
            </a:solidFill>
            <a:latin typeface="Calibri" pitchFamily="34" charset="0"/>
            <a:ea typeface="+mn-ea"/>
            <a:cs typeface="Calibri" pitchFamily="34" charset="0"/>
          </a:endParaRPr>
        </a:p>
      </dgm:t>
    </dgm:pt>
    <dgm:pt modelId="{79B0E521-DC55-44F1-9B18-8275726BBD26}" type="sibTrans" cxnId="{28F8E70E-204C-42EA-A11F-A2B6FDE85D0F}">
      <dgm:prSet/>
      <dgm:spPr/>
      <dgm:t>
        <a:bodyPr/>
        <a:lstStyle/>
        <a:p>
          <a:endParaRPr lang="tr-TR">
            <a:latin typeface="Calibri" pitchFamily="34" charset="0"/>
            <a:cs typeface="Calibri" pitchFamily="34" charset="0"/>
          </a:endParaRPr>
        </a:p>
      </dgm:t>
    </dgm:pt>
    <dgm:pt modelId="{499F48A5-D088-4232-AD84-68C2B6F9018C}">
      <dgm:prSet custT="1"/>
      <dgm:spPr>
        <a:xfrm>
          <a:off x="3726031" y="19905"/>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Gümrük Vergisi Muafiyeti</a:t>
          </a:r>
          <a:endParaRPr lang="tr-TR" sz="1600" b="1" dirty="0">
            <a:latin typeface="Calibri" pitchFamily="34" charset="0"/>
            <a:ea typeface="+mn-ea"/>
            <a:cs typeface="Calibri" pitchFamily="34" charset="0"/>
          </a:endParaRPr>
        </a:p>
      </dgm:t>
    </dgm:pt>
    <dgm:pt modelId="{15B830A7-ADBB-4CC0-A72C-13B17C56C4E7}" type="parTrans" cxnId="{A0E1B339-6459-4767-8B64-B4754D9D4AC6}">
      <dgm:prSet/>
      <dgm:spPr/>
      <dgm:t>
        <a:bodyPr/>
        <a:lstStyle/>
        <a:p>
          <a:endParaRPr lang="tr-TR">
            <a:latin typeface="Calibri" pitchFamily="34" charset="0"/>
            <a:cs typeface="Calibri" pitchFamily="34" charset="0"/>
          </a:endParaRPr>
        </a:p>
      </dgm:t>
    </dgm:pt>
    <dgm:pt modelId="{346CDF9F-B57C-4442-A046-3DE84C32E949}" type="sibTrans" cxnId="{A0E1B339-6459-4767-8B64-B4754D9D4AC6}">
      <dgm:prSet/>
      <dgm:spPr/>
      <dgm:t>
        <a:bodyPr/>
        <a:lstStyle/>
        <a:p>
          <a:endParaRPr lang="tr-TR">
            <a:latin typeface="Calibri" pitchFamily="34" charset="0"/>
            <a:cs typeface="Calibri" pitchFamily="34" charset="0"/>
          </a:endParaRPr>
        </a:p>
      </dgm:t>
    </dgm:pt>
    <dgm:pt modelId="{DF98AAE5-9EBD-4838-8290-6A5D0AFF43B4}">
      <dgm:prSet custT="1"/>
      <dgm:spPr>
        <a:xfrm>
          <a:off x="1498227" y="1889254"/>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Enerji Desteği</a:t>
          </a:r>
          <a:endParaRPr lang="tr-TR" sz="1600" b="1" dirty="0">
            <a:latin typeface="Calibri" pitchFamily="34" charset="0"/>
            <a:ea typeface="+mn-ea"/>
            <a:cs typeface="Calibri" pitchFamily="34" charset="0"/>
          </a:endParaRPr>
        </a:p>
      </dgm:t>
    </dgm:pt>
    <dgm:pt modelId="{01F27C42-103B-41D2-85C4-F7E4690681A0}" type="parTrans" cxnId="{A27E5DB3-0884-4601-98A7-115279F99615}">
      <dgm:prSet/>
      <dgm:spPr/>
      <dgm:t>
        <a:bodyPr/>
        <a:lstStyle/>
        <a:p>
          <a:endParaRPr lang="tr-TR">
            <a:latin typeface="Calibri" pitchFamily="34" charset="0"/>
            <a:cs typeface="Calibri" pitchFamily="34" charset="0"/>
          </a:endParaRPr>
        </a:p>
      </dgm:t>
    </dgm:pt>
    <dgm:pt modelId="{013BD8E0-BC85-4744-973A-D9A6F4739985}" type="sibTrans" cxnId="{A27E5DB3-0884-4601-98A7-115279F99615}">
      <dgm:prSet/>
      <dgm:spPr/>
      <dgm:t>
        <a:bodyPr/>
        <a:lstStyle/>
        <a:p>
          <a:endParaRPr lang="tr-TR">
            <a:latin typeface="Calibri" pitchFamily="34" charset="0"/>
            <a:cs typeface="Calibri" pitchFamily="34" charset="0"/>
          </a:endParaRPr>
        </a:p>
      </dgm:t>
    </dgm:pt>
    <dgm:pt modelId="{F6BBC4F3-3425-4876-9628-828D03CCA97B}">
      <dgm:prSet custT="1"/>
      <dgm:spPr>
        <a:xfrm>
          <a:off x="1498227" y="1889254"/>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dirty="0">
              <a:latin typeface="Calibri" pitchFamily="34" charset="0"/>
              <a:ea typeface="+mn-ea"/>
              <a:cs typeface="Calibri" pitchFamily="34" charset="0"/>
            </a:rPr>
            <a:t>Faiz veya Kâr Payı Desteği</a:t>
          </a:r>
        </a:p>
      </dgm:t>
    </dgm:pt>
    <dgm:pt modelId="{63C38A0D-DE2B-4470-B472-30C0D115A5DF}" type="parTrans" cxnId="{B81B6919-947F-436C-A6BD-49C875703BA3}">
      <dgm:prSet/>
      <dgm:spPr/>
      <dgm:t>
        <a:bodyPr/>
        <a:lstStyle/>
        <a:p>
          <a:endParaRPr lang="tr-TR">
            <a:latin typeface="Calibri" pitchFamily="34" charset="0"/>
            <a:cs typeface="Calibri" pitchFamily="34" charset="0"/>
          </a:endParaRPr>
        </a:p>
      </dgm:t>
    </dgm:pt>
    <dgm:pt modelId="{239EF7F9-9041-4C96-B375-FE089619BDB4}" type="sibTrans" cxnId="{B81B6919-947F-436C-A6BD-49C875703BA3}">
      <dgm:prSet/>
      <dgm:spPr/>
      <dgm:t>
        <a:bodyPr/>
        <a:lstStyle/>
        <a:p>
          <a:endParaRPr lang="tr-TR">
            <a:latin typeface="Calibri" pitchFamily="34" charset="0"/>
            <a:cs typeface="Calibri" pitchFamily="34" charset="0"/>
          </a:endParaRPr>
        </a:p>
      </dgm:t>
    </dgm:pt>
    <dgm:pt modelId="{F5034FF1-6B3D-4705-9D65-07E2A79E5DB4}">
      <dgm:prSet custT="1"/>
      <dgm:spPr>
        <a:xfrm>
          <a:off x="1498227" y="1889254"/>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Altyapı Desteği</a:t>
          </a:r>
          <a:endParaRPr lang="tr-TR" sz="1600" b="1" dirty="0">
            <a:latin typeface="Calibri" pitchFamily="34" charset="0"/>
            <a:ea typeface="+mn-ea"/>
            <a:cs typeface="Calibri" pitchFamily="34" charset="0"/>
          </a:endParaRPr>
        </a:p>
      </dgm:t>
    </dgm:pt>
    <dgm:pt modelId="{EF8C070D-4D22-42AC-9CD2-C47B3E368C6B}" type="parTrans" cxnId="{089A02D7-51A8-43FA-9479-7FA057255E9A}">
      <dgm:prSet/>
      <dgm:spPr/>
      <dgm:t>
        <a:bodyPr/>
        <a:lstStyle/>
        <a:p>
          <a:endParaRPr lang="tr-TR">
            <a:latin typeface="Calibri" pitchFamily="34" charset="0"/>
            <a:cs typeface="Calibri" pitchFamily="34" charset="0"/>
          </a:endParaRPr>
        </a:p>
      </dgm:t>
    </dgm:pt>
    <dgm:pt modelId="{FE8BCC9F-E3D9-40DB-9B5E-7A09011E5A3A}" type="sibTrans" cxnId="{089A02D7-51A8-43FA-9479-7FA057255E9A}">
      <dgm:prSet/>
      <dgm:spPr/>
      <dgm:t>
        <a:bodyPr/>
        <a:lstStyle/>
        <a:p>
          <a:endParaRPr lang="tr-TR">
            <a:latin typeface="Calibri" pitchFamily="34" charset="0"/>
            <a:cs typeface="Calibri" pitchFamily="34" charset="0"/>
          </a:endParaRPr>
        </a:p>
      </dgm:t>
    </dgm:pt>
    <dgm:pt modelId="{2C6E9601-9024-473E-89E7-2A7668F98CEE}">
      <dgm:prSet custT="1"/>
      <dgm:spPr>
        <a:xfrm>
          <a:off x="1498227" y="1889254"/>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İzin, Tahsis, Ruhsat, Lisans ve Tescil Kolaylığı</a:t>
          </a:r>
          <a:endParaRPr lang="tr-TR" sz="1600" b="1" dirty="0">
            <a:latin typeface="Calibri" pitchFamily="34" charset="0"/>
            <a:ea typeface="+mn-ea"/>
            <a:cs typeface="Calibri" pitchFamily="34" charset="0"/>
          </a:endParaRPr>
        </a:p>
      </dgm:t>
    </dgm:pt>
    <dgm:pt modelId="{13DED5DC-9F68-466C-90AA-88D912AEED21}" type="parTrans" cxnId="{6FD126A2-84D2-4740-A404-757777806E73}">
      <dgm:prSet/>
      <dgm:spPr/>
      <dgm:t>
        <a:bodyPr/>
        <a:lstStyle/>
        <a:p>
          <a:endParaRPr lang="tr-TR">
            <a:latin typeface="Calibri" pitchFamily="34" charset="0"/>
            <a:cs typeface="Calibri" pitchFamily="34" charset="0"/>
          </a:endParaRPr>
        </a:p>
      </dgm:t>
    </dgm:pt>
    <dgm:pt modelId="{A7FFE480-AC51-47F9-AD35-27E11D4138DB}" type="sibTrans" cxnId="{6FD126A2-84D2-4740-A404-757777806E73}">
      <dgm:prSet/>
      <dgm:spPr/>
      <dgm:t>
        <a:bodyPr/>
        <a:lstStyle/>
        <a:p>
          <a:endParaRPr lang="tr-TR">
            <a:latin typeface="Calibri" pitchFamily="34" charset="0"/>
            <a:cs typeface="Calibri" pitchFamily="34" charset="0"/>
          </a:endParaRPr>
        </a:p>
      </dgm:t>
    </dgm:pt>
    <dgm:pt modelId="{3FBC911E-3167-490E-9DC8-DBDCEFD8087C}">
      <dgm:prSet custT="1"/>
      <dgm:spPr>
        <a:xfrm>
          <a:off x="1498227" y="1889254"/>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Kamu Alım Garantisi</a:t>
          </a:r>
          <a:endParaRPr lang="tr-TR" sz="1600" b="1" dirty="0">
            <a:latin typeface="Calibri" pitchFamily="34" charset="0"/>
            <a:ea typeface="+mn-ea"/>
            <a:cs typeface="Calibri" pitchFamily="34" charset="0"/>
          </a:endParaRPr>
        </a:p>
      </dgm:t>
    </dgm:pt>
    <dgm:pt modelId="{34A8EC38-9190-403F-BA20-59D11C1B2074}" type="parTrans" cxnId="{70219027-A678-4C36-A560-1C732DA7624C}">
      <dgm:prSet/>
      <dgm:spPr/>
      <dgm:t>
        <a:bodyPr/>
        <a:lstStyle/>
        <a:p>
          <a:endParaRPr lang="tr-TR">
            <a:latin typeface="Calibri" pitchFamily="34" charset="0"/>
            <a:cs typeface="Calibri" pitchFamily="34" charset="0"/>
          </a:endParaRPr>
        </a:p>
      </dgm:t>
    </dgm:pt>
    <dgm:pt modelId="{531F912C-5A1C-4A1C-A553-41D077473746}" type="sibTrans" cxnId="{70219027-A678-4C36-A560-1C732DA7624C}">
      <dgm:prSet/>
      <dgm:spPr/>
      <dgm:t>
        <a:bodyPr/>
        <a:lstStyle/>
        <a:p>
          <a:endParaRPr lang="tr-TR">
            <a:latin typeface="Calibri" pitchFamily="34" charset="0"/>
            <a:cs typeface="Calibri" pitchFamily="34" charset="0"/>
          </a:endParaRPr>
        </a:p>
      </dgm:t>
    </dgm:pt>
    <dgm:pt modelId="{0D463515-A2D5-424E-BD5B-19F13B704F28}">
      <dgm:prSet custT="1"/>
      <dgm:spPr>
        <a:xfrm>
          <a:off x="5685129" y="3413162"/>
          <a:ext cx="1188896" cy="1188896"/>
        </a:xfr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dgm:spPr>
      <dgm:t>
        <a:bodyPr/>
        <a:lstStyle/>
        <a:p>
          <a:pPr rtl="0" eaLnBrk="1" latinLnBrk="0"/>
          <a:r>
            <a:rPr lang="tr-TR" sz="2400" b="0" cap="none" spc="0" dirty="0">
              <a:ln w="18415" cmpd="sng">
                <a:prstDash val="solid"/>
              </a:ln>
              <a:solidFill>
                <a:schemeClr val="bg1"/>
              </a:solidFill>
              <a:effectLst>
                <a:outerShdw blurRad="63500" dir="3600000" algn="tl" rotWithShape="0">
                  <a:srgbClr val="000000">
                    <a:alpha val="70000"/>
                  </a:srgbClr>
                </a:outerShdw>
              </a:effectLst>
              <a:latin typeface="Calibri" pitchFamily="34" charset="0"/>
              <a:ea typeface="+mn-ea"/>
              <a:cs typeface="Calibri" pitchFamily="34" charset="0"/>
            </a:rPr>
            <a:t>İstihdam Destekleri</a:t>
          </a:r>
        </a:p>
      </dgm:t>
    </dgm:pt>
    <dgm:pt modelId="{37CEC8C8-2790-4468-833B-9AF3A5926137}" type="parTrans" cxnId="{FB0001F9-C719-4DEE-9328-57E07CC45771}">
      <dgm:prSet/>
      <dgm:spPr/>
      <dgm:t>
        <a:bodyPr/>
        <a:lstStyle/>
        <a:p>
          <a:endParaRPr lang="tr-TR">
            <a:latin typeface="Calibri" pitchFamily="34" charset="0"/>
            <a:cs typeface="Calibri" pitchFamily="34" charset="0"/>
          </a:endParaRPr>
        </a:p>
      </dgm:t>
    </dgm:pt>
    <dgm:pt modelId="{C626B6EF-47E9-41E9-8A23-771A91EF9C6E}" type="sibTrans" cxnId="{FB0001F9-C719-4DEE-9328-57E07CC45771}">
      <dgm:prSet/>
      <dgm:spPr/>
      <dgm:t>
        <a:bodyPr/>
        <a:lstStyle/>
        <a:p>
          <a:endParaRPr lang="tr-TR">
            <a:latin typeface="Calibri" pitchFamily="34" charset="0"/>
            <a:cs typeface="Calibri" pitchFamily="34" charset="0"/>
          </a:endParaRPr>
        </a:p>
      </dgm:t>
    </dgm:pt>
    <dgm:pt modelId="{03A05E4A-B758-4488-A85B-A16F8099E0A1}">
      <dgm:prSet custT="1"/>
      <dgm:spPr>
        <a:xfrm>
          <a:off x="1766933" y="3413162"/>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dirty="0">
              <a:latin typeface="Calibri" pitchFamily="34" charset="0"/>
              <a:ea typeface="+mn-ea"/>
              <a:cs typeface="Calibri" pitchFamily="34" charset="0"/>
            </a:rPr>
            <a:t>KDV İadesi</a:t>
          </a:r>
        </a:p>
      </dgm:t>
    </dgm:pt>
    <dgm:pt modelId="{DC5A2900-2A34-44F0-BC16-1BCBC0D350A7}" type="parTrans" cxnId="{A9103CD2-56BB-4E9D-A945-ED29199F1DA2}">
      <dgm:prSet/>
      <dgm:spPr/>
      <dgm:t>
        <a:bodyPr/>
        <a:lstStyle/>
        <a:p>
          <a:endParaRPr lang="tr-TR">
            <a:latin typeface="Calibri" pitchFamily="34" charset="0"/>
            <a:cs typeface="Calibri" pitchFamily="34" charset="0"/>
          </a:endParaRPr>
        </a:p>
      </dgm:t>
    </dgm:pt>
    <dgm:pt modelId="{4D72C290-89B5-4589-A68D-38BA5A859A04}" type="sibTrans" cxnId="{A9103CD2-56BB-4E9D-A945-ED29199F1DA2}">
      <dgm:prSet/>
      <dgm:spPr/>
      <dgm:t>
        <a:bodyPr/>
        <a:lstStyle/>
        <a:p>
          <a:endParaRPr lang="tr-TR">
            <a:latin typeface="Calibri" pitchFamily="34" charset="0"/>
            <a:cs typeface="Calibri" pitchFamily="34" charset="0"/>
          </a:endParaRPr>
        </a:p>
      </dgm:t>
    </dgm:pt>
    <dgm:pt modelId="{A34A64BC-721A-4EC6-9BA2-53766A5B8EE0}">
      <dgm:prSet custT="1"/>
      <dgm:spPr>
        <a:xfrm>
          <a:off x="1498227" y="1889254"/>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Gelir Vergisi Stopajı Desteği</a:t>
          </a:r>
          <a:endParaRPr lang="tr-TR" sz="1600" b="1" dirty="0">
            <a:latin typeface="Calibri" pitchFamily="34" charset="0"/>
            <a:ea typeface="+mn-ea"/>
            <a:cs typeface="Calibri" pitchFamily="34" charset="0"/>
          </a:endParaRPr>
        </a:p>
      </dgm:t>
    </dgm:pt>
    <dgm:pt modelId="{45409AD4-ECA2-4BEF-99BF-4AC3E0BE46C8}" type="parTrans" cxnId="{C8B09046-8597-4D02-AE70-8E782A7FC4E1}">
      <dgm:prSet/>
      <dgm:spPr/>
      <dgm:t>
        <a:bodyPr/>
        <a:lstStyle/>
        <a:p>
          <a:endParaRPr lang="tr-TR">
            <a:latin typeface="Calibri" pitchFamily="34" charset="0"/>
            <a:cs typeface="Calibri" pitchFamily="34" charset="0"/>
          </a:endParaRPr>
        </a:p>
      </dgm:t>
    </dgm:pt>
    <dgm:pt modelId="{34BF4535-AECB-45C8-9A61-E88D3B91E6DF}" type="sibTrans" cxnId="{C8B09046-8597-4D02-AE70-8E782A7FC4E1}">
      <dgm:prSet/>
      <dgm:spPr/>
      <dgm:t>
        <a:bodyPr/>
        <a:lstStyle/>
        <a:p>
          <a:endParaRPr lang="tr-TR">
            <a:latin typeface="Calibri" pitchFamily="34" charset="0"/>
            <a:cs typeface="Calibri" pitchFamily="34" charset="0"/>
          </a:endParaRPr>
        </a:p>
      </dgm:t>
    </dgm:pt>
    <dgm:pt modelId="{756535C1-3E23-4016-B3AE-A90B1FDE4A3C}">
      <dgm:prSet custT="1"/>
      <dgm:spPr>
        <a:xfrm>
          <a:off x="2952323" y="4407822"/>
          <a:ext cx="1188896" cy="1188896"/>
        </a:xfr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dgm:spPr>
      <dgm:t>
        <a:bodyPr/>
        <a:lstStyle/>
        <a:p>
          <a:pPr rtl="0" eaLnBrk="1" latinLnBrk="0"/>
          <a:r>
            <a:rPr lang="tr-TR" sz="2400" b="0" cap="none" spc="0" dirty="0">
              <a:ln w="18415" cmpd="sng">
                <a:prstDash val="solid"/>
              </a:ln>
              <a:solidFill>
                <a:schemeClr val="bg1"/>
              </a:solidFill>
              <a:effectLst>
                <a:outerShdw blurRad="63500" dir="3600000" algn="tl" rotWithShape="0">
                  <a:srgbClr val="000000">
                    <a:alpha val="70000"/>
                  </a:srgbClr>
                </a:outerShdw>
              </a:effectLst>
              <a:latin typeface="Calibri" pitchFamily="34" charset="0"/>
              <a:ea typeface="+mn-ea"/>
              <a:cs typeface="Calibri" pitchFamily="34" charset="0"/>
            </a:rPr>
            <a:t>Finansman Destekleri</a:t>
          </a:r>
        </a:p>
      </dgm:t>
    </dgm:pt>
    <dgm:pt modelId="{2B61CFAA-7467-4518-B00B-A937B5645CE0}" type="parTrans" cxnId="{248FAEF8-DC6E-49F5-A698-5447CE343877}">
      <dgm:prSet/>
      <dgm:spPr/>
      <dgm:t>
        <a:bodyPr/>
        <a:lstStyle/>
        <a:p>
          <a:endParaRPr lang="tr-TR">
            <a:latin typeface="Calibri" pitchFamily="34" charset="0"/>
            <a:cs typeface="Calibri" pitchFamily="34" charset="0"/>
          </a:endParaRPr>
        </a:p>
      </dgm:t>
    </dgm:pt>
    <dgm:pt modelId="{2A40F05D-43A3-4F08-9DAE-BDBB53E82305}" type="sibTrans" cxnId="{248FAEF8-DC6E-49F5-A698-5447CE343877}">
      <dgm:prSet/>
      <dgm:spPr/>
      <dgm:t>
        <a:bodyPr/>
        <a:lstStyle/>
        <a:p>
          <a:endParaRPr lang="tr-TR">
            <a:latin typeface="Calibri" pitchFamily="34" charset="0"/>
            <a:cs typeface="Calibri" pitchFamily="34" charset="0"/>
          </a:endParaRPr>
        </a:p>
      </dgm:t>
    </dgm:pt>
    <dgm:pt modelId="{C735B64D-92C6-438E-B7E8-9D34A8F1EF16}">
      <dgm:prSet custT="1"/>
      <dgm:spPr>
        <a:xfrm>
          <a:off x="2271935" y="549152"/>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altLang="tr-TR" sz="1600" b="1">
              <a:latin typeface="Calibri" pitchFamily="34" charset="0"/>
              <a:ea typeface="+mn-ea"/>
              <a:cs typeface="Calibri" pitchFamily="34" charset="0"/>
            </a:rPr>
            <a:t>Sermaye Katkısı</a:t>
          </a:r>
          <a:endParaRPr lang="tr-TR" sz="1600" b="1" dirty="0">
            <a:latin typeface="Calibri" pitchFamily="34" charset="0"/>
            <a:ea typeface="+mn-ea"/>
            <a:cs typeface="Calibri" pitchFamily="34" charset="0"/>
          </a:endParaRPr>
        </a:p>
      </dgm:t>
    </dgm:pt>
    <dgm:pt modelId="{419A105C-6C45-41DE-8B7A-EE61F48EA44C}" type="parTrans" cxnId="{42661AAB-6E25-4D68-B156-F8145EEA11B4}">
      <dgm:prSet/>
      <dgm:spPr/>
      <dgm:t>
        <a:bodyPr/>
        <a:lstStyle/>
        <a:p>
          <a:endParaRPr lang="tr-TR">
            <a:latin typeface="Calibri" pitchFamily="34" charset="0"/>
            <a:cs typeface="Calibri" pitchFamily="34" charset="0"/>
          </a:endParaRPr>
        </a:p>
      </dgm:t>
    </dgm:pt>
    <dgm:pt modelId="{74693A9F-D88F-4130-BE7F-124975F95E80}" type="sibTrans" cxnId="{42661AAB-6E25-4D68-B156-F8145EEA11B4}">
      <dgm:prSet/>
      <dgm:spPr/>
      <dgm:t>
        <a:bodyPr/>
        <a:lstStyle/>
        <a:p>
          <a:endParaRPr lang="tr-TR">
            <a:latin typeface="Calibri" pitchFamily="34" charset="0"/>
            <a:cs typeface="Calibri" pitchFamily="34" charset="0"/>
          </a:endParaRPr>
        </a:p>
      </dgm:t>
    </dgm:pt>
    <dgm:pt modelId="{ED75113B-518E-4EF3-8F37-4B31429A83B1}">
      <dgm:prSet custT="1"/>
      <dgm:spPr>
        <a:xfrm>
          <a:off x="1498227" y="1889254"/>
          <a:ext cx="1188896" cy="1188896"/>
        </a:xfr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dgm:spPr>
      <dgm:t>
        <a:bodyPr/>
        <a:lstStyle/>
        <a:p>
          <a:pPr rtl="0" eaLnBrk="1" latinLnBrk="0"/>
          <a:r>
            <a:rPr lang="tr-TR" sz="2400" b="0" cap="none" spc="0" dirty="0">
              <a:ln w="18415" cmpd="sng">
                <a:prstDash val="solid"/>
              </a:ln>
              <a:solidFill>
                <a:schemeClr val="bg1"/>
              </a:solidFill>
              <a:effectLst>
                <a:outerShdw blurRad="63500" dir="3600000" algn="tl" rotWithShape="0">
                  <a:srgbClr val="000000">
                    <a:alpha val="70000"/>
                  </a:srgbClr>
                </a:outerShdw>
              </a:effectLst>
              <a:latin typeface="Calibri" pitchFamily="34" charset="0"/>
              <a:ea typeface="+mn-ea"/>
              <a:cs typeface="Calibri" pitchFamily="34" charset="0"/>
            </a:rPr>
            <a:t>Yatırım Yeri İle İlgili Destekler</a:t>
          </a:r>
        </a:p>
      </dgm:t>
    </dgm:pt>
    <dgm:pt modelId="{C6C82DFF-4508-4410-9246-171E3BFE54A4}" type="parTrans" cxnId="{5208658B-8E3E-4863-AEE7-BEB7562C6637}">
      <dgm:prSet/>
      <dgm:spPr/>
      <dgm:t>
        <a:bodyPr/>
        <a:lstStyle/>
        <a:p>
          <a:endParaRPr lang="tr-TR">
            <a:latin typeface="Calibri" pitchFamily="34" charset="0"/>
            <a:cs typeface="Calibri" pitchFamily="34" charset="0"/>
          </a:endParaRPr>
        </a:p>
      </dgm:t>
    </dgm:pt>
    <dgm:pt modelId="{E31F099B-607C-4BFA-9191-CDB0AEEF1E9F}" type="sibTrans" cxnId="{5208658B-8E3E-4863-AEE7-BEB7562C6637}">
      <dgm:prSet/>
      <dgm:spPr/>
      <dgm:t>
        <a:bodyPr/>
        <a:lstStyle/>
        <a:p>
          <a:endParaRPr lang="tr-TR">
            <a:latin typeface="Calibri" pitchFamily="34" charset="0"/>
            <a:cs typeface="Calibri" pitchFamily="34" charset="0"/>
          </a:endParaRPr>
        </a:p>
      </dgm:t>
    </dgm:pt>
    <dgm:pt modelId="{820054B8-B295-4C22-8E7C-D6E7B7D02597}">
      <dgm:prSet custT="1"/>
      <dgm:spPr>
        <a:xfrm>
          <a:off x="2952323" y="4407822"/>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Yatırım Yeri Tahsisi</a:t>
          </a:r>
          <a:endParaRPr lang="tr-TR" sz="1600" b="1" dirty="0">
            <a:latin typeface="Calibri" pitchFamily="34" charset="0"/>
            <a:ea typeface="+mn-ea"/>
            <a:cs typeface="Calibri" pitchFamily="34" charset="0"/>
          </a:endParaRPr>
        </a:p>
      </dgm:t>
    </dgm:pt>
    <dgm:pt modelId="{C1EA01E0-6563-4A00-B9D2-892A3926A4AB}" type="parTrans" cxnId="{4DAEF8CD-1DD4-41FB-83C8-0A3736B3D68D}">
      <dgm:prSet/>
      <dgm:spPr/>
      <dgm:t>
        <a:bodyPr/>
        <a:lstStyle/>
        <a:p>
          <a:endParaRPr lang="tr-TR">
            <a:latin typeface="Calibri" pitchFamily="34" charset="0"/>
            <a:cs typeface="Calibri" pitchFamily="34" charset="0"/>
          </a:endParaRPr>
        </a:p>
      </dgm:t>
    </dgm:pt>
    <dgm:pt modelId="{4C514285-6ADC-4CCF-9CBC-6FE6CF96C5BF}" type="sibTrans" cxnId="{4DAEF8CD-1DD4-41FB-83C8-0A3736B3D68D}">
      <dgm:prSet/>
      <dgm:spPr/>
      <dgm:t>
        <a:bodyPr/>
        <a:lstStyle/>
        <a:p>
          <a:endParaRPr lang="tr-TR">
            <a:latin typeface="Calibri" pitchFamily="34" charset="0"/>
            <a:cs typeface="Calibri" pitchFamily="34" charset="0"/>
          </a:endParaRPr>
        </a:p>
      </dgm:t>
    </dgm:pt>
    <dgm:pt modelId="{0B6C5DD0-E492-41BB-8EA4-8534139ACFFA}">
      <dgm:prSet custT="1"/>
      <dgm:spPr>
        <a:xfrm>
          <a:off x="1498227" y="1889254"/>
          <a:ext cx="1188896" cy="1188896"/>
        </a:xfr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dgm:spPr>
      <dgm:t>
        <a:bodyPr/>
        <a:lstStyle/>
        <a:p>
          <a:pPr rtl="0" eaLnBrk="1" latinLnBrk="0"/>
          <a:r>
            <a:rPr lang="tr-TR" sz="2400" b="0" cap="none" spc="0" dirty="0">
              <a:ln w="18415" cmpd="sng">
                <a:prstDash val="solid"/>
              </a:ln>
              <a:solidFill>
                <a:schemeClr val="bg1"/>
              </a:solidFill>
              <a:effectLst>
                <a:outerShdw blurRad="63500" dir="3600000" algn="tl" rotWithShape="0">
                  <a:srgbClr val="000000">
                    <a:alpha val="70000"/>
                  </a:srgbClr>
                </a:outerShdw>
              </a:effectLst>
              <a:latin typeface="Calibri" pitchFamily="34" charset="0"/>
              <a:ea typeface="+mn-ea"/>
              <a:cs typeface="Calibri" pitchFamily="34" charset="0"/>
            </a:rPr>
            <a:t>Diğer Destekler</a:t>
          </a:r>
        </a:p>
      </dgm:t>
    </dgm:pt>
    <dgm:pt modelId="{F29EBC99-17A9-45E3-89DD-2493C9D1E61D}" type="parTrans" cxnId="{1E4EBB09-2942-49A4-9BE5-41AD48538732}">
      <dgm:prSet/>
      <dgm:spPr/>
      <dgm:t>
        <a:bodyPr/>
        <a:lstStyle/>
        <a:p>
          <a:endParaRPr lang="tr-TR">
            <a:latin typeface="Calibri" pitchFamily="34" charset="0"/>
            <a:cs typeface="Calibri" pitchFamily="34" charset="0"/>
          </a:endParaRPr>
        </a:p>
      </dgm:t>
    </dgm:pt>
    <dgm:pt modelId="{CED697B0-640F-45A9-983D-BE7FDDC96A0C}" type="sibTrans" cxnId="{1E4EBB09-2942-49A4-9BE5-41AD48538732}">
      <dgm:prSet/>
      <dgm:spPr/>
      <dgm:t>
        <a:bodyPr/>
        <a:lstStyle/>
        <a:p>
          <a:endParaRPr lang="tr-TR">
            <a:latin typeface="Calibri" pitchFamily="34" charset="0"/>
            <a:cs typeface="Calibri" pitchFamily="34" charset="0"/>
          </a:endParaRPr>
        </a:p>
      </dgm:t>
    </dgm:pt>
    <dgm:pt modelId="{B29D31E8-18CB-4554-A697-2F93D4A599BC}">
      <dgm:prSet custT="1"/>
      <dgm:spPr>
        <a:xfrm>
          <a:off x="1498227" y="1889254"/>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Nitelikli Personel Desteği</a:t>
          </a:r>
          <a:endParaRPr lang="tr-TR" sz="1600" b="1" dirty="0">
            <a:latin typeface="Calibri" pitchFamily="34" charset="0"/>
            <a:ea typeface="+mn-ea"/>
            <a:cs typeface="Calibri" pitchFamily="34" charset="0"/>
          </a:endParaRPr>
        </a:p>
      </dgm:t>
    </dgm:pt>
    <dgm:pt modelId="{50E0454D-908D-4B47-9BC5-F70955E5D781}" type="parTrans" cxnId="{00B0EA30-35FB-4AA9-9CA8-FDC0774BDE03}">
      <dgm:prSet/>
      <dgm:spPr/>
      <dgm:t>
        <a:bodyPr/>
        <a:lstStyle/>
        <a:p>
          <a:endParaRPr lang="tr-TR">
            <a:latin typeface="Calibri" pitchFamily="34" charset="0"/>
            <a:cs typeface="Calibri" pitchFamily="34" charset="0"/>
          </a:endParaRPr>
        </a:p>
      </dgm:t>
    </dgm:pt>
    <dgm:pt modelId="{2E9E948B-5ACD-455F-B39D-C19590485E3D}" type="sibTrans" cxnId="{00B0EA30-35FB-4AA9-9CA8-FDC0774BDE03}">
      <dgm:prSet/>
      <dgm:spPr/>
      <dgm:t>
        <a:bodyPr/>
        <a:lstStyle/>
        <a:p>
          <a:endParaRPr lang="tr-TR">
            <a:latin typeface="Calibri" pitchFamily="34" charset="0"/>
            <a:cs typeface="Calibri" pitchFamily="34" charset="0"/>
          </a:endParaRPr>
        </a:p>
      </dgm:t>
    </dgm:pt>
    <dgm:pt modelId="{100F112B-4523-4E58-9B55-1D52D4015E1F}">
      <dgm:prSet custT="1"/>
      <dgm:spPr>
        <a:xfrm>
          <a:off x="1498227" y="1889254"/>
          <a:ext cx="1188896" cy="1188896"/>
        </a:xfr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dgm:spPr>
      <dgm:t>
        <a:bodyPr/>
        <a:lstStyle/>
        <a:p>
          <a:pPr rtl="0" eaLnBrk="1" latinLnBrk="0"/>
          <a:r>
            <a:rPr lang="tr-TR" sz="1600" b="1">
              <a:latin typeface="Calibri" pitchFamily="34" charset="0"/>
              <a:ea typeface="+mn-ea"/>
              <a:cs typeface="Calibri" pitchFamily="34" charset="0"/>
            </a:rPr>
            <a:t>Hibe </a:t>
          </a:r>
          <a:r>
            <a:rPr lang="tr-TR" sz="1600" b="1" dirty="0">
              <a:latin typeface="Calibri" pitchFamily="34" charset="0"/>
              <a:ea typeface="+mn-ea"/>
              <a:cs typeface="Calibri" pitchFamily="34" charset="0"/>
            </a:rPr>
            <a:t>Desteği</a:t>
          </a:r>
        </a:p>
      </dgm:t>
    </dgm:pt>
    <dgm:pt modelId="{3EA219E9-7B63-46F9-9DFA-D1D6DD1E5C6E}" type="parTrans" cxnId="{B293AF1C-A860-4E4B-A4BB-06D9D8999517}">
      <dgm:prSet/>
      <dgm:spPr/>
      <dgm:t>
        <a:bodyPr/>
        <a:lstStyle/>
        <a:p>
          <a:endParaRPr lang="tr-TR"/>
        </a:p>
      </dgm:t>
    </dgm:pt>
    <dgm:pt modelId="{E6898760-30BE-4D74-9070-BFC7F1F818A6}" type="sibTrans" cxnId="{B293AF1C-A860-4E4B-A4BB-06D9D8999517}">
      <dgm:prSet/>
      <dgm:spPr/>
      <dgm:t>
        <a:bodyPr/>
        <a:lstStyle/>
        <a:p>
          <a:endParaRPr lang="tr-TR"/>
        </a:p>
      </dgm:t>
    </dgm:pt>
    <dgm:pt modelId="{492AC76D-7555-4F47-A61C-6C23CA7BAD4E}" type="pres">
      <dgm:prSet presAssocID="{813A6176-6190-4AFA-A8C8-428C361E4A6C}" presName="theList" presStyleCnt="0">
        <dgm:presLayoutVars>
          <dgm:dir/>
          <dgm:animLvl val="lvl"/>
          <dgm:resizeHandles val="exact"/>
        </dgm:presLayoutVars>
      </dgm:prSet>
      <dgm:spPr/>
    </dgm:pt>
    <dgm:pt modelId="{BFF08144-3568-4F8D-8953-3B0FB4B202DA}" type="pres">
      <dgm:prSet presAssocID="{030FD842-4818-4B40-BBC2-7964A78619F5}" presName="compNode" presStyleCnt="0"/>
      <dgm:spPr/>
    </dgm:pt>
    <dgm:pt modelId="{5A7417A2-89E6-47A9-A231-4D5619F04E97}" type="pres">
      <dgm:prSet presAssocID="{030FD842-4818-4B40-BBC2-7964A78619F5}" presName="aNode" presStyleLbl="bgShp" presStyleIdx="0" presStyleCnt="5"/>
      <dgm:spPr/>
    </dgm:pt>
    <dgm:pt modelId="{EA9E1AC7-455B-4571-8483-5498738CF6DE}" type="pres">
      <dgm:prSet presAssocID="{030FD842-4818-4B40-BBC2-7964A78619F5}" presName="textNode" presStyleLbl="bgShp" presStyleIdx="0" presStyleCnt="5"/>
      <dgm:spPr/>
    </dgm:pt>
    <dgm:pt modelId="{3418F0FE-188A-4881-8901-E50403A9127A}" type="pres">
      <dgm:prSet presAssocID="{030FD842-4818-4B40-BBC2-7964A78619F5}" presName="compChildNode" presStyleCnt="0"/>
      <dgm:spPr/>
    </dgm:pt>
    <dgm:pt modelId="{A19653ED-7CA5-4B60-8D4A-0556CE86E8C5}" type="pres">
      <dgm:prSet presAssocID="{030FD842-4818-4B40-BBC2-7964A78619F5}" presName="theInnerList" presStyleCnt="0"/>
      <dgm:spPr/>
    </dgm:pt>
    <dgm:pt modelId="{6D3B9E91-AB5F-47B7-AA9A-603678060F37}" type="pres">
      <dgm:prSet presAssocID="{96D973CA-8B15-409F-BA51-89C17DFA049C}" presName="childNode" presStyleLbl="node1" presStyleIdx="0" presStyleCnt="15">
        <dgm:presLayoutVars>
          <dgm:bulletEnabled val="1"/>
        </dgm:presLayoutVars>
      </dgm:prSet>
      <dgm:spPr/>
    </dgm:pt>
    <dgm:pt modelId="{73F3B46E-83A8-444A-B503-1C135E238370}" type="pres">
      <dgm:prSet presAssocID="{96D973CA-8B15-409F-BA51-89C17DFA049C}" presName="aSpace2" presStyleCnt="0"/>
      <dgm:spPr/>
    </dgm:pt>
    <dgm:pt modelId="{6B3105A2-3A8C-42A7-91AB-0BB375C40C4D}" type="pres">
      <dgm:prSet presAssocID="{499F48A5-D088-4232-AD84-68C2B6F9018C}" presName="childNode" presStyleLbl="node1" presStyleIdx="1" presStyleCnt="15">
        <dgm:presLayoutVars>
          <dgm:bulletEnabled val="1"/>
        </dgm:presLayoutVars>
      </dgm:prSet>
      <dgm:spPr/>
    </dgm:pt>
    <dgm:pt modelId="{1D11F39A-1C7E-40D0-B61F-F72FFAA6BB5A}" type="pres">
      <dgm:prSet presAssocID="{499F48A5-D088-4232-AD84-68C2B6F9018C}" presName="aSpace2" presStyleCnt="0"/>
      <dgm:spPr/>
    </dgm:pt>
    <dgm:pt modelId="{5047CFF3-EF87-415B-BDA1-DD79308C8735}" type="pres">
      <dgm:prSet presAssocID="{4ECC9FB6-CF71-404D-81A2-01433AA94DF7}" presName="childNode" presStyleLbl="node1" presStyleIdx="2" presStyleCnt="15">
        <dgm:presLayoutVars>
          <dgm:bulletEnabled val="1"/>
        </dgm:presLayoutVars>
      </dgm:prSet>
      <dgm:spPr/>
    </dgm:pt>
    <dgm:pt modelId="{0C5A15D7-A576-498F-B8B9-14903BD65A88}" type="pres">
      <dgm:prSet presAssocID="{4ECC9FB6-CF71-404D-81A2-01433AA94DF7}" presName="aSpace2" presStyleCnt="0"/>
      <dgm:spPr/>
    </dgm:pt>
    <dgm:pt modelId="{9B8D3E48-0319-4515-B630-8DBE28048374}" type="pres">
      <dgm:prSet presAssocID="{03A05E4A-B758-4488-A85B-A16F8099E0A1}" presName="childNode" presStyleLbl="node1" presStyleIdx="3" presStyleCnt="15">
        <dgm:presLayoutVars>
          <dgm:bulletEnabled val="1"/>
        </dgm:presLayoutVars>
      </dgm:prSet>
      <dgm:spPr/>
    </dgm:pt>
    <dgm:pt modelId="{A3B233A4-F718-442A-B1D3-B16DFC421539}" type="pres">
      <dgm:prSet presAssocID="{030FD842-4818-4B40-BBC2-7964A78619F5}" presName="aSpace" presStyleCnt="0"/>
      <dgm:spPr/>
    </dgm:pt>
    <dgm:pt modelId="{E302F17C-BD08-4503-868E-A6B7AF76E816}" type="pres">
      <dgm:prSet presAssocID="{0D463515-A2D5-424E-BD5B-19F13B704F28}" presName="compNode" presStyleCnt="0"/>
      <dgm:spPr/>
    </dgm:pt>
    <dgm:pt modelId="{856563CE-EA04-4696-B639-3EA6F64BACFD}" type="pres">
      <dgm:prSet presAssocID="{0D463515-A2D5-424E-BD5B-19F13B704F28}" presName="aNode" presStyleLbl="bgShp" presStyleIdx="1" presStyleCnt="5"/>
      <dgm:spPr/>
    </dgm:pt>
    <dgm:pt modelId="{4242BAFD-531D-4ED1-A9F0-7D36770F4EA8}" type="pres">
      <dgm:prSet presAssocID="{0D463515-A2D5-424E-BD5B-19F13B704F28}" presName="textNode" presStyleLbl="bgShp" presStyleIdx="1" presStyleCnt="5"/>
      <dgm:spPr/>
    </dgm:pt>
    <dgm:pt modelId="{420F6BC3-86A9-48E2-9EDB-950BDAB027B5}" type="pres">
      <dgm:prSet presAssocID="{0D463515-A2D5-424E-BD5B-19F13B704F28}" presName="compChildNode" presStyleCnt="0"/>
      <dgm:spPr/>
    </dgm:pt>
    <dgm:pt modelId="{B68EE92D-CE78-4E05-B8E0-073EEE31E27B}" type="pres">
      <dgm:prSet presAssocID="{0D463515-A2D5-424E-BD5B-19F13B704F28}" presName="theInnerList" presStyleCnt="0"/>
      <dgm:spPr/>
    </dgm:pt>
    <dgm:pt modelId="{1839C18A-DBCD-4A7F-8278-E3E949CD2412}" type="pres">
      <dgm:prSet presAssocID="{1A75F020-3851-45BE-BB04-94F454DA8FFE}" presName="childNode" presStyleLbl="node1" presStyleIdx="4" presStyleCnt="15">
        <dgm:presLayoutVars>
          <dgm:bulletEnabled val="1"/>
        </dgm:presLayoutVars>
      </dgm:prSet>
      <dgm:spPr/>
    </dgm:pt>
    <dgm:pt modelId="{D6D466FF-B0C9-4555-8B55-637E7765A7C8}" type="pres">
      <dgm:prSet presAssocID="{1A75F020-3851-45BE-BB04-94F454DA8FFE}" presName="aSpace2" presStyleCnt="0"/>
      <dgm:spPr/>
    </dgm:pt>
    <dgm:pt modelId="{16A4A249-DF40-4047-AA9C-4D40DA0AD776}" type="pres">
      <dgm:prSet presAssocID="{A34A64BC-721A-4EC6-9BA2-53766A5B8EE0}" presName="childNode" presStyleLbl="node1" presStyleIdx="5" presStyleCnt="15">
        <dgm:presLayoutVars>
          <dgm:bulletEnabled val="1"/>
        </dgm:presLayoutVars>
      </dgm:prSet>
      <dgm:spPr/>
    </dgm:pt>
    <dgm:pt modelId="{35D18272-1534-4689-A442-E49578475439}" type="pres">
      <dgm:prSet presAssocID="{A34A64BC-721A-4EC6-9BA2-53766A5B8EE0}" presName="aSpace2" presStyleCnt="0"/>
      <dgm:spPr/>
    </dgm:pt>
    <dgm:pt modelId="{77B7C0E5-D5A1-4302-A3C5-62E9B4F28014}" type="pres">
      <dgm:prSet presAssocID="{B29D31E8-18CB-4554-A697-2F93D4A599BC}" presName="childNode" presStyleLbl="node1" presStyleIdx="6" presStyleCnt="15">
        <dgm:presLayoutVars>
          <dgm:bulletEnabled val="1"/>
        </dgm:presLayoutVars>
      </dgm:prSet>
      <dgm:spPr/>
    </dgm:pt>
    <dgm:pt modelId="{FA39580E-CBFB-49A0-8BBB-D773C2703A92}" type="pres">
      <dgm:prSet presAssocID="{0D463515-A2D5-424E-BD5B-19F13B704F28}" presName="aSpace" presStyleCnt="0"/>
      <dgm:spPr/>
    </dgm:pt>
    <dgm:pt modelId="{BE67CFD4-FD1B-44D5-B79D-F7DE14E96A10}" type="pres">
      <dgm:prSet presAssocID="{756535C1-3E23-4016-B3AE-A90B1FDE4A3C}" presName="compNode" presStyleCnt="0"/>
      <dgm:spPr/>
    </dgm:pt>
    <dgm:pt modelId="{7B5E0316-CBA6-4968-94FA-96677026CF22}" type="pres">
      <dgm:prSet presAssocID="{756535C1-3E23-4016-B3AE-A90B1FDE4A3C}" presName="aNode" presStyleLbl="bgShp" presStyleIdx="2" presStyleCnt="5"/>
      <dgm:spPr/>
    </dgm:pt>
    <dgm:pt modelId="{86D883EC-7511-4C35-A6CE-7D78F36C45AD}" type="pres">
      <dgm:prSet presAssocID="{756535C1-3E23-4016-B3AE-A90B1FDE4A3C}" presName="textNode" presStyleLbl="bgShp" presStyleIdx="2" presStyleCnt="5"/>
      <dgm:spPr/>
    </dgm:pt>
    <dgm:pt modelId="{DFBB3A32-167A-49CE-BEFD-7F9CD59BDD2A}" type="pres">
      <dgm:prSet presAssocID="{756535C1-3E23-4016-B3AE-A90B1FDE4A3C}" presName="compChildNode" presStyleCnt="0"/>
      <dgm:spPr/>
    </dgm:pt>
    <dgm:pt modelId="{0CC6DD4E-02A9-491E-969D-1ED34A5772B3}" type="pres">
      <dgm:prSet presAssocID="{756535C1-3E23-4016-B3AE-A90B1FDE4A3C}" presName="theInnerList" presStyleCnt="0"/>
      <dgm:spPr/>
    </dgm:pt>
    <dgm:pt modelId="{0862D166-32C6-4C25-9095-844A7E803A62}" type="pres">
      <dgm:prSet presAssocID="{DF98AAE5-9EBD-4838-8290-6A5D0AFF43B4}" presName="childNode" presStyleLbl="node1" presStyleIdx="7" presStyleCnt="15">
        <dgm:presLayoutVars>
          <dgm:bulletEnabled val="1"/>
        </dgm:presLayoutVars>
      </dgm:prSet>
      <dgm:spPr/>
    </dgm:pt>
    <dgm:pt modelId="{2A48BC5A-7718-48CE-B8D1-FAEF911277AA}" type="pres">
      <dgm:prSet presAssocID="{DF98AAE5-9EBD-4838-8290-6A5D0AFF43B4}" presName="aSpace2" presStyleCnt="0"/>
      <dgm:spPr/>
    </dgm:pt>
    <dgm:pt modelId="{8C83AB2B-A1C2-46B7-ADEE-51E07AE6E996}" type="pres">
      <dgm:prSet presAssocID="{F6BBC4F3-3425-4876-9628-828D03CCA97B}" presName="childNode" presStyleLbl="node1" presStyleIdx="8" presStyleCnt="15">
        <dgm:presLayoutVars>
          <dgm:bulletEnabled val="1"/>
        </dgm:presLayoutVars>
      </dgm:prSet>
      <dgm:spPr/>
    </dgm:pt>
    <dgm:pt modelId="{2052FD54-A999-4A86-81CC-309E9975C0D7}" type="pres">
      <dgm:prSet presAssocID="{F6BBC4F3-3425-4876-9628-828D03CCA97B}" presName="aSpace2" presStyleCnt="0"/>
      <dgm:spPr/>
    </dgm:pt>
    <dgm:pt modelId="{AA493801-6BB8-407D-BFD2-1E871FA34B80}" type="pres">
      <dgm:prSet presAssocID="{100F112B-4523-4E58-9B55-1D52D4015E1F}" presName="childNode" presStyleLbl="node1" presStyleIdx="9" presStyleCnt="15">
        <dgm:presLayoutVars>
          <dgm:bulletEnabled val="1"/>
        </dgm:presLayoutVars>
      </dgm:prSet>
      <dgm:spPr/>
    </dgm:pt>
    <dgm:pt modelId="{56E8D12D-6E8D-4A0F-BF1A-51E32DF6A51C}" type="pres">
      <dgm:prSet presAssocID="{100F112B-4523-4E58-9B55-1D52D4015E1F}" presName="aSpace2" presStyleCnt="0"/>
      <dgm:spPr/>
    </dgm:pt>
    <dgm:pt modelId="{2370D409-AE88-488B-9974-644E7B5CB0FE}" type="pres">
      <dgm:prSet presAssocID="{C735B64D-92C6-438E-B7E8-9D34A8F1EF16}" presName="childNode" presStyleLbl="node1" presStyleIdx="10" presStyleCnt="15">
        <dgm:presLayoutVars>
          <dgm:bulletEnabled val="1"/>
        </dgm:presLayoutVars>
      </dgm:prSet>
      <dgm:spPr/>
    </dgm:pt>
    <dgm:pt modelId="{DD95883A-3FB3-4A21-945E-515A017E3137}" type="pres">
      <dgm:prSet presAssocID="{756535C1-3E23-4016-B3AE-A90B1FDE4A3C}" presName="aSpace" presStyleCnt="0"/>
      <dgm:spPr/>
    </dgm:pt>
    <dgm:pt modelId="{FE797853-80B4-433E-9839-BE11ECB807B5}" type="pres">
      <dgm:prSet presAssocID="{ED75113B-518E-4EF3-8F37-4B31429A83B1}" presName="compNode" presStyleCnt="0"/>
      <dgm:spPr/>
    </dgm:pt>
    <dgm:pt modelId="{40C9D5A6-A551-494D-B78A-7BB8C0505AF9}" type="pres">
      <dgm:prSet presAssocID="{ED75113B-518E-4EF3-8F37-4B31429A83B1}" presName="aNode" presStyleLbl="bgShp" presStyleIdx="3" presStyleCnt="5" custLinFactNeighborY="201"/>
      <dgm:spPr/>
    </dgm:pt>
    <dgm:pt modelId="{D59E4DDF-CC33-462B-9181-5A8006CB73E4}" type="pres">
      <dgm:prSet presAssocID="{ED75113B-518E-4EF3-8F37-4B31429A83B1}" presName="textNode" presStyleLbl="bgShp" presStyleIdx="3" presStyleCnt="5"/>
      <dgm:spPr/>
    </dgm:pt>
    <dgm:pt modelId="{EA431122-4E9D-4913-B611-517448FC39AA}" type="pres">
      <dgm:prSet presAssocID="{ED75113B-518E-4EF3-8F37-4B31429A83B1}" presName="compChildNode" presStyleCnt="0"/>
      <dgm:spPr/>
    </dgm:pt>
    <dgm:pt modelId="{5DE0701C-40C5-43AB-A63F-34B3BD666F5B}" type="pres">
      <dgm:prSet presAssocID="{ED75113B-518E-4EF3-8F37-4B31429A83B1}" presName="theInnerList" presStyleCnt="0"/>
      <dgm:spPr/>
    </dgm:pt>
    <dgm:pt modelId="{CF1F98CF-F8F0-42B8-9CA7-D9C3C9F42436}" type="pres">
      <dgm:prSet presAssocID="{F5034FF1-6B3D-4705-9D65-07E2A79E5DB4}" presName="childNode" presStyleLbl="node1" presStyleIdx="11" presStyleCnt="15">
        <dgm:presLayoutVars>
          <dgm:bulletEnabled val="1"/>
        </dgm:presLayoutVars>
      </dgm:prSet>
      <dgm:spPr/>
    </dgm:pt>
    <dgm:pt modelId="{279549C6-7DED-4316-9466-F8244D8071C6}" type="pres">
      <dgm:prSet presAssocID="{F5034FF1-6B3D-4705-9D65-07E2A79E5DB4}" presName="aSpace2" presStyleCnt="0"/>
      <dgm:spPr/>
    </dgm:pt>
    <dgm:pt modelId="{CBE63EA1-FBE8-46FA-AEC7-22CD9B761E55}" type="pres">
      <dgm:prSet presAssocID="{820054B8-B295-4C22-8E7C-D6E7B7D02597}" presName="childNode" presStyleLbl="node1" presStyleIdx="12" presStyleCnt="15">
        <dgm:presLayoutVars>
          <dgm:bulletEnabled val="1"/>
        </dgm:presLayoutVars>
      </dgm:prSet>
      <dgm:spPr/>
    </dgm:pt>
    <dgm:pt modelId="{949C8B16-8A19-41B2-BB3E-2CF770BB879E}" type="pres">
      <dgm:prSet presAssocID="{ED75113B-518E-4EF3-8F37-4B31429A83B1}" presName="aSpace" presStyleCnt="0"/>
      <dgm:spPr/>
    </dgm:pt>
    <dgm:pt modelId="{765D3E46-3338-45C7-A25D-11497802DAAF}" type="pres">
      <dgm:prSet presAssocID="{0B6C5DD0-E492-41BB-8EA4-8534139ACFFA}" presName="compNode" presStyleCnt="0"/>
      <dgm:spPr/>
    </dgm:pt>
    <dgm:pt modelId="{536E8D76-DDAF-4E64-A594-1FF95413A870}" type="pres">
      <dgm:prSet presAssocID="{0B6C5DD0-E492-41BB-8EA4-8534139ACFFA}" presName="aNode" presStyleLbl="bgShp" presStyleIdx="4" presStyleCnt="5" custLinFactNeighborY="201"/>
      <dgm:spPr/>
    </dgm:pt>
    <dgm:pt modelId="{409D863F-5EE7-4216-AE9C-C071C6702377}" type="pres">
      <dgm:prSet presAssocID="{0B6C5DD0-E492-41BB-8EA4-8534139ACFFA}" presName="textNode" presStyleLbl="bgShp" presStyleIdx="4" presStyleCnt="5"/>
      <dgm:spPr/>
    </dgm:pt>
    <dgm:pt modelId="{8CDC1F8D-4D72-49F3-8DF0-553315D8E49C}" type="pres">
      <dgm:prSet presAssocID="{0B6C5DD0-E492-41BB-8EA4-8534139ACFFA}" presName="compChildNode" presStyleCnt="0"/>
      <dgm:spPr/>
    </dgm:pt>
    <dgm:pt modelId="{AD2E6480-C753-489D-9241-1C8D44B4FBBA}" type="pres">
      <dgm:prSet presAssocID="{0B6C5DD0-E492-41BB-8EA4-8534139ACFFA}" presName="theInnerList" presStyleCnt="0"/>
      <dgm:spPr/>
    </dgm:pt>
    <dgm:pt modelId="{1163D42F-BBE9-41FE-9EC9-651D80B44000}" type="pres">
      <dgm:prSet presAssocID="{2C6E9601-9024-473E-89E7-2A7668F98CEE}" presName="childNode" presStyleLbl="node1" presStyleIdx="13" presStyleCnt="15">
        <dgm:presLayoutVars>
          <dgm:bulletEnabled val="1"/>
        </dgm:presLayoutVars>
      </dgm:prSet>
      <dgm:spPr/>
    </dgm:pt>
    <dgm:pt modelId="{5D7E25F6-9249-449B-BD48-7CE958BBAE59}" type="pres">
      <dgm:prSet presAssocID="{2C6E9601-9024-473E-89E7-2A7668F98CEE}" presName="aSpace2" presStyleCnt="0"/>
      <dgm:spPr/>
    </dgm:pt>
    <dgm:pt modelId="{B8E352ED-0F7C-46F8-AE75-DCEA21FD9C46}" type="pres">
      <dgm:prSet presAssocID="{3FBC911E-3167-490E-9DC8-DBDCEFD8087C}" presName="childNode" presStyleLbl="node1" presStyleIdx="14" presStyleCnt="15">
        <dgm:presLayoutVars>
          <dgm:bulletEnabled val="1"/>
        </dgm:presLayoutVars>
      </dgm:prSet>
      <dgm:spPr/>
    </dgm:pt>
  </dgm:ptLst>
  <dgm:cxnLst>
    <dgm:cxn modelId="{98830F01-C77D-434B-8911-1A09808E5B08}" type="presOf" srcId="{756535C1-3E23-4016-B3AE-A90B1FDE4A3C}" destId="{86D883EC-7511-4C35-A6CE-7D78F36C45AD}" srcOrd="1" destOrd="0" presId="urn:microsoft.com/office/officeart/2005/8/layout/lProcess2"/>
    <dgm:cxn modelId="{1E4EBB09-2942-49A4-9BE5-41AD48538732}" srcId="{813A6176-6190-4AFA-A8C8-428C361E4A6C}" destId="{0B6C5DD0-E492-41BB-8EA4-8534139ACFFA}" srcOrd="4" destOrd="0" parTransId="{F29EBC99-17A9-45E3-89DD-2493C9D1E61D}" sibTransId="{CED697B0-640F-45A9-983D-BE7FDDC96A0C}"/>
    <dgm:cxn modelId="{7045670C-5BF2-49B1-9970-DCCC6D6E6E5E}" type="presOf" srcId="{ED75113B-518E-4EF3-8F37-4B31429A83B1}" destId="{40C9D5A6-A551-494D-B78A-7BB8C0505AF9}" srcOrd="0" destOrd="0" presId="urn:microsoft.com/office/officeart/2005/8/layout/lProcess2"/>
    <dgm:cxn modelId="{B9D18B0D-4553-408A-AA19-E7942769EE28}" type="presOf" srcId="{030FD842-4818-4B40-BBC2-7964A78619F5}" destId="{5A7417A2-89E6-47A9-A231-4D5619F04E97}" srcOrd="0" destOrd="0" presId="urn:microsoft.com/office/officeart/2005/8/layout/lProcess2"/>
    <dgm:cxn modelId="{28F8E70E-204C-42EA-A11F-A2B6FDE85D0F}" srcId="{0D463515-A2D5-424E-BD5B-19F13B704F28}" destId="{1A75F020-3851-45BE-BB04-94F454DA8FFE}" srcOrd="0" destOrd="0" parTransId="{EF834682-D60B-483A-94FE-4DE375362EF2}" sibTransId="{79B0E521-DC55-44F1-9B18-8275726BBD26}"/>
    <dgm:cxn modelId="{B81B6919-947F-436C-A6BD-49C875703BA3}" srcId="{756535C1-3E23-4016-B3AE-A90B1FDE4A3C}" destId="{F6BBC4F3-3425-4876-9628-828D03CCA97B}" srcOrd="1" destOrd="0" parTransId="{63C38A0D-DE2B-4470-B472-30C0D115A5DF}" sibTransId="{239EF7F9-9041-4C96-B375-FE089619BDB4}"/>
    <dgm:cxn modelId="{DBE7CE19-E792-47AD-ABE6-A3539CF33214}" type="presOf" srcId="{DF98AAE5-9EBD-4838-8290-6A5D0AFF43B4}" destId="{0862D166-32C6-4C25-9095-844A7E803A62}" srcOrd="0" destOrd="0" presId="urn:microsoft.com/office/officeart/2005/8/layout/lProcess2"/>
    <dgm:cxn modelId="{5B1D611A-61C4-4407-AF36-D949925DA2C4}" type="presOf" srcId="{2C6E9601-9024-473E-89E7-2A7668F98CEE}" destId="{1163D42F-BBE9-41FE-9EC9-651D80B44000}" srcOrd="0" destOrd="0" presId="urn:microsoft.com/office/officeart/2005/8/layout/lProcess2"/>
    <dgm:cxn modelId="{B293AF1C-A860-4E4B-A4BB-06D9D8999517}" srcId="{756535C1-3E23-4016-B3AE-A90B1FDE4A3C}" destId="{100F112B-4523-4E58-9B55-1D52D4015E1F}" srcOrd="2" destOrd="0" parTransId="{3EA219E9-7B63-46F9-9DFA-D1D6DD1E5C6E}" sibTransId="{E6898760-30BE-4D74-9070-BFC7F1F818A6}"/>
    <dgm:cxn modelId="{5332D122-4944-43E6-B3A4-CC28AD948EB7}" type="presOf" srcId="{813A6176-6190-4AFA-A8C8-428C361E4A6C}" destId="{492AC76D-7555-4F47-A61C-6C23CA7BAD4E}" srcOrd="0" destOrd="0" presId="urn:microsoft.com/office/officeart/2005/8/layout/lProcess2"/>
    <dgm:cxn modelId="{529DB326-3749-42C4-B15E-BE1D34212D08}" type="presOf" srcId="{F6BBC4F3-3425-4876-9628-828D03CCA97B}" destId="{8C83AB2B-A1C2-46B7-ADEE-51E07AE6E996}" srcOrd="0" destOrd="0" presId="urn:microsoft.com/office/officeart/2005/8/layout/lProcess2"/>
    <dgm:cxn modelId="{70219027-A678-4C36-A560-1C732DA7624C}" srcId="{0B6C5DD0-E492-41BB-8EA4-8534139ACFFA}" destId="{3FBC911E-3167-490E-9DC8-DBDCEFD8087C}" srcOrd="1" destOrd="0" parTransId="{34A8EC38-9190-403F-BA20-59D11C1B2074}" sibTransId="{531F912C-5A1C-4A1C-A553-41D077473746}"/>
    <dgm:cxn modelId="{00B0EA30-35FB-4AA9-9CA8-FDC0774BDE03}" srcId="{0D463515-A2D5-424E-BD5B-19F13B704F28}" destId="{B29D31E8-18CB-4554-A697-2F93D4A599BC}" srcOrd="2" destOrd="0" parTransId="{50E0454D-908D-4B47-9BC5-F70955E5D781}" sibTransId="{2E9E948B-5ACD-455F-B39D-C19590485E3D}"/>
    <dgm:cxn modelId="{A0E1B339-6459-4767-8B64-B4754D9D4AC6}" srcId="{030FD842-4818-4B40-BBC2-7964A78619F5}" destId="{499F48A5-D088-4232-AD84-68C2B6F9018C}" srcOrd="1" destOrd="0" parTransId="{15B830A7-ADBB-4CC0-A72C-13B17C56C4E7}" sibTransId="{346CDF9F-B57C-4442-A046-3DE84C32E949}"/>
    <dgm:cxn modelId="{B9A89641-9B7F-4044-ACBC-1EE316D0F6D7}" type="presOf" srcId="{0B6C5DD0-E492-41BB-8EA4-8534139ACFFA}" destId="{536E8D76-DDAF-4E64-A594-1FF95413A870}" srcOrd="0" destOrd="0" presId="urn:microsoft.com/office/officeart/2005/8/layout/lProcess2"/>
    <dgm:cxn modelId="{9DB5B762-D80A-4810-A86F-D3C1AB7A9B08}" type="presOf" srcId="{96D973CA-8B15-409F-BA51-89C17DFA049C}" destId="{6D3B9E91-AB5F-47B7-AA9A-603678060F37}" srcOrd="0" destOrd="0" presId="urn:microsoft.com/office/officeart/2005/8/layout/lProcess2"/>
    <dgm:cxn modelId="{C8B09046-8597-4D02-AE70-8E782A7FC4E1}" srcId="{0D463515-A2D5-424E-BD5B-19F13B704F28}" destId="{A34A64BC-721A-4EC6-9BA2-53766A5B8EE0}" srcOrd="1" destOrd="0" parTransId="{45409AD4-ECA2-4BEF-99BF-4AC3E0BE46C8}" sibTransId="{34BF4535-AECB-45C8-9A61-E88D3B91E6DF}"/>
    <dgm:cxn modelId="{94C0EF66-7507-4AAB-BBAD-D7B5924179BA}" type="presOf" srcId="{3FBC911E-3167-490E-9DC8-DBDCEFD8087C}" destId="{B8E352ED-0F7C-46F8-AE75-DCEA21FD9C46}" srcOrd="0" destOrd="0" presId="urn:microsoft.com/office/officeart/2005/8/layout/lProcess2"/>
    <dgm:cxn modelId="{05ACDD53-A337-47FF-AB82-9954631BD941}" type="presOf" srcId="{0B6C5DD0-E492-41BB-8EA4-8534139ACFFA}" destId="{409D863F-5EE7-4216-AE9C-C071C6702377}" srcOrd="1" destOrd="0" presId="urn:microsoft.com/office/officeart/2005/8/layout/lProcess2"/>
    <dgm:cxn modelId="{28466C74-F37B-487D-B417-FDB06FDBFE6F}" type="presOf" srcId="{1A75F020-3851-45BE-BB04-94F454DA8FFE}" destId="{1839C18A-DBCD-4A7F-8278-E3E949CD2412}" srcOrd="0" destOrd="0" presId="urn:microsoft.com/office/officeart/2005/8/layout/lProcess2"/>
    <dgm:cxn modelId="{B9987D57-375E-4116-B161-5E8E56CEAD7D}" type="presOf" srcId="{756535C1-3E23-4016-B3AE-A90B1FDE4A3C}" destId="{7B5E0316-CBA6-4968-94FA-96677026CF22}" srcOrd="0" destOrd="0" presId="urn:microsoft.com/office/officeart/2005/8/layout/lProcess2"/>
    <dgm:cxn modelId="{836AE27D-2731-4D35-BE15-A3BBF66F9A6A}" type="presOf" srcId="{ED75113B-518E-4EF3-8F37-4B31429A83B1}" destId="{D59E4DDF-CC33-462B-9181-5A8006CB73E4}" srcOrd="1" destOrd="0" presId="urn:microsoft.com/office/officeart/2005/8/layout/lProcess2"/>
    <dgm:cxn modelId="{A123B084-2D64-4882-9B23-0E3258CEA191}" srcId="{030FD842-4818-4B40-BBC2-7964A78619F5}" destId="{4ECC9FB6-CF71-404D-81A2-01433AA94DF7}" srcOrd="2" destOrd="0" parTransId="{9D69BE92-210D-46E1-B550-4B810832E69C}" sibTransId="{508527B4-D36F-40C4-B945-69402F6EF719}"/>
    <dgm:cxn modelId="{157CB084-0027-4C5D-8471-359ECC68CD62}" type="presOf" srcId="{F5034FF1-6B3D-4705-9D65-07E2A79E5DB4}" destId="{CF1F98CF-F8F0-42B8-9CA7-D9C3C9F42436}" srcOrd="0" destOrd="0" presId="urn:microsoft.com/office/officeart/2005/8/layout/lProcess2"/>
    <dgm:cxn modelId="{573B2486-26D7-4EA3-8461-BB738D599474}" type="presOf" srcId="{499F48A5-D088-4232-AD84-68C2B6F9018C}" destId="{6B3105A2-3A8C-42A7-91AB-0BB375C40C4D}" srcOrd="0" destOrd="0" presId="urn:microsoft.com/office/officeart/2005/8/layout/lProcess2"/>
    <dgm:cxn modelId="{5208658B-8E3E-4863-AEE7-BEB7562C6637}" srcId="{813A6176-6190-4AFA-A8C8-428C361E4A6C}" destId="{ED75113B-518E-4EF3-8F37-4B31429A83B1}" srcOrd="3" destOrd="0" parTransId="{C6C82DFF-4508-4410-9246-171E3BFE54A4}" sibTransId="{E31F099B-607C-4BFA-9191-CDB0AEEF1E9F}"/>
    <dgm:cxn modelId="{4723B891-7F61-4A32-B958-6950E3C41DF3}" type="presOf" srcId="{820054B8-B295-4C22-8E7C-D6E7B7D02597}" destId="{CBE63EA1-FBE8-46FA-AEC7-22CD9B761E55}" srcOrd="0" destOrd="0" presId="urn:microsoft.com/office/officeart/2005/8/layout/lProcess2"/>
    <dgm:cxn modelId="{97FA4B97-6E1C-4840-A8B0-BD76D53C0006}" type="presOf" srcId="{0D463515-A2D5-424E-BD5B-19F13B704F28}" destId="{4242BAFD-531D-4ED1-A9F0-7D36770F4EA8}" srcOrd="1" destOrd="0" presId="urn:microsoft.com/office/officeart/2005/8/layout/lProcess2"/>
    <dgm:cxn modelId="{6EA5969A-9DAE-41C3-A2B1-62C0805BD92E}" type="presOf" srcId="{C735B64D-92C6-438E-B7E8-9D34A8F1EF16}" destId="{2370D409-AE88-488B-9974-644E7B5CB0FE}" srcOrd="0" destOrd="0" presId="urn:microsoft.com/office/officeart/2005/8/layout/lProcess2"/>
    <dgm:cxn modelId="{6FD126A2-84D2-4740-A404-757777806E73}" srcId="{0B6C5DD0-E492-41BB-8EA4-8534139ACFFA}" destId="{2C6E9601-9024-473E-89E7-2A7668F98CEE}" srcOrd="0" destOrd="0" parTransId="{13DED5DC-9F68-466C-90AA-88D912AEED21}" sibTransId="{A7FFE480-AC51-47F9-AD35-27E11D4138DB}"/>
    <dgm:cxn modelId="{6FAABCA2-2FC0-4779-A9EE-761A2D4C261C}" type="presOf" srcId="{100F112B-4523-4E58-9B55-1D52D4015E1F}" destId="{AA493801-6BB8-407D-BFD2-1E871FA34B80}" srcOrd="0" destOrd="0" presId="urn:microsoft.com/office/officeart/2005/8/layout/lProcess2"/>
    <dgm:cxn modelId="{ED8A45A6-1B53-4246-A6E5-993858D9F656}" type="presOf" srcId="{030FD842-4818-4B40-BBC2-7964A78619F5}" destId="{EA9E1AC7-455B-4571-8483-5498738CF6DE}" srcOrd="1" destOrd="0" presId="urn:microsoft.com/office/officeart/2005/8/layout/lProcess2"/>
    <dgm:cxn modelId="{42661AAB-6E25-4D68-B156-F8145EEA11B4}" srcId="{756535C1-3E23-4016-B3AE-A90B1FDE4A3C}" destId="{C735B64D-92C6-438E-B7E8-9D34A8F1EF16}" srcOrd="3" destOrd="0" parTransId="{419A105C-6C45-41DE-8B7A-EE61F48EA44C}" sibTransId="{74693A9F-D88F-4130-BE7F-124975F95E80}"/>
    <dgm:cxn modelId="{A27E5DB3-0884-4601-98A7-115279F99615}" srcId="{756535C1-3E23-4016-B3AE-A90B1FDE4A3C}" destId="{DF98AAE5-9EBD-4838-8290-6A5D0AFF43B4}" srcOrd="0" destOrd="0" parTransId="{01F27C42-103B-41D2-85C4-F7E4690681A0}" sibTransId="{013BD8E0-BC85-4744-973A-D9A6F4739985}"/>
    <dgm:cxn modelId="{A29672B7-ABA1-4F06-9434-A0EBAE35A10F}" srcId="{813A6176-6190-4AFA-A8C8-428C361E4A6C}" destId="{030FD842-4818-4B40-BBC2-7964A78619F5}" srcOrd="0" destOrd="0" parTransId="{882347A5-71A3-4F0D-81A7-4FDEC4771F3F}" sibTransId="{9F055F22-263A-43D5-BE99-1E669E22EE92}"/>
    <dgm:cxn modelId="{C34829BF-C6A6-4000-817D-926BC700E751}" type="presOf" srcId="{B29D31E8-18CB-4554-A697-2F93D4A599BC}" destId="{77B7C0E5-D5A1-4302-A3C5-62E9B4F28014}" srcOrd="0" destOrd="0" presId="urn:microsoft.com/office/officeart/2005/8/layout/lProcess2"/>
    <dgm:cxn modelId="{CEA062C8-4CB5-406B-9C92-C6C60B6B72B9}" srcId="{030FD842-4818-4B40-BBC2-7964A78619F5}" destId="{96D973CA-8B15-409F-BA51-89C17DFA049C}" srcOrd="0" destOrd="0" parTransId="{AB1116B3-78A9-43C9-8516-0B551FD28983}" sibTransId="{D4C17A38-2914-496B-8EF9-CA109BB7A35B}"/>
    <dgm:cxn modelId="{4DAEF8CD-1DD4-41FB-83C8-0A3736B3D68D}" srcId="{ED75113B-518E-4EF3-8F37-4B31429A83B1}" destId="{820054B8-B295-4C22-8E7C-D6E7B7D02597}" srcOrd="1" destOrd="0" parTransId="{C1EA01E0-6563-4A00-B9D2-892A3926A4AB}" sibTransId="{4C514285-6ADC-4CCF-9CBC-6FE6CF96C5BF}"/>
    <dgm:cxn modelId="{941737D0-0D8B-4D28-AA90-3094F1FCB583}" type="presOf" srcId="{A34A64BC-721A-4EC6-9BA2-53766A5B8EE0}" destId="{16A4A249-DF40-4047-AA9C-4D40DA0AD776}" srcOrd="0" destOrd="0" presId="urn:microsoft.com/office/officeart/2005/8/layout/lProcess2"/>
    <dgm:cxn modelId="{A9103CD2-56BB-4E9D-A945-ED29199F1DA2}" srcId="{030FD842-4818-4B40-BBC2-7964A78619F5}" destId="{03A05E4A-B758-4488-A85B-A16F8099E0A1}" srcOrd="3" destOrd="0" parTransId="{DC5A2900-2A34-44F0-BC16-1BCBC0D350A7}" sibTransId="{4D72C290-89B5-4589-A68D-38BA5A859A04}"/>
    <dgm:cxn modelId="{089A02D7-51A8-43FA-9479-7FA057255E9A}" srcId="{ED75113B-518E-4EF3-8F37-4B31429A83B1}" destId="{F5034FF1-6B3D-4705-9D65-07E2A79E5DB4}" srcOrd="0" destOrd="0" parTransId="{EF8C070D-4D22-42AC-9CD2-C47B3E368C6B}" sibTransId="{FE8BCC9F-E3D9-40DB-9B5E-7A09011E5A3A}"/>
    <dgm:cxn modelId="{5BE4C7DF-03DC-4C0D-91AD-D53AB4194CE1}" type="presOf" srcId="{0D463515-A2D5-424E-BD5B-19F13B704F28}" destId="{856563CE-EA04-4696-B639-3EA6F64BACFD}" srcOrd="0" destOrd="0" presId="urn:microsoft.com/office/officeart/2005/8/layout/lProcess2"/>
    <dgm:cxn modelId="{36DEFEF4-FB41-4089-AAA1-FBF696C082AB}" type="presOf" srcId="{03A05E4A-B758-4488-A85B-A16F8099E0A1}" destId="{9B8D3E48-0319-4515-B630-8DBE28048374}" srcOrd="0" destOrd="0" presId="urn:microsoft.com/office/officeart/2005/8/layout/lProcess2"/>
    <dgm:cxn modelId="{248FAEF8-DC6E-49F5-A698-5447CE343877}" srcId="{813A6176-6190-4AFA-A8C8-428C361E4A6C}" destId="{756535C1-3E23-4016-B3AE-A90B1FDE4A3C}" srcOrd="2" destOrd="0" parTransId="{2B61CFAA-7467-4518-B00B-A937B5645CE0}" sibTransId="{2A40F05D-43A3-4F08-9DAE-BDBB53E82305}"/>
    <dgm:cxn modelId="{FB0001F9-C719-4DEE-9328-57E07CC45771}" srcId="{813A6176-6190-4AFA-A8C8-428C361E4A6C}" destId="{0D463515-A2D5-424E-BD5B-19F13B704F28}" srcOrd="1" destOrd="0" parTransId="{37CEC8C8-2790-4468-833B-9AF3A5926137}" sibTransId="{C626B6EF-47E9-41E9-8A23-771A91EF9C6E}"/>
    <dgm:cxn modelId="{720A73FD-6D51-46F8-81CD-1F80023A8991}" type="presOf" srcId="{4ECC9FB6-CF71-404D-81A2-01433AA94DF7}" destId="{5047CFF3-EF87-415B-BDA1-DD79308C8735}" srcOrd="0" destOrd="0" presId="urn:microsoft.com/office/officeart/2005/8/layout/lProcess2"/>
    <dgm:cxn modelId="{A8F745B4-BB86-4C3F-8724-BF0F01836748}" type="presParOf" srcId="{492AC76D-7555-4F47-A61C-6C23CA7BAD4E}" destId="{BFF08144-3568-4F8D-8953-3B0FB4B202DA}" srcOrd="0" destOrd="0" presId="urn:microsoft.com/office/officeart/2005/8/layout/lProcess2"/>
    <dgm:cxn modelId="{54553BEF-DA80-4069-BED6-B9CEAEC5BC77}" type="presParOf" srcId="{BFF08144-3568-4F8D-8953-3B0FB4B202DA}" destId="{5A7417A2-89E6-47A9-A231-4D5619F04E97}" srcOrd="0" destOrd="0" presId="urn:microsoft.com/office/officeart/2005/8/layout/lProcess2"/>
    <dgm:cxn modelId="{9F66367C-B863-40E6-AC11-60A6A46B9F55}" type="presParOf" srcId="{BFF08144-3568-4F8D-8953-3B0FB4B202DA}" destId="{EA9E1AC7-455B-4571-8483-5498738CF6DE}" srcOrd="1" destOrd="0" presId="urn:microsoft.com/office/officeart/2005/8/layout/lProcess2"/>
    <dgm:cxn modelId="{86878D8F-5DF8-4E36-BBE0-DE0868447C1D}" type="presParOf" srcId="{BFF08144-3568-4F8D-8953-3B0FB4B202DA}" destId="{3418F0FE-188A-4881-8901-E50403A9127A}" srcOrd="2" destOrd="0" presId="urn:microsoft.com/office/officeart/2005/8/layout/lProcess2"/>
    <dgm:cxn modelId="{7F192240-4FAF-4F0B-A757-0AAA26B342B9}" type="presParOf" srcId="{3418F0FE-188A-4881-8901-E50403A9127A}" destId="{A19653ED-7CA5-4B60-8D4A-0556CE86E8C5}" srcOrd="0" destOrd="0" presId="urn:microsoft.com/office/officeart/2005/8/layout/lProcess2"/>
    <dgm:cxn modelId="{57814F26-224D-4069-AF31-609FF9777F78}" type="presParOf" srcId="{A19653ED-7CA5-4B60-8D4A-0556CE86E8C5}" destId="{6D3B9E91-AB5F-47B7-AA9A-603678060F37}" srcOrd="0" destOrd="0" presId="urn:microsoft.com/office/officeart/2005/8/layout/lProcess2"/>
    <dgm:cxn modelId="{56053061-41F9-41DE-A9E1-26BA3118872E}" type="presParOf" srcId="{A19653ED-7CA5-4B60-8D4A-0556CE86E8C5}" destId="{73F3B46E-83A8-444A-B503-1C135E238370}" srcOrd="1" destOrd="0" presId="urn:microsoft.com/office/officeart/2005/8/layout/lProcess2"/>
    <dgm:cxn modelId="{A2C02B7F-4CFA-4B73-BE84-272C2388804A}" type="presParOf" srcId="{A19653ED-7CA5-4B60-8D4A-0556CE86E8C5}" destId="{6B3105A2-3A8C-42A7-91AB-0BB375C40C4D}" srcOrd="2" destOrd="0" presId="urn:microsoft.com/office/officeart/2005/8/layout/lProcess2"/>
    <dgm:cxn modelId="{827B2505-E0BD-46B3-8622-5044B8FAA187}" type="presParOf" srcId="{A19653ED-7CA5-4B60-8D4A-0556CE86E8C5}" destId="{1D11F39A-1C7E-40D0-B61F-F72FFAA6BB5A}" srcOrd="3" destOrd="0" presId="urn:microsoft.com/office/officeart/2005/8/layout/lProcess2"/>
    <dgm:cxn modelId="{0FE1DB73-ACB0-4443-A84D-A54C170F8E72}" type="presParOf" srcId="{A19653ED-7CA5-4B60-8D4A-0556CE86E8C5}" destId="{5047CFF3-EF87-415B-BDA1-DD79308C8735}" srcOrd="4" destOrd="0" presId="urn:microsoft.com/office/officeart/2005/8/layout/lProcess2"/>
    <dgm:cxn modelId="{1632F0C3-CC7C-47EA-AC12-79DC6287C80F}" type="presParOf" srcId="{A19653ED-7CA5-4B60-8D4A-0556CE86E8C5}" destId="{0C5A15D7-A576-498F-B8B9-14903BD65A88}" srcOrd="5" destOrd="0" presId="urn:microsoft.com/office/officeart/2005/8/layout/lProcess2"/>
    <dgm:cxn modelId="{99845709-0620-4303-8633-70FBE671073C}" type="presParOf" srcId="{A19653ED-7CA5-4B60-8D4A-0556CE86E8C5}" destId="{9B8D3E48-0319-4515-B630-8DBE28048374}" srcOrd="6" destOrd="0" presId="urn:microsoft.com/office/officeart/2005/8/layout/lProcess2"/>
    <dgm:cxn modelId="{AA44DB87-ADCA-455D-9C9B-3BF877065973}" type="presParOf" srcId="{492AC76D-7555-4F47-A61C-6C23CA7BAD4E}" destId="{A3B233A4-F718-442A-B1D3-B16DFC421539}" srcOrd="1" destOrd="0" presId="urn:microsoft.com/office/officeart/2005/8/layout/lProcess2"/>
    <dgm:cxn modelId="{65673972-C81F-4CFA-8248-BCE81BEF19EE}" type="presParOf" srcId="{492AC76D-7555-4F47-A61C-6C23CA7BAD4E}" destId="{E302F17C-BD08-4503-868E-A6B7AF76E816}" srcOrd="2" destOrd="0" presId="urn:microsoft.com/office/officeart/2005/8/layout/lProcess2"/>
    <dgm:cxn modelId="{39759BCC-CE5A-4479-9E60-39C99E2F1684}" type="presParOf" srcId="{E302F17C-BD08-4503-868E-A6B7AF76E816}" destId="{856563CE-EA04-4696-B639-3EA6F64BACFD}" srcOrd="0" destOrd="0" presId="urn:microsoft.com/office/officeart/2005/8/layout/lProcess2"/>
    <dgm:cxn modelId="{6A70ABA0-2A59-46C4-A815-D38B423AD92D}" type="presParOf" srcId="{E302F17C-BD08-4503-868E-A6B7AF76E816}" destId="{4242BAFD-531D-4ED1-A9F0-7D36770F4EA8}" srcOrd="1" destOrd="0" presId="urn:microsoft.com/office/officeart/2005/8/layout/lProcess2"/>
    <dgm:cxn modelId="{15573ED6-5FB5-42B3-BE56-3BAAE6F2EC7F}" type="presParOf" srcId="{E302F17C-BD08-4503-868E-A6B7AF76E816}" destId="{420F6BC3-86A9-48E2-9EDB-950BDAB027B5}" srcOrd="2" destOrd="0" presId="urn:microsoft.com/office/officeart/2005/8/layout/lProcess2"/>
    <dgm:cxn modelId="{8D0B7902-A796-49A8-AE4F-3A6F4D3B82DD}" type="presParOf" srcId="{420F6BC3-86A9-48E2-9EDB-950BDAB027B5}" destId="{B68EE92D-CE78-4E05-B8E0-073EEE31E27B}" srcOrd="0" destOrd="0" presId="urn:microsoft.com/office/officeart/2005/8/layout/lProcess2"/>
    <dgm:cxn modelId="{6141E8D9-BE75-440D-847A-700EDAB87A5F}" type="presParOf" srcId="{B68EE92D-CE78-4E05-B8E0-073EEE31E27B}" destId="{1839C18A-DBCD-4A7F-8278-E3E949CD2412}" srcOrd="0" destOrd="0" presId="urn:microsoft.com/office/officeart/2005/8/layout/lProcess2"/>
    <dgm:cxn modelId="{78F089DF-242E-455E-9B73-94B245056F88}" type="presParOf" srcId="{B68EE92D-CE78-4E05-B8E0-073EEE31E27B}" destId="{D6D466FF-B0C9-4555-8B55-637E7765A7C8}" srcOrd="1" destOrd="0" presId="urn:microsoft.com/office/officeart/2005/8/layout/lProcess2"/>
    <dgm:cxn modelId="{17FB0D9E-8D97-4CEB-AA1B-E9A1C7F0BA64}" type="presParOf" srcId="{B68EE92D-CE78-4E05-B8E0-073EEE31E27B}" destId="{16A4A249-DF40-4047-AA9C-4D40DA0AD776}" srcOrd="2" destOrd="0" presId="urn:microsoft.com/office/officeart/2005/8/layout/lProcess2"/>
    <dgm:cxn modelId="{D2FBAB37-3F25-47AB-9D45-D5AF654E52AF}" type="presParOf" srcId="{B68EE92D-CE78-4E05-B8E0-073EEE31E27B}" destId="{35D18272-1534-4689-A442-E49578475439}" srcOrd="3" destOrd="0" presId="urn:microsoft.com/office/officeart/2005/8/layout/lProcess2"/>
    <dgm:cxn modelId="{61734B57-3063-416E-A077-8E246556FAE6}" type="presParOf" srcId="{B68EE92D-CE78-4E05-B8E0-073EEE31E27B}" destId="{77B7C0E5-D5A1-4302-A3C5-62E9B4F28014}" srcOrd="4" destOrd="0" presId="urn:microsoft.com/office/officeart/2005/8/layout/lProcess2"/>
    <dgm:cxn modelId="{99BDA331-65BA-44A8-B3B8-3C0FD946DBEE}" type="presParOf" srcId="{492AC76D-7555-4F47-A61C-6C23CA7BAD4E}" destId="{FA39580E-CBFB-49A0-8BBB-D773C2703A92}" srcOrd="3" destOrd="0" presId="urn:microsoft.com/office/officeart/2005/8/layout/lProcess2"/>
    <dgm:cxn modelId="{C836B7E3-55BA-4AF4-A43F-5B339EA6828A}" type="presParOf" srcId="{492AC76D-7555-4F47-A61C-6C23CA7BAD4E}" destId="{BE67CFD4-FD1B-44D5-B79D-F7DE14E96A10}" srcOrd="4" destOrd="0" presId="urn:microsoft.com/office/officeart/2005/8/layout/lProcess2"/>
    <dgm:cxn modelId="{8F71837C-31F1-43CB-B95E-61FE5723B6E5}" type="presParOf" srcId="{BE67CFD4-FD1B-44D5-B79D-F7DE14E96A10}" destId="{7B5E0316-CBA6-4968-94FA-96677026CF22}" srcOrd="0" destOrd="0" presId="urn:microsoft.com/office/officeart/2005/8/layout/lProcess2"/>
    <dgm:cxn modelId="{50BC65D5-AEB5-4121-A272-F5D8A7E1C353}" type="presParOf" srcId="{BE67CFD4-FD1B-44D5-B79D-F7DE14E96A10}" destId="{86D883EC-7511-4C35-A6CE-7D78F36C45AD}" srcOrd="1" destOrd="0" presId="urn:microsoft.com/office/officeart/2005/8/layout/lProcess2"/>
    <dgm:cxn modelId="{9C23753F-03AC-4D06-9CC4-CD9543C817F9}" type="presParOf" srcId="{BE67CFD4-FD1B-44D5-B79D-F7DE14E96A10}" destId="{DFBB3A32-167A-49CE-BEFD-7F9CD59BDD2A}" srcOrd="2" destOrd="0" presId="urn:microsoft.com/office/officeart/2005/8/layout/lProcess2"/>
    <dgm:cxn modelId="{C8B31F18-BDC3-41D1-B708-0497502F0BE7}" type="presParOf" srcId="{DFBB3A32-167A-49CE-BEFD-7F9CD59BDD2A}" destId="{0CC6DD4E-02A9-491E-969D-1ED34A5772B3}" srcOrd="0" destOrd="0" presId="urn:microsoft.com/office/officeart/2005/8/layout/lProcess2"/>
    <dgm:cxn modelId="{C66605A6-1B1F-4030-9294-79F2173C46F3}" type="presParOf" srcId="{0CC6DD4E-02A9-491E-969D-1ED34A5772B3}" destId="{0862D166-32C6-4C25-9095-844A7E803A62}" srcOrd="0" destOrd="0" presId="urn:microsoft.com/office/officeart/2005/8/layout/lProcess2"/>
    <dgm:cxn modelId="{3B221C76-85DE-4C7E-8380-235089570FDA}" type="presParOf" srcId="{0CC6DD4E-02A9-491E-969D-1ED34A5772B3}" destId="{2A48BC5A-7718-48CE-B8D1-FAEF911277AA}" srcOrd="1" destOrd="0" presId="urn:microsoft.com/office/officeart/2005/8/layout/lProcess2"/>
    <dgm:cxn modelId="{CA629258-95F9-4445-B578-344B00BE3126}" type="presParOf" srcId="{0CC6DD4E-02A9-491E-969D-1ED34A5772B3}" destId="{8C83AB2B-A1C2-46B7-ADEE-51E07AE6E996}" srcOrd="2" destOrd="0" presId="urn:microsoft.com/office/officeart/2005/8/layout/lProcess2"/>
    <dgm:cxn modelId="{E7F57833-5D49-4B13-B629-2BF4A927BC62}" type="presParOf" srcId="{0CC6DD4E-02A9-491E-969D-1ED34A5772B3}" destId="{2052FD54-A999-4A86-81CC-309E9975C0D7}" srcOrd="3" destOrd="0" presId="urn:microsoft.com/office/officeart/2005/8/layout/lProcess2"/>
    <dgm:cxn modelId="{17C5443C-606D-4723-8A99-3E20506E568A}" type="presParOf" srcId="{0CC6DD4E-02A9-491E-969D-1ED34A5772B3}" destId="{AA493801-6BB8-407D-BFD2-1E871FA34B80}" srcOrd="4" destOrd="0" presId="urn:microsoft.com/office/officeart/2005/8/layout/lProcess2"/>
    <dgm:cxn modelId="{A082A13A-4801-427C-A535-39BC4C51BFD9}" type="presParOf" srcId="{0CC6DD4E-02A9-491E-969D-1ED34A5772B3}" destId="{56E8D12D-6E8D-4A0F-BF1A-51E32DF6A51C}" srcOrd="5" destOrd="0" presId="urn:microsoft.com/office/officeart/2005/8/layout/lProcess2"/>
    <dgm:cxn modelId="{1672D952-248E-4C2B-8DD4-E33AC7A34A35}" type="presParOf" srcId="{0CC6DD4E-02A9-491E-969D-1ED34A5772B3}" destId="{2370D409-AE88-488B-9974-644E7B5CB0FE}" srcOrd="6" destOrd="0" presId="urn:microsoft.com/office/officeart/2005/8/layout/lProcess2"/>
    <dgm:cxn modelId="{45650CA6-856C-4579-B1BD-7519E3BAFE91}" type="presParOf" srcId="{492AC76D-7555-4F47-A61C-6C23CA7BAD4E}" destId="{DD95883A-3FB3-4A21-945E-515A017E3137}" srcOrd="5" destOrd="0" presId="urn:microsoft.com/office/officeart/2005/8/layout/lProcess2"/>
    <dgm:cxn modelId="{637FC0A1-F5DA-401A-AD2E-4B643AF15241}" type="presParOf" srcId="{492AC76D-7555-4F47-A61C-6C23CA7BAD4E}" destId="{FE797853-80B4-433E-9839-BE11ECB807B5}" srcOrd="6" destOrd="0" presId="urn:microsoft.com/office/officeart/2005/8/layout/lProcess2"/>
    <dgm:cxn modelId="{ED8D7A00-1E34-44D6-8BFD-CF743DA50865}" type="presParOf" srcId="{FE797853-80B4-433E-9839-BE11ECB807B5}" destId="{40C9D5A6-A551-494D-B78A-7BB8C0505AF9}" srcOrd="0" destOrd="0" presId="urn:microsoft.com/office/officeart/2005/8/layout/lProcess2"/>
    <dgm:cxn modelId="{176461EA-B0C8-4D32-841D-29EB012F21EA}" type="presParOf" srcId="{FE797853-80B4-433E-9839-BE11ECB807B5}" destId="{D59E4DDF-CC33-462B-9181-5A8006CB73E4}" srcOrd="1" destOrd="0" presId="urn:microsoft.com/office/officeart/2005/8/layout/lProcess2"/>
    <dgm:cxn modelId="{B6EC9527-10DF-495C-8667-69B26733684E}" type="presParOf" srcId="{FE797853-80B4-433E-9839-BE11ECB807B5}" destId="{EA431122-4E9D-4913-B611-517448FC39AA}" srcOrd="2" destOrd="0" presId="urn:microsoft.com/office/officeart/2005/8/layout/lProcess2"/>
    <dgm:cxn modelId="{D96DC2E3-1384-42F3-8C4C-5C5D34AE9AD4}" type="presParOf" srcId="{EA431122-4E9D-4913-B611-517448FC39AA}" destId="{5DE0701C-40C5-43AB-A63F-34B3BD666F5B}" srcOrd="0" destOrd="0" presId="urn:microsoft.com/office/officeart/2005/8/layout/lProcess2"/>
    <dgm:cxn modelId="{2B6801F1-5A43-48AA-93A8-16868A31485B}" type="presParOf" srcId="{5DE0701C-40C5-43AB-A63F-34B3BD666F5B}" destId="{CF1F98CF-F8F0-42B8-9CA7-D9C3C9F42436}" srcOrd="0" destOrd="0" presId="urn:microsoft.com/office/officeart/2005/8/layout/lProcess2"/>
    <dgm:cxn modelId="{482B37FE-031C-4D33-8F4C-6179D71A41E8}" type="presParOf" srcId="{5DE0701C-40C5-43AB-A63F-34B3BD666F5B}" destId="{279549C6-7DED-4316-9466-F8244D8071C6}" srcOrd="1" destOrd="0" presId="urn:microsoft.com/office/officeart/2005/8/layout/lProcess2"/>
    <dgm:cxn modelId="{839265A7-FFBE-4E7D-89DF-8ACA2BD783A4}" type="presParOf" srcId="{5DE0701C-40C5-43AB-A63F-34B3BD666F5B}" destId="{CBE63EA1-FBE8-46FA-AEC7-22CD9B761E55}" srcOrd="2" destOrd="0" presId="urn:microsoft.com/office/officeart/2005/8/layout/lProcess2"/>
    <dgm:cxn modelId="{A536747F-B950-487A-910D-C7FB3F53AF87}" type="presParOf" srcId="{492AC76D-7555-4F47-A61C-6C23CA7BAD4E}" destId="{949C8B16-8A19-41B2-BB3E-2CF770BB879E}" srcOrd="7" destOrd="0" presId="urn:microsoft.com/office/officeart/2005/8/layout/lProcess2"/>
    <dgm:cxn modelId="{F2257420-A620-41B1-8F10-734ADC335ECF}" type="presParOf" srcId="{492AC76D-7555-4F47-A61C-6C23CA7BAD4E}" destId="{765D3E46-3338-45C7-A25D-11497802DAAF}" srcOrd="8" destOrd="0" presId="urn:microsoft.com/office/officeart/2005/8/layout/lProcess2"/>
    <dgm:cxn modelId="{3A0ED84A-92F9-4263-8B11-701E1A73FAAF}" type="presParOf" srcId="{765D3E46-3338-45C7-A25D-11497802DAAF}" destId="{536E8D76-DDAF-4E64-A594-1FF95413A870}" srcOrd="0" destOrd="0" presId="urn:microsoft.com/office/officeart/2005/8/layout/lProcess2"/>
    <dgm:cxn modelId="{8649D69D-3D69-4CE0-AD88-21EDD6C52D8C}" type="presParOf" srcId="{765D3E46-3338-45C7-A25D-11497802DAAF}" destId="{409D863F-5EE7-4216-AE9C-C071C6702377}" srcOrd="1" destOrd="0" presId="urn:microsoft.com/office/officeart/2005/8/layout/lProcess2"/>
    <dgm:cxn modelId="{83506259-CA5D-420D-A505-8CF1F3251030}" type="presParOf" srcId="{765D3E46-3338-45C7-A25D-11497802DAAF}" destId="{8CDC1F8D-4D72-49F3-8DF0-553315D8E49C}" srcOrd="2" destOrd="0" presId="urn:microsoft.com/office/officeart/2005/8/layout/lProcess2"/>
    <dgm:cxn modelId="{41755DE4-BE1A-474C-B458-E581DD21D379}" type="presParOf" srcId="{8CDC1F8D-4D72-49F3-8DF0-553315D8E49C}" destId="{AD2E6480-C753-489D-9241-1C8D44B4FBBA}" srcOrd="0" destOrd="0" presId="urn:microsoft.com/office/officeart/2005/8/layout/lProcess2"/>
    <dgm:cxn modelId="{8CE5E679-F65B-4C52-80AF-623DC37FBF3B}" type="presParOf" srcId="{AD2E6480-C753-489D-9241-1C8D44B4FBBA}" destId="{1163D42F-BBE9-41FE-9EC9-651D80B44000}" srcOrd="0" destOrd="0" presId="urn:microsoft.com/office/officeart/2005/8/layout/lProcess2"/>
    <dgm:cxn modelId="{0C97E1CD-578C-4515-A286-01420BAD409E}" type="presParOf" srcId="{AD2E6480-C753-489D-9241-1C8D44B4FBBA}" destId="{5D7E25F6-9249-449B-BD48-7CE958BBAE59}" srcOrd="1" destOrd="0" presId="urn:microsoft.com/office/officeart/2005/8/layout/lProcess2"/>
    <dgm:cxn modelId="{3DFBAA4A-2F0B-40AD-A61D-DDBBB7EDCDFA}" type="presParOf" srcId="{AD2E6480-C753-489D-9241-1C8D44B4FBBA}" destId="{B8E352ED-0F7C-46F8-AE75-DCEA21FD9C46}" srcOrd="2" destOrd="0" presId="urn:microsoft.com/office/officeart/2005/8/layout/lProcess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CDDED-BE7B-460B-B62B-0499EB9E3D05}">
      <dsp:nvSpPr>
        <dsp:cNvPr id="0" name=""/>
        <dsp:cNvSpPr/>
      </dsp:nvSpPr>
      <dsp:spPr>
        <a:xfrm>
          <a:off x="1581" y="525"/>
          <a:ext cx="9781537" cy="2120038"/>
        </a:xfrm>
        <a:prstGeom prst="roundRect">
          <a:avLst>
            <a:gd name="adj" fmla="val 10000"/>
          </a:avLst>
        </a:prstGeo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tr-TR" sz="6000" b="1" kern="1200" dirty="0">
              <a:latin typeface="+mn-lt"/>
            </a:rPr>
            <a:t>YATIRIM TEŞVİK SİSTEMİ</a:t>
          </a:r>
        </a:p>
      </dsp:txBody>
      <dsp:txXfrm>
        <a:off x="63675" y="62619"/>
        <a:ext cx="9657349" cy="1995850"/>
      </dsp:txXfrm>
    </dsp:sp>
    <dsp:sp modelId="{072FAAED-9AD2-4E2F-A2A9-6EA56AFE4A3E}">
      <dsp:nvSpPr>
        <dsp:cNvPr id="0" name=""/>
        <dsp:cNvSpPr/>
      </dsp:nvSpPr>
      <dsp:spPr>
        <a:xfrm>
          <a:off x="1581" y="2378750"/>
          <a:ext cx="2300455" cy="2120038"/>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b="1" kern="1200" dirty="0">
              <a:solidFill>
                <a:schemeClr val="bg1"/>
              </a:solidFill>
              <a:latin typeface="+mn-lt"/>
            </a:rPr>
            <a:t>Yatırımlarda Devlet Yardımları Hakkında Karar</a:t>
          </a:r>
        </a:p>
      </dsp:txBody>
      <dsp:txXfrm>
        <a:off x="63675" y="2440844"/>
        <a:ext cx="2176267" cy="1995850"/>
      </dsp:txXfrm>
    </dsp:sp>
    <dsp:sp modelId="{F19D4E5D-9027-4DB2-8A9B-DF9B2A0B567E}">
      <dsp:nvSpPr>
        <dsp:cNvPr id="0" name=""/>
        <dsp:cNvSpPr/>
      </dsp:nvSpPr>
      <dsp:spPr>
        <a:xfrm>
          <a:off x="2495275" y="2378750"/>
          <a:ext cx="2300455" cy="2120038"/>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b="1" kern="1200" dirty="0">
              <a:solidFill>
                <a:schemeClr val="bg1"/>
              </a:solidFill>
              <a:latin typeface="+mn-lt"/>
            </a:rPr>
            <a:t>Proje Bazlı Teşvik Sistemi</a:t>
          </a:r>
          <a:endParaRPr lang="tr-TR" sz="2800" kern="1200" dirty="0">
            <a:solidFill>
              <a:schemeClr val="bg1"/>
            </a:solidFill>
            <a:latin typeface="+mn-lt"/>
          </a:endParaRPr>
        </a:p>
      </dsp:txBody>
      <dsp:txXfrm>
        <a:off x="2557369" y="2440844"/>
        <a:ext cx="2176267" cy="1995850"/>
      </dsp:txXfrm>
    </dsp:sp>
    <dsp:sp modelId="{F97FA33E-BC92-4472-A033-4D8E68C65A42}">
      <dsp:nvSpPr>
        <dsp:cNvPr id="0" name=""/>
        <dsp:cNvSpPr/>
      </dsp:nvSpPr>
      <dsp:spPr>
        <a:xfrm>
          <a:off x="4988969" y="2378750"/>
          <a:ext cx="2300455" cy="2120038"/>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b="1" kern="1200" dirty="0">
              <a:solidFill>
                <a:schemeClr val="bg1"/>
              </a:solidFill>
              <a:latin typeface="+mn-lt"/>
            </a:rPr>
            <a:t>Teknoloji Odaklı Sanayi Hamlesi Programı </a:t>
          </a:r>
          <a:endParaRPr lang="tr-TR" sz="2800" kern="1200" dirty="0">
            <a:solidFill>
              <a:schemeClr val="bg1"/>
            </a:solidFill>
            <a:latin typeface="+mn-lt"/>
          </a:endParaRPr>
        </a:p>
      </dsp:txBody>
      <dsp:txXfrm>
        <a:off x="5051063" y="2440844"/>
        <a:ext cx="2176267" cy="1995850"/>
      </dsp:txXfrm>
    </dsp:sp>
    <dsp:sp modelId="{87BEE5A1-BDDF-4CDD-9265-4B30305572C0}">
      <dsp:nvSpPr>
        <dsp:cNvPr id="0" name=""/>
        <dsp:cNvSpPr/>
      </dsp:nvSpPr>
      <dsp:spPr>
        <a:xfrm>
          <a:off x="7482662" y="2378750"/>
          <a:ext cx="2300455" cy="2120038"/>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b="1" kern="1200" dirty="0">
              <a:solidFill>
                <a:schemeClr val="bg1"/>
              </a:solidFill>
              <a:latin typeface="+mn-lt"/>
            </a:rPr>
            <a:t>Cazibe Merkezleri Programı</a:t>
          </a:r>
        </a:p>
      </dsp:txBody>
      <dsp:txXfrm>
        <a:off x="7544756" y="2440844"/>
        <a:ext cx="2176267" cy="19958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DA278-10F3-4DA9-9E68-78C0A5433AC0}">
      <dsp:nvSpPr>
        <dsp:cNvPr id="0" name=""/>
        <dsp:cNvSpPr/>
      </dsp:nvSpPr>
      <dsp:spPr>
        <a:xfrm>
          <a:off x="581019" y="276996"/>
          <a:ext cx="2213143" cy="2213143"/>
        </a:xfrm>
        <a:prstGeom prst="blockArc">
          <a:avLst>
            <a:gd name="adj1" fmla="val 10800000"/>
            <a:gd name="adj2" fmla="val 16200000"/>
            <a:gd name="adj3" fmla="val 4638"/>
          </a:avLst>
        </a:prstGeom>
        <a:solidFill>
          <a:schemeClr val="accent2"/>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8B8994FF-7F11-4784-BDDB-DC52055D6F42}">
      <dsp:nvSpPr>
        <dsp:cNvPr id="0" name=""/>
        <dsp:cNvSpPr/>
      </dsp:nvSpPr>
      <dsp:spPr>
        <a:xfrm>
          <a:off x="540651" y="331970"/>
          <a:ext cx="2213143" cy="2213143"/>
        </a:xfrm>
        <a:prstGeom prst="blockArc">
          <a:avLst>
            <a:gd name="adj1" fmla="val 5400000"/>
            <a:gd name="adj2" fmla="val 10800000"/>
            <a:gd name="adj3" fmla="val 4638"/>
          </a:avLst>
        </a:prstGeom>
        <a:solidFill>
          <a:schemeClr val="accent2"/>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8998BAB2-B784-489C-B97A-796448F3356B}">
      <dsp:nvSpPr>
        <dsp:cNvPr id="0" name=""/>
        <dsp:cNvSpPr/>
      </dsp:nvSpPr>
      <dsp:spPr>
        <a:xfrm>
          <a:off x="540651" y="331970"/>
          <a:ext cx="2213143" cy="2213143"/>
        </a:xfrm>
        <a:prstGeom prst="blockArc">
          <a:avLst>
            <a:gd name="adj1" fmla="val 0"/>
            <a:gd name="adj2" fmla="val 5400000"/>
            <a:gd name="adj3" fmla="val 4638"/>
          </a:avLst>
        </a:prstGeom>
        <a:solidFill>
          <a:schemeClr val="accent2"/>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87E57F29-676E-4D95-B839-4B49718F2C4D}">
      <dsp:nvSpPr>
        <dsp:cNvPr id="0" name=""/>
        <dsp:cNvSpPr/>
      </dsp:nvSpPr>
      <dsp:spPr>
        <a:xfrm>
          <a:off x="540651" y="331970"/>
          <a:ext cx="2213143" cy="2213143"/>
        </a:xfrm>
        <a:prstGeom prst="blockArc">
          <a:avLst>
            <a:gd name="adj1" fmla="val 16200000"/>
            <a:gd name="adj2" fmla="val 0"/>
            <a:gd name="adj3" fmla="val 4638"/>
          </a:avLst>
        </a:prstGeom>
        <a:solidFill>
          <a:schemeClr val="accent2"/>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sp>
    <dsp:sp modelId="{30B430E6-2D3A-4868-9DDF-B4B578C8D149}">
      <dsp:nvSpPr>
        <dsp:cNvPr id="0" name=""/>
        <dsp:cNvSpPr/>
      </dsp:nvSpPr>
      <dsp:spPr>
        <a:xfrm>
          <a:off x="1075382" y="929415"/>
          <a:ext cx="1143682" cy="1018254"/>
        </a:xfrm>
        <a:prstGeom prst="ellipse">
          <a:avLst/>
        </a:prstGeom>
        <a:solidFill>
          <a:srgbClr val="C99D66"/>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b="1" i="0" kern="1200" dirty="0"/>
            <a:t>Destekler</a:t>
          </a:r>
        </a:p>
      </dsp:txBody>
      <dsp:txXfrm>
        <a:off x="1242870" y="1078535"/>
        <a:ext cx="808706" cy="720014"/>
      </dsp:txXfrm>
    </dsp:sp>
    <dsp:sp modelId="{A8E6D4D5-87B8-4CAA-A386-2DD8742BFAB4}">
      <dsp:nvSpPr>
        <dsp:cNvPr id="0" name=""/>
        <dsp:cNvSpPr/>
      </dsp:nvSpPr>
      <dsp:spPr>
        <a:xfrm>
          <a:off x="1180966" y="-108626"/>
          <a:ext cx="932513" cy="932513"/>
        </a:xfrm>
        <a:prstGeom prst="ellipse">
          <a:avLst/>
        </a:prstGeom>
        <a:solidFill>
          <a:srgbClr val="6C819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TÜBİTAK Ar-Ge Desteği</a:t>
          </a:r>
        </a:p>
      </dsp:txBody>
      <dsp:txXfrm>
        <a:off x="1317529" y="27937"/>
        <a:ext cx="659387" cy="659387"/>
      </dsp:txXfrm>
    </dsp:sp>
    <dsp:sp modelId="{D722EBA8-ED90-44EC-B3B4-83679B7090C9}">
      <dsp:nvSpPr>
        <dsp:cNvPr id="0" name=""/>
        <dsp:cNvSpPr/>
      </dsp:nvSpPr>
      <dsp:spPr>
        <a:xfrm>
          <a:off x="2261878" y="972285"/>
          <a:ext cx="932513" cy="932513"/>
        </a:xfrm>
        <a:prstGeom prst="ellipse">
          <a:avLst/>
        </a:prstGeom>
        <a:solidFill>
          <a:srgbClr val="6C819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KOSGEB KOBİ Desteği</a:t>
          </a:r>
        </a:p>
      </dsp:txBody>
      <dsp:txXfrm>
        <a:off x="2398441" y="1108848"/>
        <a:ext cx="659387" cy="659387"/>
      </dsp:txXfrm>
    </dsp:sp>
    <dsp:sp modelId="{0D4C1ECE-DADD-4B05-BB1B-869E634789A5}">
      <dsp:nvSpPr>
        <dsp:cNvPr id="0" name=""/>
        <dsp:cNvSpPr/>
      </dsp:nvSpPr>
      <dsp:spPr>
        <a:xfrm>
          <a:off x="1180966" y="2053197"/>
          <a:ext cx="932513" cy="932513"/>
        </a:xfrm>
        <a:prstGeom prst="ellipse">
          <a:avLst/>
        </a:prstGeom>
        <a:solidFill>
          <a:srgbClr val="6C819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Proje Bazlı Destek</a:t>
          </a:r>
        </a:p>
      </dsp:txBody>
      <dsp:txXfrm>
        <a:off x="1317529" y="2189760"/>
        <a:ext cx="659387" cy="659387"/>
      </dsp:txXfrm>
    </dsp:sp>
    <dsp:sp modelId="{33323E73-8CBF-4B2F-8867-B6C397E108B0}">
      <dsp:nvSpPr>
        <dsp:cNvPr id="0" name=""/>
        <dsp:cNvSpPr/>
      </dsp:nvSpPr>
      <dsp:spPr>
        <a:xfrm>
          <a:off x="100054" y="972285"/>
          <a:ext cx="932513" cy="932513"/>
        </a:xfrm>
        <a:prstGeom prst="ellipse">
          <a:avLst/>
        </a:prstGeom>
        <a:solidFill>
          <a:srgbClr val="6C8190"/>
        </a:solidFill>
        <a:ln w="12700" cap="flat" cmpd="sng" algn="ctr">
          <a:no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t>Stratejik Yatırım Desteği</a:t>
          </a:r>
        </a:p>
      </dsp:txBody>
      <dsp:txXfrm>
        <a:off x="236617" y="1108848"/>
        <a:ext cx="659387" cy="6593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E2A33-598B-43AD-A1A7-78E59230EB97}">
      <dsp:nvSpPr>
        <dsp:cNvPr id="0" name=""/>
        <dsp:cNvSpPr/>
      </dsp:nvSpPr>
      <dsp:spPr>
        <a:xfrm>
          <a:off x="0" y="4415"/>
          <a:ext cx="3536784" cy="505440"/>
        </a:xfrm>
        <a:prstGeom prst="roundRect">
          <a:avLst/>
        </a:prstGeom>
        <a:solidFill>
          <a:srgbClr val="C99D6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tr-TR" sz="1000" b="0" kern="1200" dirty="0"/>
            <a:t>Program kapsamında aşağıdaki AR-GE harcamalarının KOBİ’ler için yüzde 75’i, diğer firmalar için yüzde 60’i karşılanabilecektir:</a:t>
          </a:r>
        </a:p>
      </dsp:txBody>
      <dsp:txXfrm>
        <a:off x="24674" y="29089"/>
        <a:ext cx="3487436" cy="456092"/>
      </dsp:txXfrm>
    </dsp:sp>
    <dsp:sp modelId="{478ECCA0-658E-4B63-AB83-DC2A19BB95CA}">
      <dsp:nvSpPr>
        <dsp:cNvPr id="0" name=""/>
        <dsp:cNvSpPr/>
      </dsp:nvSpPr>
      <dsp:spPr>
        <a:xfrm>
          <a:off x="0" y="509855"/>
          <a:ext cx="3536784" cy="13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93" tIns="11430" rIns="64008" bIns="11430" numCol="1" spcCol="1270" anchor="t" anchorCtr="0">
          <a:noAutofit/>
        </a:bodyPr>
        <a:lstStyle/>
        <a:p>
          <a:pPr marL="57150" lvl="1" indent="-57150" algn="l" defTabSz="400050">
            <a:lnSpc>
              <a:spcPct val="90000"/>
            </a:lnSpc>
            <a:spcBef>
              <a:spcPct val="0"/>
            </a:spcBef>
            <a:spcAft>
              <a:spcPct val="20000"/>
            </a:spcAft>
            <a:buChar char="•"/>
          </a:pPr>
          <a:r>
            <a:rPr lang="tr-TR" sz="900" kern="1200" dirty="0">
              <a:solidFill>
                <a:schemeClr val="tx1"/>
              </a:solidFill>
            </a:rPr>
            <a:t>Personel giderleri,</a:t>
          </a:r>
        </a:p>
        <a:p>
          <a:pPr marL="57150" lvl="1" indent="-57150" algn="l" defTabSz="400050">
            <a:lnSpc>
              <a:spcPct val="90000"/>
            </a:lnSpc>
            <a:spcBef>
              <a:spcPct val="0"/>
            </a:spcBef>
            <a:spcAft>
              <a:spcPct val="20000"/>
            </a:spcAft>
            <a:buChar char="•"/>
          </a:pPr>
          <a:r>
            <a:rPr lang="tr-TR" sz="900" kern="1200" dirty="0">
              <a:solidFill>
                <a:schemeClr val="tx1"/>
              </a:solidFill>
            </a:rPr>
            <a:t>Proje personeline ait seyahat giderleri,</a:t>
          </a:r>
        </a:p>
        <a:p>
          <a:pPr marL="57150" lvl="1" indent="-57150" algn="l" defTabSz="400050">
            <a:lnSpc>
              <a:spcPct val="90000"/>
            </a:lnSpc>
            <a:spcBef>
              <a:spcPct val="0"/>
            </a:spcBef>
            <a:spcAft>
              <a:spcPct val="20000"/>
            </a:spcAft>
            <a:buChar char="•"/>
          </a:pPr>
          <a:r>
            <a:rPr lang="tr-TR" sz="900" kern="1200" dirty="0">
              <a:solidFill>
                <a:schemeClr val="tx1"/>
              </a:solidFill>
            </a:rPr>
            <a:t>Alet, teçhizat, yazılım ve yayın giderleri,</a:t>
          </a:r>
        </a:p>
        <a:p>
          <a:pPr marL="57150" lvl="1" indent="-57150" algn="l" defTabSz="400050">
            <a:lnSpc>
              <a:spcPct val="90000"/>
            </a:lnSpc>
            <a:spcBef>
              <a:spcPct val="0"/>
            </a:spcBef>
            <a:spcAft>
              <a:spcPct val="20000"/>
            </a:spcAft>
            <a:buChar char="•"/>
          </a:pPr>
          <a:r>
            <a:rPr lang="tr-TR" sz="900" kern="1200" dirty="0">
              <a:solidFill>
                <a:schemeClr val="tx1"/>
              </a:solidFill>
            </a:rPr>
            <a:t>Malzeme ve sarf giderleri,</a:t>
          </a:r>
        </a:p>
        <a:p>
          <a:pPr marL="57150" lvl="1" indent="-57150" algn="l" defTabSz="400050">
            <a:lnSpc>
              <a:spcPct val="90000"/>
            </a:lnSpc>
            <a:spcBef>
              <a:spcPct val="0"/>
            </a:spcBef>
            <a:spcAft>
              <a:spcPct val="20000"/>
            </a:spcAft>
            <a:buChar char="•"/>
          </a:pPr>
          <a:r>
            <a:rPr lang="tr-TR" sz="900" kern="1200" dirty="0">
              <a:solidFill>
                <a:schemeClr val="tx1"/>
              </a:solidFill>
            </a:rPr>
            <a:t>Yurtiçi ve yurtdışı danışmanlık hizmeti ve diğer hizmet alım giderleri,</a:t>
          </a:r>
        </a:p>
        <a:p>
          <a:pPr marL="57150" lvl="1" indent="-57150" algn="l" defTabSz="400050">
            <a:lnSpc>
              <a:spcPct val="90000"/>
            </a:lnSpc>
            <a:spcBef>
              <a:spcPct val="0"/>
            </a:spcBef>
            <a:spcAft>
              <a:spcPct val="20000"/>
            </a:spcAft>
            <a:buChar char="•"/>
          </a:pPr>
          <a:r>
            <a:rPr lang="tr-TR" sz="900" kern="1200" dirty="0">
              <a:solidFill>
                <a:schemeClr val="tx1"/>
              </a:solidFill>
            </a:rPr>
            <a:t>Üniversiteler ve diğer AR-GE kurum ve kuruluşlarına yaptırılan AR-Ge hizmet alım giderleri,</a:t>
          </a:r>
        </a:p>
        <a:p>
          <a:pPr marL="57150" lvl="1" indent="-57150" algn="l" defTabSz="400050">
            <a:lnSpc>
              <a:spcPct val="90000"/>
            </a:lnSpc>
            <a:spcBef>
              <a:spcPct val="0"/>
            </a:spcBef>
            <a:spcAft>
              <a:spcPct val="20000"/>
            </a:spcAft>
            <a:buChar char="•"/>
          </a:pPr>
          <a:r>
            <a:rPr lang="tr-TR" sz="900" kern="1200" dirty="0">
              <a:solidFill>
                <a:schemeClr val="tx1"/>
              </a:solidFill>
            </a:rPr>
            <a:t>Destek personeli, elektrik, gaz, su, bakım-onarım, haberleşme gibi genel proje giderleri.</a:t>
          </a:r>
        </a:p>
      </dsp:txBody>
      <dsp:txXfrm>
        <a:off x="0" y="509855"/>
        <a:ext cx="3536784" cy="13413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E2A33-598B-43AD-A1A7-78E59230EB97}">
      <dsp:nvSpPr>
        <dsp:cNvPr id="0" name=""/>
        <dsp:cNvSpPr/>
      </dsp:nvSpPr>
      <dsp:spPr>
        <a:xfrm>
          <a:off x="0" y="0"/>
          <a:ext cx="3536783" cy="723533"/>
        </a:xfrm>
        <a:prstGeom prst="roundRect">
          <a:avLst/>
        </a:prstGeom>
        <a:solidFill>
          <a:srgbClr val="C99D6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tr-TR" sz="1000" kern="1200" dirty="0"/>
            <a:t>KOBİ’lere yatırım sürecinde desteklemeye esas tutarın %25’i erken ödeme olarak yapılacak ve 5 Milyon TL’yi aşmayacak şekilde, makine ve teçhizat için %60 geri ödemesiz, %40 geri ödemeli, diğer destek unsurları için %60 geri ödemesiz destek:</a:t>
          </a:r>
          <a:endParaRPr lang="tr-TR" sz="1000" b="0" kern="1200" dirty="0"/>
        </a:p>
      </dsp:txBody>
      <dsp:txXfrm>
        <a:off x="35320" y="35320"/>
        <a:ext cx="3466143" cy="652893"/>
      </dsp:txXfrm>
    </dsp:sp>
    <dsp:sp modelId="{478ECCA0-658E-4B63-AB83-DC2A19BB95CA}">
      <dsp:nvSpPr>
        <dsp:cNvPr id="0" name=""/>
        <dsp:cNvSpPr/>
      </dsp:nvSpPr>
      <dsp:spPr>
        <a:xfrm>
          <a:off x="0" y="777358"/>
          <a:ext cx="353678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93" tIns="11430" rIns="64008" bIns="11430" numCol="1" spcCol="1270" anchor="t" anchorCtr="0">
          <a:noAutofit/>
        </a:bodyPr>
        <a:lstStyle/>
        <a:p>
          <a:pPr marL="57150" lvl="1" indent="-57150" algn="l" defTabSz="400050">
            <a:lnSpc>
              <a:spcPct val="90000"/>
            </a:lnSpc>
            <a:spcBef>
              <a:spcPct val="0"/>
            </a:spcBef>
            <a:spcAft>
              <a:spcPct val="20000"/>
            </a:spcAft>
            <a:buChar char="•"/>
          </a:pPr>
          <a:r>
            <a:rPr lang="tr-TR" sz="900" kern="1200" dirty="0"/>
            <a:t>Makine-teçhizat desteği,</a:t>
          </a:r>
          <a:endParaRPr lang="tr-TR" sz="900" kern="1200" dirty="0">
            <a:solidFill>
              <a:schemeClr val="tx1"/>
            </a:solidFill>
          </a:endParaRPr>
        </a:p>
        <a:p>
          <a:pPr marL="57150" lvl="1" indent="-57150" algn="l" defTabSz="400050">
            <a:lnSpc>
              <a:spcPct val="90000"/>
            </a:lnSpc>
            <a:spcBef>
              <a:spcPct val="0"/>
            </a:spcBef>
            <a:spcAft>
              <a:spcPct val="20000"/>
            </a:spcAft>
            <a:buChar char="•"/>
          </a:pPr>
          <a:r>
            <a:rPr lang="tr-TR" sz="900" kern="1200" dirty="0">
              <a:solidFill>
                <a:prstClr val="black">
                  <a:hueOff val="0"/>
                  <a:satOff val="0"/>
                  <a:lumOff val="0"/>
                  <a:alphaOff val="0"/>
                </a:prstClr>
              </a:solidFill>
              <a:latin typeface="Calibri" panose="020F0502020204030204"/>
              <a:ea typeface="+mn-ea"/>
              <a:cs typeface="+mn-cs"/>
            </a:rPr>
            <a:t>Yazılım gideri desteği,</a:t>
          </a:r>
          <a:endParaRPr lang="tr-TR" sz="900" kern="1200" dirty="0">
            <a:solidFill>
              <a:schemeClr val="tx1"/>
            </a:solidFill>
          </a:endParaRPr>
        </a:p>
        <a:p>
          <a:pPr marL="57150" lvl="1" indent="-57150" algn="l" defTabSz="400050">
            <a:lnSpc>
              <a:spcPct val="90000"/>
            </a:lnSpc>
            <a:spcBef>
              <a:spcPct val="0"/>
            </a:spcBef>
            <a:spcAft>
              <a:spcPct val="20000"/>
            </a:spcAft>
            <a:buChar char="•"/>
          </a:pPr>
          <a:r>
            <a:rPr lang="tr-TR" sz="900" kern="1200" dirty="0">
              <a:solidFill>
                <a:prstClr val="black">
                  <a:hueOff val="0"/>
                  <a:satOff val="0"/>
                  <a:lumOff val="0"/>
                  <a:alphaOff val="0"/>
                </a:prstClr>
              </a:solidFill>
              <a:latin typeface="Calibri" panose="020F0502020204030204"/>
              <a:ea typeface="+mn-ea"/>
              <a:cs typeface="+mn-cs"/>
            </a:rPr>
            <a:t>Personel gideri desteği,</a:t>
          </a:r>
          <a:endParaRPr lang="tr-TR" sz="900" kern="1200" dirty="0">
            <a:solidFill>
              <a:schemeClr val="tx1"/>
            </a:solidFill>
          </a:endParaRPr>
        </a:p>
        <a:p>
          <a:pPr marL="57150" lvl="1" indent="-57150" algn="l" defTabSz="400050">
            <a:lnSpc>
              <a:spcPct val="90000"/>
            </a:lnSpc>
            <a:spcBef>
              <a:spcPct val="0"/>
            </a:spcBef>
            <a:spcAft>
              <a:spcPct val="20000"/>
            </a:spcAft>
            <a:buChar char="•"/>
          </a:pPr>
          <a:r>
            <a:rPr lang="tr-TR" sz="900" kern="1200" dirty="0">
              <a:solidFill>
                <a:prstClr val="black">
                  <a:hueOff val="0"/>
                  <a:satOff val="0"/>
                  <a:lumOff val="0"/>
                  <a:alphaOff val="0"/>
                </a:prstClr>
              </a:solidFill>
              <a:latin typeface="Calibri" panose="020F0502020204030204"/>
              <a:ea typeface="+mn-ea"/>
              <a:cs typeface="+mn-cs"/>
            </a:rPr>
            <a:t>Bilgi transferi desteği,</a:t>
          </a:r>
          <a:endParaRPr lang="tr-TR" sz="900" kern="1200" dirty="0">
            <a:solidFill>
              <a:schemeClr val="tx1"/>
            </a:solidFill>
          </a:endParaRPr>
        </a:p>
        <a:p>
          <a:pPr marL="57150" lvl="1" indent="-57150" algn="l" defTabSz="400050">
            <a:lnSpc>
              <a:spcPct val="90000"/>
            </a:lnSpc>
            <a:spcBef>
              <a:spcPct val="0"/>
            </a:spcBef>
            <a:spcAft>
              <a:spcPct val="20000"/>
            </a:spcAft>
            <a:buChar char="•"/>
          </a:pPr>
          <a:r>
            <a:rPr lang="tr-TR" sz="900" kern="1200" dirty="0">
              <a:solidFill>
                <a:prstClr val="black">
                  <a:hueOff val="0"/>
                  <a:satOff val="0"/>
                  <a:lumOff val="0"/>
                  <a:alphaOff val="0"/>
                </a:prstClr>
              </a:solidFill>
              <a:latin typeface="Calibri" panose="020F0502020204030204"/>
              <a:ea typeface="+mn-ea"/>
              <a:cs typeface="+mn-cs"/>
            </a:rPr>
            <a:t>Test, analiz, kalibrasyon, ve referans numune desteği,</a:t>
          </a:r>
          <a:endParaRPr lang="tr-TR" sz="900" kern="1200" dirty="0">
            <a:solidFill>
              <a:schemeClr val="tx1"/>
            </a:solidFill>
          </a:endParaRPr>
        </a:p>
        <a:p>
          <a:pPr marL="57150" lvl="1" indent="-57150" algn="l" defTabSz="400050">
            <a:lnSpc>
              <a:spcPct val="90000"/>
            </a:lnSpc>
            <a:spcBef>
              <a:spcPct val="0"/>
            </a:spcBef>
            <a:spcAft>
              <a:spcPct val="20000"/>
            </a:spcAft>
            <a:buChar char="•"/>
          </a:pPr>
          <a:r>
            <a:rPr lang="tr-TR" sz="900" kern="1200" dirty="0">
              <a:solidFill>
                <a:prstClr val="black">
                  <a:hueOff val="0"/>
                  <a:satOff val="0"/>
                  <a:lumOff val="0"/>
                  <a:alphaOff val="0"/>
                </a:prstClr>
              </a:solidFill>
              <a:latin typeface="Calibri" panose="020F0502020204030204"/>
              <a:ea typeface="+mn-ea"/>
              <a:cs typeface="+mn-cs"/>
            </a:rPr>
            <a:t>Hizmet alımı desteği.</a:t>
          </a:r>
        </a:p>
      </dsp:txBody>
      <dsp:txXfrm>
        <a:off x="0" y="777358"/>
        <a:ext cx="3536783"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65CB9-F455-42AD-863D-66F00EBADBF0}">
      <dsp:nvSpPr>
        <dsp:cNvPr id="0" name=""/>
        <dsp:cNvSpPr/>
      </dsp:nvSpPr>
      <dsp:spPr>
        <a:xfrm>
          <a:off x="1677" y="19248"/>
          <a:ext cx="10376025" cy="1380290"/>
        </a:xfrm>
        <a:prstGeom prst="roundRect">
          <a:avLst>
            <a:gd name="adj" fmla="val 10000"/>
          </a:avLst>
        </a:prstGeo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b="1" kern="1200" dirty="0">
              <a:effectLst>
                <a:outerShdw blurRad="38100" dist="38100" dir="2700000" algn="tl">
                  <a:srgbClr val="000000">
                    <a:alpha val="43137"/>
                  </a:srgbClr>
                </a:outerShdw>
              </a:effectLst>
            </a:rPr>
            <a:t>YATIRIMLARDA DEVLET YARDIMLARI HAKKINDA KARAR</a:t>
          </a:r>
          <a:endParaRPr lang="en-US" sz="3200" b="1" kern="1200" dirty="0">
            <a:solidFill>
              <a:schemeClr val="accent2"/>
            </a:solidFill>
            <a:effectLst>
              <a:outerShdw blurRad="38100" dist="38100" dir="2700000" algn="tl">
                <a:srgbClr val="000000">
                  <a:alpha val="43137"/>
                </a:srgbClr>
              </a:outerShdw>
            </a:effectLst>
            <a:latin typeface="+mn-lt"/>
            <a:cs typeface="Arial" panose="020B0604020202020204" pitchFamily="34" charset="0"/>
          </a:endParaRPr>
        </a:p>
      </dsp:txBody>
      <dsp:txXfrm>
        <a:off x="42104" y="59675"/>
        <a:ext cx="10295171" cy="1299436"/>
      </dsp:txXfrm>
    </dsp:sp>
    <dsp:sp modelId="{A3661EA9-D581-4C80-B5E5-C7B17C42E2D7}">
      <dsp:nvSpPr>
        <dsp:cNvPr id="0" name=""/>
        <dsp:cNvSpPr/>
      </dsp:nvSpPr>
      <dsp:spPr>
        <a:xfrm>
          <a:off x="1677" y="1560518"/>
          <a:ext cx="2440269" cy="1380290"/>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Calibri" pitchFamily="34" charset="0"/>
              <a:cs typeface="Calibri" pitchFamily="34" charset="0"/>
            </a:rPr>
            <a:t>BÖLGESEL TEŞVİK UYGULAMASI</a:t>
          </a:r>
        </a:p>
      </dsp:txBody>
      <dsp:txXfrm>
        <a:off x="42104" y="1600945"/>
        <a:ext cx="2359415" cy="1299436"/>
      </dsp:txXfrm>
    </dsp:sp>
    <dsp:sp modelId="{5948B46A-59E5-4459-9000-AFD4BD7814F6}">
      <dsp:nvSpPr>
        <dsp:cNvPr id="0" name=""/>
        <dsp:cNvSpPr/>
      </dsp:nvSpPr>
      <dsp:spPr>
        <a:xfrm>
          <a:off x="1677" y="3119042"/>
          <a:ext cx="2440269" cy="1380290"/>
        </a:xfrm>
        <a:prstGeom prst="roundRect">
          <a:avLst>
            <a:gd name="adj" fmla="val 10000"/>
          </a:avLst>
        </a:prstGeom>
        <a:gradFill flip="none" rotWithShape="0">
          <a:gsLst>
            <a:gs pos="0">
              <a:srgbClr val="D6B36A">
                <a:tint val="66000"/>
                <a:satMod val="160000"/>
              </a:srgbClr>
            </a:gs>
            <a:gs pos="50000">
              <a:srgbClr val="D6B36A">
                <a:tint val="44500"/>
                <a:satMod val="160000"/>
              </a:srgbClr>
            </a:gs>
            <a:gs pos="100000">
              <a:srgbClr val="D6B36A">
                <a:tint val="23500"/>
                <a:satMod val="160000"/>
              </a:srgbClr>
            </a:gs>
          </a:gsLst>
          <a:lin ang="16200000" scaled="1"/>
          <a:tileRect/>
        </a:gradFill>
        <a:ln w="28575" cap="flat" cmpd="sng" algn="ctr">
          <a:solidFill>
            <a:srgbClr val="D6B36A"/>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b="1" kern="1200" dirty="0">
              <a:effectLst/>
              <a:latin typeface="Calibri" panose="020F0502020204030204" pitchFamily="34" charset="0"/>
              <a:cs typeface="Arial" charset="0"/>
            </a:rPr>
            <a:t>İller arasındaki gelişmişlik farkını azaltmayı ve illerin üretim ve ihracat potansiyellerini artırmayı hedefler.</a:t>
          </a:r>
          <a:endParaRPr lang="en-US" sz="1600" b="1" kern="1200" noProof="0" dirty="0">
            <a:effectLst/>
            <a:latin typeface="Calibri" panose="020F0502020204030204" pitchFamily="34" charset="0"/>
          </a:endParaRPr>
        </a:p>
      </dsp:txBody>
      <dsp:txXfrm>
        <a:off x="42104" y="3159469"/>
        <a:ext cx="2359415" cy="1299436"/>
      </dsp:txXfrm>
    </dsp:sp>
    <dsp:sp modelId="{64C1D5B8-48DB-4E45-8411-5E80732E1230}">
      <dsp:nvSpPr>
        <dsp:cNvPr id="0" name=""/>
        <dsp:cNvSpPr/>
      </dsp:nvSpPr>
      <dsp:spPr>
        <a:xfrm>
          <a:off x="2646929" y="1560518"/>
          <a:ext cx="2440269" cy="1380290"/>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a:latin typeface="Calibri" pitchFamily="34" charset="0"/>
              <a:cs typeface="Calibri" pitchFamily="34" charset="0"/>
            </a:rPr>
            <a:t>ÖNCELİKLİ YATIRIM KONULARI</a:t>
          </a:r>
          <a:endParaRPr lang="en-US" sz="2000" b="1" kern="1200" noProof="0" dirty="0">
            <a:latin typeface="Calibri" pitchFamily="34" charset="0"/>
            <a:cs typeface="Calibri" pitchFamily="34" charset="0"/>
          </a:endParaRPr>
        </a:p>
      </dsp:txBody>
      <dsp:txXfrm>
        <a:off x="2687356" y="1600945"/>
        <a:ext cx="2359415" cy="1299436"/>
      </dsp:txXfrm>
    </dsp:sp>
    <dsp:sp modelId="{1AE9A245-B7FA-435E-8FC2-A3D4D5678BE6}">
      <dsp:nvSpPr>
        <dsp:cNvPr id="0" name=""/>
        <dsp:cNvSpPr/>
      </dsp:nvSpPr>
      <dsp:spPr>
        <a:xfrm>
          <a:off x="2646929" y="3119042"/>
          <a:ext cx="2440269" cy="1380290"/>
        </a:xfrm>
        <a:prstGeom prst="roundRect">
          <a:avLst>
            <a:gd name="adj" fmla="val 10000"/>
          </a:avLst>
        </a:prstGeom>
        <a:gradFill flip="none" rotWithShape="0">
          <a:gsLst>
            <a:gs pos="0">
              <a:srgbClr val="D6B36A">
                <a:tint val="66000"/>
                <a:satMod val="160000"/>
              </a:srgbClr>
            </a:gs>
            <a:gs pos="50000">
              <a:srgbClr val="D6B36A">
                <a:tint val="44500"/>
                <a:satMod val="160000"/>
              </a:srgbClr>
            </a:gs>
            <a:gs pos="100000">
              <a:srgbClr val="D6B36A">
                <a:tint val="23500"/>
                <a:satMod val="160000"/>
              </a:srgbClr>
            </a:gs>
          </a:gsLst>
          <a:lin ang="16200000" scaled="1"/>
          <a:tileRect/>
        </a:gradFill>
        <a:ln w="28575" cap="flat" cmpd="sng" algn="ctr">
          <a:solidFill>
            <a:srgbClr val="D6B36A"/>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b="1" kern="1200">
              <a:effectLst/>
              <a:latin typeface="Calibri" panose="020F0502020204030204" pitchFamily="34" charset="0"/>
            </a:rPr>
            <a:t>Belirli yatırım konularının  5. Bölge destekleri  ile desteklenmesi hedeflenmektedir. </a:t>
          </a:r>
          <a:endParaRPr lang="tr-TR" sz="1600" b="1" kern="1200" dirty="0">
            <a:effectLst/>
            <a:latin typeface="Calibri" panose="020F0502020204030204" pitchFamily="34" charset="0"/>
          </a:endParaRPr>
        </a:p>
      </dsp:txBody>
      <dsp:txXfrm>
        <a:off x="2687356" y="3159469"/>
        <a:ext cx="2359415" cy="1299436"/>
      </dsp:txXfrm>
    </dsp:sp>
    <dsp:sp modelId="{7D28D6FF-7DA5-4BFA-A362-BFB3678EB839}">
      <dsp:nvSpPr>
        <dsp:cNvPr id="0" name=""/>
        <dsp:cNvSpPr/>
      </dsp:nvSpPr>
      <dsp:spPr>
        <a:xfrm>
          <a:off x="5292181" y="1560518"/>
          <a:ext cx="2440269" cy="1380290"/>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a:latin typeface="Calibri" pitchFamily="34" charset="0"/>
              <a:cs typeface="Calibri" pitchFamily="34" charset="0"/>
            </a:rPr>
            <a:t>STRATEJİK YATIRIMLAR</a:t>
          </a:r>
          <a:endParaRPr lang="en-US" sz="2000" b="1" kern="1200" noProof="0" dirty="0">
            <a:latin typeface="Calibri" pitchFamily="34" charset="0"/>
            <a:cs typeface="Calibri" pitchFamily="34" charset="0"/>
          </a:endParaRPr>
        </a:p>
      </dsp:txBody>
      <dsp:txXfrm>
        <a:off x="5332608" y="1600945"/>
        <a:ext cx="2359415" cy="1299436"/>
      </dsp:txXfrm>
    </dsp:sp>
    <dsp:sp modelId="{3D8EF5D5-4429-49A5-9132-6EA4A0E5E07B}">
      <dsp:nvSpPr>
        <dsp:cNvPr id="0" name=""/>
        <dsp:cNvSpPr/>
      </dsp:nvSpPr>
      <dsp:spPr>
        <a:xfrm>
          <a:off x="5292181" y="3119042"/>
          <a:ext cx="2440269" cy="1380290"/>
        </a:xfrm>
        <a:prstGeom prst="roundRect">
          <a:avLst>
            <a:gd name="adj" fmla="val 10000"/>
          </a:avLst>
        </a:prstGeom>
        <a:gradFill flip="none" rotWithShape="0">
          <a:gsLst>
            <a:gs pos="0">
              <a:srgbClr val="D6B36A">
                <a:tint val="66000"/>
                <a:satMod val="160000"/>
              </a:srgbClr>
            </a:gs>
            <a:gs pos="50000">
              <a:srgbClr val="D6B36A">
                <a:tint val="44500"/>
                <a:satMod val="160000"/>
              </a:srgbClr>
            </a:gs>
            <a:gs pos="100000">
              <a:srgbClr val="D6B36A">
                <a:tint val="23500"/>
                <a:satMod val="160000"/>
              </a:srgbClr>
            </a:gs>
          </a:gsLst>
          <a:lin ang="16200000" scaled="1"/>
          <a:tileRect/>
        </a:gradFill>
        <a:ln w="28575" cap="flat" cmpd="sng" algn="ctr">
          <a:solidFill>
            <a:srgbClr val="D6B36A"/>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b="1" kern="1200">
              <a:effectLst/>
              <a:latin typeface="Calibri" panose="020F0502020204030204" pitchFamily="34" charset="0"/>
              <a:cs typeface="Arial" charset="0"/>
            </a:rPr>
            <a:t>Cari açığın azaltılmasına katkı sağlayacak katma değeri yüksek yatırımlar desteklenmektedir.</a:t>
          </a:r>
          <a:endParaRPr lang="en-US" sz="1600" b="1" kern="1200" noProof="0" dirty="0">
            <a:effectLst/>
            <a:latin typeface="Calibri" panose="020F0502020204030204" pitchFamily="34" charset="0"/>
          </a:endParaRPr>
        </a:p>
      </dsp:txBody>
      <dsp:txXfrm>
        <a:off x="5332608" y="3159469"/>
        <a:ext cx="2359415" cy="1299436"/>
      </dsp:txXfrm>
    </dsp:sp>
    <dsp:sp modelId="{A42535E1-B126-47E0-9B83-DE51DB834FD0}">
      <dsp:nvSpPr>
        <dsp:cNvPr id="0" name=""/>
        <dsp:cNvSpPr/>
      </dsp:nvSpPr>
      <dsp:spPr>
        <a:xfrm>
          <a:off x="7937433" y="1560518"/>
          <a:ext cx="2440269" cy="1380290"/>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Calibri" pitchFamily="34" charset="0"/>
              <a:cs typeface="Calibri" pitchFamily="34" charset="0"/>
            </a:rPr>
            <a:t>GENEL TEŞVİK UYGULAMASI</a:t>
          </a:r>
          <a:endParaRPr lang="en-US" sz="2000" b="1" kern="1200" noProof="0" dirty="0">
            <a:latin typeface="Calibri" pitchFamily="34" charset="0"/>
            <a:cs typeface="Calibri" pitchFamily="34" charset="0"/>
          </a:endParaRPr>
        </a:p>
      </dsp:txBody>
      <dsp:txXfrm>
        <a:off x="7977860" y="1600945"/>
        <a:ext cx="2359415" cy="1299436"/>
      </dsp:txXfrm>
    </dsp:sp>
    <dsp:sp modelId="{E0AEEE75-F512-4C65-8EA2-6711FD580040}">
      <dsp:nvSpPr>
        <dsp:cNvPr id="0" name=""/>
        <dsp:cNvSpPr/>
      </dsp:nvSpPr>
      <dsp:spPr>
        <a:xfrm>
          <a:off x="7937433" y="3119042"/>
          <a:ext cx="2440269" cy="1380290"/>
        </a:xfrm>
        <a:prstGeom prst="roundRect">
          <a:avLst>
            <a:gd name="adj" fmla="val 10000"/>
          </a:avLst>
        </a:prstGeom>
        <a:gradFill flip="none" rotWithShape="0">
          <a:gsLst>
            <a:gs pos="0">
              <a:srgbClr val="D6B36A">
                <a:tint val="66000"/>
                <a:satMod val="160000"/>
              </a:srgbClr>
            </a:gs>
            <a:gs pos="50000">
              <a:srgbClr val="D6B36A">
                <a:tint val="44500"/>
                <a:satMod val="160000"/>
              </a:srgbClr>
            </a:gs>
            <a:gs pos="100000">
              <a:srgbClr val="D6B36A">
                <a:tint val="23500"/>
                <a:satMod val="160000"/>
              </a:srgbClr>
            </a:gs>
          </a:gsLst>
          <a:lin ang="16200000" scaled="1"/>
          <a:tileRect/>
        </a:gradFill>
        <a:ln w="28575" cap="flat" cmpd="sng" algn="ctr">
          <a:solidFill>
            <a:srgbClr val="D6B36A"/>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b="1" kern="1200">
              <a:effectLst/>
              <a:latin typeface="Calibri" panose="020F0502020204030204" pitchFamily="34" charset="0"/>
            </a:rPr>
            <a:t>Teşvik edilmeyecek yatırım konuları dışında kalan tüm yatırımları kapsamaktadır.</a:t>
          </a:r>
          <a:endParaRPr lang="en-US" sz="1600" b="1" kern="1200" noProof="0" dirty="0">
            <a:effectLst/>
            <a:latin typeface="Calibri" panose="020F0502020204030204" pitchFamily="34" charset="0"/>
          </a:endParaRPr>
        </a:p>
      </dsp:txBody>
      <dsp:txXfrm>
        <a:off x="7977860" y="3159469"/>
        <a:ext cx="2359415" cy="1299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CDB6A-2B61-4D47-8278-E14502415D93}">
      <dsp:nvSpPr>
        <dsp:cNvPr id="0" name=""/>
        <dsp:cNvSpPr/>
      </dsp:nvSpPr>
      <dsp:spPr>
        <a:xfrm rot="5400000">
          <a:off x="7001152" y="-3040321"/>
          <a:ext cx="1049066" cy="7169193"/>
        </a:xfrm>
        <a:prstGeom prst="round2SameRect">
          <a:avLst/>
        </a:prstGeom>
        <a:solidFill>
          <a:srgbClr val="E2E7EA"/>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180975" lvl="1" indent="0" algn="l" defTabSz="889000">
            <a:lnSpc>
              <a:spcPct val="90000"/>
            </a:lnSpc>
            <a:spcBef>
              <a:spcPct val="0"/>
            </a:spcBef>
            <a:spcAft>
              <a:spcPct val="15000"/>
            </a:spcAft>
            <a:buNone/>
          </a:pPr>
          <a:r>
            <a:rPr lang="tr-TR" sz="2000" kern="1200" dirty="0">
              <a:cs typeface="Arial" charset="0"/>
            </a:rPr>
            <a:t>Yatırım Teşvik Belgesi kapsamında yurt içinden ve yurt dışından temin edilecek yatırım malı makine ve teçhizat için katma değer vergisinin ödenmemesi şeklinde uygulanır</a:t>
          </a:r>
          <a:endParaRPr lang="tr-TR" sz="2000" kern="1200" dirty="0"/>
        </a:p>
      </dsp:txBody>
      <dsp:txXfrm rot="-5400000">
        <a:off x="3941089" y="70953"/>
        <a:ext cx="7117982" cy="946644"/>
      </dsp:txXfrm>
    </dsp:sp>
    <dsp:sp modelId="{4B3FED1A-5D8E-4816-B24E-45FE80F93B16}">
      <dsp:nvSpPr>
        <dsp:cNvPr id="0" name=""/>
        <dsp:cNvSpPr/>
      </dsp:nvSpPr>
      <dsp:spPr>
        <a:xfrm>
          <a:off x="0" y="2399"/>
          <a:ext cx="4032671" cy="1083751"/>
        </a:xfrm>
        <a:prstGeom prst="roundRect">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tr-TR" sz="2400" b="1" kern="1200" dirty="0">
              <a:effectLst>
                <a:outerShdw blurRad="38100" dist="38100" dir="2700000" algn="tl">
                  <a:srgbClr val="000000">
                    <a:alpha val="43137"/>
                  </a:srgbClr>
                </a:outerShdw>
              </a:effectLst>
            </a:rPr>
            <a:t>KDV İstisnası</a:t>
          </a:r>
        </a:p>
      </dsp:txBody>
      <dsp:txXfrm>
        <a:off x="52904" y="55303"/>
        <a:ext cx="3926863" cy="977943"/>
      </dsp:txXfrm>
    </dsp:sp>
    <dsp:sp modelId="{88C298D1-BA22-48CB-9EBE-50F106D9C840}">
      <dsp:nvSpPr>
        <dsp:cNvPr id="0" name=""/>
        <dsp:cNvSpPr/>
      </dsp:nvSpPr>
      <dsp:spPr>
        <a:xfrm rot="5400000">
          <a:off x="7001152" y="-1891003"/>
          <a:ext cx="1049066" cy="7169193"/>
        </a:xfrm>
        <a:prstGeom prst="round2SameRect">
          <a:avLst/>
        </a:prstGeom>
        <a:solidFill>
          <a:srgbClr val="E2E7EA">
            <a:alpha val="90000"/>
          </a:srgb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180975" lvl="1" indent="0" algn="l" defTabSz="889000">
            <a:lnSpc>
              <a:spcPct val="90000"/>
            </a:lnSpc>
            <a:spcBef>
              <a:spcPct val="0"/>
            </a:spcBef>
            <a:spcAft>
              <a:spcPct val="15000"/>
            </a:spcAft>
            <a:buFontTx/>
            <a:buNone/>
          </a:pPr>
          <a:r>
            <a:rPr lang="tr-TR" sz="2000" kern="1200" dirty="0">
              <a:cs typeface="Arial" charset="0"/>
            </a:rPr>
            <a:t>Yatırım Teşvik Belgesi kapsamında yurt dışından temin edilecek yatırım malı makine ve teçhizat için gümrük vergisinin ödenmemesi şeklinde uygulanır. </a:t>
          </a:r>
          <a:endParaRPr lang="tr-TR" sz="2000" kern="1200" dirty="0"/>
        </a:p>
      </dsp:txBody>
      <dsp:txXfrm rot="-5400000">
        <a:off x="3941089" y="1220271"/>
        <a:ext cx="7117982" cy="946644"/>
      </dsp:txXfrm>
    </dsp:sp>
    <dsp:sp modelId="{8EA40717-BF77-429D-9F57-4E26A7D014FC}">
      <dsp:nvSpPr>
        <dsp:cNvPr id="0" name=""/>
        <dsp:cNvSpPr/>
      </dsp:nvSpPr>
      <dsp:spPr>
        <a:xfrm>
          <a:off x="0" y="1151717"/>
          <a:ext cx="4032671" cy="1083751"/>
        </a:xfrm>
        <a:prstGeom prst="roundRect">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tr-TR" sz="2400" b="1" kern="1200" dirty="0">
              <a:effectLst>
                <a:outerShdw blurRad="38100" dist="38100" dir="2700000" algn="tl">
                  <a:srgbClr val="000000">
                    <a:alpha val="43137"/>
                  </a:srgbClr>
                </a:outerShdw>
              </a:effectLst>
            </a:rPr>
            <a:t>Gümrük Vergisi Muafiyeti</a:t>
          </a:r>
        </a:p>
      </dsp:txBody>
      <dsp:txXfrm>
        <a:off x="52904" y="1204621"/>
        <a:ext cx="3926863" cy="977943"/>
      </dsp:txXfrm>
    </dsp:sp>
    <dsp:sp modelId="{82C06C3A-5A91-4565-A6D2-98C31BD06EFB}">
      <dsp:nvSpPr>
        <dsp:cNvPr id="0" name=""/>
        <dsp:cNvSpPr/>
      </dsp:nvSpPr>
      <dsp:spPr>
        <a:xfrm rot="5400000">
          <a:off x="7001152" y="-755806"/>
          <a:ext cx="1049066" cy="7169193"/>
        </a:xfrm>
        <a:prstGeom prst="round2SameRect">
          <a:avLst/>
        </a:prstGeom>
        <a:solidFill>
          <a:srgbClr val="E2E7EA">
            <a:alpha val="90000"/>
          </a:srgb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180975" lvl="1" indent="0" algn="l" defTabSz="889000">
            <a:lnSpc>
              <a:spcPct val="90000"/>
            </a:lnSpc>
            <a:spcBef>
              <a:spcPct val="0"/>
            </a:spcBef>
            <a:spcAft>
              <a:spcPct val="15000"/>
            </a:spcAft>
            <a:buFontTx/>
            <a:buNone/>
          </a:pPr>
          <a:r>
            <a:rPr lang="tr-TR" sz="2000" kern="1200" dirty="0">
              <a:cs typeface="Arial" charset="0"/>
            </a:rPr>
            <a:t>Gelir veya kurumlar vergisinin, yatırım için öngörülen katkı tutarına ulaşıncaya kadar indirimli olarak uygulanmasıdır. </a:t>
          </a:r>
          <a:endParaRPr lang="tr-TR" sz="2000" kern="1200" dirty="0"/>
        </a:p>
      </dsp:txBody>
      <dsp:txXfrm rot="-5400000">
        <a:off x="3941089" y="2355468"/>
        <a:ext cx="7117982" cy="946644"/>
      </dsp:txXfrm>
    </dsp:sp>
    <dsp:sp modelId="{FCCF97BE-76E6-431E-8508-88D5580F7A29}">
      <dsp:nvSpPr>
        <dsp:cNvPr id="0" name=""/>
        <dsp:cNvSpPr/>
      </dsp:nvSpPr>
      <dsp:spPr>
        <a:xfrm>
          <a:off x="0" y="2301035"/>
          <a:ext cx="4032671" cy="1083751"/>
        </a:xfrm>
        <a:prstGeom prst="roundRect">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tr-TR" sz="2400" b="1" kern="1200" dirty="0">
              <a:effectLst>
                <a:outerShdw blurRad="38100" dist="38100" dir="2700000" algn="tl">
                  <a:srgbClr val="000000">
                    <a:alpha val="43137"/>
                  </a:srgbClr>
                </a:outerShdw>
              </a:effectLst>
            </a:rPr>
            <a:t>Vergi İndirimi</a:t>
          </a:r>
        </a:p>
      </dsp:txBody>
      <dsp:txXfrm>
        <a:off x="52904" y="2353939"/>
        <a:ext cx="3926863" cy="977943"/>
      </dsp:txXfrm>
    </dsp:sp>
    <dsp:sp modelId="{0337AEE6-19D0-47ED-B32A-4DB22BAEBB4B}">
      <dsp:nvSpPr>
        <dsp:cNvPr id="0" name=""/>
        <dsp:cNvSpPr/>
      </dsp:nvSpPr>
      <dsp:spPr>
        <a:xfrm rot="5400000">
          <a:off x="7001152" y="407632"/>
          <a:ext cx="1049066" cy="7169193"/>
        </a:xfrm>
        <a:prstGeom prst="round2SameRect">
          <a:avLst/>
        </a:prstGeom>
        <a:solidFill>
          <a:srgbClr val="E3E9E8">
            <a:alpha val="90000"/>
          </a:srgbClr>
        </a:soli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180975" lvl="1" indent="0" algn="l" defTabSz="889000">
            <a:lnSpc>
              <a:spcPct val="90000"/>
            </a:lnSpc>
            <a:spcBef>
              <a:spcPct val="0"/>
            </a:spcBef>
            <a:spcAft>
              <a:spcPct val="15000"/>
            </a:spcAft>
            <a:buFontTx/>
            <a:buNone/>
          </a:pPr>
          <a:r>
            <a:rPr lang="tr-TR" sz="2000" kern="1200" dirty="0">
              <a:cs typeface="Arial" charset="0"/>
            </a:rPr>
            <a:t>Teşvik belgesinde kayıtlı sabit yatırım tutarının %70’ine  kadar kullanılan krediye ilişkin ödenecek faizin veya kâr payının belli bir kısmının karşılanmasıdır. </a:t>
          </a:r>
          <a:endParaRPr lang="tr-TR" sz="2000" kern="1200" dirty="0"/>
        </a:p>
      </dsp:txBody>
      <dsp:txXfrm rot="-5400000">
        <a:off x="3941089" y="3518907"/>
        <a:ext cx="7117982" cy="946644"/>
      </dsp:txXfrm>
    </dsp:sp>
    <dsp:sp modelId="{09D7D283-6687-4930-906B-12EFEFAEFD92}">
      <dsp:nvSpPr>
        <dsp:cNvPr id="0" name=""/>
        <dsp:cNvSpPr/>
      </dsp:nvSpPr>
      <dsp:spPr>
        <a:xfrm>
          <a:off x="0" y="3450353"/>
          <a:ext cx="4032671" cy="1083751"/>
        </a:xfrm>
        <a:prstGeom prst="roundRect">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l" defTabSz="1066800">
            <a:lnSpc>
              <a:spcPct val="90000"/>
            </a:lnSpc>
            <a:spcBef>
              <a:spcPct val="0"/>
            </a:spcBef>
            <a:spcAft>
              <a:spcPct val="35000"/>
            </a:spcAft>
            <a:buNone/>
          </a:pPr>
          <a:r>
            <a:rPr lang="tr-TR" sz="2400" b="1" kern="1200" dirty="0">
              <a:effectLst>
                <a:outerShdw blurRad="38100" dist="38100" dir="2700000" algn="tl">
                  <a:srgbClr val="000000">
                    <a:alpha val="43137"/>
                  </a:srgbClr>
                </a:outerShdw>
              </a:effectLst>
            </a:rPr>
            <a:t>Faiz Desteği</a:t>
          </a:r>
        </a:p>
      </dsp:txBody>
      <dsp:txXfrm>
        <a:off x="52904" y="3503257"/>
        <a:ext cx="3926863" cy="9779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8A24A-AA2B-4B4B-B7E2-8527D5289B12}">
      <dsp:nvSpPr>
        <dsp:cNvPr id="0" name=""/>
        <dsp:cNvSpPr/>
      </dsp:nvSpPr>
      <dsp:spPr>
        <a:xfrm>
          <a:off x="0" y="351665"/>
          <a:ext cx="10937046" cy="1223775"/>
        </a:xfrm>
        <a:prstGeom prst="rect">
          <a:avLst/>
        </a:prstGeom>
        <a:noFill/>
        <a:ln w="12700" cap="flat" cmpd="sng" algn="ctr">
          <a:solidFill>
            <a:srgbClr val="D6B36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836" tIns="437388" rIns="848836" bIns="149352" numCol="1" spcCol="1270" anchor="t" anchorCtr="0">
          <a:noAutofit/>
        </a:bodyPr>
        <a:lstStyle/>
        <a:p>
          <a:pPr marL="228600" lvl="1" indent="-228600" algn="l" defTabSz="933450" rtl="0">
            <a:lnSpc>
              <a:spcPct val="90000"/>
            </a:lnSpc>
            <a:spcBef>
              <a:spcPct val="0"/>
            </a:spcBef>
            <a:spcAft>
              <a:spcPct val="15000"/>
            </a:spcAft>
            <a:buChar char="•"/>
          </a:pPr>
          <a:r>
            <a:rPr lang="tr-TR" sz="2100" b="1" kern="1200" dirty="0">
              <a:latin typeface="Calibri" pitchFamily="34" charset="0"/>
              <a:cs typeface="Calibri" pitchFamily="34" charset="0"/>
            </a:rPr>
            <a:t>I. ve II. Bölgelerde 3 Milyon TL</a:t>
          </a:r>
          <a:endParaRPr lang="tr-TR" sz="2100" kern="1200" dirty="0">
            <a:latin typeface="Calibri" pitchFamily="34" charset="0"/>
            <a:cs typeface="Calibri" pitchFamily="34" charset="0"/>
          </a:endParaRPr>
        </a:p>
        <a:p>
          <a:pPr marL="228600" lvl="1" indent="-228600" algn="l" defTabSz="933450" rtl="0">
            <a:lnSpc>
              <a:spcPct val="90000"/>
            </a:lnSpc>
            <a:spcBef>
              <a:spcPct val="0"/>
            </a:spcBef>
            <a:spcAft>
              <a:spcPct val="15000"/>
            </a:spcAft>
            <a:buChar char="•"/>
          </a:pPr>
          <a:r>
            <a:rPr lang="tr-TR" sz="2100" b="1" kern="1200" dirty="0">
              <a:latin typeface="Calibri" pitchFamily="34" charset="0"/>
              <a:cs typeface="Calibri" pitchFamily="34" charset="0"/>
            </a:rPr>
            <a:t>III., IV., V. ve VI. Bölgelerde 1 Milyon 500 Bin TL’dir. </a:t>
          </a:r>
          <a:endParaRPr lang="tr-TR" sz="2100" kern="1200" dirty="0">
            <a:latin typeface="Calibri" pitchFamily="34" charset="0"/>
            <a:cs typeface="Calibri" pitchFamily="34" charset="0"/>
          </a:endParaRPr>
        </a:p>
      </dsp:txBody>
      <dsp:txXfrm>
        <a:off x="0" y="351665"/>
        <a:ext cx="10937046" cy="1223775"/>
      </dsp:txXfrm>
    </dsp:sp>
    <dsp:sp modelId="{0B506DFE-A7D3-480B-8637-514376F85CD4}">
      <dsp:nvSpPr>
        <dsp:cNvPr id="0" name=""/>
        <dsp:cNvSpPr/>
      </dsp:nvSpPr>
      <dsp:spPr>
        <a:xfrm>
          <a:off x="546852" y="58952"/>
          <a:ext cx="7655932" cy="619920"/>
        </a:xfrm>
        <a:prstGeom prst="roundRect">
          <a:avLst/>
        </a:prstGeom>
        <a:solidFill>
          <a:srgbClr val="6C8190"/>
        </a:solidFill>
        <a:ln w="28575" cap="flat" cmpd="sng" algn="ctr">
          <a:solidFill>
            <a:srgbClr val="D6B3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376" tIns="0" rIns="289376" bIns="0" numCol="1" spcCol="1270" anchor="ctr" anchorCtr="0">
          <a:noAutofit/>
        </a:bodyPr>
        <a:lstStyle/>
        <a:p>
          <a:pPr marL="0" lvl="0" indent="0" algn="l" defTabSz="933450" rtl="0">
            <a:lnSpc>
              <a:spcPct val="90000"/>
            </a:lnSpc>
            <a:spcBef>
              <a:spcPct val="0"/>
            </a:spcBef>
            <a:spcAft>
              <a:spcPct val="35000"/>
            </a:spcAft>
            <a:buNone/>
          </a:pPr>
          <a:r>
            <a:rPr lang="tr-TR" sz="2100" b="1" u="none" kern="1200" dirty="0">
              <a:latin typeface="Calibri" pitchFamily="34" charset="0"/>
              <a:cs typeface="Calibri" pitchFamily="34" charset="0"/>
            </a:rPr>
            <a:t>Genel Teşvik Uygulaması</a:t>
          </a:r>
          <a:endParaRPr lang="tr-TR" sz="2100" u="none" kern="1200" dirty="0">
            <a:latin typeface="Calibri" pitchFamily="34" charset="0"/>
            <a:cs typeface="Calibri" pitchFamily="34" charset="0"/>
          </a:endParaRPr>
        </a:p>
      </dsp:txBody>
      <dsp:txXfrm>
        <a:off x="577114" y="89214"/>
        <a:ext cx="7595408" cy="559396"/>
      </dsp:txXfrm>
    </dsp:sp>
    <dsp:sp modelId="{C5EAF1DA-4C5D-41B6-AE82-121EDCB47511}">
      <dsp:nvSpPr>
        <dsp:cNvPr id="0" name=""/>
        <dsp:cNvSpPr/>
      </dsp:nvSpPr>
      <dsp:spPr>
        <a:xfrm>
          <a:off x="0" y="1998800"/>
          <a:ext cx="10937046" cy="893025"/>
        </a:xfrm>
        <a:prstGeom prst="rect">
          <a:avLst/>
        </a:prstGeom>
        <a:noFill/>
        <a:ln w="12700" cap="flat" cmpd="sng" algn="ctr">
          <a:solidFill>
            <a:srgbClr val="D6B36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836" tIns="437388" rIns="848836" bIns="149352" numCol="1" spcCol="1270" anchor="t" anchorCtr="0">
          <a:noAutofit/>
        </a:bodyPr>
        <a:lstStyle/>
        <a:p>
          <a:pPr marL="228600" lvl="1" indent="-228600" algn="l" defTabSz="933450" rtl="0">
            <a:lnSpc>
              <a:spcPct val="90000"/>
            </a:lnSpc>
            <a:spcBef>
              <a:spcPct val="0"/>
            </a:spcBef>
            <a:spcAft>
              <a:spcPct val="15000"/>
            </a:spcAft>
            <a:buChar char="•"/>
          </a:pPr>
          <a:r>
            <a:rPr lang="tr-TR" sz="2100" b="1" kern="1200">
              <a:latin typeface="Calibri" pitchFamily="34" charset="0"/>
              <a:cs typeface="Calibri" pitchFamily="34" charset="0"/>
            </a:rPr>
            <a:t>Asgari sabit yatırım tutarı 50 Milyon TL’dir.</a:t>
          </a:r>
          <a:endParaRPr lang="tr-TR" sz="2100" kern="1200" dirty="0">
            <a:latin typeface="Calibri" pitchFamily="34" charset="0"/>
            <a:cs typeface="Calibri" pitchFamily="34" charset="0"/>
          </a:endParaRPr>
        </a:p>
      </dsp:txBody>
      <dsp:txXfrm>
        <a:off x="0" y="1998800"/>
        <a:ext cx="10937046" cy="893025"/>
      </dsp:txXfrm>
    </dsp:sp>
    <dsp:sp modelId="{7DB7DB5E-47A5-4768-A378-4F001DB36B9A}">
      <dsp:nvSpPr>
        <dsp:cNvPr id="0" name=""/>
        <dsp:cNvSpPr/>
      </dsp:nvSpPr>
      <dsp:spPr>
        <a:xfrm>
          <a:off x="546852" y="1688840"/>
          <a:ext cx="7655932" cy="619920"/>
        </a:xfrm>
        <a:prstGeom prst="roundRect">
          <a:avLst/>
        </a:prstGeom>
        <a:solidFill>
          <a:srgbClr val="6C8190"/>
        </a:solidFill>
        <a:ln w="28575" cap="flat" cmpd="sng" algn="ctr">
          <a:solidFill>
            <a:srgbClr val="D6B3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376" tIns="0" rIns="289376" bIns="0" numCol="1" spcCol="1270" anchor="ctr" anchorCtr="0">
          <a:noAutofit/>
        </a:bodyPr>
        <a:lstStyle/>
        <a:p>
          <a:pPr marL="0" lvl="0" indent="0" algn="l" defTabSz="933450" rtl="0">
            <a:lnSpc>
              <a:spcPct val="90000"/>
            </a:lnSpc>
            <a:spcBef>
              <a:spcPct val="0"/>
            </a:spcBef>
            <a:spcAft>
              <a:spcPct val="35000"/>
            </a:spcAft>
            <a:buNone/>
          </a:pPr>
          <a:r>
            <a:rPr lang="tr-TR" sz="2100" b="1" u="none" kern="1200">
              <a:latin typeface="Calibri" pitchFamily="34" charset="0"/>
              <a:cs typeface="Calibri" pitchFamily="34" charset="0"/>
            </a:rPr>
            <a:t>Stratejik Yatırımlar </a:t>
          </a:r>
          <a:endParaRPr lang="tr-TR" sz="2100" u="none" kern="1200">
            <a:latin typeface="Calibri" pitchFamily="34" charset="0"/>
            <a:cs typeface="Calibri" pitchFamily="34" charset="0"/>
          </a:endParaRPr>
        </a:p>
      </dsp:txBody>
      <dsp:txXfrm>
        <a:off x="577114" y="1719102"/>
        <a:ext cx="7595408" cy="559396"/>
      </dsp:txXfrm>
    </dsp:sp>
    <dsp:sp modelId="{143A7265-E14B-4848-8FEF-8FB77D58AE6B}">
      <dsp:nvSpPr>
        <dsp:cNvPr id="0" name=""/>
        <dsp:cNvSpPr/>
      </dsp:nvSpPr>
      <dsp:spPr>
        <a:xfrm>
          <a:off x="0" y="3315186"/>
          <a:ext cx="10937046" cy="1190700"/>
        </a:xfrm>
        <a:prstGeom prst="rect">
          <a:avLst/>
        </a:prstGeom>
        <a:noFill/>
        <a:ln w="12700" cap="flat" cmpd="sng" algn="ctr">
          <a:solidFill>
            <a:srgbClr val="D6B36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8836" tIns="437388" rIns="848836" bIns="149352" numCol="1" spcCol="1270" anchor="t" anchorCtr="0">
          <a:noAutofit/>
        </a:bodyPr>
        <a:lstStyle/>
        <a:p>
          <a:pPr marL="228600" lvl="1" indent="-228600" algn="l" defTabSz="933450" rtl="0">
            <a:lnSpc>
              <a:spcPct val="90000"/>
            </a:lnSpc>
            <a:spcBef>
              <a:spcPct val="0"/>
            </a:spcBef>
            <a:spcAft>
              <a:spcPct val="15000"/>
            </a:spcAft>
            <a:buChar char="•"/>
          </a:pPr>
          <a:r>
            <a:rPr lang="tr-TR" sz="2100" b="1" kern="1200">
              <a:latin typeface="Calibri" pitchFamily="34" charset="0"/>
              <a:cs typeface="Calibri" pitchFamily="34" charset="0"/>
            </a:rPr>
            <a:t>Asgari 1.500.000 </a:t>
          </a:r>
          <a:r>
            <a:rPr lang="tr-TR" sz="2100" b="1" kern="1200" dirty="0">
              <a:latin typeface="Calibri" pitchFamily="34" charset="0"/>
              <a:cs typeface="Calibri" pitchFamily="34" charset="0"/>
            </a:rPr>
            <a:t>TL’den başlamak üzere desteklenen her bir sektör ve her bir il için ayrı ayrı belirlenmiştir. </a:t>
          </a:r>
          <a:endParaRPr lang="tr-TR" sz="2100" kern="1200" dirty="0">
            <a:latin typeface="Calibri" pitchFamily="34" charset="0"/>
            <a:cs typeface="Calibri" pitchFamily="34" charset="0"/>
          </a:endParaRPr>
        </a:p>
      </dsp:txBody>
      <dsp:txXfrm>
        <a:off x="0" y="3315186"/>
        <a:ext cx="10937046" cy="1190700"/>
      </dsp:txXfrm>
    </dsp:sp>
    <dsp:sp modelId="{F9D2410E-1B3E-4D6F-8773-C54B1B009106}">
      <dsp:nvSpPr>
        <dsp:cNvPr id="0" name=""/>
        <dsp:cNvSpPr/>
      </dsp:nvSpPr>
      <dsp:spPr>
        <a:xfrm>
          <a:off x="546852" y="3005226"/>
          <a:ext cx="7655932" cy="619920"/>
        </a:xfrm>
        <a:prstGeom prst="roundRect">
          <a:avLst/>
        </a:prstGeom>
        <a:solidFill>
          <a:srgbClr val="6C8190"/>
        </a:solidFill>
        <a:ln w="28575" cap="flat" cmpd="sng" algn="ctr">
          <a:solidFill>
            <a:srgbClr val="D6B3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9376" tIns="0" rIns="289376" bIns="0" numCol="1" spcCol="1270" anchor="ctr" anchorCtr="0">
          <a:noAutofit/>
        </a:bodyPr>
        <a:lstStyle/>
        <a:p>
          <a:pPr marL="0" lvl="0" indent="0" algn="l" defTabSz="933450" rtl="0">
            <a:lnSpc>
              <a:spcPct val="90000"/>
            </a:lnSpc>
            <a:spcBef>
              <a:spcPct val="0"/>
            </a:spcBef>
            <a:spcAft>
              <a:spcPct val="35000"/>
            </a:spcAft>
            <a:buNone/>
          </a:pPr>
          <a:r>
            <a:rPr lang="tr-TR" sz="2100" b="1" u="none" kern="1200">
              <a:latin typeface="Calibri" pitchFamily="34" charset="0"/>
              <a:cs typeface="Calibri" pitchFamily="34" charset="0"/>
            </a:rPr>
            <a:t>Bölgesel Teşvik Uygulamaları ve Öncelikli Yatırımlar</a:t>
          </a:r>
          <a:endParaRPr lang="tr-TR" sz="2100" u="none" kern="1200" dirty="0">
            <a:latin typeface="Calibri" pitchFamily="34" charset="0"/>
            <a:cs typeface="Calibri" pitchFamily="34" charset="0"/>
          </a:endParaRPr>
        </a:p>
      </dsp:txBody>
      <dsp:txXfrm>
        <a:off x="577114" y="3035488"/>
        <a:ext cx="7595408"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417A2-89E6-47A9-A231-4D5619F04E97}">
      <dsp:nvSpPr>
        <dsp:cNvPr id="0" name=""/>
        <dsp:cNvSpPr/>
      </dsp:nvSpPr>
      <dsp:spPr>
        <a:xfrm>
          <a:off x="5746" y="0"/>
          <a:ext cx="2016663" cy="4883374"/>
        </a:xfrm>
        <a:prstGeom prst="roundRect">
          <a:avLst>
            <a:gd name="adj" fmla="val 10000"/>
          </a:avLst>
        </a:prstGeo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eaLnBrk="1" latinLnBrk="0">
            <a:lnSpc>
              <a:spcPct val="90000"/>
            </a:lnSpc>
            <a:spcBef>
              <a:spcPct val="0"/>
            </a:spcBef>
            <a:spcAft>
              <a:spcPct val="35000"/>
            </a:spcAft>
            <a:buNone/>
          </a:pPr>
          <a:r>
            <a:rPr lang="tr-TR" sz="2400" b="0" kern="1200" cap="none" spc="0" dirty="0">
              <a:ln w="18415" cmpd="sng">
                <a:prstDash val="solid"/>
              </a:ln>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Vergisel Destekler</a:t>
          </a:r>
        </a:p>
      </dsp:txBody>
      <dsp:txXfrm>
        <a:off x="5746" y="0"/>
        <a:ext cx="2016663" cy="1465012"/>
      </dsp:txXfrm>
    </dsp:sp>
    <dsp:sp modelId="{6D3B9E91-AB5F-47B7-AA9A-603678060F37}">
      <dsp:nvSpPr>
        <dsp:cNvPr id="0" name=""/>
        <dsp:cNvSpPr/>
      </dsp:nvSpPr>
      <dsp:spPr>
        <a:xfrm>
          <a:off x="207413" y="1465131"/>
          <a:ext cx="1613330" cy="711403"/>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KDV İstisnası</a:t>
          </a:r>
          <a:endParaRPr lang="tr-TR" sz="1600" b="1" kern="1200" dirty="0">
            <a:latin typeface="Calibri" pitchFamily="34" charset="0"/>
            <a:ea typeface="+mn-ea"/>
            <a:cs typeface="Calibri" pitchFamily="34" charset="0"/>
          </a:endParaRPr>
        </a:p>
      </dsp:txBody>
      <dsp:txXfrm>
        <a:off x="228249" y="1485967"/>
        <a:ext cx="1571658" cy="669731"/>
      </dsp:txXfrm>
    </dsp:sp>
    <dsp:sp modelId="{6B3105A2-3A8C-42A7-91AB-0BB375C40C4D}">
      <dsp:nvSpPr>
        <dsp:cNvPr id="0" name=""/>
        <dsp:cNvSpPr/>
      </dsp:nvSpPr>
      <dsp:spPr>
        <a:xfrm>
          <a:off x="207413" y="2285981"/>
          <a:ext cx="1613330" cy="711403"/>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Gümrük Vergisi Muafiyeti</a:t>
          </a:r>
          <a:endParaRPr lang="tr-TR" sz="1600" b="1" kern="1200" dirty="0">
            <a:latin typeface="Calibri" pitchFamily="34" charset="0"/>
            <a:ea typeface="+mn-ea"/>
            <a:cs typeface="Calibri" pitchFamily="34" charset="0"/>
          </a:endParaRPr>
        </a:p>
      </dsp:txBody>
      <dsp:txXfrm>
        <a:off x="228249" y="2306817"/>
        <a:ext cx="1571658" cy="669731"/>
      </dsp:txXfrm>
    </dsp:sp>
    <dsp:sp modelId="{5047CFF3-EF87-415B-BDA1-DD79308C8735}">
      <dsp:nvSpPr>
        <dsp:cNvPr id="0" name=""/>
        <dsp:cNvSpPr/>
      </dsp:nvSpPr>
      <dsp:spPr>
        <a:xfrm>
          <a:off x="207413" y="3106832"/>
          <a:ext cx="1613330" cy="711403"/>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Vergi İndirimi veya İstisnası</a:t>
          </a:r>
          <a:endParaRPr lang="tr-TR" sz="1600" b="1" kern="1200" dirty="0">
            <a:latin typeface="Calibri" pitchFamily="34" charset="0"/>
            <a:ea typeface="+mn-ea"/>
            <a:cs typeface="Calibri" pitchFamily="34" charset="0"/>
          </a:endParaRPr>
        </a:p>
      </dsp:txBody>
      <dsp:txXfrm>
        <a:off x="228249" y="3127668"/>
        <a:ext cx="1571658" cy="669731"/>
      </dsp:txXfrm>
    </dsp:sp>
    <dsp:sp modelId="{9B8D3E48-0319-4515-B630-8DBE28048374}">
      <dsp:nvSpPr>
        <dsp:cNvPr id="0" name=""/>
        <dsp:cNvSpPr/>
      </dsp:nvSpPr>
      <dsp:spPr>
        <a:xfrm>
          <a:off x="207413" y="3927682"/>
          <a:ext cx="1613330" cy="711403"/>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dirty="0">
              <a:latin typeface="Calibri" pitchFamily="34" charset="0"/>
              <a:ea typeface="+mn-ea"/>
              <a:cs typeface="Calibri" pitchFamily="34" charset="0"/>
            </a:rPr>
            <a:t>KDV İadesi</a:t>
          </a:r>
        </a:p>
      </dsp:txBody>
      <dsp:txXfrm>
        <a:off x="228249" y="3948518"/>
        <a:ext cx="1571658" cy="669731"/>
      </dsp:txXfrm>
    </dsp:sp>
    <dsp:sp modelId="{856563CE-EA04-4696-B639-3EA6F64BACFD}">
      <dsp:nvSpPr>
        <dsp:cNvPr id="0" name=""/>
        <dsp:cNvSpPr/>
      </dsp:nvSpPr>
      <dsp:spPr>
        <a:xfrm>
          <a:off x="2173660" y="0"/>
          <a:ext cx="2016663" cy="4883374"/>
        </a:xfrm>
        <a:prstGeom prst="roundRect">
          <a:avLst>
            <a:gd name="adj" fmla="val 10000"/>
          </a:avLst>
        </a:prstGeo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eaLnBrk="1" latinLnBrk="0">
            <a:lnSpc>
              <a:spcPct val="90000"/>
            </a:lnSpc>
            <a:spcBef>
              <a:spcPct val="0"/>
            </a:spcBef>
            <a:spcAft>
              <a:spcPct val="35000"/>
            </a:spcAft>
            <a:buNone/>
          </a:pPr>
          <a:r>
            <a:rPr lang="tr-TR" sz="2400" b="0" kern="1200" cap="none" spc="0" dirty="0">
              <a:ln w="18415" cmpd="sng">
                <a:prstDash val="solid"/>
              </a:ln>
              <a:solidFill>
                <a:schemeClr val="bg1"/>
              </a:solidFill>
              <a:effectLst>
                <a:outerShdw blurRad="63500" dir="3600000" algn="tl" rotWithShape="0">
                  <a:srgbClr val="000000">
                    <a:alpha val="70000"/>
                  </a:srgbClr>
                </a:outerShdw>
              </a:effectLst>
              <a:latin typeface="Calibri" pitchFamily="34" charset="0"/>
              <a:ea typeface="+mn-ea"/>
              <a:cs typeface="Calibri" pitchFamily="34" charset="0"/>
            </a:rPr>
            <a:t>İstihdam Destekleri</a:t>
          </a:r>
        </a:p>
      </dsp:txBody>
      <dsp:txXfrm>
        <a:off x="2173660" y="0"/>
        <a:ext cx="2016663" cy="1465012"/>
      </dsp:txXfrm>
    </dsp:sp>
    <dsp:sp modelId="{1839C18A-DBCD-4A7F-8278-E3E949CD2412}">
      <dsp:nvSpPr>
        <dsp:cNvPr id="0" name=""/>
        <dsp:cNvSpPr/>
      </dsp:nvSpPr>
      <dsp:spPr>
        <a:xfrm>
          <a:off x="2375326" y="1465429"/>
          <a:ext cx="1613330" cy="959387"/>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dirty="0">
              <a:latin typeface="Calibri" pitchFamily="34" charset="0"/>
              <a:ea typeface="+mn-ea"/>
              <a:cs typeface="Calibri" pitchFamily="34" charset="0"/>
            </a:rPr>
            <a:t>Sigorta Primi İşveren Hissesi Desteği</a:t>
          </a:r>
        </a:p>
      </dsp:txBody>
      <dsp:txXfrm>
        <a:off x="2403425" y="1493528"/>
        <a:ext cx="1557132" cy="903189"/>
      </dsp:txXfrm>
    </dsp:sp>
    <dsp:sp modelId="{74885379-C8D6-40E2-ACA0-CC6CA90045EF}">
      <dsp:nvSpPr>
        <dsp:cNvPr id="0" name=""/>
        <dsp:cNvSpPr/>
      </dsp:nvSpPr>
      <dsp:spPr>
        <a:xfrm>
          <a:off x="2375326" y="2572415"/>
          <a:ext cx="1613330" cy="959387"/>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dirty="0">
              <a:solidFill>
                <a:prstClr val="white"/>
              </a:solidFill>
              <a:latin typeface="Calibri" pitchFamily="34" charset="0"/>
              <a:ea typeface="+mn-ea"/>
              <a:cs typeface="Calibri" pitchFamily="34" charset="0"/>
            </a:rPr>
            <a:t>Gelir Vergisi Stopajı Desteği</a:t>
          </a:r>
        </a:p>
      </dsp:txBody>
      <dsp:txXfrm>
        <a:off x="2403425" y="2600514"/>
        <a:ext cx="1557132" cy="903189"/>
      </dsp:txXfrm>
    </dsp:sp>
    <dsp:sp modelId="{77B7C0E5-D5A1-4302-A3C5-62E9B4F28014}">
      <dsp:nvSpPr>
        <dsp:cNvPr id="0" name=""/>
        <dsp:cNvSpPr/>
      </dsp:nvSpPr>
      <dsp:spPr>
        <a:xfrm>
          <a:off x="2375326" y="3679400"/>
          <a:ext cx="1613330" cy="959387"/>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dirty="0">
              <a:latin typeface="Calibri" pitchFamily="34" charset="0"/>
              <a:ea typeface="+mn-ea"/>
              <a:cs typeface="Calibri" pitchFamily="34" charset="0"/>
            </a:rPr>
            <a:t>Nitelikli Personel Desteği</a:t>
          </a:r>
        </a:p>
      </dsp:txBody>
      <dsp:txXfrm>
        <a:off x="2403425" y="3707499"/>
        <a:ext cx="1557132" cy="903189"/>
      </dsp:txXfrm>
    </dsp:sp>
    <dsp:sp modelId="{7B5E0316-CBA6-4968-94FA-96677026CF22}">
      <dsp:nvSpPr>
        <dsp:cNvPr id="0" name=""/>
        <dsp:cNvSpPr/>
      </dsp:nvSpPr>
      <dsp:spPr>
        <a:xfrm>
          <a:off x="4341573" y="0"/>
          <a:ext cx="2016663" cy="4883374"/>
        </a:xfrm>
        <a:prstGeom prst="roundRect">
          <a:avLst>
            <a:gd name="adj" fmla="val 10000"/>
          </a:avLst>
        </a:prstGeo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eaLnBrk="1" latinLnBrk="0">
            <a:lnSpc>
              <a:spcPct val="90000"/>
            </a:lnSpc>
            <a:spcBef>
              <a:spcPct val="0"/>
            </a:spcBef>
            <a:spcAft>
              <a:spcPct val="35000"/>
            </a:spcAft>
            <a:buNone/>
          </a:pPr>
          <a:r>
            <a:rPr lang="tr-TR" sz="2400" b="0" kern="1200" cap="none" spc="0" dirty="0">
              <a:ln w="18415" cmpd="sng">
                <a:prstDash val="solid"/>
              </a:ln>
              <a:solidFill>
                <a:schemeClr val="bg1"/>
              </a:solidFill>
              <a:effectLst>
                <a:outerShdw blurRad="63500" dir="3600000" algn="tl" rotWithShape="0">
                  <a:srgbClr val="000000">
                    <a:alpha val="70000"/>
                  </a:srgbClr>
                </a:outerShdw>
              </a:effectLst>
              <a:latin typeface="Calibri" pitchFamily="34" charset="0"/>
              <a:ea typeface="+mn-ea"/>
              <a:cs typeface="Calibri" pitchFamily="34" charset="0"/>
            </a:rPr>
            <a:t>Finansman Destekleri</a:t>
          </a:r>
        </a:p>
      </dsp:txBody>
      <dsp:txXfrm>
        <a:off x="4341573" y="0"/>
        <a:ext cx="2016663" cy="1465012"/>
      </dsp:txXfrm>
    </dsp:sp>
    <dsp:sp modelId="{0862D166-32C6-4C25-9095-844A7E803A62}">
      <dsp:nvSpPr>
        <dsp:cNvPr id="0" name=""/>
        <dsp:cNvSpPr/>
      </dsp:nvSpPr>
      <dsp:spPr>
        <a:xfrm>
          <a:off x="4543239" y="1465131"/>
          <a:ext cx="1613330" cy="711403"/>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Enerji Desteği</a:t>
          </a:r>
          <a:endParaRPr lang="tr-TR" sz="1600" b="1" kern="1200" dirty="0">
            <a:latin typeface="Calibri" pitchFamily="34" charset="0"/>
            <a:ea typeface="+mn-ea"/>
            <a:cs typeface="Calibri" pitchFamily="34" charset="0"/>
          </a:endParaRPr>
        </a:p>
      </dsp:txBody>
      <dsp:txXfrm>
        <a:off x="4564075" y="1485967"/>
        <a:ext cx="1571658" cy="669731"/>
      </dsp:txXfrm>
    </dsp:sp>
    <dsp:sp modelId="{8C83AB2B-A1C2-46B7-ADEE-51E07AE6E996}">
      <dsp:nvSpPr>
        <dsp:cNvPr id="0" name=""/>
        <dsp:cNvSpPr/>
      </dsp:nvSpPr>
      <dsp:spPr>
        <a:xfrm>
          <a:off x="4543239" y="2285981"/>
          <a:ext cx="1613330" cy="711403"/>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dirty="0">
              <a:latin typeface="Calibri" pitchFamily="34" charset="0"/>
              <a:ea typeface="+mn-ea"/>
              <a:cs typeface="Calibri" pitchFamily="34" charset="0"/>
            </a:rPr>
            <a:t>Faiz veya Kâr Payı Desteği</a:t>
          </a:r>
        </a:p>
      </dsp:txBody>
      <dsp:txXfrm>
        <a:off x="4564075" y="2306817"/>
        <a:ext cx="1571658" cy="669731"/>
      </dsp:txXfrm>
    </dsp:sp>
    <dsp:sp modelId="{AA493801-6BB8-407D-BFD2-1E871FA34B80}">
      <dsp:nvSpPr>
        <dsp:cNvPr id="0" name=""/>
        <dsp:cNvSpPr/>
      </dsp:nvSpPr>
      <dsp:spPr>
        <a:xfrm>
          <a:off x="4543239" y="3106832"/>
          <a:ext cx="1613330" cy="711403"/>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Hibe </a:t>
          </a:r>
          <a:r>
            <a:rPr lang="tr-TR" sz="1600" b="1" kern="1200" dirty="0">
              <a:latin typeface="Calibri" pitchFamily="34" charset="0"/>
              <a:ea typeface="+mn-ea"/>
              <a:cs typeface="Calibri" pitchFamily="34" charset="0"/>
            </a:rPr>
            <a:t>Desteği</a:t>
          </a:r>
        </a:p>
      </dsp:txBody>
      <dsp:txXfrm>
        <a:off x="4564075" y="3127668"/>
        <a:ext cx="1571658" cy="669731"/>
      </dsp:txXfrm>
    </dsp:sp>
    <dsp:sp modelId="{2370D409-AE88-488B-9974-644E7B5CB0FE}">
      <dsp:nvSpPr>
        <dsp:cNvPr id="0" name=""/>
        <dsp:cNvSpPr/>
      </dsp:nvSpPr>
      <dsp:spPr>
        <a:xfrm>
          <a:off x="4543239" y="3927682"/>
          <a:ext cx="1613330" cy="711403"/>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altLang="tr-TR" sz="1600" b="1" kern="1200">
              <a:latin typeface="Calibri" pitchFamily="34" charset="0"/>
              <a:ea typeface="+mn-ea"/>
              <a:cs typeface="Calibri" pitchFamily="34" charset="0"/>
            </a:rPr>
            <a:t>Sermaye Katkısı</a:t>
          </a:r>
          <a:endParaRPr lang="tr-TR" sz="1600" b="1" kern="1200" dirty="0">
            <a:latin typeface="Calibri" pitchFamily="34" charset="0"/>
            <a:ea typeface="+mn-ea"/>
            <a:cs typeface="Calibri" pitchFamily="34" charset="0"/>
          </a:endParaRPr>
        </a:p>
      </dsp:txBody>
      <dsp:txXfrm>
        <a:off x="4564075" y="3948518"/>
        <a:ext cx="1571658" cy="669731"/>
      </dsp:txXfrm>
    </dsp:sp>
    <dsp:sp modelId="{40C9D5A6-A551-494D-B78A-7BB8C0505AF9}">
      <dsp:nvSpPr>
        <dsp:cNvPr id="0" name=""/>
        <dsp:cNvSpPr/>
      </dsp:nvSpPr>
      <dsp:spPr>
        <a:xfrm>
          <a:off x="6509486" y="0"/>
          <a:ext cx="2016663" cy="4883374"/>
        </a:xfrm>
        <a:prstGeom prst="roundRect">
          <a:avLst>
            <a:gd name="adj" fmla="val 10000"/>
          </a:avLst>
        </a:prstGeo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eaLnBrk="1" latinLnBrk="0">
            <a:lnSpc>
              <a:spcPct val="90000"/>
            </a:lnSpc>
            <a:spcBef>
              <a:spcPct val="0"/>
            </a:spcBef>
            <a:spcAft>
              <a:spcPct val="35000"/>
            </a:spcAft>
            <a:buNone/>
          </a:pPr>
          <a:r>
            <a:rPr lang="tr-TR" sz="2400" b="0" kern="1200" cap="none" spc="0" dirty="0">
              <a:ln w="18415" cmpd="sng">
                <a:prstDash val="solid"/>
              </a:ln>
              <a:solidFill>
                <a:schemeClr val="bg1"/>
              </a:solidFill>
              <a:effectLst>
                <a:outerShdw blurRad="63500" dir="3600000" algn="tl" rotWithShape="0">
                  <a:srgbClr val="000000">
                    <a:alpha val="70000"/>
                  </a:srgbClr>
                </a:outerShdw>
              </a:effectLst>
              <a:latin typeface="Calibri" pitchFamily="34" charset="0"/>
              <a:ea typeface="+mn-ea"/>
              <a:cs typeface="Calibri" pitchFamily="34" charset="0"/>
            </a:rPr>
            <a:t>Yatırım Yeri İle İlgili Destekler</a:t>
          </a:r>
        </a:p>
      </dsp:txBody>
      <dsp:txXfrm>
        <a:off x="6509486" y="0"/>
        <a:ext cx="2016663" cy="1465012"/>
      </dsp:txXfrm>
    </dsp:sp>
    <dsp:sp modelId="{CF1F98CF-F8F0-42B8-9CA7-D9C3C9F42436}">
      <dsp:nvSpPr>
        <dsp:cNvPr id="0" name=""/>
        <dsp:cNvSpPr/>
      </dsp:nvSpPr>
      <dsp:spPr>
        <a:xfrm>
          <a:off x="6711152" y="1466442"/>
          <a:ext cx="1613330" cy="1472404"/>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Altyapı Desteği</a:t>
          </a:r>
          <a:endParaRPr lang="tr-TR" sz="1600" b="1" kern="1200" dirty="0">
            <a:latin typeface="Calibri" pitchFamily="34" charset="0"/>
            <a:ea typeface="+mn-ea"/>
            <a:cs typeface="Calibri" pitchFamily="34" charset="0"/>
          </a:endParaRPr>
        </a:p>
      </dsp:txBody>
      <dsp:txXfrm>
        <a:off x="6754277" y="1509567"/>
        <a:ext cx="1527080" cy="1386154"/>
      </dsp:txXfrm>
    </dsp:sp>
    <dsp:sp modelId="{CBE63EA1-FBE8-46FA-AEC7-22CD9B761E55}">
      <dsp:nvSpPr>
        <dsp:cNvPr id="0" name=""/>
        <dsp:cNvSpPr/>
      </dsp:nvSpPr>
      <dsp:spPr>
        <a:xfrm>
          <a:off x="6711152" y="3165370"/>
          <a:ext cx="1613330" cy="1472404"/>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Yatırım Yeri Tahsisi</a:t>
          </a:r>
          <a:endParaRPr lang="tr-TR" sz="1600" b="1" kern="1200" dirty="0">
            <a:latin typeface="Calibri" pitchFamily="34" charset="0"/>
            <a:ea typeface="+mn-ea"/>
            <a:cs typeface="Calibri" pitchFamily="34" charset="0"/>
          </a:endParaRPr>
        </a:p>
      </dsp:txBody>
      <dsp:txXfrm>
        <a:off x="6754277" y="3208495"/>
        <a:ext cx="1527080" cy="1386154"/>
      </dsp:txXfrm>
    </dsp:sp>
    <dsp:sp modelId="{536E8D76-DDAF-4E64-A594-1FF95413A870}">
      <dsp:nvSpPr>
        <dsp:cNvPr id="0" name=""/>
        <dsp:cNvSpPr/>
      </dsp:nvSpPr>
      <dsp:spPr>
        <a:xfrm>
          <a:off x="8677399" y="0"/>
          <a:ext cx="2016663" cy="4883374"/>
        </a:xfrm>
        <a:prstGeom prst="roundRect">
          <a:avLst>
            <a:gd name="adj" fmla="val 10000"/>
          </a:avLst>
        </a:prstGeo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eaLnBrk="1" latinLnBrk="0">
            <a:lnSpc>
              <a:spcPct val="90000"/>
            </a:lnSpc>
            <a:spcBef>
              <a:spcPct val="0"/>
            </a:spcBef>
            <a:spcAft>
              <a:spcPct val="35000"/>
            </a:spcAft>
            <a:buNone/>
          </a:pPr>
          <a:r>
            <a:rPr lang="tr-TR" sz="2400" b="0" kern="1200" cap="none" spc="0" dirty="0">
              <a:ln w="18415" cmpd="sng">
                <a:prstDash val="solid"/>
              </a:ln>
              <a:solidFill>
                <a:schemeClr val="bg1"/>
              </a:solidFill>
              <a:effectLst>
                <a:outerShdw blurRad="63500" dir="3600000" algn="tl" rotWithShape="0">
                  <a:srgbClr val="000000">
                    <a:alpha val="70000"/>
                  </a:srgbClr>
                </a:outerShdw>
              </a:effectLst>
              <a:latin typeface="Calibri" pitchFamily="34" charset="0"/>
              <a:ea typeface="+mn-ea"/>
              <a:cs typeface="Calibri" pitchFamily="34" charset="0"/>
            </a:rPr>
            <a:t>Diğer Destekler</a:t>
          </a:r>
        </a:p>
      </dsp:txBody>
      <dsp:txXfrm>
        <a:off x="8677399" y="0"/>
        <a:ext cx="2016663" cy="1465012"/>
      </dsp:txXfrm>
    </dsp:sp>
    <dsp:sp modelId="{1163D42F-BBE9-41FE-9EC9-651D80B44000}">
      <dsp:nvSpPr>
        <dsp:cNvPr id="0" name=""/>
        <dsp:cNvSpPr/>
      </dsp:nvSpPr>
      <dsp:spPr>
        <a:xfrm>
          <a:off x="8879065" y="1466442"/>
          <a:ext cx="1613330" cy="1472404"/>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İzin, Tahsis, Ruhsat, Lisans ve Tescil Kolaylığı</a:t>
          </a:r>
          <a:endParaRPr lang="tr-TR" sz="1600" b="1" kern="1200" dirty="0">
            <a:latin typeface="Calibri" pitchFamily="34" charset="0"/>
            <a:ea typeface="+mn-ea"/>
            <a:cs typeface="Calibri" pitchFamily="34" charset="0"/>
          </a:endParaRPr>
        </a:p>
      </dsp:txBody>
      <dsp:txXfrm>
        <a:off x="8922190" y="1509567"/>
        <a:ext cx="1527080" cy="1386154"/>
      </dsp:txXfrm>
    </dsp:sp>
    <dsp:sp modelId="{B8E352ED-0F7C-46F8-AE75-DCEA21FD9C46}">
      <dsp:nvSpPr>
        <dsp:cNvPr id="0" name=""/>
        <dsp:cNvSpPr/>
      </dsp:nvSpPr>
      <dsp:spPr>
        <a:xfrm>
          <a:off x="8879065" y="3165370"/>
          <a:ext cx="1613330" cy="1472404"/>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Kamu Alım Garantisi</a:t>
          </a:r>
          <a:endParaRPr lang="tr-TR" sz="1600" b="1" kern="1200" dirty="0">
            <a:latin typeface="Calibri" pitchFamily="34" charset="0"/>
            <a:ea typeface="+mn-ea"/>
            <a:cs typeface="Calibri" pitchFamily="34" charset="0"/>
          </a:endParaRPr>
        </a:p>
      </dsp:txBody>
      <dsp:txXfrm>
        <a:off x="8922190" y="3208495"/>
        <a:ext cx="1527080" cy="13861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B0D7B-BFE9-4723-83BC-0611F45E4AEA}">
      <dsp:nvSpPr>
        <dsp:cNvPr id="0" name=""/>
        <dsp:cNvSpPr/>
      </dsp:nvSpPr>
      <dsp:spPr>
        <a:xfrm>
          <a:off x="461415" y="1245083"/>
          <a:ext cx="1475399" cy="1340273"/>
        </a:xfrm>
        <a:prstGeom prst="roundRect">
          <a:avLst>
            <a:gd name="adj" fmla="val 10000"/>
          </a:avLst>
        </a:prstGeom>
        <a:solidFill>
          <a:srgbClr val="6C8190"/>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bg1"/>
              </a:solidFill>
            </a:rPr>
            <a:t>Müracaat</a:t>
          </a:r>
        </a:p>
      </dsp:txBody>
      <dsp:txXfrm>
        <a:off x="500670" y="1284338"/>
        <a:ext cx="1396889" cy="1261763"/>
      </dsp:txXfrm>
    </dsp:sp>
    <dsp:sp modelId="{07E01408-6F07-47B5-BE70-A4CE2FD39D0D}">
      <dsp:nvSpPr>
        <dsp:cNvPr id="0" name=""/>
        <dsp:cNvSpPr/>
      </dsp:nvSpPr>
      <dsp:spPr>
        <a:xfrm rot="20094469">
          <a:off x="1866678" y="1572835"/>
          <a:ext cx="1486363" cy="54438"/>
        </a:xfrm>
        <a:custGeom>
          <a:avLst/>
          <a:gdLst/>
          <a:ahLst/>
          <a:cxnLst/>
          <a:rect l="0" t="0" r="0" b="0"/>
          <a:pathLst>
            <a:path>
              <a:moveTo>
                <a:pt x="0" y="27219"/>
              </a:moveTo>
              <a:lnTo>
                <a:pt x="1486363" y="27219"/>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572701" y="1562895"/>
        <a:ext cx="74318" cy="74318"/>
      </dsp:txXfrm>
    </dsp:sp>
    <dsp:sp modelId="{BBCFA2AB-B6A4-4A56-A673-CA360F6155B2}">
      <dsp:nvSpPr>
        <dsp:cNvPr id="0" name=""/>
        <dsp:cNvSpPr/>
      </dsp:nvSpPr>
      <dsp:spPr>
        <a:xfrm>
          <a:off x="3282905" y="614753"/>
          <a:ext cx="1593852" cy="1340273"/>
        </a:xfrm>
        <a:prstGeom prst="roundRect">
          <a:avLst>
            <a:gd name="adj" fmla="val 10000"/>
          </a:avLst>
        </a:prstGeom>
        <a:solidFill>
          <a:srgbClr val="D6B36A"/>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rgbClr val="000000"/>
              </a:solidFill>
            </a:rPr>
            <a:t>Çağrı Usulü</a:t>
          </a:r>
        </a:p>
      </dsp:txBody>
      <dsp:txXfrm>
        <a:off x="3322160" y="654008"/>
        <a:ext cx="1515342" cy="1261763"/>
      </dsp:txXfrm>
    </dsp:sp>
    <dsp:sp modelId="{BE9A1159-B59A-428F-961D-15D7AB269F14}">
      <dsp:nvSpPr>
        <dsp:cNvPr id="0" name=""/>
        <dsp:cNvSpPr/>
      </dsp:nvSpPr>
      <dsp:spPr>
        <a:xfrm rot="19684081">
          <a:off x="4788816" y="950293"/>
          <a:ext cx="1162297" cy="54438"/>
        </a:xfrm>
        <a:custGeom>
          <a:avLst/>
          <a:gdLst/>
          <a:ahLst/>
          <a:cxnLst/>
          <a:rect l="0" t="0" r="0" b="0"/>
          <a:pathLst>
            <a:path>
              <a:moveTo>
                <a:pt x="0" y="27219"/>
              </a:moveTo>
              <a:lnTo>
                <a:pt x="1162297" y="27219"/>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5340907" y="948455"/>
        <a:ext cx="58114" cy="58114"/>
      </dsp:txXfrm>
    </dsp:sp>
    <dsp:sp modelId="{E555743E-5B40-4C6E-9B83-96B99A3A79D8}">
      <dsp:nvSpPr>
        <dsp:cNvPr id="0" name=""/>
        <dsp:cNvSpPr/>
      </dsp:nvSpPr>
      <dsp:spPr>
        <a:xfrm>
          <a:off x="5863172" y="0"/>
          <a:ext cx="4734461" cy="1340273"/>
        </a:xfrm>
        <a:prstGeom prst="roundRect">
          <a:avLst>
            <a:gd name="adj" fmla="val 10000"/>
          </a:avLst>
        </a:prstGeom>
        <a:solidFill>
          <a:srgbClr val="F7F0E1"/>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Stratejik hedeflerimiz çerçevesinde belirlenecek yatırım konuları için çağrı usulü ile yatırım projelerinin toplanması öngörülmektedir.</a:t>
          </a:r>
        </a:p>
      </dsp:txBody>
      <dsp:txXfrm>
        <a:off x="5902427" y="39255"/>
        <a:ext cx="4655951" cy="1261763"/>
      </dsp:txXfrm>
    </dsp:sp>
    <dsp:sp modelId="{6F6F9A10-2B01-4E34-A9B5-A75657EEEB47}">
      <dsp:nvSpPr>
        <dsp:cNvPr id="0" name=""/>
        <dsp:cNvSpPr/>
      </dsp:nvSpPr>
      <dsp:spPr>
        <a:xfrm rot="2562448">
          <a:off x="4694786" y="1723113"/>
          <a:ext cx="1372472" cy="54438"/>
        </a:xfrm>
        <a:custGeom>
          <a:avLst/>
          <a:gdLst/>
          <a:ahLst/>
          <a:cxnLst/>
          <a:rect l="0" t="0" r="0" b="0"/>
          <a:pathLst>
            <a:path>
              <a:moveTo>
                <a:pt x="0" y="27219"/>
              </a:moveTo>
              <a:lnTo>
                <a:pt x="1372472" y="27219"/>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5346710" y="1716021"/>
        <a:ext cx="68623" cy="68623"/>
      </dsp:txXfrm>
    </dsp:sp>
    <dsp:sp modelId="{D41249BD-8E27-40B7-B6F0-9CF99FB63DBC}">
      <dsp:nvSpPr>
        <dsp:cNvPr id="0" name=""/>
        <dsp:cNvSpPr/>
      </dsp:nvSpPr>
      <dsp:spPr>
        <a:xfrm>
          <a:off x="5885287" y="1545639"/>
          <a:ext cx="4734461" cy="1340273"/>
        </a:xfrm>
        <a:prstGeom prst="roundRect">
          <a:avLst>
            <a:gd name="adj" fmla="val 10000"/>
          </a:avLst>
        </a:prstGeom>
        <a:solidFill>
          <a:srgbClr val="F7F0E1"/>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Çağrı neticesinde toplanan projelerden, çağrıda belirlenen kriterleri sağlayanların değerlendirme sürecine alınması destek kapsamına alınacak proje/projelerin belirlenmesi planlanmaktadır.</a:t>
          </a:r>
        </a:p>
      </dsp:txBody>
      <dsp:txXfrm>
        <a:off x="5924542" y="1584894"/>
        <a:ext cx="4655951" cy="1261763"/>
      </dsp:txXfrm>
    </dsp:sp>
    <dsp:sp modelId="{5287FB65-51AD-49AE-8678-11C98D4EF1F8}">
      <dsp:nvSpPr>
        <dsp:cNvPr id="0" name=""/>
        <dsp:cNvSpPr/>
      </dsp:nvSpPr>
      <dsp:spPr>
        <a:xfrm rot="3232051">
          <a:off x="1480338" y="2786452"/>
          <a:ext cx="2224839" cy="54438"/>
        </a:xfrm>
        <a:custGeom>
          <a:avLst/>
          <a:gdLst/>
          <a:ahLst/>
          <a:cxnLst/>
          <a:rect l="0" t="0" r="0" b="0"/>
          <a:pathLst>
            <a:path>
              <a:moveTo>
                <a:pt x="0" y="27219"/>
              </a:moveTo>
              <a:lnTo>
                <a:pt x="2224839" y="27219"/>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a:off x="2537137" y="2758051"/>
        <a:ext cx="111241" cy="111241"/>
      </dsp:txXfrm>
    </dsp:sp>
    <dsp:sp modelId="{A4108D8A-084A-4BA8-93DC-FC5764BDC96E}">
      <dsp:nvSpPr>
        <dsp:cNvPr id="0" name=""/>
        <dsp:cNvSpPr/>
      </dsp:nvSpPr>
      <dsp:spPr>
        <a:xfrm>
          <a:off x="3248701" y="3041987"/>
          <a:ext cx="1582782" cy="1340273"/>
        </a:xfrm>
        <a:prstGeom prst="roundRect">
          <a:avLst>
            <a:gd name="adj" fmla="val 10000"/>
          </a:avLst>
        </a:prstGeom>
        <a:solidFill>
          <a:srgbClr val="D6B36A"/>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rgbClr val="000000"/>
              </a:solidFill>
            </a:rPr>
            <a:t>Davet Usulü</a:t>
          </a:r>
        </a:p>
      </dsp:txBody>
      <dsp:txXfrm>
        <a:off x="3287956" y="3081242"/>
        <a:ext cx="1504272" cy="1261763"/>
      </dsp:txXfrm>
    </dsp:sp>
    <dsp:sp modelId="{1F28715E-22E7-4987-946B-BEA04C17D7C5}">
      <dsp:nvSpPr>
        <dsp:cNvPr id="0" name=""/>
        <dsp:cNvSpPr/>
      </dsp:nvSpPr>
      <dsp:spPr>
        <a:xfrm rot="148156">
          <a:off x="4830999" y="3707388"/>
          <a:ext cx="1043701" cy="54438"/>
        </a:xfrm>
        <a:custGeom>
          <a:avLst/>
          <a:gdLst/>
          <a:ahLst/>
          <a:cxnLst/>
          <a:rect l="0" t="0" r="0" b="0"/>
          <a:pathLst>
            <a:path>
              <a:moveTo>
                <a:pt x="0" y="27219"/>
              </a:moveTo>
              <a:lnTo>
                <a:pt x="1043701" y="27219"/>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5326757" y="3708515"/>
        <a:ext cx="52185" cy="52185"/>
      </dsp:txXfrm>
    </dsp:sp>
    <dsp:sp modelId="{F1650663-E379-4C93-884F-8308832A9818}">
      <dsp:nvSpPr>
        <dsp:cNvPr id="0" name=""/>
        <dsp:cNvSpPr/>
      </dsp:nvSpPr>
      <dsp:spPr>
        <a:xfrm>
          <a:off x="5874216" y="3086954"/>
          <a:ext cx="4734461" cy="1340273"/>
        </a:xfrm>
        <a:prstGeom prst="roundRect">
          <a:avLst>
            <a:gd name="adj" fmla="val 10000"/>
          </a:avLst>
        </a:prstGeom>
        <a:solidFill>
          <a:srgbClr val="F7F0E1"/>
        </a:solidFill>
        <a:ln w="12700" cap="flat" cmpd="sng" algn="ctr">
          <a:solidFill>
            <a:schemeClr val="tx1">
              <a:lumMod val="65000"/>
              <a:lumOff val="3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1" kern="1200" dirty="0">
              <a:solidFill>
                <a:schemeClr val="tx1"/>
              </a:solidFill>
            </a:rPr>
            <a:t>Konusunda yetkin firmaların belirli bir yatırım için projelerini sunmak üzere davet edilmesi öngörülmektedir.</a:t>
          </a:r>
        </a:p>
      </dsp:txBody>
      <dsp:txXfrm>
        <a:off x="5913471" y="3126209"/>
        <a:ext cx="4655951" cy="12617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6C218-A984-4A0B-8856-F8249DAA3331}">
      <dsp:nvSpPr>
        <dsp:cNvPr id="0" name=""/>
        <dsp:cNvSpPr/>
      </dsp:nvSpPr>
      <dsp:spPr>
        <a:xfrm>
          <a:off x="4915" y="1073066"/>
          <a:ext cx="2149293" cy="3072818"/>
        </a:xfrm>
        <a:prstGeom prst="roundRect">
          <a:avLst>
            <a:gd name="adj" fmla="val 10000"/>
          </a:avLst>
        </a:prstGeo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path path="circle">
            <a:fillToRect l="50000" t="50000" r="50000" b="50000"/>
          </a:path>
          <a:tileRect/>
        </a:gradFill>
        <a:ln w="38100" cap="flat" cmpd="sng" algn="ctr">
          <a:solidFill>
            <a:srgbClr val="D6B3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bg1"/>
              </a:solidFill>
              <a:latin typeface="Calibri" pitchFamily="34" charset="0"/>
              <a:cs typeface="Calibri" pitchFamily="34" charset="0"/>
            </a:rPr>
            <a:t>Sanayi ve Teknoloji Bakanlığınca müracaatların davet veya duyuru usulü ile toplanması </a:t>
          </a:r>
        </a:p>
      </dsp:txBody>
      <dsp:txXfrm>
        <a:off x="67866" y="1136017"/>
        <a:ext cx="2023391" cy="2946916"/>
      </dsp:txXfrm>
    </dsp:sp>
    <dsp:sp modelId="{0B3040AA-F2C8-4F2B-8CF9-2781E17F11BE}">
      <dsp:nvSpPr>
        <dsp:cNvPr id="0" name=""/>
        <dsp:cNvSpPr/>
      </dsp:nvSpPr>
      <dsp:spPr>
        <a:xfrm>
          <a:off x="2369139" y="2342963"/>
          <a:ext cx="455650" cy="533024"/>
        </a:xfrm>
        <a:prstGeom prst="rightArrow">
          <a:avLst>
            <a:gd name="adj1" fmla="val 60000"/>
            <a:gd name="adj2" fmla="val 5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a:ln w="12700" cap="flat" cmpd="sng" algn="ctr">
          <a:solidFill>
            <a:schemeClr val="tx1">
              <a:lumMod val="65000"/>
              <a:lumOff val="35000"/>
            </a:schemeClr>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kern="1200">
            <a:latin typeface="Calibri" pitchFamily="34" charset="0"/>
            <a:cs typeface="Calibri" pitchFamily="34" charset="0"/>
          </a:endParaRPr>
        </a:p>
      </dsp:txBody>
      <dsp:txXfrm>
        <a:off x="2369139" y="2449568"/>
        <a:ext cx="318955" cy="319814"/>
      </dsp:txXfrm>
    </dsp:sp>
    <dsp:sp modelId="{8D866BC4-723C-498A-A875-F26F46CADFEB}">
      <dsp:nvSpPr>
        <dsp:cNvPr id="0" name=""/>
        <dsp:cNvSpPr/>
      </dsp:nvSpPr>
      <dsp:spPr>
        <a:xfrm>
          <a:off x="3013927" y="1073066"/>
          <a:ext cx="2149293" cy="3072818"/>
        </a:xfrm>
        <a:prstGeom prst="roundRect">
          <a:avLst>
            <a:gd name="adj" fmla="val 10000"/>
          </a:avLst>
        </a:prstGeo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path path="circle">
            <a:fillToRect l="50000" t="50000" r="50000" b="50000"/>
          </a:path>
          <a:tileRect/>
        </a:gradFill>
        <a:ln w="38100" cap="flat" cmpd="sng" algn="ctr">
          <a:solidFill>
            <a:srgbClr val="D6B3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bg1"/>
              </a:solidFill>
              <a:latin typeface="Calibri" pitchFamily="34" charset="0"/>
              <a:cs typeface="Calibri" pitchFamily="34" charset="0"/>
            </a:rPr>
            <a:t>Müracaatların Bakanlık tarafından değerlendirilerek desteklenecek projelerin ve sağlanacak destek unsurlarının belirlenmesi</a:t>
          </a:r>
        </a:p>
      </dsp:txBody>
      <dsp:txXfrm>
        <a:off x="3076878" y="1136017"/>
        <a:ext cx="2023391" cy="2946916"/>
      </dsp:txXfrm>
    </dsp:sp>
    <dsp:sp modelId="{482F0463-16DC-4034-BD50-6113D0575CAA}">
      <dsp:nvSpPr>
        <dsp:cNvPr id="0" name=""/>
        <dsp:cNvSpPr/>
      </dsp:nvSpPr>
      <dsp:spPr>
        <a:xfrm>
          <a:off x="5378150" y="2342963"/>
          <a:ext cx="455650" cy="533024"/>
        </a:xfrm>
        <a:prstGeom prst="rightArrow">
          <a:avLst>
            <a:gd name="adj1" fmla="val 60000"/>
            <a:gd name="adj2" fmla="val 5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a:ln w="12700">
          <a:solidFill>
            <a:schemeClr val="tx1">
              <a:lumMod val="65000"/>
              <a:lumOff val="3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kern="1200">
            <a:latin typeface="Calibri" pitchFamily="34" charset="0"/>
            <a:cs typeface="Calibri" pitchFamily="34" charset="0"/>
          </a:endParaRPr>
        </a:p>
      </dsp:txBody>
      <dsp:txXfrm>
        <a:off x="5378150" y="2449568"/>
        <a:ext cx="318955" cy="319814"/>
      </dsp:txXfrm>
    </dsp:sp>
    <dsp:sp modelId="{08DC40D4-45D2-4104-90C8-543068705998}">
      <dsp:nvSpPr>
        <dsp:cNvPr id="0" name=""/>
        <dsp:cNvSpPr/>
      </dsp:nvSpPr>
      <dsp:spPr>
        <a:xfrm>
          <a:off x="6022938" y="1073066"/>
          <a:ext cx="2149293" cy="3072818"/>
        </a:xfrm>
        <a:prstGeom prst="roundRect">
          <a:avLst>
            <a:gd name="adj" fmla="val 10000"/>
          </a:avLst>
        </a:prstGeo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path path="circle">
            <a:fillToRect l="50000" t="50000" r="50000" b="50000"/>
          </a:path>
          <a:tileRect/>
        </a:gradFill>
        <a:ln w="38100" cap="flat" cmpd="sng" algn="ctr">
          <a:solidFill>
            <a:srgbClr val="D6B3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bg1"/>
              </a:solidFill>
              <a:latin typeface="Calibri" pitchFamily="34" charset="0"/>
              <a:cs typeface="Calibri" pitchFamily="34" charset="0"/>
            </a:rPr>
            <a:t>Desteklenmesine karar verilen her bir proje için Destek Kararı niteliğindeki Cumhurbaşkanı Kararı alınması</a:t>
          </a:r>
        </a:p>
      </dsp:txBody>
      <dsp:txXfrm>
        <a:off x="6085889" y="1136017"/>
        <a:ext cx="2023391" cy="2946916"/>
      </dsp:txXfrm>
    </dsp:sp>
    <dsp:sp modelId="{EF8D3166-4E51-4A7C-A0B9-1516D33301B8}">
      <dsp:nvSpPr>
        <dsp:cNvPr id="0" name=""/>
        <dsp:cNvSpPr/>
      </dsp:nvSpPr>
      <dsp:spPr>
        <a:xfrm>
          <a:off x="8387162" y="2342963"/>
          <a:ext cx="455650" cy="533024"/>
        </a:xfrm>
        <a:prstGeom prst="rightArrow">
          <a:avLst>
            <a:gd name="adj1" fmla="val 60000"/>
            <a:gd name="adj2" fmla="val 5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a:ln w="12700" cap="flat" cmpd="sng" algn="ctr">
          <a:solidFill>
            <a:schemeClr val="tx1">
              <a:lumMod val="65000"/>
              <a:lumOff val="35000"/>
            </a:schemeClr>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tr-TR" sz="1800" kern="1200">
            <a:latin typeface="Calibri" pitchFamily="34" charset="0"/>
            <a:cs typeface="Calibri" pitchFamily="34" charset="0"/>
          </a:endParaRPr>
        </a:p>
      </dsp:txBody>
      <dsp:txXfrm>
        <a:off x="8387162" y="2449568"/>
        <a:ext cx="318955" cy="319814"/>
      </dsp:txXfrm>
    </dsp:sp>
    <dsp:sp modelId="{68F163C5-AA2E-4F6A-9D52-EE0C24E236E0}">
      <dsp:nvSpPr>
        <dsp:cNvPr id="0" name=""/>
        <dsp:cNvSpPr/>
      </dsp:nvSpPr>
      <dsp:spPr>
        <a:xfrm>
          <a:off x="9031950" y="1073066"/>
          <a:ext cx="2149293" cy="3072818"/>
        </a:xfrm>
        <a:prstGeom prst="roundRect">
          <a:avLst>
            <a:gd name="adj" fmla="val 10000"/>
          </a:avLst>
        </a:prstGeo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path path="circle">
            <a:fillToRect l="50000" t="50000" r="50000" b="50000"/>
          </a:path>
          <a:tileRect/>
        </a:gradFill>
        <a:ln w="38100" cap="flat" cmpd="sng" algn="ctr">
          <a:solidFill>
            <a:srgbClr val="D6B36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bg1"/>
              </a:solidFill>
              <a:latin typeface="Calibri" pitchFamily="34" charset="0"/>
              <a:cs typeface="Calibri" pitchFamily="34" charset="0"/>
            </a:rPr>
            <a:t>Destek Kararı alınan projeler için Bakanlık tarafından teşvik belgesi düzenlenmesi</a:t>
          </a:r>
        </a:p>
      </dsp:txBody>
      <dsp:txXfrm>
        <a:off x="9094901" y="1136017"/>
        <a:ext cx="2023391" cy="29469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2E9E4-97BA-4899-9760-5FC5DCBBA005}">
      <dsp:nvSpPr>
        <dsp:cNvPr id="0" name=""/>
        <dsp:cNvSpPr/>
      </dsp:nvSpPr>
      <dsp:spPr>
        <a:xfrm>
          <a:off x="6922547" y="3262338"/>
          <a:ext cx="1276612" cy="607551"/>
        </a:xfrm>
        <a:custGeom>
          <a:avLst/>
          <a:gdLst/>
          <a:ahLst/>
          <a:cxnLst/>
          <a:rect l="0" t="0" r="0" b="0"/>
          <a:pathLst>
            <a:path>
              <a:moveTo>
                <a:pt x="0" y="0"/>
              </a:moveTo>
              <a:lnTo>
                <a:pt x="0" y="414028"/>
              </a:lnTo>
              <a:lnTo>
                <a:pt x="1276612" y="414028"/>
              </a:lnTo>
              <a:lnTo>
                <a:pt x="1276612" y="607551"/>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0B7926-903E-4CE7-821F-5A3F44FBC682}">
      <dsp:nvSpPr>
        <dsp:cNvPr id="0" name=""/>
        <dsp:cNvSpPr/>
      </dsp:nvSpPr>
      <dsp:spPr>
        <a:xfrm>
          <a:off x="5645934" y="3262338"/>
          <a:ext cx="1276612" cy="607551"/>
        </a:xfrm>
        <a:custGeom>
          <a:avLst/>
          <a:gdLst/>
          <a:ahLst/>
          <a:cxnLst/>
          <a:rect l="0" t="0" r="0" b="0"/>
          <a:pathLst>
            <a:path>
              <a:moveTo>
                <a:pt x="1276612" y="0"/>
              </a:moveTo>
              <a:lnTo>
                <a:pt x="1276612" y="414028"/>
              </a:lnTo>
              <a:lnTo>
                <a:pt x="0" y="414028"/>
              </a:lnTo>
              <a:lnTo>
                <a:pt x="0" y="607551"/>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2ABC2F-FC1A-4E16-B4E9-1A11478E1BDE}">
      <dsp:nvSpPr>
        <dsp:cNvPr id="0" name=""/>
        <dsp:cNvSpPr/>
      </dsp:nvSpPr>
      <dsp:spPr>
        <a:xfrm>
          <a:off x="5007628" y="1328270"/>
          <a:ext cx="1914919" cy="607551"/>
        </a:xfrm>
        <a:custGeom>
          <a:avLst/>
          <a:gdLst/>
          <a:ahLst/>
          <a:cxnLst/>
          <a:rect l="0" t="0" r="0" b="0"/>
          <a:pathLst>
            <a:path>
              <a:moveTo>
                <a:pt x="0" y="0"/>
              </a:moveTo>
              <a:lnTo>
                <a:pt x="0" y="414028"/>
              </a:lnTo>
              <a:lnTo>
                <a:pt x="1914919" y="414028"/>
              </a:lnTo>
              <a:lnTo>
                <a:pt x="1914919" y="60755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17E653-5EDB-4F6D-AD4B-5DDA3D7A2D09}">
      <dsp:nvSpPr>
        <dsp:cNvPr id="0" name=""/>
        <dsp:cNvSpPr/>
      </dsp:nvSpPr>
      <dsp:spPr>
        <a:xfrm>
          <a:off x="3046989" y="3262338"/>
          <a:ext cx="91440" cy="607551"/>
        </a:xfrm>
        <a:custGeom>
          <a:avLst/>
          <a:gdLst/>
          <a:ahLst/>
          <a:cxnLst/>
          <a:rect l="0" t="0" r="0" b="0"/>
          <a:pathLst>
            <a:path>
              <a:moveTo>
                <a:pt x="45720" y="0"/>
              </a:moveTo>
              <a:lnTo>
                <a:pt x="45720" y="607551"/>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71CAA3-DEB6-4F1B-8888-3FDA7C0B1F87}">
      <dsp:nvSpPr>
        <dsp:cNvPr id="0" name=""/>
        <dsp:cNvSpPr/>
      </dsp:nvSpPr>
      <dsp:spPr>
        <a:xfrm>
          <a:off x="3092709" y="1328270"/>
          <a:ext cx="1914919" cy="607551"/>
        </a:xfrm>
        <a:custGeom>
          <a:avLst/>
          <a:gdLst/>
          <a:ahLst/>
          <a:cxnLst/>
          <a:rect l="0" t="0" r="0" b="0"/>
          <a:pathLst>
            <a:path>
              <a:moveTo>
                <a:pt x="1914919" y="0"/>
              </a:moveTo>
              <a:lnTo>
                <a:pt x="1914919" y="414028"/>
              </a:lnTo>
              <a:lnTo>
                <a:pt x="0" y="414028"/>
              </a:lnTo>
              <a:lnTo>
                <a:pt x="0" y="60755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8AA204-26BA-454C-8910-587352FF829A}">
      <dsp:nvSpPr>
        <dsp:cNvPr id="0" name=""/>
        <dsp:cNvSpPr/>
      </dsp:nvSpPr>
      <dsp:spPr>
        <a:xfrm>
          <a:off x="3963126" y="1753"/>
          <a:ext cx="2089002" cy="1326516"/>
        </a:xfrm>
        <a:prstGeom prst="roundRect">
          <a:avLst>
            <a:gd name="adj" fmla="val 10000"/>
          </a:avLst>
        </a:prstGeom>
        <a:solidFill>
          <a:srgbClr val="6C8190"/>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CD4AD-D820-4CA9-9654-625A9A52D8B9}">
      <dsp:nvSpPr>
        <dsp:cNvPr id="0" name=""/>
        <dsp:cNvSpPr/>
      </dsp:nvSpPr>
      <dsp:spPr>
        <a:xfrm>
          <a:off x="4195238" y="222259"/>
          <a:ext cx="2089002" cy="1326516"/>
        </a:xfrm>
        <a:prstGeom prst="roundRect">
          <a:avLst>
            <a:gd name="adj" fmla="val 10000"/>
          </a:avLst>
        </a:prstGeom>
        <a:solidFill>
          <a:srgbClr val="D6B36A">
            <a:alpha val="90000"/>
          </a:srgb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effectLst>
                <a:outerShdw blurRad="38100" dist="38100" dir="2700000" algn="tl">
                  <a:srgbClr val="000000">
                    <a:alpha val="43137"/>
                  </a:srgbClr>
                </a:outerShdw>
              </a:effectLst>
            </a:rPr>
            <a:t>PROJE DEĞERLENDİRME KOMİTESİ KARARI</a:t>
          </a:r>
        </a:p>
      </dsp:txBody>
      <dsp:txXfrm>
        <a:off x="4234090" y="261111"/>
        <a:ext cx="2011298" cy="1248812"/>
      </dsp:txXfrm>
    </dsp:sp>
    <dsp:sp modelId="{245C161A-4EC7-462F-8B8F-1698E029582E}">
      <dsp:nvSpPr>
        <dsp:cNvPr id="0" name=""/>
        <dsp:cNvSpPr/>
      </dsp:nvSpPr>
      <dsp:spPr>
        <a:xfrm>
          <a:off x="2048207" y="1935822"/>
          <a:ext cx="2089002" cy="1326516"/>
        </a:xfrm>
        <a:prstGeom prst="roundRect">
          <a:avLst>
            <a:gd name="adj" fmla="val 10000"/>
          </a:avLst>
        </a:prstGeom>
        <a:solidFill>
          <a:srgbClr val="6C8190"/>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C2D593-ED07-46D0-AC7F-7A1940785339}">
      <dsp:nvSpPr>
        <dsp:cNvPr id="0" name=""/>
        <dsp:cNvSpPr/>
      </dsp:nvSpPr>
      <dsp:spPr>
        <a:xfrm>
          <a:off x="2280318" y="2156328"/>
          <a:ext cx="2089002" cy="1326516"/>
        </a:xfrm>
        <a:prstGeom prst="roundRect">
          <a:avLst>
            <a:gd name="adj" fmla="val 10000"/>
          </a:avLst>
        </a:prstGeom>
        <a:solidFill>
          <a:srgbClr val="D6B36A">
            <a:alpha val="90000"/>
          </a:srgb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effectLst>
                <a:outerShdw blurRad="38100" dist="38100" dir="2700000" algn="tl">
                  <a:srgbClr val="000000">
                    <a:alpha val="43137"/>
                  </a:srgbClr>
                </a:outerShdw>
              </a:effectLst>
            </a:rPr>
            <a:t>Stratejik Yatırım</a:t>
          </a:r>
        </a:p>
      </dsp:txBody>
      <dsp:txXfrm>
        <a:off x="2319170" y="2195180"/>
        <a:ext cx="2011298" cy="1248812"/>
      </dsp:txXfrm>
    </dsp:sp>
    <dsp:sp modelId="{F46E3125-FD16-4B33-A3C0-E48F166C0AB3}">
      <dsp:nvSpPr>
        <dsp:cNvPr id="0" name=""/>
        <dsp:cNvSpPr/>
      </dsp:nvSpPr>
      <dsp:spPr>
        <a:xfrm>
          <a:off x="2048207" y="3869890"/>
          <a:ext cx="2089002" cy="1326516"/>
        </a:xfrm>
        <a:prstGeom prst="roundRect">
          <a:avLst>
            <a:gd name="adj" fmla="val 10000"/>
          </a:avLst>
        </a:prstGeom>
        <a:solidFill>
          <a:srgbClr val="E2E7EA"/>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A375D9-F458-4A4D-99C2-8E756185DF2A}">
      <dsp:nvSpPr>
        <dsp:cNvPr id="0" name=""/>
        <dsp:cNvSpPr/>
      </dsp:nvSpPr>
      <dsp:spPr>
        <a:xfrm>
          <a:off x="2280318" y="4090396"/>
          <a:ext cx="2089002" cy="1326516"/>
        </a:xfrm>
        <a:prstGeom prst="roundRect">
          <a:avLst>
            <a:gd name="adj" fmla="val 10000"/>
          </a:avLst>
        </a:prstGeom>
        <a:solidFill>
          <a:srgbClr val="F7F0E1">
            <a:alpha val="90000"/>
          </a:srgb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b="1" kern="1200" dirty="0"/>
            <a:t>Öncelikli Ürün Listesindeki ürünlerin üretimine yönelik yatırımlardan uygun görülenler «Stratejik Yatırım» koşulları aranmaksızın destek kapsamına alınabilir.</a:t>
          </a:r>
        </a:p>
      </dsp:txBody>
      <dsp:txXfrm>
        <a:off x="2319170" y="4129248"/>
        <a:ext cx="2011298" cy="1248812"/>
      </dsp:txXfrm>
    </dsp:sp>
    <dsp:sp modelId="{C0C371EE-A86B-44AB-9663-274EB1A3C38D}">
      <dsp:nvSpPr>
        <dsp:cNvPr id="0" name=""/>
        <dsp:cNvSpPr/>
      </dsp:nvSpPr>
      <dsp:spPr>
        <a:xfrm>
          <a:off x="5878046" y="1935822"/>
          <a:ext cx="2089002" cy="1326516"/>
        </a:xfrm>
        <a:prstGeom prst="roundRect">
          <a:avLst>
            <a:gd name="adj" fmla="val 10000"/>
          </a:avLst>
        </a:prstGeom>
        <a:solidFill>
          <a:srgbClr val="6C8190"/>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797FB-34ED-4407-937F-EF5BDD1FE9A6}">
      <dsp:nvSpPr>
        <dsp:cNvPr id="0" name=""/>
        <dsp:cNvSpPr/>
      </dsp:nvSpPr>
      <dsp:spPr>
        <a:xfrm>
          <a:off x="6110157" y="2156328"/>
          <a:ext cx="2089002" cy="1326516"/>
        </a:xfrm>
        <a:prstGeom prst="roundRect">
          <a:avLst>
            <a:gd name="adj" fmla="val 10000"/>
          </a:avLst>
        </a:prstGeom>
        <a:solidFill>
          <a:srgbClr val="D6B36A">
            <a:alpha val="90000"/>
          </a:srgb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effectLst>
                <a:outerShdw blurRad="38100" dist="38100" dir="2700000" algn="tl">
                  <a:srgbClr val="000000">
                    <a:alpha val="43137"/>
                  </a:srgbClr>
                </a:outerShdw>
              </a:effectLst>
            </a:rPr>
            <a:t>Proje Bazlı Teşvik</a:t>
          </a:r>
        </a:p>
      </dsp:txBody>
      <dsp:txXfrm>
        <a:off x="6149009" y="2195180"/>
        <a:ext cx="2011298" cy="1248812"/>
      </dsp:txXfrm>
    </dsp:sp>
    <dsp:sp modelId="{E2FEB58B-BE5A-4339-83A0-E2257E88FF90}">
      <dsp:nvSpPr>
        <dsp:cNvPr id="0" name=""/>
        <dsp:cNvSpPr/>
      </dsp:nvSpPr>
      <dsp:spPr>
        <a:xfrm>
          <a:off x="4601433" y="3869890"/>
          <a:ext cx="2089002" cy="1326516"/>
        </a:xfrm>
        <a:prstGeom prst="roundRect">
          <a:avLst>
            <a:gd name="adj" fmla="val 10000"/>
          </a:avLst>
        </a:prstGeom>
        <a:solidFill>
          <a:srgbClr val="E2E7EA"/>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717142-E37B-48F4-910A-BDB43113C8AC}">
      <dsp:nvSpPr>
        <dsp:cNvPr id="0" name=""/>
        <dsp:cNvSpPr/>
      </dsp:nvSpPr>
      <dsp:spPr>
        <a:xfrm>
          <a:off x="4833544" y="4090396"/>
          <a:ext cx="2089002" cy="1326516"/>
        </a:xfrm>
        <a:prstGeom prst="roundRect">
          <a:avLst>
            <a:gd name="adj" fmla="val 10000"/>
          </a:avLst>
        </a:prstGeom>
        <a:solidFill>
          <a:srgbClr val="F7F0E1">
            <a:alpha val="90000"/>
          </a:srgb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b="1" kern="1200" dirty="0"/>
            <a:t>Yatırım tutarı 50 Milyon TL ve 500 Milyon TL arasında olup, öncelikli ürün listesindeki ürünlerin üretimine yönelik yatırımlardan uygun görülenler Proje Bazlı Teşvik Sistemi kapsamına alınabilir.</a:t>
          </a:r>
        </a:p>
      </dsp:txBody>
      <dsp:txXfrm>
        <a:off x="4872396" y="4129248"/>
        <a:ext cx="2011298" cy="1248812"/>
      </dsp:txXfrm>
    </dsp:sp>
    <dsp:sp modelId="{E2F47915-3EE8-460D-B99D-D48985056D2C}">
      <dsp:nvSpPr>
        <dsp:cNvPr id="0" name=""/>
        <dsp:cNvSpPr/>
      </dsp:nvSpPr>
      <dsp:spPr>
        <a:xfrm>
          <a:off x="7154659" y="3869890"/>
          <a:ext cx="2089002" cy="1326516"/>
        </a:xfrm>
        <a:prstGeom prst="roundRect">
          <a:avLst>
            <a:gd name="adj" fmla="val 10000"/>
          </a:avLst>
        </a:prstGeom>
        <a:solidFill>
          <a:srgbClr val="E2E7EA"/>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149F7-06B4-48AF-A3E5-BE680B888284}">
      <dsp:nvSpPr>
        <dsp:cNvPr id="0" name=""/>
        <dsp:cNvSpPr/>
      </dsp:nvSpPr>
      <dsp:spPr>
        <a:xfrm>
          <a:off x="7386770" y="4090396"/>
          <a:ext cx="2089002" cy="1326516"/>
        </a:xfrm>
        <a:prstGeom prst="roundRect">
          <a:avLst>
            <a:gd name="adj" fmla="val 10000"/>
          </a:avLst>
        </a:prstGeom>
        <a:solidFill>
          <a:srgbClr val="F7F0E1">
            <a:alpha val="90000"/>
          </a:srgb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b="1" kern="1200" dirty="0"/>
            <a:t>Bu kapsamda desteklenmesi uygun görülen projeler Bakanlık tarafından Cumhurbaşkanına sunulur ve desteklenmesine karar verilenler için Destek Kararı yayımlanır.</a:t>
          </a:r>
        </a:p>
      </dsp:txBody>
      <dsp:txXfrm>
        <a:off x="7425622" y="4129248"/>
        <a:ext cx="2011298" cy="12488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417A2-89E6-47A9-A231-4D5619F04E97}">
      <dsp:nvSpPr>
        <dsp:cNvPr id="0" name=""/>
        <dsp:cNvSpPr/>
      </dsp:nvSpPr>
      <dsp:spPr>
        <a:xfrm>
          <a:off x="5811" y="0"/>
          <a:ext cx="2039424" cy="4276178"/>
        </a:xfrm>
        <a:prstGeom prst="roundRect">
          <a:avLst>
            <a:gd name="adj" fmla="val 10000"/>
          </a:avLst>
        </a:prstGeo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eaLnBrk="1" latinLnBrk="0">
            <a:lnSpc>
              <a:spcPct val="90000"/>
            </a:lnSpc>
            <a:spcBef>
              <a:spcPct val="0"/>
            </a:spcBef>
            <a:spcAft>
              <a:spcPct val="35000"/>
            </a:spcAft>
            <a:buNone/>
          </a:pPr>
          <a:r>
            <a:rPr lang="tr-TR" sz="2400" b="0" kern="1200" cap="none" spc="0" dirty="0">
              <a:ln w="18415" cmpd="sng">
                <a:prstDash val="solid"/>
              </a:ln>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Vergisel Destekler</a:t>
          </a:r>
        </a:p>
      </dsp:txBody>
      <dsp:txXfrm>
        <a:off x="5811" y="0"/>
        <a:ext cx="2039424" cy="1282853"/>
      </dsp:txXfrm>
    </dsp:sp>
    <dsp:sp modelId="{6D3B9E91-AB5F-47B7-AA9A-603678060F37}">
      <dsp:nvSpPr>
        <dsp:cNvPr id="0" name=""/>
        <dsp:cNvSpPr/>
      </dsp:nvSpPr>
      <dsp:spPr>
        <a:xfrm>
          <a:off x="209754" y="1282957"/>
          <a:ext cx="1631539" cy="622948"/>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KDV İstisnası</a:t>
          </a:r>
          <a:endParaRPr lang="tr-TR" sz="1600" b="1" kern="1200" dirty="0">
            <a:latin typeface="Calibri" pitchFamily="34" charset="0"/>
            <a:ea typeface="+mn-ea"/>
            <a:cs typeface="Calibri" pitchFamily="34" charset="0"/>
          </a:endParaRPr>
        </a:p>
      </dsp:txBody>
      <dsp:txXfrm>
        <a:off x="228000" y="1301203"/>
        <a:ext cx="1595047" cy="586456"/>
      </dsp:txXfrm>
    </dsp:sp>
    <dsp:sp modelId="{6B3105A2-3A8C-42A7-91AB-0BB375C40C4D}">
      <dsp:nvSpPr>
        <dsp:cNvPr id="0" name=""/>
        <dsp:cNvSpPr/>
      </dsp:nvSpPr>
      <dsp:spPr>
        <a:xfrm>
          <a:off x="209754" y="2001744"/>
          <a:ext cx="1631539" cy="622948"/>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Gümrük Vergisi Muafiyeti</a:t>
          </a:r>
          <a:endParaRPr lang="tr-TR" sz="1600" b="1" kern="1200" dirty="0">
            <a:latin typeface="Calibri" pitchFamily="34" charset="0"/>
            <a:ea typeface="+mn-ea"/>
            <a:cs typeface="Calibri" pitchFamily="34" charset="0"/>
          </a:endParaRPr>
        </a:p>
      </dsp:txBody>
      <dsp:txXfrm>
        <a:off x="228000" y="2019990"/>
        <a:ext cx="1595047" cy="586456"/>
      </dsp:txXfrm>
    </dsp:sp>
    <dsp:sp modelId="{5047CFF3-EF87-415B-BDA1-DD79308C8735}">
      <dsp:nvSpPr>
        <dsp:cNvPr id="0" name=""/>
        <dsp:cNvSpPr/>
      </dsp:nvSpPr>
      <dsp:spPr>
        <a:xfrm>
          <a:off x="209754" y="2720530"/>
          <a:ext cx="1631539" cy="622948"/>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Vergi İndirimi veya İstisnası</a:t>
          </a:r>
          <a:endParaRPr lang="tr-TR" sz="1600" b="1" kern="1200" dirty="0">
            <a:latin typeface="Calibri" pitchFamily="34" charset="0"/>
            <a:ea typeface="+mn-ea"/>
            <a:cs typeface="Calibri" pitchFamily="34" charset="0"/>
          </a:endParaRPr>
        </a:p>
      </dsp:txBody>
      <dsp:txXfrm>
        <a:off x="228000" y="2738776"/>
        <a:ext cx="1595047" cy="586456"/>
      </dsp:txXfrm>
    </dsp:sp>
    <dsp:sp modelId="{9B8D3E48-0319-4515-B630-8DBE28048374}">
      <dsp:nvSpPr>
        <dsp:cNvPr id="0" name=""/>
        <dsp:cNvSpPr/>
      </dsp:nvSpPr>
      <dsp:spPr>
        <a:xfrm>
          <a:off x="209754" y="3439316"/>
          <a:ext cx="1631539" cy="622948"/>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dirty="0">
              <a:latin typeface="Calibri" pitchFamily="34" charset="0"/>
              <a:ea typeface="+mn-ea"/>
              <a:cs typeface="Calibri" pitchFamily="34" charset="0"/>
            </a:rPr>
            <a:t>KDV İadesi</a:t>
          </a:r>
        </a:p>
      </dsp:txBody>
      <dsp:txXfrm>
        <a:off x="228000" y="3457562"/>
        <a:ext cx="1595047" cy="586456"/>
      </dsp:txXfrm>
    </dsp:sp>
    <dsp:sp modelId="{856563CE-EA04-4696-B639-3EA6F64BACFD}">
      <dsp:nvSpPr>
        <dsp:cNvPr id="0" name=""/>
        <dsp:cNvSpPr/>
      </dsp:nvSpPr>
      <dsp:spPr>
        <a:xfrm>
          <a:off x="2198193" y="0"/>
          <a:ext cx="2039424" cy="4276178"/>
        </a:xfrm>
        <a:prstGeom prst="roundRect">
          <a:avLst>
            <a:gd name="adj" fmla="val 10000"/>
          </a:avLst>
        </a:prstGeo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eaLnBrk="1" latinLnBrk="0">
            <a:lnSpc>
              <a:spcPct val="90000"/>
            </a:lnSpc>
            <a:spcBef>
              <a:spcPct val="0"/>
            </a:spcBef>
            <a:spcAft>
              <a:spcPct val="35000"/>
            </a:spcAft>
            <a:buNone/>
          </a:pPr>
          <a:r>
            <a:rPr lang="tr-TR" sz="2400" b="0" kern="1200" cap="none" spc="0" dirty="0">
              <a:ln w="18415" cmpd="sng">
                <a:prstDash val="solid"/>
              </a:ln>
              <a:solidFill>
                <a:schemeClr val="bg1"/>
              </a:solidFill>
              <a:effectLst>
                <a:outerShdw blurRad="63500" dir="3600000" algn="tl" rotWithShape="0">
                  <a:srgbClr val="000000">
                    <a:alpha val="70000"/>
                  </a:srgbClr>
                </a:outerShdw>
              </a:effectLst>
              <a:latin typeface="Calibri" pitchFamily="34" charset="0"/>
              <a:ea typeface="+mn-ea"/>
              <a:cs typeface="Calibri" pitchFamily="34" charset="0"/>
            </a:rPr>
            <a:t>İstihdam Destekleri</a:t>
          </a:r>
        </a:p>
      </dsp:txBody>
      <dsp:txXfrm>
        <a:off x="2198193" y="0"/>
        <a:ext cx="2039424" cy="1282853"/>
      </dsp:txXfrm>
    </dsp:sp>
    <dsp:sp modelId="{1839C18A-DBCD-4A7F-8278-E3E949CD2412}">
      <dsp:nvSpPr>
        <dsp:cNvPr id="0" name=""/>
        <dsp:cNvSpPr/>
      </dsp:nvSpPr>
      <dsp:spPr>
        <a:xfrm>
          <a:off x="2402135" y="1283218"/>
          <a:ext cx="1631539" cy="840097"/>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Sigorta Primi İşveren Hissesi Desteği</a:t>
          </a:r>
          <a:endParaRPr lang="tr-TR" sz="1600" b="1" kern="1200" dirty="0">
            <a:latin typeface="Calibri" pitchFamily="34" charset="0"/>
            <a:ea typeface="+mn-ea"/>
            <a:cs typeface="Calibri" pitchFamily="34" charset="0"/>
          </a:endParaRPr>
        </a:p>
      </dsp:txBody>
      <dsp:txXfrm>
        <a:off x="2426741" y="1307824"/>
        <a:ext cx="1582327" cy="790885"/>
      </dsp:txXfrm>
    </dsp:sp>
    <dsp:sp modelId="{16A4A249-DF40-4047-AA9C-4D40DA0AD776}">
      <dsp:nvSpPr>
        <dsp:cNvPr id="0" name=""/>
        <dsp:cNvSpPr/>
      </dsp:nvSpPr>
      <dsp:spPr>
        <a:xfrm>
          <a:off x="2402135" y="2252562"/>
          <a:ext cx="1631539" cy="840097"/>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Gelir Vergisi Stopajı Desteği</a:t>
          </a:r>
          <a:endParaRPr lang="tr-TR" sz="1600" b="1" kern="1200" dirty="0">
            <a:latin typeface="Calibri" pitchFamily="34" charset="0"/>
            <a:ea typeface="+mn-ea"/>
            <a:cs typeface="Calibri" pitchFamily="34" charset="0"/>
          </a:endParaRPr>
        </a:p>
      </dsp:txBody>
      <dsp:txXfrm>
        <a:off x="2426741" y="2277168"/>
        <a:ext cx="1582327" cy="790885"/>
      </dsp:txXfrm>
    </dsp:sp>
    <dsp:sp modelId="{77B7C0E5-D5A1-4302-A3C5-62E9B4F28014}">
      <dsp:nvSpPr>
        <dsp:cNvPr id="0" name=""/>
        <dsp:cNvSpPr/>
      </dsp:nvSpPr>
      <dsp:spPr>
        <a:xfrm>
          <a:off x="2402135" y="3221905"/>
          <a:ext cx="1631539" cy="840097"/>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Nitelikli Personel Desteği</a:t>
          </a:r>
          <a:endParaRPr lang="tr-TR" sz="1600" b="1" kern="1200" dirty="0">
            <a:latin typeface="Calibri" pitchFamily="34" charset="0"/>
            <a:ea typeface="+mn-ea"/>
            <a:cs typeface="Calibri" pitchFamily="34" charset="0"/>
          </a:endParaRPr>
        </a:p>
      </dsp:txBody>
      <dsp:txXfrm>
        <a:off x="2426741" y="3246511"/>
        <a:ext cx="1582327" cy="790885"/>
      </dsp:txXfrm>
    </dsp:sp>
    <dsp:sp modelId="{7B5E0316-CBA6-4968-94FA-96677026CF22}">
      <dsp:nvSpPr>
        <dsp:cNvPr id="0" name=""/>
        <dsp:cNvSpPr/>
      </dsp:nvSpPr>
      <dsp:spPr>
        <a:xfrm>
          <a:off x="4390575" y="0"/>
          <a:ext cx="2039424" cy="4276178"/>
        </a:xfrm>
        <a:prstGeom prst="roundRect">
          <a:avLst>
            <a:gd name="adj" fmla="val 10000"/>
          </a:avLst>
        </a:prstGeo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eaLnBrk="1" latinLnBrk="0">
            <a:lnSpc>
              <a:spcPct val="90000"/>
            </a:lnSpc>
            <a:spcBef>
              <a:spcPct val="0"/>
            </a:spcBef>
            <a:spcAft>
              <a:spcPct val="35000"/>
            </a:spcAft>
            <a:buNone/>
          </a:pPr>
          <a:r>
            <a:rPr lang="tr-TR" sz="2400" b="0" kern="1200" cap="none" spc="0" dirty="0">
              <a:ln w="18415" cmpd="sng">
                <a:prstDash val="solid"/>
              </a:ln>
              <a:solidFill>
                <a:schemeClr val="bg1"/>
              </a:solidFill>
              <a:effectLst>
                <a:outerShdw blurRad="63500" dir="3600000" algn="tl" rotWithShape="0">
                  <a:srgbClr val="000000">
                    <a:alpha val="70000"/>
                  </a:srgbClr>
                </a:outerShdw>
              </a:effectLst>
              <a:latin typeface="Calibri" pitchFamily="34" charset="0"/>
              <a:ea typeface="+mn-ea"/>
              <a:cs typeface="Calibri" pitchFamily="34" charset="0"/>
            </a:rPr>
            <a:t>Finansman Destekleri</a:t>
          </a:r>
        </a:p>
      </dsp:txBody>
      <dsp:txXfrm>
        <a:off x="4390575" y="0"/>
        <a:ext cx="2039424" cy="1282853"/>
      </dsp:txXfrm>
    </dsp:sp>
    <dsp:sp modelId="{0862D166-32C6-4C25-9095-844A7E803A62}">
      <dsp:nvSpPr>
        <dsp:cNvPr id="0" name=""/>
        <dsp:cNvSpPr/>
      </dsp:nvSpPr>
      <dsp:spPr>
        <a:xfrm>
          <a:off x="4594517" y="1282957"/>
          <a:ext cx="1631539" cy="622948"/>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Enerji Desteği</a:t>
          </a:r>
          <a:endParaRPr lang="tr-TR" sz="1600" b="1" kern="1200" dirty="0">
            <a:latin typeface="Calibri" pitchFamily="34" charset="0"/>
            <a:ea typeface="+mn-ea"/>
            <a:cs typeface="Calibri" pitchFamily="34" charset="0"/>
          </a:endParaRPr>
        </a:p>
      </dsp:txBody>
      <dsp:txXfrm>
        <a:off x="4612763" y="1301203"/>
        <a:ext cx="1595047" cy="586456"/>
      </dsp:txXfrm>
    </dsp:sp>
    <dsp:sp modelId="{8C83AB2B-A1C2-46B7-ADEE-51E07AE6E996}">
      <dsp:nvSpPr>
        <dsp:cNvPr id="0" name=""/>
        <dsp:cNvSpPr/>
      </dsp:nvSpPr>
      <dsp:spPr>
        <a:xfrm>
          <a:off x="4594517" y="2001744"/>
          <a:ext cx="1631539" cy="622948"/>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dirty="0">
              <a:latin typeface="Calibri" pitchFamily="34" charset="0"/>
              <a:ea typeface="+mn-ea"/>
              <a:cs typeface="Calibri" pitchFamily="34" charset="0"/>
            </a:rPr>
            <a:t>Faiz veya Kâr Payı Desteği</a:t>
          </a:r>
        </a:p>
      </dsp:txBody>
      <dsp:txXfrm>
        <a:off x="4612763" y="2019990"/>
        <a:ext cx="1595047" cy="586456"/>
      </dsp:txXfrm>
    </dsp:sp>
    <dsp:sp modelId="{AA493801-6BB8-407D-BFD2-1E871FA34B80}">
      <dsp:nvSpPr>
        <dsp:cNvPr id="0" name=""/>
        <dsp:cNvSpPr/>
      </dsp:nvSpPr>
      <dsp:spPr>
        <a:xfrm>
          <a:off x="4594517" y="2720530"/>
          <a:ext cx="1631539" cy="622948"/>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Hibe </a:t>
          </a:r>
          <a:r>
            <a:rPr lang="tr-TR" sz="1600" b="1" kern="1200" dirty="0">
              <a:latin typeface="Calibri" pitchFamily="34" charset="0"/>
              <a:ea typeface="+mn-ea"/>
              <a:cs typeface="Calibri" pitchFamily="34" charset="0"/>
            </a:rPr>
            <a:t>Desteği</a:t>
          </a:r>
        </a:p>
      </dsp:txBody>
      <dsp:txXfrm>
        <a:off x="4612763" y="2738776"/>
        <a:ext cx="1595047" cy="586456"/>
      </dsp:txXfrm>
    </dsp:sp>
    <dsp:sp modelId="{2370D409-AE88-488B-9974-644E7B5CB0FE}">
      <dsp:nvSpPr>
        <dsp:cNvPr id="0" name=""/>
        <dsp:cNvSpPr/>
      </dsp:nvSpPr>
      <dsp:spPr>
        <a:xfrm>
          <a:off x="4594517" y="3439316"/>
          <a:ext cx="1631539" cy="622948"/>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altLang="tr-TR" sz="1600" b="1" kern="1200">
              <a:latin typeface="Calibri" pitchFamily="34" charset="0"/>
              <a:ea typeface="+mn-ea"/>
              <a:cs typeface="Calibri" pitchFamily="34" charset="0"/>
            </a:rPr>
            <a:t>Sermaye Katkısı</a:t>
          </a:r>
          <a:endParaRPr lang="tr-TR" sz="1600" b="1" kern="1200" dirty="0">
            <a:latin typeface="Calibri" pitchFamily="34" charset="0"/>
            <a:ea typeface="+mn-ea"/>
            <a:cs typeface="Calibri" pitchFamily="34" charset="0"/>
          </a:endParaRPr>
        </a:p>
      </dsp:txBody>
      <dsp:txXfrm>
        <a:off x="4612763" y="3457562"/>
        <a:ext cx="1595047" cy="586456"/>
      </dsp:txXfrm>
    </dsp:sp>
    <dsp:sp modelId="{40C9D5A6-A551-494D-B78A-7BB8C0505AF9}">
      <dsp:nvSpPr>
        <dsp:cNvPr id="0" name=""/>
        <dsp:cNvSpPr/>
      </dsp:nvSpPr>
      <dsp:spPr>
        <a:xfrm>
          <a:off x="6582956" y="0"/>
          <a:ext cx="2039424" cy="4276178"/>
        </a:xfrm>
        <a:prstGeom prst="roundRect">
          <a:avLst>
            <a:gd name="adj" fmla="val 10000"/>
          </a:avLst>
        </a:prstGeo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eaLnBrk="1" latinLnBrk="0">
            <a:lnSpc>
              <a:spcPct val="90000"/>
            </a:lnSpc>
            <a:spcBef>
              <a:spcPct val="0"/>
            </a:spcBef>
            <a:spcAft>
              <a:spcPct val="35000"/>
            </a:spcAft>
            <a:buNone/>
          </a:pPr>
          <a:r>
            <a:rPr lang="tr-TR" sz="2400" b="0" kern="1200" cap="none" spc="0" dirty="0">
              <a:ln w="18415" cmpd="sng">
                <a:prstDash val="solid"/>
              </a:ln>
              <a:solidFill>
                <a:schemeClr val="bg1"/>
              </a:solidFill>
              <a:effectLst>
                <a:outerShdw blurRad="63500" dir="3600000" algn="tl" rotWithShape="0">
                  <a:srgbClr val="000000">
                    <a:alpha val="70000"/>
                  </a:srgbClr>
                </a:outerShdw>
              </a:effectLst>
              <a:latin typeface="Calibri" pitchFamily="34" charset="0"/>
              <a:ea typeface="+mn-ea"/>
              <a:cs typeface="Calibri" pitchFamily="34" charset="0"/>
            </a:rPr>
            <a:t>Yatırım Yeri İle İlgili Destekler</a:t>
          </a:r>
        </a:p>
      </dsp:txBody>
      <dsp:txXfrm>
        <a:off x="6582956" y="0"/>
        <a:ext cx="2039424" cy="1282853"/>
      </dsp:txXfrm>
    </dsp:sp>
    <dsp:sp modelId="{CF1F98CF-F8F0-42B8-9CA7-D9C3C9F42436}">
      <dsp:nvSpPr>
        <dsp:cNvPr id="0" name=""/>
        <dsp:cNvSpPr/>
      </dsp:nvSpPr>
      <dsp:spPr>
        <a:xfrm>
          <a:off x="6786899" y="1284106"/>
          <a:ext cx="1631539" cy="1289326"/>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Altyapı Desteği</a:t>
          </a:r>
          <a:endParaRPr lang="tr-TR" sz="1600" b="1" kern="1200" dirty="0">
            <a:latin typeface="Calibri" pitchFamily="34" charset="0"/>
            <a:ea typeface="+mn-ea"/>
            <a:cs typeface="Calibri" pitchFamily="34" charset="0"/>
          </a:endParaRPr>
        </a:p>
      </dsp:txBody>
      <dsp:txXfrm>
        <a:off x="6824662" y="1321869"/>
        <a:ext cx="1556013" cy="1213800"/>
      </dsp:txXfrm>
    </dsp:sp>
    <dsp:sp modelId="{CBE63EA1-FBE8-46FA-AEC7-22CD9B761E55}">
      <dsp:nvSpPr>
        <dsp:cNvPr id="0" name=""/>
        <dsp:cNvSpPr/>
      </dsp:nvSpPr>
      <dsp:spPr>
        <a:xfrm>
          <a:off x="6786899" y="2771790"/>
          <a:ext cx="1631539" cy="1289326"/>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Yatırım Yeri Tahsisi</a:t>
          </a:r>
          <a:endParaRPr lang="tr-TR" sz="1600" b="1" kern="1200" dirty="0">
            <a:latin typeface="Calibri" pitchFamily="34" charset="0"/>
            <a:ea typeface="+mn-ea"/>
            <a:cs typeface="Calibri" pitchFamily="34" charset="0"/>
          </a:endParaRPr>
        </a:p>
      </dsp:txBody>
      <dsp:txXfrm>
        <a:off x="6824662" y="2809553"/>
        <a:ext cx="1556013" cy="1213800"/>
      </dsp:txXfrm>
    </dsp:sp>
    <dsp:sp modelId="{536E8D76-DDAF-4E64-A594-1FF95413A870}">
      <dsp:nvSpPr>
        <dsp:cNvPr id="0" name=""/>
        <dsp:cNvSpPr/>
      </dsp:nvSpPr>
      <dsp:spPr>
        <a:xfrm>
          <a:off x="8775338" y="0"/>
          <a:ext cx="2039424" cy="4276178"/>
        </a:xfrm>
        <a:prstGeom prst="roundRect">
          <a:avLst>
            <a:gd name="adj" fmla="val 10000"/>
          </a:avLst>
        </a:prstGeom>
        <a:gradFill flip="none" rotWithShape="0">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eaLnBrk="1" latinLnBrk="0">
            <a:lnSpc>
              <a:spcPct val="90000"/>
            </a:lnSpc>
            <a:spcBef>
              <a:spcPct val="0"/>
            </a:spcBef>
            <a:spcAft>
              <a:spcPct val="35000"/>
            </a:spcAft>
            <a:buNone/>
          </a:pPr>
          <a:r>
            <a:rPr lang="tr-TR" sz="2400" b="0" kern="1200" cap="none" spc="0" dirty="0">
              <a:ln w="18415" cmpd="sng">
                <a:prstDash val="solid"/>
              </a:ln>
              <a:solidFill>
                <a:schemeClr val="bg1"/>
              </a:solidFill>
              <a:effectLst>
                <a:outerShdw blurRad="63500" dir="3600000" algn="tl" rotWithShape="0">
                  <a:srgbClr val="000000">
                    <a:alpha val="70000"/>
                  </a:srgbClr>
                </a:outerShdw>
              </a:effectLst>
              <a:latin typeface="Calibri" pitchFamily="34" charset="0"/>
              <a:ea typeface="+mn-ea"/>
              <a:cs typeface="Calibri" pitchFamily="34" charset="0"/>
            </a:rPr>
            <a:t>Diğer Destekler</a:t>
          </a:r>
        </a:p>
      </dsp:txBody>
      <dsp:txXfrm>
        <a:off x="8775338" y="0"/>
        <a:ext cx="2039424" cy="1282853"/>
      </dsp:txXfrm>
    </dsp:sp>
    <dsp:sp modelId="{1163D42F-BBE9-41FE-9EC9-651D80B44000}">
      <dsp:nvSpPr>
        <dsp:cNvPr id="0" name=""/>
        <dsp:cNvSpPr/>
      </dsp:nvSpPr>
      <dsp:spPr>
        <a:xfrm>
          <a:off x="8979280" y="1284106"/>
          <a:ext cx="1631539" cy="1289326"/>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İzin, Tahsis, Ruhsat, Lisans ve Tescil Kolaylığı</a:t>
          </a:r>
          <a:endParaRPr lang="tr-TR" sz="1600" b="1" kern="1200" dirty="0">
            <a:latin typeface="Calibri" pitchFamily="34" charset="0"/>
            <a:ea typeface="+mn-ea"/>
            <a:cs typeface="Calibri" pitchFamily="34" charset="0"/>
          </a:endParaRPr>
        </a:p>
      </dsp:txBody>
      <dsp:txXfrm>
        <a:off x="9017043" y="1321869"/>
        <a:ext cx="1556013" cy="1213800"/>
      </dsp:txXfrm>
    </dsp:sp>
    <dsp:sp modelId="{B8E352ED-0F7C-46F8-AE75-DCEA21FD9C46}">
      <dsp:nvSpPr>
        <dsp:cNvPr id="0" name=""/>
        <dsp:cNvSpPr/>
      </dsp:nvSpPr>
      <dsp:spPr>
        <a:xfrm>
          <a:off x="8979280" y="2771790"/>
          <a:ext cx="1631539" cy="1289326"/>
        </a:xfrm>
        <a:prstGeom prst="roundRect">
          <a:avLst>
            <a:gd name="adj" fmla="val 10000"/>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eaLnBrk="1" latinLnBrk="0">
            <a:lnSpc>
              <a:spcPct val="90000"/>
            </a:lnSpc>
            <a:spcBef>
              <a:spcPct val="0"/>
            </a:spcBef>
            <a:spcAft>
              <a:spcPct val="35000"/>
            </a:spcAft>
            <a:buNone/>
          </a:pPr>
          <a:r>
            <a:rPr lang="tr-TR" sz="1600" b="1" kern="1200">
              <a:latin typeface="Calibri" pitchFamily="34" charset="0"/>
              <a:ea typeface="+mn-ea"/>
              <a:cs typeface="Calibri" pitchFamily="34" charset="0"/>
            </a:rPr>
            <a:t>Kamu Alım Garantisi</a:t>
          </a:r>
          <a:endParaRPr lang="tr-TR" sz="1600" b="1" kern="1200" dirty="0">
            <a:latin typeface="Calibri" pitchFamily="34" charset="0"/>
            <a:ea typeface="+mn-ea"/>
            <a:cs typeface="Calibri" pitchFamily="34" charset="0"/>
          </a:endParaRPr>
        </a:p>
      </dsp:txBody>
      <dsp:txXfrm>
        <a:off x="9017043" y="2809553"/>
        <a:ext cx="1556013" cy="12138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2"/>
            <a:ext cx="2946348" cy="498215"/>
          </a:xfrm>
          <a:prstGeom prst="rect">
            <a:avLst/>
          </a:prstGeom>
        </p:spPr>
        <p:txBody>
          <a:bodyPr vert="horz" lIns="91513" tIns="45757" rIns="91513" bIns="45757" rtlCol="0"/>
          <a:lstStyle>
            <a:lvl1pPr algn="l">
              <a:defRPr sz="1200"/>
            </a:lvl1pPr>
          </a:lstStyle>
          <a:p>
            <a:endParaRPr lang="tr-TR"/>
          </a:p>
        </p:txBody>
      </p:sp>
      <p:sp>
        <p:nvSpPr>
          <p:cNvPr id="3" name="Veri Yer Tutucusu 2"/>
          <p:cNvSpPr>
            <a:spLocks noGrp="1"/>
          </p:cNvSpPr>
          <p:nvPr>
            <p:ph type="dt" idx="1"/>
          </p:nvPr>
        </p:nvSpPr>
        <p:spPr>
          <a:xfrm>
            <a:off x="3851342" y="2"/>
            <a:ext cx="2946348" cy="498215"/>
          </a:xfrm>
          <a:prstGeom prst="rect">
            <a:avLst/>
          </a:prstGeom>
        </p:spPr>
        <p:txBody>
          <a:bodyPr vert="horz" lIns="91513" tIns="45757" rIns="91513" bIns="45757" rtlCol="0"/>
          <a:lstStyle>
            <a:lvl1pPr algn="r">
              <a:defRPr sz="1200"/>
            </a:lvl1pPr>
          </a:lstStyle>
          <a:p>
            <a:fld id="{2F2B6E1E-D65C-40B7-A3E9-BC0D2D0E834C}" type="datetimeFigureOut">
              <a:rPr lang="tr-TR" smtClean="0"/>
              <a:pPr/>
              <a:t>11.05.2022</a:t>
            </a:fld>
            <a:endParaRPr lang="tr-TR"/>
          </a:p>
        </p:txBody>
      </p:sp>
      <p:sp>
        <p:nvSpPr>
          <p:cNvPr id="4" name="Slayt Görüntüsü Yer Tutucusu 3"/>
          <p:cNvSpPr>
            <a:spLocks noGrp="1" noRot="1" noChangeAspect="1"/>
          </p:cNvSpPr>
          <p:nvPr>
            <p:ph type="sldImg" idx="2"/>
          </p:nvPr>
        </p:nvSpPr>
        <p:spPr>
          <a:xfrm>
            <a:off x="420688" y="1241425"/>
            <a:ext cx="5957887" cy="3351213"/>
          </a:xfrm>
          <a:prstGeom prst="rect">
            <a:avLst/>
          </a:prstGeom>
          <a:noFill/>
          <a:ln w="12700">
            <a:solidFill>
              <a:prstClr val="black"/>
            </a:solidFill>
          </a:ln>
        </p:spPr>
        <p:txBody>
          <a:bodyPr vert="horz" lIns="91513" tIns="45757" rIns="91513" bIns="45757" rtlCol="0" anchor="ctr"/>
          <a:lstStyle/>
          <a:p>
            <a:endParaRPr lang="tr-TR"/>
          </a:p>
        </p:txBody>
      </p:sp>
      <p:sp>
        <p:nvSpPr>
          <p:cNvPr id="5" name="Not Yer Tutucusu 4"/>
          <p:cNvSpPr>
            <a:spLocks noGrp="1"/>
          </p:cNvSpPr>
          <p:nvPr>
            <p:ph type="body" sz="quarter" idx="3"/>
          </p:nvPr>
        </p:nvSpPr>
        <p:spPr>
          <a:xfrm>
            <a:off x="679927" y="4778723"/>
            <a:ext cx="5439410" cy="3909864"/>
          </a:xfrm>
          <a:prstGeom prst="rect">
            <a:avLst/>
          </a:prstGeom>
        </p:spPr>
        <p:txBody>
          <a:bodyPr vert="horz" lIns="91513" tIns="45757" rIns="91513" bIns="45757"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1600"/>
            <a:ext cx="2946348" cy="498213"/>
          </a:xfrm>
          <a:prstGeom prst="rect">
            <a:avLst/>
          </a:prstGeom>
        </p:spPr>
        <p:txBody>
          <a:bodyPr vert="horz" lIns="91513" tIns="45757" rIns="91513" bIns="45757" rtlCol="0" anchor="b"/>
          <a:lstStyle>
            <a:lvl1pPr algn="l">
              <a:defRPr sz="1200"/>
            </a:lvl1pPr>
          </a:lstStyle>
          <a:p>
            <a:endParaRPr lang="tr-TR"/>
          </a:p>
        </p:txBody>
      </p:sp>
      <p:sp>
        <p:nvSpPr>
          <p:cNvPr id="7" name="Slayt Numarası Yer Tutucusu 6"/>
          <p:cNvSpPr>
            <a:spLocks noGrp="1"/>
          </p:cNvSpPr>
          <p:nvPr>
            <p:ph type="sldNum" sz="quarter" idx="5"/>
          </p:nvPr>
        </p:nvSpPr>
        <p:spPr>
          <a:xfrm>
            <a:off x="3851342" y="9431600"/>
            <a:ext cx="2946348" cy="498213"/>
          </a:xfrm>
          <a:prstGeom prst="rect">
            <a:avLst/>
          </a:prstGeom>
        </p:spPr>
        <p:txBody>
          <a:bodyPr vert="horz" lIns="91513" tIns="45757" rIns="91513" bIns="45757" rtlCol="0" anchor="b"/>
          <a:lstStyle>
            <a:lvl1pPr algn="r">
              <a:defRPr sz="1200"/>
            </a:lvl1pPr>
          </a:lstStyle>
          <a:p>
            <a:fld id="{E797854B-4227-4997-9DEF-D0E2266586FE}" type="slidenum">
              <a:rPr lang="tr-TR" smtClean="0"/>
              <a:pPr/>
              <a:t>‹#›</a:t>
            </a:fld>
            <a:endParaRPr lang="tr-TR"/>
          </a:p>
        </p:txBody>
      </p:sp>
    </p:spTree>
    <p:extLst>
      <p:ext uri="{BB962C8B-B14F-4D97-AF65-F5344CB8AC3E}">
        <p14:creationId xmlns:p14="http://schemas.microsoft.com/office/powerpoint/2010/main" val="245134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5311016-4F00-4621-8E53-9F34E22B23F5}" type="datetime1">
              <a:rPr lang="tr-TR" smtClean="0"/>
              <a:pPr/>
              <a:t>11.05.2022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0CF3B3-BFF4-462F-8B49-16C690F8C531}" type="slidenum">
              <a:rPr lang="tr-TR" smtClean="0"/>
              <a:pPr/>
              <a:t>‹#›</a:t>
            </a:fld>
            <a:endParaRPr lang="tr-TR"/>
          </a:p>
        </p:txBody>
      </p:sp>
    </p:spTree>
    <p:extLst>
      <p:ext uri="{BB962C8B-B14F-4D97-AF65-F5344CB8AC3E}">
        <p14:creationId xmlns:p14="http://schemas.microsoft.com/office/powerpoint/2010/main" val="115749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8599FB6-6823-46A2-AF4E-A1B97016D00F}" type="datetime1">
              <a:rPr lang="tr-TR" smtClean="0"/>
              <a:pPr/>
              <a:t>11.05.2022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11326089" y="6489989"/>
            <a:ext cx="495300" cy="365125"/>
          </a:xfrm>
        </p:spPr>
        <p:txBody>
          <a:bodyPr/>
          <a:lstStyle>
            <a:lvl1pPr algn="ctr">
              <a:defRPr sz="1500">
                <a:solidFill>
                  <a:schemeClr val="bg1"/>
                </a:solidFill>
                <a:latin typeface="Gotham Narrow Thin"/>
              </a:defRPr>
            </a:lvl1pPr>
          </a:lstStyle>
          <a:p>
            <a:fld id="{0B0CF3B3-BFF4-462F-8B49-16C690F8C531}" type="slidenum">
              <a:rPr lang="tr-TR" smtClean="0"/>
              <a:pPr/>
              <a:t>‹#›</a:t>
            </a:fld>
            <a:endParaRPr lang="tr-TR"/>
          </a:p>
        </p:txBody>
      </p:sp>
    </p:spTree>
    <p:extLst>
      <p:ext uri="{BB962C8B-B14F-4D97-AF65-F5344CB8AC3E}">
        <p14:creationId xmlns:p14="http://schemas.microsoft.com/office/powerpoint/2010/main" val="1371532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B7599-C97B-4396-A307-0871BD55A43B}" type="datetime1">
              <a:rPr lang="tr-TR" smtClean="0"/>
              <a:pPr/>
              <a:t>11.05.2022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CF3B3-BFF4-462F-8B49-16C690F8C531}" type="slidenum">
              <a:rPr lang="tr-TR" smtClean="0"/>
              <a:pPr/>
              <a:t>‹#›</a:t>
            </a:fld>
            <a:endParaRPr lang="tr-TR"/>
          </a:p>
        </p:txBody>
      </p:sp>
    </p:spTree>
    <p:extLst>
      <p:ext uri="{BB962C8B-B14F-4D97-AF65-F5344CB8AC3E}">
        <p14:creationId xmlns:p14="http://schemas.microsoft.com/office/powerpoint/2010/main" val="420764091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emf"/><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emf"/><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emf"/><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emf"/><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5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emf"/><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emf"/><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emf"/><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emf"/><Relationship Id="rId7" Type="http://schemas.openxmlformats.org/officeDocument/2006/relationships/diagramColors" Target="../diagrams/colors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66.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18" Type="http://schemas.microsoft.com/office/2007/relationships/diagramDrawing" Target="../diagrams/drawing12.xml"/><Relationship Id="rId3" Type="http://schemas.openxmlformats.org/officeDocument/2006/relationships/image" Target="../media/image3.emf"/><Relationship Id="rId7" Type="http://schemas.openxmlformats.org/officeDocument/2006/relationships/diagramColors" Target="../diagrams/colors10.xml"/><Relationship Id="rId12" Type="http://schemas.openxmlformats.org/officeDocument/2006/relationships/diagramColors" Target="../diagrams/colors11.xml"/><Relationship Id="rId17" Type="http://schemas.openxmlformats.org/officeDocument/2006/relationships/diagramColors" Target="../diagrams/colors12.xml"/><Relationship Id="rId2" Type="http://schemas.openxmlformats.org/officeDocument/2006/relationships/image" Target="../media/image1.png"/><Relationship Id="rId16" Type="http://schemas.openxmlformats.org/officeDocument/2006/relationships/diagramQuickStyle" Target="../diagrams/quickStyle12.xml"/><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5" Type="http://schemas.openxmlformats.org/officeDocument/2006/relationships/diagramLayout" Target="../diagrams/layout12.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 Id="rId14" Type="http://schemas.openxmlformats.org/officeDocument/2006/relationships/diagramData" Target="../diagrams/data12.xml"/></Relationships>
</file>

<file path=ppt/slides/_rels/slide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app.powerbi.com/view?r=eyJrIjoiOWNiYWEyOWEtM2Q1OS00NzQyLWEzMTgtNmU3ZjdjYjM5YWFjIiwidCI6IjM3Y2E0YWM5LWJkNjUtNDBmYy1iMDU0LWQyZmZmNDRmMTJjOCIsImMiOjl9"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Resim 6"/>
          <p:cNvPicPr>
            <a:picLocks noChangeAspect="1"/>
          </p:cNvPicPr>
          <p:nvPr/>
        </p:nvPicPr>
        <p:blipFill>
          <a:blip r:embed="rId3" cstate="print"/>
          <a:stretch>
            <a:fillRect/>
          </a:stretch>
        </p:blipFill>
        <p:spPr>
          <a:xfrm>
            <a:off x="-1" y="23491"/>
            <a:ext cx="12228883" cy="6831624"/>
          </a:xfrm>
          <a:prstGeom prst="rect">
            <a:avLst/>
          </a:prstGeom>
        </p:spPr>
      </p:pic>
      <p:sp>
        <p:nvSpPr>
          <p:cNvPr id="3" name="Slayt Numarası Yer Tutucusu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latin typeface="Gotham Narrow Thi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tr-TR" sz="1500" b="0" i="0" u="none" strike="noStrike" kern="1200" cap="none" spc="0" normalizeH="0" baseline="0" noProof="0" dirty="0">
              <a:ln>
                <a:noFill/>
              </a:ln>
              <a:solidFill>
                <a:prstClr val="white"/>
              </a:solidFill>
              <a:effectLst/>
              <a:uLnTx/>
              <a:uFillTx/>
              <a:latin typeface="Gotham Narrow Thin"/>
              <a:ea typeface="+mn-ea"/>
              <a:cs typeface="+mn-cs"/>
            </a:endParaRPr>
          </a:p>
        </p:txBody>
      </p:sp>
      <p:sp>
        <p:nvSpPr>
          <p:cNvPr id="8" name="Metin kutusu 7"/>
          <p:cNvSpPr txBox="1"/>
          <p:nvPr/>
        </p:nvSpPr>
        <p:spPr>
          <a:xfrm>
            <a:off x="3795543" y="1072343"/>
            <a:ext cx="4600940" cy="1569660"/>
          </a:xfrm>
          <a:prstGeom prst="rect">
            <a:avLst/>
          </a:prstGeom>
          <a:noFill/>
        </p:spPr>
        <p:txBody>
          <a:bodyPr wrap="none" rtlCol="0">
            <a:spAutoFit/>
          </a:bodyPr>
          <a:lstStyle/>
          <a:p>
            <a:pPr algn="ctr"/>
            <a:r>
              <a:rPr lang="tr-TR" sz="4800" b="1" dirty="0">
                <a:solidFill>
                  <a:srgbClr val="6C8190"/>
                </a:solidFill>
                <a:latin typeface="Gotham Narrow Thin" pitchFamily="50" charset="0"/>
              </a:rPr>
              <a:t>Yatırım Teşvik</a:t>
            </a:r>
          </a:p>
          <a:p>
            <a:pPr algn="ctr"/>
            <a:r>
              <a:rPr lang="tr-TR" sz="4800" b="1" dirty="0">
                <a:solidFill>
                  <a:srgbClr val="DCA153"/>
                </a:solidFill>
                <a:latin typeface="Gotham Narrow Black" pitchFamily="50" charset="0"/>
              </a:rPr>
              <a:t>Sistemi</a:t>
            </a:r>
          </a:p>
        </p:txBody>
      </p:sp>
      <p:sp>
        <p:nvSpPr>
          <p:cNvPr id="10" name="Metin kutusu 9"/>
          <p:cNvSpPr txBox="1"/>
          <p:nvPr/>
        </p:nvSpPr>
        <p:spPr>
          <a:xfrm>
            <a:off x="5416881" y="6070551"/>
            <a:ext cx="1395127" cy="400110"/>
          </a:xfrm>
          <a:prstGeom prst="rect">
            <a:avLst/>
          </a:prstGeom>
          <a:noFill/>
          <a:ln>
            <a:noFill/>
          </a:ln>
        </p:spPr>
        <p:txBody>
          <a:bodyPr wrap="none" rtlCol="0">
            <a:spAutoFit/>
          </a:bodyPr>
          <a:lstStyle/>
          <a:p>
            <a:pPr algn="ctr"/>
            <a:r>
              <a:rPr lang="tr-TR" sz="2000" b="1" dirty="0">
                <a:solidFill>
                  <a:srgbClr val="6C8190"/>
                </a:solidFill>
                <a:effectLst>
                  <a:outerShdw blurRad="38100" dist="38100" dir="2700000" algn="tl">
                    <a:srgbClr val="000000">
                      <a:alpha val="43137"/>
                    </a:srgbClr>
                  </a:outerShdw>
                </a:effectLst>
              </a:rPr>
              <a:t>Mayıs 2022</a:t>
            </a:r>
          </a:p>
        </p:txBody>
      </p:sp>
      <p:sp>
        <p:nvSpPr>
          <p:cNvPr id="6" name="Metin kutusu 5">
            <a:extLst>
              <a:ext uri="{FF2B5EF4-FFF2-40B4-BE49-F238E27FC236}">
                <a16:creationId xmlns:a16="http://schemas.microsoft.com/office/drawing/2014/main" id="{49096A79-F131-40B3-B87B-18DA7B1115D1}"/>
              </a:ext>
            </a:extLst>
          </p:cNvPr>
          <p:cNvSpPr txBox="1"/>
          <p:nvPr/>
        </p:nvSpPr>
        <p:spPr>
          <a:xfrm>
            <a:off x="2239861" y="4664278"/>
            <a:ext cx="7568267" cy="1298817"/>
          </a:xfrm>
          <a:prstGeom prst="rect">
            <a:avLst/>
          </a:prstGeom>
          <a:noFill/>
        </p:spPr>
        <p:txBody>
          <a:bodyPr wrap="square" rtlCol="0">
            <a:spAutoFit/>
          </a:bodyPr>
          <a:lstStyle/>
          <a:p>
            <a:pPr algn="ctr" eaLnBrk="0" fontAlgn="auto" hangingPunct="0">
              <a:lnSpc>
                <a:spcPct val="120000"/>
              </a:lnSpc>
              <a:spcBef>
                <a:spcPct val="20000"/>
              </a:spcBef>
              <a:spcAft>
                <a:spcPts val="0"/>
              </a:spcAft>
              <a:buSzPct val="100000"/>
            </a:pPr>
            <a:r>
              <a:rPr lang="tr-TR" sz="2000" b="1" dirty="0">
                <a:solidFill>
                  <a:srgbClr val="6C8190"/>
                </a:solidFill>
                <a:effectLst>
                  <a:outerShdw blurRad="38100" dist="38100" dir="2700000" algn="tl">
                    <a:srgbClr val="000000">
                      <a:alpha val="43137"/>
                    </a:srgbClr>
                  </a:outerShdw>
                </a:effectLst>
              </a:rPr>
              <a:t>Dr. Mehmet Yurdal ŞAHİN</a:t>
            </a:r>
          </a:p>
          <a:p>
            <a:pPr algn="ctr" eaLnBrk="0" fontAlgn="auto" hangingPunct="0">
              <a:lnSpc>
                <a:spcPct val="120000"/>
              </a:lnSpc>
              <a:spcBef>
                <a:spcPct val="20000"/>
              </a:spcBef>
              <a:spcAft>
                <a:spcPts val="0"/>
              </a:spcAft>
              <a:buSzPct val="100000"/>
            </a:pPr>
            <a:r>
              <a:rPr lang="tr-TR" sz="2000" b="1" dirty="0">
                <a:solidFill>
                  <a:srgbClr val="6C8190"/>
                </a:solidFill>
                <a:effectLst>
                  <a:outerShdw blurRad="38100" dist="38100" dir="2700000" algn="tl">
                    <a:srgbClr val="000000">
                      <a:alpha val="43137"/>
                    </a:srgbClr>
                  </a:outerShdw>
                </a:effectLst>
              </a:rPr>
              <a:t>Teşvik Uygulama ve Yabancı Sermaye Genel Müdürlüğü</a:t>
            </a:r>
          </a:p>
          <a:p>
            <a:pPr algn="ctr" eaLnBrk="0" fontAlgn="auto" hangingPunct="0">
              <a:lnSpc>
                <a:spcPct val="120000"/>
              </a:lnSpc>
              <a:spcBef>
                <a:spcPct val="20000"/>
              </a:spcBef>
              <a:spcAft>
                <a:spcPts val="0"/>
              </a:spcAft>
              <a:buSzPct val="100000"/>
            </a:pPr>
            <a:r>
              <a:rPr lang="tr-TR" sz="2000" b="1" dirty="0">
                <a:solidFill>
                  <a:srgbClr val="6C8190"/>
                </a:solidFill>
                <a:effectLst>
                  <a:outerShdw blurRad="38100" dist="38100" dir="2700000" algn="tl">
                    <a:srgbClr val="000000">
                      <a:alpha val="43137"/>
                    </a:srgbClr>
                  </a:outerShdw>
                </a:effectLst>
              </a:rPr>
              <a:t>Genel Müdür V. </a:t>
            </a:r>
            <a:endParaRPr lang="tr-TR" sz="2000" b="1" dirty="0">
              <a:ln w="9525">
                <a:solidFill>
                  <a:prstClr val="white"/>
                </a:solidFill>
                <a:prstDash val="solid"/>
              </a:ln>
              <a:solidFill>
                <a:srgbClr val="C00000"/>
              </a:solidFill>
              <a:effectLst>
                <a:outerShdw blurRad="12700" dist="38100" dir="2700000" algn="tl" rotWithShape="0">
                  <a:srgbClr val="4472C4">
                    <a:lumMod val="60000"/>
                    <a:lumOff val="40000"/>
                  </a:srgbClr>
                </a:outerShdw>
              </a:effectLst>
              <a:latin typeface="Calibri"/>
            </a:endParaRPr>
          </a:p>
        </p:txBody>
      </p:sp>
    </p:spTree>
    <p:extLst>
      <p:ext uri="{BB962C8B-B14F-4D97-AF65-F5344CB8AC3E}">
        <p14:creationId xmlns:p14="http://schemas.microsoft.com/office/powerpoint/2010/main" val="3298552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536D446A-B696-47CB-B152-DEECADB8B1F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8" name="Slayt Numarası Yer Tutucusu 2">
            <a:extLst>
              <a:ext uri="{FF2B5EF4-FFF2-40B4-BE49-F238E27FC236}">
                <a16:creationId xmlns:a16="http://schemas.microsoft.com/office/drawing/2014/main" id="{3FA1E639-AE7E-41BA-A0E1-D79C111AE5A7}"/>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10</a:t>
            </a:fld>
            <a:endParaRPr lang="tr-TR" dirty="0">
              <a:solidFill>
                <a:prstClr val="white"/>
              </a:solidFill>
            </a:endParaRPr>
          </a:p>
        </p:txBody>
      </p:sp>
      <p:sp>
        <p:nvSpPr>
          <p:cNvPr id="12" name="Metin kutusu 11">
            <a:extLst>
              <a:ext uri="{FF2B5EF4-FFF2-40B4-BE49-F238E27FC236}">
                <a16:creationId xmlns:a16="http://schemas.microsoft.com/office/drawing/2014/main" id="{85841210-8350-4E74-832D-8BDFC450F9F3}"/>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sp>
        <p:nvSpPr>
          <p:cNvPr id="9" name="Dikdörtgen 8">
            <a:extLst>
              <a:ext uri="{FF2B5EF4-FFF2-40B4-BE49-F238E27FC236}">
                <a16:creationId xmlns:a16="http://schemas.microsoft.com/office/drawing/2014/main" id="{9CBC5580-EBC8-4587-889A-1D45C0D45CE7}"/>
              </a:ext>
            </a:extLst>
          </p:cNvPr>
          <p:cNvSpPr/>
          <p:nvPr/>
        </p:nvSpPr>
        <p:spPr>
          <a:xfrm>
            <a:off x="570405" y="6274545"/>
            <a:ext cx="11070173" cy="430887"/>
          </a:xfrm>
          <a:prstGeom prst="rect">
            <a:avLst/>
          </a:prstGeom>
        </p:spPr>
        <p:txBody>
          <a:bodyPr wrap="square">
            <a:spAutoFit/>
          </a:bodyPr>
          <a:lstStyle/>
          <a:p>
            <a:pPr algn="just"/>
            <a:r>
              <a:rPr lang="tr-TR" sz="1100" dirty="0"/>
              <a:t>*İmalat sanayiine yönelik (US-97 Kodu:15-37) düzenlenen yatırım teşvik belgeleri kapsamında 1/1/2017 ile 31/12/2024 tarihleri arasında gerçekleştirilecek bina-inşaat harcamaları KDV iadesinden yararlanır. </a:t>
            </a:r>
            <a:r>
              <a:rPr lang="tr-TR" sz="1100" b="1" dirty="0"/>
              <a:t> </a:t>
            </a:r>
            <a:endParaRPr lang="tr-TR" sz="1100" dirty="0"/>
          </a:p>
        </p:txBody>
      </p:sp>
      <p:graphicFrame>
        <p:nvGraphicFramePr>
          <p:cNvPr id="10" name="Table 6">
            <a:extLst>
              <a:ext uri="{FF2B5EF4-FFF2-40B4-BE49-F238E27FC236}">
                <a16:creationId xmlns:a16="http://schemas.microsoft.com/office/drawing/2014/main" id="{9BBF1141-7FF8-4674-81D0-1DDC3FD82A71}"/>
              </a:ext>
            </a:extLst>
          </p:cNvPr>
          <p:cNvGraphicFramePr>
            <a:graphicFrameLocks noGrp="1"/>
          </p:cNvGraphicFramePr>
          <p:nvPr>
            <p:extLst>
              <p:ext uri="{D42A27DB-BD31-4B8C-83A1-F6EECF244321}">
                <p14:modId xmlns:p14="http://schemas.microsoft.com/office/powerpoint/2010/main" val="1149944172"/>
              </p:ext>
            </p:extLst>
          </p:nvPr>
        </p:nvGraphicFramePr>
        <p:xfrm>
          <a:off x="603455" y="1615119"/>
          <a:ext cx="11041812" cy="4580625"/>
        </p:xfrm>
        <a:graphic>
          <a:graphicData uri="http://schemas.openxmlformats.org/drawingml/2006/table">
            <a:tbl>
              <a:tblPr/>
              <a:tblGrid>
                <a:gridCol w="3535691">
                  <a:extLst>
                    <a:ext uri="{9D8B030D-6E8A-4147-A177-3AD203B41FA5}">
                      <a16:colId xmlns:a16="http://schemas.microsoft.com/office/drawing/2014/main" val="20000"/>
                    </a:ext>
                  </a:extLst>
                </a:gridCol>
                <a:gridCol w="2510225">
                  <a:extLst>
                    <a:ext uri="{9D8B030D-6E8A-4147-A177-3AD203B41FA5}">
                      <a16:colId xmlns:a16="http://schemas.microsoft.com/office/drawing/2014/main" val="20001"/>
                    </a:ext>
                  </a:extLst>
                </a:gridCol>
                <a:gridCol w="2582441">
                  <a:extLst>
                    <a:ext uri="{9D8B030D-6E8A-4147-A177-3AD203B41FA5}">
                      <a16:colId xmlns:a16="http://schemas.microsoft.com/office/drawing/2014/main" val="20002"/>
                    </a:ext>
                  </a:extLst>
                </a:gridCol>
                <a:gridCol w="2413455">
                  <a:extLst>
                    <a:ext uri="{9D8B030D-6E8A-4147-A177-3AD203B41FA5}">
                      <a16:colId xmlns:a16="http://schemas.microsoft.com/office/drawing/2014/main" val="20004"/>
                    </a:ext>
                  </a:extLst>
                </a:gridCol>
              </a:tblGrid>
              <a:tr h="789015">
                <a:tc>
                  <a:txBody>
                    <a:bodyPr/>
                    <a:lstStyle/>
                    <a:p>
                      <a:pPr algn="ctr">
                        <a:spcAft>
                          <a:spcPts val="0"/>
                        </a:spcAft>
                      </a:pPr>
                      <a:r>
                        <a:rPr lang="tr-TR" sz="1600" b="1" dirty="0">
                          <a:solidFill>
                            <a:srgbClr val="FFFFFF"/>
                          </a:solidFill>
                          <a:latin typeface="Calibri" pitchFamily="34" charset="0"/>
                          <a:ea typeface="Times New Roman"/>
                          <a:cs typeface="Times New Roman"/>
                        </a:rPr>
                        <a:t>Destek Unsurları</a:t>
                      </a:r>
                      <a:endParaRPr lang="tr-TR" sz="1600" dirty="0">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6C8190"/>
                    </a:solidFill>
                  </a:tcPr>
                </a:tc>
                <a:tc>
                  <a:txBody>
                    <a:bodyPr/>
                    <a:lstStyle/>
                    <a:p>
                      <a:pPr algn="ctr">
                        <a:spcAft>
                          <a:spcPts val="0"/>
                        </a:spcAft>
                      </a:pPr>
                      <a:r>
                        <a:rPr lang="tr-TR" sz="1600" b="1" dirty="0">
                          <a:solidFill>
                            <a:srgbClr val="FFFFFF"/>
                          </a:solidFill>
                          <a:latin typeface="Calibri" pitchFamily="34" charset="0"/>
                          <a:ea typeface="Times New Roman"/>
                          <a:cs typeface="Times New Roman"/>
                        </a:rPr>
                        <a:t>Genel Teşvik Uygulaması</a:t>
                      </a:r>
                      <a:endParaRPr lang="tr-TR" sz="1600" dirty="0">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6C8190"/>
                    </a:solidFill>
                  </a:tcPr>
                </a:tc>
                <a:tc>
                  <a:txBody>
                    <a:bodyPr/>
                    <a:lstStyle/>
                    <a:p>
                      <a:pPr algn="ctr">
                        <a:spcAft>
                          <a:spcPts val="0"/>
                        </a:spcAft>
                      </a:pPr>
                      <a:r>
                        <a:rPr lang="tr-TR" sz="1600" b="1" dirty="0">
                          <a:solidFill>
                            <a:srgbClr val="FFFFFF"/>
                          </a:solidFill>
                          <a:latin typeface="Calibri" pitchFamily="34" charset="0"/>
                          <a:ea typeface="Times New Roman"/>
                          <a:cs typeface="Times New Roman"/>
                        </a:rPr>
                        <a:t>Bölgesel Teşvik Uygulaması ve Öncelikli Yatırımlar</a:t>
                      </a:r>
                      <a:endParaRPr lang="tr-TR" sz="1600" dirty="0">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6C8190"/>
                    </a:solidFill>
                  </a:tcPr>
                </a:tc>
                <a:tc>
                  <a:txBody>
                    <a:bodyPr/>
                    <a:lstStyle/>
                    <a:p>
                      <a:pPr algn="ctr">
                        <a:spcAft>
                          <a:spcPts val="0"/>
                        </a:spcAft>
                      </a:pPr>
                      <a:r>
                        <a:rPr lang="tr-TR" sz="1600" b="1" dirty="0">
                          <a:solidFill>
                            <a:srgbClr val="FFFFFF"/>
                          </a:solidFill>
                          <a:latin typeface="Calibri" pitchFamily="34" charset="0"/>
                          <a:ea typeface="Times New Roman"/>
                          <a:cs typeface="Times New Roman"/>
                        </a:rPr>
                        <a:t>Stratejik Yatırımların Teşviki</a:t>
                      </a:r>
                      <a:endParaRPr lang="tr-TR" sz="1600" dirty="0">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6C8190"/>
                    </a:solidFill>
                  </a:tcPr>
                </a:tc>
                <a:extLst>
                  <a:ext uri="{0D108BD9-81ED-4DB2-BD59-A6C34878D82A}">
                    <a16:rowId xmlns:a16="http://schemas.microsoft.com/office/drawing/2014/main" val="10000"/>
                  </a:ext>
                </a:extLst>
              </a:tr>
              <a:tr h="379161">
                <a:tc>
                  <a:txBody>
                    <a:bodyPr/>
                    <a:lstStyle/>
                    <a:p>
                      <a:pPr>
                        <a:spcAft>
                          <a:spcPts val="0"/>
                        </a:spcAft>
                      </a:pPr>
                      <a:r>
                        <a:rPr lang="tr-TR" sz="1600" b="1" dirty="0">
                          <a:solidFill>
                            <a:srgbClr val="000000"/>
                          </a:solidFill>
                          <a:latin typeface="Calibri" pitchFamily="34" charset="0"/>
                          <a:ea typeface="Times New Roman"/>
                          <a:cs typeface="Times New Roman"/>
                        </a:rPr>
                        <a:t>KDV İstisnası</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extLst>
                  <a:ext uri="{0D108BD9-81ED-4DB2-BD59-A6C34878D82A}">
                    <a16:rowId xmlns:a16="http://schemas.microsoft.com/office/drawing/2014/main" val="10001"/>
                  </a:ext>
                </a:extLst>
              </a:tr>
              <a:tr h="379161">
                <a:tc>
                  <a:txBody>
                    <a:bodyPr/>
                    <a:lstStyle/>
                    <a:p>
                      <a:pPr>
                        <a:spcAft>
                          <a:spcPts val="0"/>
                        </a:spcAft>
                      </a:pPr>
                      <a:r>
                        <a:rPr lang="tr-TR" sz="1600" b="1" dirty="0">
                          <a:solidFill>
                            <a:srgbClr val="000000"/>
                          </a:solidFill>
                          <a:latin typeface="Calibri" pitchFamily="34" charset="0"/>
                          <a:ea typeface="Times New Roman"/>
                          <a:cs typeface="Times New Roman"/>
                        </a:rPr>
                        <a:t>Gümrük Vergisi Muafiyeti</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379161">
                <a:tc>
                  <a:txBody>
                    <a:bodyPr/>
                    <a:lstStyle/>
                    <a:p>
                      <a:pPr>
                        <a:spcAft>
                          <a:spcPts val="0"/>
                        </a:spcAft>
                      </a:pPr>
                      <a:r>
                        <a:rPr lang="tr-TR" sz="1600" b="1" dirty="0">
                          <a:solidFill>
                            <a:srgbClr val="000000"/>
                          </a:solidFill>
                          <a:latin typeface="Calibri" pitchFamily="34" charset="0"/>
                          <a:ea typeface="Times New Roman"/>
                          <a:cs typeface="Times New Roman"/>
                        </a:rPr>
                        <a:t>Vergi İndirimi</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extLst>
                  <a:ext uri="{0D108BD9-81ED-4DB2-BD59-A6C34878D82A}">
                    <a16:rowId xmlns:a16="http://schemas.microsoft.com/office/drawing/2014/main" val="10003"/>
                  </a:ext>
                </a:extLst>
              </a:tr>
              <a:tr h="379161">
                <a:tc>
                  <a:txBody>
                    <a:bodyPr/>
                    <a:lstStyle/>
                    <a:p>
                      <a:pPr>
                        <a:spcAft>
                          <a:spcPts val="0"/>
                        </a:spcAft>
                      </a:pPr>
                      <a:r>
                        <a:rPr lang="tr-TR" sz="1600" b="1" dirty="0">
                          <a:solidFill>
                            <a:srgbClr val="000000"/>
                          </a:solidFill>
                          <a:latin typeface="Calibri" pitchFamily="34" charset="0"/>
                          <a:ea typeface="Times New Roman"/>
                          <a:cs typeface="Times New Roman"/>
                        </a:rPr>
                        <a:t>Sigorta Primi İşveren Hissesi Desteği</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379161">
                <a:tc>
                  <a:txBody>
                    <a:bodyPr/>
                    <a:lstStyle/>
                    <a:p>
                      <a:pPr>
                        <a:spcAft>
                          <a:spcPts val="0"/>
                        </a:spcAft>
                      </a:pPr>
                      <a:r>
                        <a:rPr lang="tr-TR" sz="1600" b="1" dirty="0">
                          <a:solidFill>
                            <a:srgbClr val="000000"/>
                          </a:solidFill>
                          <a:latin typeface="Calibri" pitchFamily="34" charset="0"/>
                          <a:ea typeface="Times New Roman"/>
                          <a:cs typeface="Times New Roman"/>
                        </a:rPr>
                        <a:t>Yatırım Yeri Tahsisi</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extLst>
                  <a:ext uri="{0D108BD9-81ED-4DB2-BD59-A6C34878D82A}">
                    <a16:rowId xmlns:a16="http://schemas.microsoft.com/office/drawing/2014/main" val="10005"/>
                  </a:ext>
                </a:extLst>
              </a:tr>
              <a:tr h="379161">
                <a:tc>
                  <a:txBody>
                    <a:bodyPr/>
                    <a:lstStyle/>
                    <a:p>
                      <a:pPr>
                        <a:spcAft>
                          <a:spcPts val="0"/>
                        </a:spcAft>
                      </a:pPr>
                      <a:r>
                        <a:rPr lang="tr-TR" sz="1600" b="1" dirty="0">
                          <a:solidFill>
                            <a:srgbClr val="000000"/>
                          </a:solidFill>
                          <a:latin typeface="Calibri" pitchFamily="34" charset="0"/>
                          <a:ea typeface="Times New Roman"/>
                          <a:cs typeface="Times New Roman"/>
                        </a:rPr>
                        <a:t>Faiz veya Kâr Payı Desteği</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379161">
                <a:tc>
                  <a:txBody>
                    <a:bodyPr/>
                    <a:lstStyle/>
                    <a:p>
                      <a:pPr>
                        <a:spcAft>
                          <a:spcPts val="0"/>
                        </a:spcAft>
                      </a:pPr>
                      <a:r>
                        <a:rPr lang="tr-TR" sz="1600" b="1" dirty="0">
                          <a:solidFill>
                            <a:srgbClr val="000000"/>
                          </a:solidFill>
                          <a:latin typeface="Calibri" pitchFamily="34" charset="0"/>
                          <a:ea typeface="Times New Roman"/>
                          <a:cs typeface="Times New Roman"/>
                        </a:rPr>
                        <a:t>KDV İadesi*</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a:ln>
                            <a:noFill/>
                          </a:ln>
                          <a:solidFill>
                            <a:srgbClr val="000000"/>
                          </a:solidFill>
                          <a:effectLst/>
                          <a:uLnTx/>
                          <a:uFillTx/>
                          <a:latin typeface="Calibri" pitchFamily="34" charset="0"/>
                          <a:ea typeface="Times New Roman"/>
                          <a:cs typeface="Times New Roman"/>
                          <a:sym typeface="Wingdings"/>
                        </a:rPr>
                        <a:t></a:t>
                      </a:r>
                      <a:endParaRPr kumimoji="0" lang="tr-TR" sz="1600" b="0" i="0" u="none" strike="noStrike" kern="1200" cap="none" spc="0" normalizeH="0" baseline="0" noProof="0" dirty="0">
                        <a:ln>
                          <a:noFill/>
                        </a:ln>
                        <a:solidFill>
                          <a:srgbClr val="000000"/>
                        </a:solidFill>
                        <a:effectLst/>
                        <a:uLnTx/>
                        <a:uFillTx/>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srgbClr val="000000"/>
                          </a:solidFill>
                          <a:effectLst/>
                          <a:uLnTx/>
                          <a:uFillTx/>
                          <a:latin typeface="Calibri" pitchFamily="34" charset="0"/>
                          <a:ea typeface="Times New Roman"/>
                          <a:cs typeface="Times New Roman"/>
                          <a:sym typeface="Wingdings"/>
                        </a:rPr>
                        <a:t></a:t>
                      </a:r>
                      <a:endParaRPr kumimoji="0" lang="tr-TR" sz="1600" b="0" i="0" u="none" strike="noStrike" kern="1200" cap="none" spc="0" normalizeH="0" baseline="0" noProof="0" dirty="0">
                        <a:ln>
                          <a:noFill/>
                        </a:ln>
                        <a:solidFill>
                          <a:srgbClr val="000000"/>
                        </a:solidFill>
                        <a:effectLst/>
                        <a:uLnTx/>
                        <a:uFillTx/>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tcPr>
                </a:tc>
                <a:extLst>
                  <a:ext uri="{0D108BD9-81ED-4DB2-BD59-A6C34878D82A}">
                    <a16:rowId xmlns:a16="http://schemas.microsoft.com/office/drawing/2014/main" val="10007"/>
                  </a:ext>
                </a:extLst>
              </a:tr>
              <a:tr h="379161">
                <a:tc gridSpan="4">
                  <a:txBody>
                    <a:bodyPr/>
                    <a:lstStyle/>
                    <a:p>
                      <a:pPr algn="ctr">
                        <a:spcAft>
                          <a:spcPts val="0"/>
                        </a:spcAft>
                      </a:pPr>
                      <a:r>
                        <a:rPr lang="tr-TR" sz="1600" b="1" dirty="0">
                          <a:solidFill>
                            <a:schemeClr val="bg1"/>
                          </a:solidFill>
                          <a:latin typeface="Calibri" pitchFamily="34" charset="0"/>
                          <a:ea typeface="Times New Roman"/>
                          <a:cs typeface="Times New Roman"/>
                        </a:rPr>
                        <a:t>Sadece</a:t>
                      </a:r>
                      <a:r>
                        <a:rPr lang="tr-TR" sz="1600" b="1" baseline="0" dirty="0">
                          <a:solidFill>
                            <a:schemeClr val="bg1"/>
                          </a:solidFill>
                          <a:latin typeface="Calibri" pitchFamily="34" charset="0"/>
                          <a:ea typeface="Times New Roman"/>
                          <a:cs typeface="Times New Roman"/>
                        </a:rPr>
                        <a:t> 6. Bölgede Gerçekleştirilen Yatırımlar İçin</a:t>
                      </a:r>
                      <a:endParaRPr lang="tr-TR" sz="1600" b="1" dirty="0">
                        <a:solidFill>
                          <a:schemeClr val="bg1"/>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6C8190"/>
                    </a:solidFill>
                  </a:tcPr>
                </a:tc>
                <a:tc hMerge="1">
                  <a:txBody>
                    <a:bodyPr/>
                    <a:lstStyle/>
                    <a:p>
                      <a:pPr algn="ctr">
                        <a:spcAft>
                          <a:spcPts val="0"/>
                        </a:spcAft>
                      </a:pPr>
                      <a:endParaRPr lang="tr-TR" sz="1600" dirty="0">
                        <a:latin typeface="Calibri" pitchFamily="34" charset="0"/>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D9D9D9"/>
                    </a:solidFill>
                  </a:tcPr>
                </a:tc>
                <a:tc hMerge="1">
                  <a:txBody>
                    <a:bodyPr/>
                    <a:lstStyle/>
                    <a:p>
                      <a:pPr algn="ctr">
                        <a:spcAft>
                          <a:spcPts val="0"/>
                        </a:spcAft>
                      </a:pPr>
                      <a:endParaRPr lang="tr-TR" sz="1600" dirty="0">
                        <a:latin typeface="Calibri" pitchFamily="34" charset="0"/>
                        <a:ea typeface="Times New Roman"/>
                        <a:cs typeface="Times New Roman"/>
                      </a:endParaRPr>
                    </a:p>
                  </a:txBody>
                  <a:tcPr marL="68580" marR="6858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D9D9D9"/>
                    </a:solidFill>
                  </a:tcPr>
                </a:tc>
                <a:tc hMerge="1">
                  <a:txBody>
                    <a:bodyPr/>
                    <a:lstStyle/>
                    <a:p>
                      <a:pPr algn="ctr">
                        <a:spcAft>
                          <a:spcPts val="0"/>
                        </a:spcAft>
                      </a:pPr>
                      <a:endParaRPr lang="tr-TR" sz="1600" dirty="0">
                        <a:latin typeface="Calibri" pitchFamily="34" charset="0"/>
                        <a:ea typeface="Times New Roman"/>
                        <a:cs typeface="Times New Roman"/>
                      </a:endParaRPr>
                    </a:p>
                  </a:txBody>
                  <a:tcPr marL="68580" marR="6858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r h="379161">
                <a:tc>
                  <a:txBody>
                    <a:bodyPr/>
                    <a:lstStyle/>
                    <a:p>
                      <a:pPr>
                        <a:spcAft>
                          <a:spcPts val="0"/>
                        </a:spcAft>
                      </a:pPr>
                      <a:r>
                        <a:rPr lang="tr-TR" sz="1600" b="1" dirty="0">
                          <a:solidFill>
                            <a:srgbClr val="000000"/>
                          </a:solidFill>
                          <a:latin typeface="Calibri" pitchFamily="34" charset="0"/>
                          <a:ea typeface="Times New Roman"/>
                          <a:cs typeface="Times New Roman"/>
                        </a:rPr>
                        <a:t>Sigorta Primi Desteği</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noFill/>
                  </a:tcPr>
                </a:tc>
                <a:tc>
                  <a:txBody>
                    <a:bodyPr/>
                    <a:lstStyle/>
                    <a:p>
                      <a:pPr>
                        <a:spcAft>
                          <a:spcPts val="0"/>
                        </a:spcAft>
                      </a:pP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no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no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noFill/>
                  </a:tcPr>
                </a:tc>
                <a:extLst>
                  <a:ext uri="{0D108BD9-81ED-4DB2-BD59-A6C34878D82A}">
                    <a16:rowId xmlns:a16="http://schemas.microsoft.com/office/drawing/2014/main" val="10009"/>
                  </a:ext>
                </a:extLst>
              </a:tr>
              <a:tr h="379161">
                <a:tc>
                  <a:txBody>
                    <a:bodyPr/>
                    <a:lstStyle/>
                    <a:p>
                      <a:pPr>
                        <a:spcAft>
                          <a:spcPts val="0"/>
                        </a:spcAft>
                      </a:pPr>
                      <a:r>
                        <a:rPr lang="tr-TR" sz="1600" b="1" dirty="0">
                          <a:solidFill>
                            <a:srgbClr val="FF0000"/>
                          </a:solidFill>
                          <a:latin typeface="Calibri" pitchFamily="34" charset="0"/>
                          <a:ea typeface="Times New Roman"/>
                          <a:cs typeface="Times New Roman"/>
                        </a:rPr>
                        <a:t>Gelir Vergisi Stopajı Desteği</a:t>
                      </a:r>
                      <a:endParaRPr lang="tr-TR" sz="1600" dirty="0">
                        <a:solidFill>
                          <a:srgbClr val="FF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tc>
                  <a:txBody>
                    <a:bodyPr/>
                    <a:lstStyle/>
                    <a:p>
                      <a:pPr algn="ctr">
                        <a:spcAft>
                          <a:spcPts val="0"/>
                        </a:spcAft>
                      </a:pPr>
                      <a:r>
                        <a:rPr lang="tr-TR" sz="1600" dirty="0">
                          <a:solidFill>
                            <a:srgbClr val="000000"/>
                          </a:solidFill>
                          <a:latin typeface="Calibri" pitchFamily="34" charset="0"/>
                          <a:ea typeface="Times New Roman"/>
                          <a:cs typeface="Times New Roman"/>
                          <a:sym typeface="Wingdings"/>
                        </a:rPr>
                        <a:t></a:t>
                      </a:r>
                      <a:endParaRPr lang="tr-TR" sz="1600" dirty="0">
                        <a:solidFill>
                          <a:srgbClr val="000000"/>
                        </a:solidFill>
                        <a:latin typeface="Calibri" pitchFamily="34" charset="0"/>
                        <a:ea typeface="Times New Roman"/>
                        <a:cs typeface="Times New Roman"/>
                      </a:endParaRPr>
                    </a:p>
                  </a:txBody>
                  <a:tcPr marL="68580" marR="68580" marT="0" marB="0" anchor="ctr">
                    <a:lnL w="19050" cap="flat" cmpd="sng" algn="ctr">
                      <a:solidFill>
                        <a:srgbClr val="D6B36A"/>
                      </a:solidFill>
                      <a:prstDash val="solid"/>
                      <a:round/>
                      <a:headEnd type="none" w="med" len="med"/>
                      <a:tailEnd type="none" w="med" len="med"/>
                    </a:lnL>
                    <a:lnR w="19050" cap="flat" cmpd="sng" algn="ctr">
                      <a:solidFill>
                        <a:srgbClr val="D6B36A"/>
                      </a:solidFill>
                      <a:prstDash val="solid"/>
                      <a:round/>
                      <a:headEnd type="none" w="med" len="med"/>
                      <a:tailEnd type="none" w="med" len="med"/>
                    </a:lnR>
                    <a:lnT w="19050" cap="flat" cmpd="sng" algn="ctr">
                      <a:solidFill>
                        <a:srgbClr val="D6B36A"/>
                      </a:solidFill>
                      <a:prstDash val="solid"/>
                      <a:round/>
                      <a:headEnd type="none" w="med" len="med"/>
                      <a:tailEnd type="none" w="med" len="med"/>
                    </a:lnT>
                    <a:lnB w="19050" cap="flat" cmpd="sng" algn="ctr">
                      <a:solidFill>
                        <a:srgbClr val="D6B36A"/>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89243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536D446A-B696-47CB-B152-DEECADB8B1F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8" name="Slayt Numarası Yer Tutucusu 2">
            <a:extLst>
              <a:ext uri="{FF2B5EF4-FFF2-40B4-BE49-F238E27FC236}">
                <a16:creationId xmlns:a16="http://schemas.microsoft.com/office/drawing/2014/main" id="{3FA1E639-AE7E-41BA-A0E1-D79C111AE5A7}"/>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11</a:t>
            </a:fld>
            <a:endParaRPr lang="tr-TR" dirty="0">
              <a:solidFill>
                <a:prstClr val="white"/>
              </a:solidFill>
            </a:endParaRPr>
          </a:p>
        </p:txBody>
      </p:sp>
      <p:sp>
        <p:nvSpPr>
          <p:cNvPr id="12" name="Dikdörtgen 11">
            <a:extLst>
              <a:ext uri="{FF2B5EF4-FFF2-40B4-BE49-F238E27FC236}">
                <a16:creationId xmlns:a16="http://schemas.microsoft.com/office/drawing/2014/main" id="{F22412CF-00E3-4A9C-B7A6-7DE96ADDA2BD}"/>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Destek Unsurları</a:t>
            </a:r>
          </a:p>
        </p:txBody>
      </p:sp>
      <p:sp>
        <p:nvSpPr>
          <p:cNvPr id="13" name="Metin kutusu 12">
            <a:extLst>
              <a:ext uri="{FF2B5EF4-FFF2-40B4-BE49-F238E27FC236}">
                <a16:creationId xmlns:a16="http://schemas.microsoft.com/office/drawing/2014/main" id="{039EC812-E3F9-426C-B7F9-AE4F7D15CEDF}"/>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graphicFrame>
        <p:nvGraphicFramePr>
          <p:cNvPr id="15" name="Diyagram 14">
            <a:extLst>
              <a:ext uri="{FF2B5EF4-FFF2-40B4-BE49-F238E27FC236}">
                <a16:creationId xmlns:a16="http://schemas.microsoft.com/office/drawing/2014/main" id="{C05F2145-70DA-442E-9595-44B4112BEFA9}"/>
              </a:ext>
            </a:extLst>
          </p:cNvPr>
          <p:cNvGraphicFramePr/>
          <p:nvPr>
            <p:extLst>
              <p:ext uri="{D42A27DB-BD31-4B8C-83A1-F6EECF244321}">
                <p14:modId xmlns:p14="http://schemas.microsoft.com/office/powerpoint/2010/main" val="3179098125"/>
              </p:ext>
            </p:extLst>
          </p:nvPr>
        </p:nvGraphicFramePr>
        <p:xfrm>
          <a:off x="495068" y="2267517"/>
          <a:ext cx="11201865" cy="4536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62699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536D446A-B696-47CB-B152-DEECADB8B1F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8" name="Slayt Numarası Yer Tutucusu 2">
            <a:extLst>
              <a:ext uri="{FF2B5EF4-FFF2-40B4-BE49-F238E27FC236}">
                <a16:creationId xmlns:a16="http://schemas.microsoft.com/office/drawing/2014/main" id="{3FA1E639-AE7E-41BA-A0E1-D79C111AE5A7}"/>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12</a:t>
            </a:fld>
            <a:endParaRPr lang="tr-TR" dirty="0">
              <a:solidFill>
                <a:prstClr val="white"/>
              </a:solidFill>
            </a:endParaRPr>
          </a:p>
        </p:txBody>
      </p:sp>
      <p:sp>
        <p:nvSpPr>
          <p:cNvPr id="12" name="Dikdörtgen 11">
            <a:extLst>
              <a:ext uri="{FF2B5EF4-FFF2-40B4-BE49-F238E27FC236}">
                <a16:creationId xmlns:a16="http://schemas.microsoft.com/office/drawing/2014/main" id="{F22412CF-00E3-4A9C-B7A6-7DE96ADDA2BD}"/>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Destek Unsurları</a:t>
            </a:r>
          </a:p>
        </p:txBody>
      </p:sp>
      <p:sp>
        <p:nvSpPr>
          <p:cNvPr id="13" name="Metin kutusu 12">
            <a:extLst>
              <a:ext uri="{FF2B5EF4-FFF2-40B4-BE49-F238E27FC236}">
                <a16:creationId xmlns:a16="http://schemas.microsoft.com/office/drawing/2014/main" id="{039EC812-E3F9-426C-B7F9-AE4F7D15CEDF}"/>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grpSp>
        <p:nvGrpSpPr>
          <p:cNvPr id="10" name="Grup 9">
            <a:extLst>
              <a:ext uri="{FF2B5EF4-FFF2-40B4-BE49-F238E27FC236}">
                <a16:creationId xmlns:a16="http://schemas.microsoft.com/office/drawing/2014/main" id="{FCEF4A81-8BAE-44EC-B313-81AA7B73264B}"/>
              </a:ext>
            </a:extLst>
          </p:cNvPr>
          <p:cNvGrpSpPr/>
          <p:nvPr/>
        </p:nvGrpSpPr>
        <p:grpSpPr>
          <a:xfrm>
            <a:off x="4475138" y="3207602"/>
            <a:ext cx="7165440" cy="837303"/>
            <a:chOff x="3976228" y="932282"/>
            <a:chExt cx="7165440" cy="837303"/>
          </a:xfrm>
        </p:grpSpPr>
        <p:sp>
          <p:nvSpPr>
            <p:cNvPr id="31" name="Dikdörtgen: Yuvarlatılmış Üst Köşeler 30">
              <a:extLst>
                <a:ext uri="{FF2B5EF4-FFF2-40B4-BE49-F238E27FC236}">
                  <a16:creationId xmlns:a16="http://schemas.microsoft.com/office/drawing/2014/main" id="{99D24D4C-9556-451E-9888-89ABF07F8C66}"/>
                </a:ext>
              </a:extLst>
            </p:cNvPr>
            <p:cNvSpPr/>
            <p:nvPr/>
          </p:nvSpPr>
          <p:spPr>
            <a:xfrm rot="5400000">
              <a:off x="7140296" y="-2231786"/>
              <a:ext cx="837303" cy="7165440"/>
            </a:xfrm>
            <a:prstGeom prst="round2SameRect">
              <a:avLst/>
            </a:prstGeom>
            <a:solidFill>
              <a:srgbClr val="E2E7EA"/>
            </a:solidFill>
            <a:ln>
              <a:solidFill>
                <a:schemeClr val="tx1">
                  <a:alpha val="90000"/>
                </a:schemeClr>
              </a:solidFill>
            </a:ln>
          </p:spPr>
          <p:style>
            <a:lnRef idx="2">
              <a:scrgbClr r="0" g="0" b="0"/>
            </a:lnRef>
            <a:fillRef idx="1">
              <a:scrgbClr r="0" g="0" b="0"/>
            </a:fillRef>
            <a:effectRef idx="0">
              <a:schemeClr val="accent2">
                <a:tint val="40000"/>
                <a:alpha val="90000"/>
                <a:hueOff val="-212306"/>
                <a:satOff val="-18836"/>
                <a:lumOff val="-192"/>
                <a:alphaOff val="0"/>
              </a:schemeClr>
            </a:effectRef>
            <a:fontRef idx="minor">
              <a:schemeClr val="dk1">
                <a:hueOff val="0"/>
                <a:satOff val="0"/>
                <a:lumOff val="0"/>
                <a:alphaOff val="0"/>
              </a:schemeClr>
            </a:fontRef>
          </p:style>
        </p:sp>
        <p:sp>
          <p:nvSpPr>
            <p:cNvPr id="32" name="Dikdörtgen: Yuvarlatılmış Üst Köşeler 4">
              <a:extLst>
                <a:ext uri="{FF2B5EF4-FFF2-40B4-BE49-F238E27FC236}">
                  <a16:creationId xmlns:a16="http://schemas.microsoft.com/office/drawing/2014/main" id="{38A318AE-29E4-457B-A120-0E71D2EFF2E6}"/>
                </a:ext>
              </a:extLst>
            </p:cNvPr>
            <p:cNvSpPr txBox="1"/>
            <p:nvPr/>
          </p:nvSpPr>
          <p:spPr>
            <a:xfrm>
              <a:off x="3976228" y="973156"/>
              <a:ext cx="7124566" cy="7555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76213" lvl="1" indent="0" algn="l" defTabSz="666750">
                <a:lnSpc>
                  <a:spcPct val="90000"/>
                </a:lnSpc>
                <a:spcBef>
                  <a:spcPct val="0"/>
                </a:spcBef>
                <a:spcAft>
                  <a:spcPct val="15000"/>
                </a:spcAft>
                <a:buNone/>
              </a:pPr>
              <a:r>
                <a:rPr lang="tr-TR" sz="1500" kern="1200" dirty="0">
                  <a:solidFill>
                    <a:schemeClr val="tx1"/>
                  </a:solidFill>
                  <a:cs typeface="Arial" charset="0"/>
                </a:rPr>
                <a:t>Yatırım Teşvik Belgesi kapsamı yatırımla sağlanan </a:t>
              </a:r>
              <a:r>
                <a:rPr lang="tr-TR" sz="1500" kern="1200" dirty="0">
                  <a:solidFill>
                    <a:srgbClr val="990000"/>
                  </a:solidFill>
                  <a:cs typeface="Arial" charset="0"/>
                </a:rPr>
                <a:t>ilave istihdam için</a:t>
              </a:r>
              <a:r>
                <a:rPr lang="tr-TR" sz="1500" kern="1200" dirty="0">
                  <a:solidFill>
                    <a:schemeClr val="tx1"/>
                  </a:solidFill>
                  <a:cs typeface="Arial" charset="0"/>
                </a:rPr>
                <a:t> ödenmesi gereken sigorta primi işveren hissesinin </a:t>
              </a:r>
              <a:r>
                <a:rPr lang="tr-TR" sz="1500" kern="1200" dirty="0">
                  <a:solidFill>
                    <a:srgbClr val="990000"/>
                  </a:solidFill>
                  <a:cs typeface="Arial" charset="0"/>
                </a:rPr>
                <a:t>asgari ücrete tekabül eden kısmının</a:t>
              </a:r>
              <a:r>
                <a:rPr lang="tr-TR" sz="1500" kern="1200" dirty="0">
                  <a:solidFill>
                    <a:schemeClr val="tx1"/>
                  </a:solidFill>
                  <a:cs typeface="Arial" charset="0"/>
                </a:rPr>
                <a:t> Bakanlıkça karşılanmasıdır. </a:t>
              </a:r>
              <a:endParaRPr lang="tr-TR" sz="1500" kern="1200" dirty="0"/>
            </a:p>
          </p:txBody>
        </p:sp>
      </p:grpSp>
      <p:grpSp>
        <p:nvGrpSpPr>
          <p:cNvPr id="11" name="Grup 10">
            <a:extLst>
              <a:ext uri="{FF2B5EF4-FFF2-40B4-BE49-F238E27FC236}">
                <a16:creationId xmlns:a16="http://schemas.microsoft.com/office/drawing/2014/main" id="{4A89E7A3-D71D-4633-875E-B2BEE48C56E2}"/>
              </a:ext>
            </a:extLst>
          </p:cNvPr>
          <p:cNvGrpSpPr/>
          <p:nvPr/>
        </p:nvGrpSpPr>
        <p:grpSpPr>
          <a:xfrm>
            <a:off x="4475138" y="4097616"/>
            <a:ext cx="7165440" cy="837303"/>
            <a:chOff x="3976228" y="1822296"/>
            <a:chExt cx="7165440" cy="837303"/>
          </a:xfrm>
        </p:grpSpPr>
        <p:sp>
          <p:nvSpPr>
            <p:cNvPr id="29" name="Dikdörtgen: Yuvarlatılmış Üst Köşeler 28">
              <a:extLst>
                <a:ext uri="{FF2B5EF4-FFF2-40B4-BE49-F238E27FC236}">
                  <a16:creationId xmlns:a16="http://schemas.microsoft.com/office/drawing/2014/main" id="{2518FD9D-3FE3-4BE8-9D0F-F9F66E006636}"/>
                </a:ext>
              </a:extLst>
            </p:cNvPr>
            <p:cNvSpPr/>
            <p:nvPr/>
          </p:nvSpPr>
          <p:spPr>
            <a:xfrm rot="5400000">
              <a:off x="7140296" y="-1341772"/>
              <a:ext cx="837303" cy="7165440"/>
            </a:xfrm>
            <a:prstGeom prst="round2SameRect">
              <a:avLst/>
            </a:prstGeom>
            <a:solidFill>
              <a:srgbClr val="E2E7EA"/>
            </a:solidFill>
            <a:ln>
              <a:solidFill>
                <a:schemeClr val="tx1">
                  <a:alpha val="90000"/>
                </a:schemeClr>
              </a:solidFill>
            </a:ln>
          </p:spPr>
          <p:style>
            <a:lnRef idx="2">
              <a:scrgbClr r="0" g="0" b="0"/>
            </a:lnRef>
            <a:fillRef idx="1">
              <a:scrgbClr r="0" g="0" b="0"/>
            </a:fillRef>
            <a:effectRef idx="0">
              <a:schemeClr val="accent2">
                <a:tint val="40000"/>
                <a:alpha val="90000"/>
                <a:hueOff val="-424613"/>
                <a:satOff val="-37673"/>
                <a:lumOff val="-385"/>
                <a:alphaOff val="0"/>
              </a:schemeClr>
            </a:effectRef>
            <a:fontRef idx="minor">
              <a:schemeClr val="dk1">
                <a:hueOff val="0"/>
                <a:satOff val="0"/>
                <a:lumOff val="0"/>
                <a:alphaOff val="0"/>
              </a:schemeClr>
            </a:fontRef>
          </p:style>
        </p:sp>
        <p:sp>
          <p:nvSpPr>
            <p:cNvPr id="30" name="Dikdörtgen: Yuvarlatılmış Üst Köşeler 6">
              <a:extLst>
                <a:ext uri="{FF2B5EF4-FFF2-40B4-BE49-F238E27FC236}">
                  <a16:creationId xmlns:a16="http://schemas.microsoft.com/office/drawing/2014/main" id="{6961DCD4-3252-4CE9-8D48-612EBA59E85C}"/>
                </a:ext>
              </a:extLst>
            </p:cNvPr>
            <p:cNvSpPr txBox="1"/>
            <p:nvPr/>
          </p:nvSpPr>
          <p:spPr>
            <a:xfrm>
              <a:off x="3976228" y="1863170"/>
              <a:ext cx="7124566" cy="7555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76213" lvl="1" indent="0" algn="l" defTabSz="666750">
                <a:lnSpc>
                  <a:spcPct val="90000"/>
                </a:lnSpc>
                <a:spcBef>
                  <a:spcPct val="0"/>
                </a:spcBef>
                <a:spcAft>
                  <a:spcPct val="15000"/>
                </a:spcAft>
                <a:buNone/>
              </a:pPr>
              <a:r>
                <a:rPr lang="tr-TR" sz="1500" kern="1200" dirty="0">
                  <a:solidFill>
                    <a:schemeClr val="tx1"/>
                  </a:solidFill>
                  <a:cs typeface="Arial" charset="0"/>
                </a:rPr>
                <a:t>Yatırım Teşvik Belgesi kapsamı yatırımla sağlanan </a:t>
              </a:r>
              <a:r>
                <a:rPr lang="tr-TR" sz="1500" kern="1200" dirty="0">
                  <a:solidFill>
                    <a:srgbClr val="990000"/>
                  </a:solidFill>
                  <a:cs typeface="Arial" charset="0"/>
                </a:rPr>
                <a:t>ilave istihdam için</a:t>
              </a:r>
              <a:r>
                <a:rPr lang="tr-TR" sz="1500" kern="1200" dirty="0">
                  <a:solidFill>
                    <a:schemeClr val="tx1"/>
                  </a:solidFill>
                  <a:cs typeface="Arial" charset="0"/>
                </a:rPr>
                <a:t> ödenmesi gereken </a:t>
              </a:r>
              <a:r>
                <a:rPr lang="tr-TR" sz="1500" kern="1200" dirty="0">
                  <a:solidFill>
                    <a:srgbClr val="990000"/>
                  </a:solidFill>
                  <a:cs typeface="Arial" charset="0"/>
                </a:rPr>
                <a:t>sigorta primi </a:t>
              </a:r>
              <a:r>
                <a:rPr lang="tr-TR" sz="1500" b="1" u="sng" kern="1200" dirty="0">
                  <a:solidFill>
                    <a:srgbClr val="990000"/>
                  </a:solidFill>
                  <a:cs typeface="Arial" charset="0"/>
                </a:rPr>
                <a:t>işçi</a:t>
              </a:r>
              <a:r>
                <a:rPr lang="tr-TR" sz="1500" b="1" kern="1200" dirty="0">
                  <a:solidFill>
                    <a:srgbClr val="990000"/>
                  </a:solidFill>
                  <a:cs typeface="Arial" charset="0"/>
                </a:rPr>
                <a:t> </a:t>
              </a:r>
              <a:r>
                <a:rPr lang="tr-TR" sz="1500" kern="1200" dirty="0">
                  <a:solidFill>
                    <a:srgbClr val="990000"/>
                  </a:solidFill>
                  <a:cs typeface="Arial" charset="0"/>
                </a:rPr>
                <a:t>hissesinin</a:t>
              </a:r>
              <a:r>
                <a:rPr lang="tr-TR" sz="1500" kern="1200" dirty="0">
                  <a:solidFill>
                    <a:schemeClr val="tx1"/>
                  </a:solidFill>
                  <a:cs typeface="Arial" charset="0"/>
                </a:rPr>
                <a:t> </a:t>
              </a:r>
              <a:r>
                <a:rPr lang="tr-TR" sz="1500" kern="1200" dirty="0">
                  <a:solidFill>
                    <a:srgbClr val="990000"/>
                  </a:solidFill>
                  <a:cs typeface="Arial" charset="0"/>
                </a:rPr>
                <a:t>asgari ücrete tekabül eden kısmının</a:t>
              </a:r>
              <a:r>
                <a:rPr lang="tr-TR" sz="1500" kern="1200" dirty="0">
                  <a:solidFill>
                    <a:schemeClr val="tx1"/>
                  </a:solidFill>
                  <a:cs typeface="Arial" charset="0"/>
                </a:rPr>
                <a:t> Bakanlıkça karşılanmasıdır</a:t>
              </a:r>
              <a:endParaRPr lang="tr-TR" sz="1500" kern="1200" dirty="0"/>
            </a:p>
          </p:txBody>
        </p:sp>
      </p:grpSp>
      <p:grpSp>
        <p:nvGrpSpPr>
          <p:cNvPr id="14" name="Grup 13">
            <a:extLst>
              <a:ext uri="{FF2B5EF4-FFF2-40B4-BE49-F238E27FC236}">
                <a16:creationId xmlns:a16="http://schemas.microsoft.com/office/drawing/2014/main" id="{8E264AD2-0C66-45AE-B0D3-7C51A58FC4E0}"/>
              </a:ext>
            </a:extLst>
          </p:cNvPr>
          <p:cNvGrpSpPr/>
          <p:nvPr/>
        </p:nvGrpSpPr>
        <p:grpSpPr>
          <a:xfrm>
            <a:off x="498910" y="4111078"/>
            <a:ext cx="4030560" cy="864987"/>
            <a:chOff x="0" y="1835758"/>
            <a:chExt cx="4030560" cy="864987"/>
          </a:xfrm>
        </p:grpSpPr>
        <p:sp>
          <p:nvSpPr>
            <p:cNvPr id="27" name="Dikdörtgen: Yuvarlatılmış Köşeler 26">
              <a:extLst>
                <a:ext uri="{FF2B5EF4-FFF2-40B4-BE49-F238E27FC236}">
                  <a16:creationId xmlns:a16="http://schemas.microsoft.com/office/drawing/2014/main" id="{28E16B7D-8582-4BB4-BA74-31827EFB08A7}"/>
                </a:ext>
              </a:extLst>
            </p:cNvPr>
            <p:cNvSpPr/>
            <p:nvPr/>
          </p:nvSpPr>
          <p:spPr>
            <a:xfrm>
              <a:off x="0" y="1835758"/>
              <a:ext cx="4030560" cy="864987"/>
            </a:xfrm>
            <a:prstGeom prst="roundRect">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p:spPr>
          <p:style>
            <a:lnRef idx="2">
              <a:schemeClr val="lt1">
                <a:hueOff val="0"/>
                <a:satOff val="0"/>
                <a:lumOff val="0"/>
                <a:alphaOff val="0"/>
              </a:schemeClr>
            </a:lnRef>
            <a:fillRef idx="1">
              <a:scrgbClr r="0" g="0" b="0"/>
            </a:fillRef>
            <a:effectRef idx="0">
              <a:schemeClr val="accent2">
                <a:hueOff val="-727682"/>
                <a:satOff val="-41964"/>
                <a:lumOff val="4314"/>
                <a:alphaOff val="0"/>
              </a:schemeClr>
            </a:effectRef>
            <a:fontRef idx="minor">
              <a:schemeClr val="lt1"/>
            </a:fontRef>
          </p:style>
        </p:sp>
        <p:sp>
          <p:nvSpPr>
            <p:cNvPr id="28" name="Dikdörtgen: Yuvarlatılmış Köşeler 8">
              <a:extLst>
                <a:ext uri="{FF2B5EF4-FFF2-40B4-BE49-F238E27FC236}">
                  <a16:creationId xmlns:a16="http://schemas.microsoft.com/office/drawing/2014/main" id="{96B06384-8DD9-4697-BAC4-7D13769B3DBE}"/>
                </a:ext>
              </a:extLst>
            </p:cNvPr>
            <p:cNvSpPr txBox="1"/>
            <p:nvPr/>
          </p:nvSpPr>
          <p:spPr>
            <a:xfrm>
              <a:off x="42225" y="1877983"/>
              <a:ext cx="3946110" cy="780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tr-TR" sz="1800" b="1" kern="1200" dirty="0">
                  <a:effectLst>
                    <a:outerShdw blurRad="38100" dist="38100" dir="2700000" algn="tl">
                      <a:srgbClr val="000000">
                        <a:alpha val="43137"/>
                      </a:srgbClr>
                    </a:outerShdw>
                  </a:effectLst>
                </a:rPr>
                <a:t>Sigorta Primi Desteği</a:t>
              </a:r>
            </a:p>
            <a:p>
              <a:pPr marL="0" lvl="0" indent="0" algn="l" defTabSz="800100">
                <a:lnSpc>
                  <a:spcPct val="90000"/>
                </a:lnSpc>
                <a:spcBef>
                  <a:spcPct val="0"/>
                </a:spcBef>
                <a:spcAft>
                  <a:spcPct val="35000"/>
                </a:spcAft>
                <a:buNone/>
              </a:pPr>
              <a:r>
                <a:rPr lang="tr-TR" sz="1800" b="1" kern="1200" dirty="0">
                  <a:effectLst>
                    <a:outerShdw blurRad="38100" dist="38100" dir="2700000" algn="tl">
                      <a:srgbClr val="000000">
                        <a:alpha val="43137"/>
                      </a:srgbClr>
                    </a:outerShdw>
                  </a:effectLst>
                </a:rPr>
                <a:t>(Sadece 6. Bölge)</a:t>
              </a:r>
            </a:p>
          </p:txBody>
        </p:sp>
      </p:grpSp>
      <p:grpSp>
        <p:nvGrpSpPr>
          <p:cNvPr id="15" name="Grup 14">
            <a:extLst>
              <a:ext uri="{FF2B5EF4-FFF2-40B4-BE49-F238E27FC236}">
                <a16:creationId xmlns:a16="http://schemas.microsoft.com/office/drawing/2014/main" id="{6841DA09-E85B-4BBE-B1B5-C4F5BFAC1CB0}"/>
              </a:ext>
            </a:extLst>
          </p:cNvPr>
          <p:cNvGrpSpPr/>
          <p:nvPr/>
        </p:nvGrpSpPr>
        <p:grpSpPr>
          <a:xfrm>
            <a:off x="4475138" y="5042239"/>
            <a:ext cx="7165440" cy="837303"/>
            <a:chOff x="3976228" y="2766919"/>
            <a:chExt cx="7165440" cy="837303"/>
          </a:xfrm>
        </p:grpSpPr>
        <p:sp>
          <p:nvSpPr>
            <p:cNvPr id="25" name="Dikdörtgen: Yuvarlatılmış Üst Köşeler 24">
              <a:extLst>
                <a:ext uri="{FF2B5EF4-FFF2-40B4-BE49-F238E27FC236}">
                  <a16:creationId xmlns:a16="http://schemas.microsoft.com/office/drawing/2014/main" id="{43BFF4B6-F43F-406C-A441-27F23D98AD3F}"/>
                </a:ext>
              </a:extLst>
            </p:cNvPr>
            <p:cNvSpPr/>
            <p:nvPr/>
          </p:nvSpPr>
          <p:spPr>
            <a:xfrm rot="5400000">
              <a:off x="7140296" y="-397149"/>
              <a:ext cx="837303" cy="7165440"/>
            </a:xfrm>
            <a:prstGeom prst="round2SameRect">
              <a:avLst/>
            </a:prstGeom>
            <a:solidFill>
              <a:srgbClr val="E2E7EA"/>
            </a:solidFill>
            <a:ln>
              <a:solidFill>
                <a:schemeClr val="tx1">
                  <a:alpha val="90000"/>
                </a:schemeClr>
              </a:solidFill>
            </a:ln>
          </p:spPr>
          <p:style>
            <a:lnRef idx="2">
              <a:scrgbClr r="0" g="0" b="0"/>
            </a:lnRef>
            <a:fillRef idx="1">
              <a:scrgbClr r="0" g="0" b="0"/>
            </a:fillRef>
            <a:effectRef idx="0">
              <a:schemeClr val="accent2">
                <a:tint val="40000"/>
                <a:alpha val="90000"/>
                <a:hueOff val="-636919"/>
                <a:satOff val="-56510"/>
                <a:lumOff val="-577"/>
                <a:alphaOff val="0"/>
              </a:schemeClr>
            </a:effectRef>
            <a:fontRef idx="minor">
              <a:schemeClr val="dk1">
                <a:hueOff val="0"/>
                <a:satOff val="0"/>
                <a:lumOff val="0"/>
                <a:alphaOff val="0"/>
              </a:schemeClr>
            </a:fontRef>
          </p:style>
        </p:sp>
        <p:sp>
          <p:nvSpPr>
            <p:cNvPr id="26" name="Dikdörtgen: Yuvarlatılmış Üst Köşeler 10">
              <a:extLst>
                <a:ext uri="{FF2B5EF4-FFF2-40B4-BE49-F238E27FC236}">
                  <a16:creationId xmlns:a16="http://schemas.microsoft.com/office/drawing/2014/main" id="{985D207A-76A8-47A3-8E79-A77191DB570E}"/>
                </a:ext>
              </a:extLst>
            </p:cNvPr>
            <p:cNvSpPr txBox="1"/>
            <p:nvPr/>
          </p:nvSpPr>
          <p:spPr>
            <a:xfrm>
              <a:off x="3976228" y="2807793"/>
              <a:ext cx="7124566" cy="7555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76213" lvl="1" indent="0" algn="l" defTabSz="666750">
                <a:lnSpc>
                  <a:spcPct val="90000"/>
                </a:lnSpc>
                <a:spcBef>
                  <a:spcPct val="0"/>
                </a:spcBef>
                <a:spcAft>
                  <a:spcPct val="15000"/>
                </a:spcAft>
                <a:buFontTx/>
                <a:buNone/>
              </a:pPr>
              <a:r>
                <a:rPr lang="tr-TR" sz="1500" kern="1200" dirty="0">
                  <a:solidFill>
                    <a:schemeClr val="tx1"/>
                  </a:solidFill>
                  <a:cs typeface="Arial" charset="0"/>
                </a:rPr>
                <a:t>Yatırım Teşvik Belgesi kapsamı yatırımla sağlanan </a:t>
              </a:r>
              <a:r>
                <a:rPr lang="tr-TR" sz="1500" kern="1200" dirty="0">
                  <a:solidFill>
                    <a:srgbClr val="990000"/>
                  </a:solidFill>
                  <a:cs typeface="Arial" charset="0"/>
                </a:rPr>
                <a:t>ilave istihdam için</a:t>
              </a:r>
              <a:r>
                <a:rPr lang="tr-TR" sz="1500" kern="1200" dirty="0">
                  <a:solidFill>
                    <a:schemeClr val="tx1"/>
                  </a:solidFill>
                  <a:cs typeface="Arial" charset="0"/>
                </a:rPr>
                <a:t> ödenmesi gereken gelir vergisi stopajının </a:t>
              </a:r>
              <a:r>
                <a:rPr lang="tr-TR" sz="1500" kern="1200" dirty="0">
                  <a:solidFill>
                    <a:srgbClr val="990000"/>
                  </a:solidFill>
                  <a:cs typeface="Arial" charset="0"/>
                </a:rPr>
                <a:t>asgari ücrete tekabül eden kısmının</a:t>
              </a:r>
              <a:r>
                <a:rPr lang="tr-TR" sz="1500" kern="1200" dirty="0">
                  <a:solidFill>
                    <a:schemeClr val="tx1"/>
                  </a:solidFill>
                  <a:cs typeface="Arial" charset="0"/>
                </a:rPr>
                <a:t> terkin edilmesidir.</a:t>
              </a:r>
              <a:r>
                <a:rPr lang="tr-TR" sz="1500" kern="1200" dirty="0">
                  <a:cs typeface="Arial" charset="0"/>
                </a:rPr>
                <a:t> </a:t>
              </a:r>
              <a:endParaRPr lang="tr-TR" sz="1500" kern="1200" dirty="0"/>
            </a:p>
          </p:txBody>
        </p:sp>
      </p:grpSp>
      <p:grpSp>
        <p:nvGrpSpPr>
          <p:cNvPr id="16" name="Grup 15">
            <a:extLst>
              <a:ext uri="{FF2B5EF4-FFF2-40B4-BE49-F238E27FC236}">
                <a16:creationId xmlns:a16="http://schemas.microsoft.com/office/drawing/2014/main" id="{AFEF0202-1B14-4ECF-B9B6-29C5D3BC4121}"/>
              </a:ext>
            </a:extLst>
          </p:cNvPr>
          <p:cNvGrpSpPr/>
          <p:nvPr/>
        </p:nvGrpSpPr>
        <p:grpSpPr>
          <a:xfrm>
            <a:off x="498910" y="5028397"/>
            <a:ext cx="4030560" cy="864987"/>
            <a:chOff x="0" y="2753077"/>
            <a:chExt cx="4030560" cy="864987"/>
          </a:xfrm>
        </p:grpSpPr>
        <p:sp>
          <p:nvSpPr>
            <p:cNvPr id="23" name="Dikdörtgen: Yuvarlatılmış Köşeler 22">
              <a:extLst>
                <a:ext uri="{FF2B5EF4-FFF2-40B4-BE49-F238E27FC236}">
                  <a16:creationId xmlns:a16="http://schemas.microsoft.com/office/drawing/2014/main" id="{CA266FC3-C335-4A0F-B450-6A8C8B0B0386}"/>
                </a:ext>
              </a:extLst>
            </p:cNvPr>
            <p:cNvSpPr/>
            <p:nvPr/>
          </p:nvSpPr>
          <p:spPr>
            <a:xfrm>
              <a:off x="0" y="2753077"/>
              <a:ext cx="4030560" cy="864987"/>
            </a:xfrm>
            <a:prstGeom prst="roundRect">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p:spPr>
          <p:style>
            <a:lnRef idx="2">
              <a:schemeClr val="lt1">
                <a:hueOff val="0"/>
                <a:satOff val="0"/>
                <a:lumOff val="0"/>
                <a:alphaOff val="0"/>
              </a:schemeClr>
            </a:lnRef>
            <a:fillRef idx="1">
              <a:scrgbClr r="0" g="0" b="0"/>
            </a:fillRef>
            <a:effectRef idx="0">
              <a:schemeClr val="accent2">
                <a:hueOff val="-1091522"/>
                <a:satOff val="-62946"/>
                <a:lumOff val="6471"/>
                <a:alphaOff val="0"/>
              </a:schemeClr>
            </a:effectRef>
            <a:fontRef idx="minor">
              <a:schemeClr val="lt1"/>
            </a:fontRef>
          </p:style>
        </p:sp>
        <p:sp>
          <p:nvSpPr>
            <p:cNvPr id="24" name="Dikdörtgen: Yuvarlatılmış Köşeler 12">
              <a:extLst>
                <a:ext uri="{FF2B5EF4-FFF2-40B4-BE49-F238E27FC236}">
                  <a16:creationId xmlns:a16="http://schemas.microsoft.com/office/drawing/2014/main" id="{F64BF076-D8C8-4D25-AFC3-EA1E12460B85}"/>
                </a:ext>
              </a:extLst>
            </p:cNvPr>
            <p:cNvSpPr txBox="1"/>
            <p:nvPr/>
          </p:nvSpPr>
          <p:spPr>
            <a:xfrm>
              <a:off x="42225" y="2795302"/>
              <a:ext cx="3946110" cy="780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tr-TR" sz="1800" b="1" kern="1200" dirty="0">
                  <a:solidFill>
                    <a:srgbClr val="FF0000"/>
                  </a:solidFill>
                  <a:effectLst>
                    <a:outerShdw blurRad="38100" dist="38100" dir="2700000" algn="tl">
                      <a:srgbClr val="000000">
                        <a:alpha val="43137"/>
                      </a:srgbClr>
                    </a:outerShdw>
                  </a:effectLst>
                </a:rPr>
                <a:t>Gelir Vergisi Stopajı Desteği </a:t>
              </a:r>
            </a:p>
            <a:p>
              <a:pPr marL="0" lvl="0" indent="0" algn="l" defTabSz="800100">
                <a:lnSpc>
                  <a:spcPct val="90000"/>
                </a:lnSpc>
                <a:spcBef>
                  <a:spcPct val="0"/>
                </a:spcBef>
                <a:spcAft>
                  <a:spcPct val="35000"/>
                </a:spcAft>
                <a:buNone/>
              </a:pPr>
              <a:r>
                <a:rPr lang="tr-TR" sz="1800" b="1" kern="1200" dirty="0">
                  <a:solidFill>
                    <a:srgbClr val="FF0000"/>
                  </a:solidFill>
                  <a:effectLst>
                    <a:outerShdw blurRad="38100" dist="38100" dir="2700000" algn="tl">
                      <a:srgbClr val="000000">
                        <a:alpha val="43137"/>
                      </a:srgbClr>
                    </a:outerShdw>
                  </a:effectLst>
                </a:rPr>
                <a:t>(Sadece 6. Bölge)</a:t>
              </a:r>
            </a:p>
          </p:txBody>
        </p:sp>
      </p:grpSp>
      <p:grpSp>
        <p:nvGrpSpPr>
          <p:cNvPr id="17" name="Grup 16">
            <a:extLst>
              <a:ext uri="{FF2B5EF4-FFF2-40B4-BE49-F238E27FC236}">
                <a16:creationId xmlns:a16="http://schemas.microsoft.com/office/drawing/2014/main" id="{976178A0-3F9C-4ECA-843D-C84759363C11}"/>
              </a:ext>
            </a:extLst>
          </p:cNvPr>
          <p:cNvGrpSpPr/>
          <p:nvPr/>
        </p:nvGrpSpPr>
        <p:grpSpPr>
          <a:xfrm>
            <a:off x="4475138" y="5959557"/>
            <a:ext cx="7165440" cy="837303"/>
            <a:chOff x="3976228" y="3684237"/>
            <a:chExt cx="7165440" cy="837303"/>
          </a:xfrm>
        </p:grpSpPr>
        <p:sp>
          <p:nvSpPr>
            <p:cNvPr id="21" name="Dikdörtgen: Yuvarlatılmış Üst Köşeler 20">
              <a:extLst>
                <a:ext uri="{FF2B5EF4-FFF2-40B4-BE49-F238E27FC236}">
                  <a16:creationId xmlns:a16="http://schemas.microsoft.com/office/drawing/2014/main" id="{D7370D50-1AF5-4AB3-BF76-0B3B07F09750}"/>
                </a:ext>
              </a:extLst>
            </p:cNvPr>
            <p:cNvSpPr/>
            <p:nvPr/>
          </p:nvSpPr>
          <p:spPr>
            <a:xfrm rot="5400000">
              <a:off x="7140296" y="520169"/>
              <a:ext cx="837303" cy="7165440"/>
            </a:xfrm>
            <a:prstGeom prst="round2SameRect">
              <a:avLst/>
            </a:prstGeom>
            <a:solidFill>
              <a:srgbClr val="E2E7EA"/>
            </a:solidFill>
            <a:ln>
              <a:solidFill>
                <a:schemeClr val="tx1">
                  <a:alpha val="90000"/>
                </a:schemeClr>
              </a:solidFill>
            </a:ln>
          </p:spPr>
          <p:style>
            <a:lnRef idx="2">
              <a:scrgbClr r="0" g="0" b="0"/>
            </a:lnRef>
            <a:fillRef idx="1">
              <a:scrgbClr r="0" g="0" b="0"/>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22" name="Dikdörtgen: Yuvarlatılmış Üst Köşeler 14">
              <a:extLst>
                <a:ext uri="{FF2B5EF4-FFF2-40B4-BE49-F238E27FC236}">
                  <a16:creationId xmlns:a16="http://schemas.microsoft.com/office/drawing/2014/main" id="{BA98CCE1-0A67-402F-ADEC-89D8C48FAE06}"/>
                </a:ext>
              </a:extLst>
            </p:cNvPr>
            <p:cNvSpPr txBox="1"/>
            <p:nvPr/>
          </p:nvSpPr>
          <p:spPr>
            <a:xfrm>
              <a:off x="3976228" y="3725111"/>
              <a:ext cx="7124566" cy="7555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76213" lvl="1" indent="0" algn="l" defTabSz="666750">
                <a:lnSpc>
                  <a:spcPct val="90000"/>
                </a:lnSpc>
                <a:spcBef>
                  <a:spcPct val="0"/>
                </a:spcBef>
                <a:spcAft>
                  <a:spcPct val="15000"/>
                </a:spcAft>
                <a:buNone/>
              </a:pPr>
              <a:r>
                <a:rPr lang="tr-TR" sz="1500" kern="1200" dirty="0">
                  <a:solidFill>
                    <a:schemeClr val="tx1"/>
                  </a:solidFill>
                  <a:cs typeface="Arial" charset="0"/>
                </a:rPr>
                <a:t>Sabit yatırım tutarı </a:t>
              </a:r>
              <a:r>
                <a:rPr lang="tr-TR" sz="1500" kern="1200" dirty="0">
                  <a:solidFill>
                    <a:srgbClr val="990000"/>
                  </a:solidFill>
                  <a:cs typeface="Arial" charset="0"/>
                </a:rPr>
                <a:t>500 milyon Türk Lirasının</a:t>
              </a:r>
              <a:r>
                <a:rPr lang="tr-TR" sz="1500" kern="1200" dirty="0">
                  <a:solidFill>
                    <a:schemeClr val="tx1"/>
                  </a:solidFill>
                  <a:cs typeface="Arial" charset="0"/>
                </a:rPr>
                <a:t> </a:t>
              </a:r>
              <a:r>
                <a:rPr lang="tr-TR" sz="1500" kern="1200">
                  <a:solidFill>
                    <a:schemeClr val="tx1"/>
                  </a:solidFill>
                  <a:cs typeface="Arial" charset="0"/>
                </a:rPr>
                <a:t>üzerindeki yatırımlar </a:t>
              </a:r>
              <a:r>
                <a:rPr lang="tr-TR" sz="1500" kern="1200" dirty="0">
                  <a:solidFill>
                    <a:schemeClr val="tx1"/>
                  </a:solidFill>
                  <a:cs typeface="Arial" charset="0"/>
                </a:rPr>
                <a:t>kapsamında ve i</a:t>
              </a:r>
              <a:r>
                <a:rPr lang="tr-TR" sz="1500" kern="1200" dirty="0"/>
                <a:t>malat sanayiine yönelik (US-97 Kodu:15-37) düzenlenen yatırım teşvik belgeleri kapsamında</a:t>
              </a:r>
              <a:r>
                <a:rPr lang="tr-TR" sz="1500" kern="1200" dirty="0">
                  <a:solidFill>
                    <a:schemeClr val="tx1"/>
                  </a:solidFill>
                  <a:cs typeface="Arial" charset="0"/>
                </a:rPr>
                <a:t> gerçekleştirilen bina-inşaat harcamaları için tahsil edilen KDV’nin iade edilmesidir. </a:t>
              </a:r>
              <a:endParaRPr lang="tr-TR" sz="1500" kern="1200" dirty="0"/>
            </a:p>
          </p:txBody>
        </p:sp>
      </p:grpSp>
      <p:grpSp>
        <p:nvGrpSpPr>
          <p:cNvPr id="18" name="Grup 17">
            <a:extLst>
              <a:ext uri="{FF2B5EF4-FFF2-40B4-BE49-F238E27FC236}">
                <a16:creationId xmlns:a16="http://schemas.microsoft.com/office/drawing/2014/main" id="{3BB7C013-36AA-4173-AC9E-B089E85267A3}"/>
              </a:ext>
            </a:extLst>
          </p:cNvPr>
          <p:cNvGrpSpPr/>
          <p:nvPr/>
        </p:nvGrpSpPr>
        <p:grpSpPr>
          <a:xfrm>
            <a:off x="498910" y="5945715"/>
            <a:ext cx="4030560" cy="864987"/>
            <a:chOff x="0" y="3670395"/>
            <a:chExt cx="4030560" cy="864987"/>
          </a:xfrm>
        </p:grpSpPr>
        <p:sp>
          <p:nvSpPr>
            <p:cNvPr id="19" name="Dikdörtgen: Yuvarlatılmış Köşeler 18">
              <a:extLst>
                <a:ext uri="{FF2B5EF4-FFF2-40B4-BE49-F238E27FC236}">
                  <a16:creationId xmlns:a16="http://schemas.microsoft.com/office/drawing/2014/main" id="{C517ED71-38E9-4801-B814-BC39B156C132}"/>
                </a:ext>
              </a:extLst>
            </p:cNvPr>
            <p:cNvSpPr/>
            <p:nvPr/>
          </p:nvSpPr>
          <p:spPr>
            <a:xfrm>
              <a:off x="0" y="3670395"/>
              <a:ext cx="4030560" cy="864987"/>
            </a:xfrm>
            <a:prstGeom prst="roundRect">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sp>
        <p:sp>
          <p:nvSpPr>
            <p:cNvPr id="20" name="Dikdörtgen: Yuvarlatılmış Köşeler 16">
              <a:extLst>
                <a:ext uri="{FF2B5EF4-FFF2-40B4-BE49-F238E27FC236}">
                  <a16:creationId xmlns:a16="http://schemas.microsoft.com/office/drawing/2014/main" id="{51DCCDEA-586B-4E86-8F4A-ACE86E11DCF4}"/>
                </a:ext>
              </a:extLst>
            </p:cNvPr>
            <p:cNvSpPr txBox="1"/>
            <p:nvPr/>
          </p:nvSpPr>
          <p:spPr>
            <a:xfrm>
              <a:off x="42225" y="3712620"/>
              <a:ext cx="3946110" cy="780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tr-TR" sz="1800" b="1" kern="1200" dirty="0">
                  <a:effectLst>
                    <a:outerShdw blurRad="38100" dist="38100" dir="2700000" algn="tl">
                      <a:srgbClr val="000000">
                        <a:alpha val="43137"/>
                      </a:srgbClr>
                    </a:outerShdw>
                  </a:effectLst>
                </a:rPr>
                <a:t>KDV İadesi</a:t>
              </a:r>
            </a:p>
          </p:txBody>
        </p:sp>
      </p:grpSp>
      <p:grpSp>
        <p:nvGrpSpPr>
          <p:cNvPr id="33" name="Grup 32">
            <a:extLst>
              <a:ext uri="{FF2B5EF4-FFF2-40B4-BE49-F238E27FC236}">
                <a16:creationId xmlns:a16="http://schemas.microsoft.com/office/drawing/2014/main" id="{0B603401-01C2-4AE1-8362-404116D99D96}"/>
              </a:ext>
            </a:extLst>
          </p:cNvPr>
          <p:cNvGrpSpPr/>
          <p:nvPr/>
        </p:nvGrpSpPr>
        <p:grpSpPr>
          <a:xfrm>
            <a:off x="4529470" y="2279510"/>
            <a:ext cx="7165441" cy="842156"/>
            <a:chOff x="4004304" y="-257217"/>
            <a:chExt cx="7165441" cy="842156"/>
          </a:xfrm>
        </p:grpSpPr>
        <p:sp>
          <p:nvSpPr>
            <p:cNvPr id="40" name="Dikdörtgen: Yuvarlatılmış Üst Köşeler 39">
              <a:extLst>
                <a:ext uri="{FF2B5EF4-FFF2-40B4-BE49-F238E27FC236}">
                  <a16:creationId xmlns:a16="http://schemas.microsoft.com/office/drawing/2014/main" id="{CE3393CF-4C66-4775-9B44-8CA75B9CA3D4}"/>
                </a:ext>
              </a:extLst>
            </p:cNvPr>
            <p:cNvSpPr/>
            <p:nvPr/>
          </p:nvSpPr>
          <p:spPr>
            <a:xfrm rot="5400000">
              <a:off x="7168373" y="-3421285"/>
              <a:ext cx="837303" cy="7165440"/>
            </a:xfrm>
            <a:prstGeom prst="round2SameRect">
              <a:avLst/>
            </a:prstGeom>
            <a:solidFill>
              <a:srgbClr val="E2E7EA"/>
            </a:solidFill>
            <a:ln>
              <a:solidFill>
                <a:schemeClr val="tx1">
                  <a:alpha val="90000"/>
                </a:schemeClr>
              </a:solid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41" name="Dikdörtgen: Yuvarlatılmış Üst Köşeler 4">
              <a:extLst>
                <a:ext uri="{FF2B5EF4-FFF2-40B4-BE49-F238E27FC236}">
                  <a16:creationId xmlns:a16="http://schemas.microsoft.com/office/drawing/2014/main" id="{9052945F-E898-4C00-AAED-4D27E8B53092}"/>
                </a:ext>
              </a:extLst>
            </p:cNvPr>
            <p:cNvSpPr txBox="1"/>
            <p:nvPr/>
          </p:nvSpPr>
          <p:spPr>
            <a:xfrm>
              <a:off x="4004304" y="-170616"/>
              <a:ext cx="7124566" cy="7555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76213" lvl="1" indent="0" algn="l" defTabSz="666750">
                <a:lnSpc>
                  <a:spcPct val="90000"/>
                </a:lnSpc>
                <a:spcBef>
                  <a:spcPct val="0"/>
                </a:spcBef>
                <a:spcAft>
                  <a:spcPct val="15000"/>
                </a:spcAft>
                <a:buNone/>
              </a:pPr>
              <a:r>
                <a:rPr lang="tr-TR" sz="1500" kern="1200" dirty="0">
                  <a:solidFill>
                    <a:schemeClr val="tx1"/>
                  </a:solidFill>
                  <a:cs typeface="Arial" charset="0"/>
                </a:rPr>
                <a:t>Yatırım Teşvik Belgesi düzenlenmiş yatırımlar için Çevre ve Şehircilik Bakanlığınca belirlenen usul ve esaslar çerçevesinde yatırım yeri tahsis edilebilir. </a:t>
              </a:r>
              <a:endParaRPr lang="tr-TR" sz="1500" kern="1200" dirty="0"/>
            </a:p>
          </p:txBody>
        </p:sp>
      </p:grpSp>
      <p:grpSp>
        <p:nvGrpSpPr>
          <p:cNvPr id="34" name="Grup 33">
            <a:extLst>
              <a:ext uri="{FF2B5EF4-FFF2-40B4-BE49-F238E27FC236}">
                <a16:creationId xmlns:a16="http://schemas.microsoft.com/office/drawing/2014/main" id="{F90E09C4-99BB-4187-A2DE-EFA612DE596D}"/>
              </a:ext>
            </a:extLst>
          </p:cNvPr>
          <p:cNvGrpSpPr/>
          <p:nvPr/>
        </p:nvGrpSpPr>
        <p:grpSpPr>
          <a:xfrm>
            <a:off x="525166" y="2284362"/>
            <a:ext cx="4030560" cy="864987"/>
            <a:chOff x="0" y="1120"/>
            <a:chExt cx="4030560" cy="864987"/>
          </a:xfrm>
        </p:grpSpPr>
        <p:sp>
          <p:nvSpPr>
            <p:cNvPr id="38" name="Dikdörtgen: Yuvarlatılmış Köşeler 37">
              <a:extLst>
                <a:ext uri="{FF2B5EF4-FFF2-40B4-BE49-F238E27FC236}">
                  <a16:creationId xmlns:a16="http://schemas.microsoft.com/office/drawing/2014/main" id="{5A39AF6D-2BD4-4959-91A4-78C4B1321CBC}"/>
                </a:ext>
              </a:extLst>
            </p:cNvPr>
            <p:cNvSpPr/>
            <p:nvPr/>
          </p:nvSpPr>
          <p:spPr>
            <a:xfrm>
              <a:off x="0" y="1120"/>
              <a:ext cx="4030560" cy="864987"/>
            </a:xfrm>
            <a:prstGeom prst="roundRect">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9" name="Dikdörtgen: Yuvarlatılmış Köşeler 6">
              <a:extLst>
                <a:ext uri="{FF2B5EF4-FFF2-40B4-BE49-F238E27FC236}">
                  <a16:creationId xmlns:a16="http://schemas.microsoft.com/office/drawing/2014/main" id="{25E8D542-A8B7-4E3B-863C-62FBA4061773}"/>
                </a:ext>
              </a:extLst>
            </p:cNvPr>
            <p:cNvSpPr txBox="1"/>
            <p:nvPr/>
          </p:nvSpPr>
          <p:spPr>
            <a:xfrm>
              <a:off x="42225" y="43345"/>
              <a:ext cx="3946110" cy="780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tr-TR" sz="1800" b="1" kern="1200" dirty="0">
                  <a:effectLst>
                    <a:outerShdw blurRad="38100" dist="38100" dir="2700000" algn="tl">
                      <a:srgbClr val="000000">
                        <a:alpha val="43137"/>
                      </a:srgbClr>
                    </a:outerShdw>
                  </a:effectLst>
                </a:rPr>
                <a:t>Yatırım Yeri Tahsisi</a:t>
              </a:r>
            </a:p>
          </p:txBody>
        </p:sp>
      </p:grpSp>
      <p:grpSp>
        <p:nvGrpSpPr>
          <p:cNvPr id="35" name="Grup 34">
            <a:extLst>
              <a:ext uri="{FF2B5EF4-FFF2-40B4-BE49-F238E27FC236}">
                <a16:creationId xmlns:a16="http://schemas.microsoft.com/office/drawing/2014/main" id="{F6E1EB1A-06D0-4DA6-AA34-D4258488ED17}"/>
              </a:ext>
            </a:extLst>
          </p:cNvPr>
          <p:cNvGrpSpPr/>
          <p:nvPr/>
        </p:nvGrpSpPr>
        <p:grpSpPr>
          <a:xfrm>
            <a:off x="525166" y="3195707"/>
            <a:ext cx="4030560" cy="864987"/>
            <a:chOff x="0" y="918439"/>
            <a:chExt cx="4030560" cy="864987"/>
          </a:xfrm>
        </p:grpSpPr>
        <p:sp>
          <p:nvSpPr>
            <p:cNvPr id="36" name="Dikdörtgen: Yuvarlatılmış Köşeler 35">
              <a:extLst>
                <a:ext uri="{FF2B5EF4-FFF2-40B4-BE49-F238E27FC236}">
                  <a16:creationId xmlns:a16="http://schemas.microsoft.com/office/drawing/2014/main" id="{95278A9E-7F7B-49AC-830A-00E4043B37C7}"/>
                </a:ext>
              </a:extLst>
            </p:cNvPr>
            <p:cNvSpPr/>
            <p:nvPr/>
          </p:nvSpPr>
          <p:spPr>
            <a:xfrm>
              <a:off x="0" y="918439"/>
              <a:ext cx="4030560" cy="864987"/>
            </a:xfrm>
            <a:prstGeom prst="roundRect">
              <a:avLst/>
            </a:pr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p:spPr>
          <p:style>
            <a:lnRef idx="2">
              <a:schemeClr val="lt1">
                <a:hueOff val="0"/>
                <a:satOff val="0"/>
                <a:lumOff val="0"/>
                <a:alphaOff val="0"/>
              </a:schemeClr>
            </a:lnRef>
            <a:fillRef idx="1">
              <a:scrgbClr r="0" g="0" b="0"/>
            </a:fillRef>
            <a:effectRef idx="0">
              <a:schemeClr val="accent2">
                <a:hueOff val="-363841"/>
                <a:satOff val="-20982"/>
                <a:lumOff val="2157"/>
                <a:alphaOff val="0"/>
              </a:schemeClr>
            </a:effectRef>
            <a:fontRef idx="minor">
              <a:schemeClr val="lt1"/>
            </a:fontRef>
          </p:style>
        </p:sp>
        <p:sp>
          <p:nvSpPr>
            <p:cNvPr id="37" name="Dikdörtgen: Yuvarlatılmış Köşeler 8">
              <a:extLst>
                <a:ext uri="{FF2B5EF4-FFF2-40B4-BE49-F238E27FC236}">
                  <a16:creationId xmlns:a16="http://schemas.microsoft.com/office/drawing/2014/main" id="{BEA9831B-E8E5-4A26-8665-3A119CAFFA2E}"/>
                </a:ext>
              </a:extLst>
            </p:cNvPr>
            <p:cNvSpPr txBox="1"/>
            <p:nvPr/>
          </p:nvSpPr>
          <p:spPr>
            <a:xfrm>
              <a:off x="42225" y="960664"/>
              <a:ext cx="3946110" cy="7805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marL="0" lvl="0" indent="0" algn="l" defTabSz="800100">
                <a:lnSpc>
                  <a:spcPct val="90000"/>
                </a:lnSpc>
                <a:spcBef>
                  <a:spcPct val="0"/>
                </a:spcBef>
                <a:spcAft>
                  <a:spcPct val="35000"/>
                </a:spcAft>
                <a:buNone/>
              </a:pPr>
              <a:r>
                <a:rPr lang="tr-TR" sz="1800" b="1" kern="1200" dirty="0">
                  <a:effectLst>
                    <a:outerShdw blurRad="38100" dist="38100" dir="2700000" algn="tl">
                      <a:srgbClr val="000000">
                        <a:alpha val="43137"/>
                      </a:srgbClr>
                    </a:outerShdw>
                  </a:effectLst>
                </a:rPr>
                <a:t>Sigorta Primi İşveren Hissesi Desteği</a:t>
              </a:r>
            </a:p>
          </p:txBody>
        </p:sp>
      </p:grpSp>
    </p:spTree>
    <p:extLst>
      <p:ext uri="{BB962C8B-B14F-4D97-AF65-F5344CB8AC3E}">
        <p14:creationId xmlns:p14="http://schemas.microsoft.com/office/powerpoint/2010/main" val="413885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536D446A-B696-47CB-B152-DEECADB8B1F7}"/>
              </a:ext>
            </a:extLst>
          </p:cNvPr>
          <p:cNvPicPr>
            <a:picLocks noChangeAspect="1"/>
          </p:cNvPicPr>
          <p:nvPr/>
        </p:nvPicPr>
        <p:blipFill>
          <a:blip r:embed="rId2" cstate="print"/>
          <a:stretch>
            <a:fillRect/>
          </a:stretch>
        </p:blipFill>
        <p:spPr>
          <a:xfrm>
            <a:off x="11691539" y="5901499"/>
            <a:ext cx="444339" cy="915097"/>
          </a:xfrm>
          <a:prstGeom prst="rect">
            <a:avLst/>
          </a:prstGeom>
        </p:spPr>
      </p:pic>
      <p:sp>
        <p:nvSpPr>
          <p:cNvPr id="8" name="Slayt Numarası Yer Tutucusu 2">
            <a:extLst>
              <a:ext uri="{FF2B5EF4-FFF2-40B4-BE49-F238E27FC236}">
                <a16:creationId xmlns:a16="http://schemas.microsoft.com/office/drawing/2014/main" id="{3FA1E639-AE7E-41BA-A0E1-D79C111AE5A7}"/>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13</a:t>
            </a:fld>
            <a:endParaRPr lang="tr-TR" dirty="0">
              <a:solidFill>
                <a:prstClr val="white"/>
              </a:solidFill>
            </a:endParaRPr>
          </a:p>
        </p:txBody>
      </p:sp>
      <p:sp>
        <p:nvSpPr>
          <p:cNvPr id="12" name="Dikdörtgen 11">
            <a:extLst>
              <a:ext uri="{FF2B5EF4-FFF2-40B4-BE49-F238E27FC236}">
                <a16:creationId xmlns:a16="http://schemas.microsoft.com/office/drawing/2014/main" id="{F22412CF-00E3-4A9C-B7A6-7DE96ADDA2BD}"/>
              </a:ext>
            </a:extLst>
          </p:cNvPr>
          <p:cNvSpPr/>
          <p:nvPr/>
        </p:nvSpPr>
        <p:spPr>
          <a:xfrm>
            <a:off x="0" y="788484"/>
            <a:ext cx="12192000" cy="986510"/>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Kararda Yer Almayan Diğer Destek Unsurları</a:t>
            </a:r>
          </a:p>
        </p:txBody>
      </p:sp>
      <p:sp>
        <p:nvSpPr>
          <p:cNvPr id="3" name="Serbest Form: Şekil 2">
            <a:extLst>
              <a:ext uri="{FF2B5EF4-FFF2-40B4-BE49-F238E27FC236}">
                <a16:creationId xmlns:a16="http://schemas.microsoft.com/office/drawing/2014/main" id="{7444A6E7-79B3-4B65-BB40-C54FAC44A885}"/>
              </a:ext>
            </a:extLst>
          </p:cNvPr>
          <p:cNvSpPr/>
          <p:nvPr/>
        </p:nvSpPr>
        <p:spPr>
          <a:xfrm>
            <a:off x="2237009" y="1970624"/>
            <a:ext cx="9160225" cy="1930241"/>
          </a:xfrm>
          <a:custGeom>
            <a:avLst/>
            <a:gdLst>
              <a:gd name="connsiteX0" fmla="*/ 169827 w 1018941"/>
              <a:gd name="connsiteY0" fmla="*/ 0 h 9047153"/>
              <a:gd name="connsiteX1" fmla="*/ 849114 w 1018941"/>
              <a:gd name="connsiteY1" fmla="*/ 0 h 9047153"/>
              <a:gd name="connsiteX2" fmla="*/ 1018941 w 1018941"/>
              <a:gd name="connsiteY2" fmla="*/ 169827 h 9047153"/>
              <a:gd name="connsiteX3" fmla="*/ 1018941 w 1018941"/>
              <a:gd name="connsiteY3" fmla="*/ 9047153 h 9047153"/>
              <a:gd name="connsiteX4" fmla="*/ 1018941 w 1018941"/>
              <a:gd name="connsiteY4" fmla="*/ 9047153 h 9047153"/>
              <a:gd name="connsiteX5" fmla="*/ 0 w 1018941"/>
              <a:gd name="connsiteY5" fmla="*/ 9047153 h 9047153"/>
              <a:gd name="connsiteX6" fmla="*/ 0 w 1018941"/>
              <a:gd name="connsiteY6" fmla="*/ 9047153 h 9047153"/>
              <a:gd name="connsiteX7" fmla="*/ 0 w 1018941"/>
              <a:gd name="connsiteY7" fmla="*/ 169827 h 9047153"/>
              <a:gd name="connsiteX8" fmla="*/ 169827 w 1018941"/>
              <a:gd name="connsiteY8" fmla="*/ 0 h 90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941" h="9047153">
                <a:moveTo>
                  <a:pt x="1018941" y="1507893"/>
                </a:moveTo>
                <a:lnTo>
                  <a:pt x="1018941" y="7539260"/>
                </a:lnTo>
                <a:cubicBezTo>
                  <a:pt x="1018941" y="8372045"/>
                  <a:pt x="1010378" y="9047149"/>
                  <a:pt x="999814" y="9047149"/>
                </a:cubicBezTo>
                <a:lnTo>
                  <a:pt x="0" y="9047149"/>
                </a:lnTo>
                <a:lnTo>
                  <a:pt x="0" y="9047149"/>
                </a:lnTo>
                <a:lnTo>
                  <a:pt x="0" y="4"/>
                </a:lnTo>
                <a:lnTo>
                  <a:pt x="0" y="4"/>
                </a:lnTo>
                <a:lnTo>
                  <a:pt x="999814" y="4"/>
                </a:lnTo>
                <a:cubicBezTo>
                  <a:pt x="1010378" y="4"/>
                  <a:pt x="1018941" y="675108"/>
                  <a:pt x="1018941" y="1507893"/>
                </a:cubicBezTo>
                <a:close/>
              </a:path>
            </a:pathLst>
          </a:custGeom>
          <a:solidFill>
            <a:srgbClr val="E2E7EA"/>
          </a:solidFill>
          <a:ln>
            <a:solidFill>
              <a:schemeClr val="tx1">
                <a:alpha val="90000"/>
              </a:schemeClr>
            </a:solid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1911" tIns="70695" rIns="91650" bIns="70697" numCol="1" spcCol="1270" anchor="ctr" anchorCtr="0">
            <a:noAutofit/>
          </a:bodyPr>
          <a:lstStyle/>
          <a:p>
            <a:pPr marL="176213" lvl="1" indent="0" algn="l" defTabSz="488950">
              <a:lnSpc>
                <a:spcPct val="90000"/>
              </a:lnSpc>
              <a:spcBef>
                <a:spcPct val="0"/>
              </a:spcBef>
              <a:spcAft>
                <a:spcPct val="15000"/>
              </a:spcAft>
              <a:buFont typeface="Arial" panose="020B0604020202020204" pitchFamily="34" charset="0"/>
              <a:buChar char="•"/>
            </a:pPr>
            <a:r>
              <a:rPr lang="tr-TR" sz="1400" kern="1200" dirty="0"/>
              <a:t>Yatırım mallarına ilişkin olarak bu malların üreticileri ve tedarikçileri arasında düzenlenen kağıtlara</a:t>
            </a:r>
          </a:p>
          <a:p>
            <a:pPr marL="176213" lvl="1" indent="0" algn="l" defTabSz="488950">
              <a:lnSpc>
                <a:spcPct val="90000"/>
              </a:lnSpc>
              <a:spcBef>
                <a:spcPct val="0"/>
              </a:spcBef>
              <a:spcAft>
                <a:spcPct val="15000"/>
              </a:spcAft>
              <a:buFont typeface="Arial" panose="020B0604020202020204" pitchFamily="34" charset="0"/>
              <a:buChar char="•"/>
            </a:pPr>
            <a:r>
              <a:rPr lang="tr-TR" sz="1400" kern="1200" dirty="0"/>
              <a:t>Yatırıma yönelik gayri maddi hakların kiralanması ve satın alınmasına ilişkin düzenlenen kağıtlara</a:t>
            </a:r>
          </a:p>
          <a:p>
            <a:pPr marL="176213" lvl="1" indent="0" algn="l" defTabSz="488950">
              <a:lnSpc>
                <a:spcPct val="90000"/>
              </a:lnSpc>
              <a:spcBef>
                <a:spcPct val="0"/>
              </a:spcBef>
              <a:spcAft>
                <a:spcPct val="15000"/>
              </a:spcAft>
              <a:buFont typeface="Arial" panose="020B0604020202020204" pitchFamily="34" charset="0"/>
              <a:buChar char="•"/>
            </a:pPr>
            <a:r>
              <a:rPr lang="tr-TR" sz="1400" kern="1200" dirty="0"/>
              <a:t>Sabit kıymet yatırımlarının imal ve inşasına yönelik düzenlenen sözleşmeler, taahhütnameler, teminatlar ve bu mahiyetteki kağıtlara,</a:t>
            </a:r>
          </a:p>
          <a:p>
            <a:pPr marL="176213" lvl="1" indent="0" algn="l" defTabSz="488950">
              <a:lnSpc>
                <a:spcPct val="90000"/>
              </a:lnSpc>
              <a:spcBef>
                <a:spcPct val="0"/>
              </a:spcBef>
              <a:spcAft>
                <a:spcPct val="15000"/>
              </a:spcAft>
              <a:buFont typeface="Arial" panose="020B0604020202020204" pitchFamily="34" charset="0"/>
              <a:buChar char="•"/>
            </a:pPr>
            <a:r>
              <a:rPr lang="tr-TR" sz="1400" kern="1200" dirty="0"/>
              <a:t>Danışmanlık ve teknik müşavirlik hizmetlerine ilişkin düzenlenen kağıtlara</a:t>
            </a:r>
          </a:p>
          <a:p>
            <a:pPr marL="176213" lvl="1" defTabSz="488950">
              <a:lnSpc>
                <a:spcPct val="90000"/>
              </a:lnSpc>
              <a:spcBef>
                <a:spcPct val="0"/>
              </a:spcBef>
              <a:spcAft>
                <a:spcPct val="15000"/>
              </a:spcAft>
            </a:pPr>
            <a:r>
              <a:rPr lang="tr-TR" sz="1400" dirty="0"/>
              <a:t>Damga vergisi istisnası sağlanmış ve Harçlar Kanununda yazılı harçlardan müstesna tutulmuştur. </a:t>
            </a:r>
          </a:p>
          <a:p>
            <a:pPr marL="176213" lvl="1" defTabSz="488950">
              <a:lnSpc>
                <a:spcPct val="90000"/>
              </a:lnSpc>
              <a:spcBef>
                <a:spcPct val="0"/>
              </a:spcBef>
              <a:spcAft>
                <a:spcPct val="15000"/>
              </a:spcAft>
            </a:pPr>
            <a:endParaRPr lang="tr-TR" sz="1200" kern="1200" dirty="0"/>
          </a:p>
        </p:txBody>
      </p:sp>
      <p:sp>
        <p:nvSpPr>
          <p:cNvPr id="4" name="Serbest Form: Şekil 3">
            <a:extLst>
              <a:ext uri="{FF2B5EF4-FFF2-40B4-BE49-F238E27FC236}">
                <a16:creationId xmlns:a16="http://schemas.microsoft.com/office/drawing/2014/main" id="{1B51089B-0500-4074-9A02-2D4BC086D868}"/>
              </a:ext>
            </a:extLst>
          </p:cNvPr>
          <p:cNvSpPr/>
          <p:nvPr/>
        </p:nvSpPr>
        <p:spPr>
          <a:xfrm>
            <a:off x="88810" y="1970624"/>
            <a:ext cx="2113721" cy="986510"/>
          </a:xfrm>
          <a:custGeom>
            <a:avLst/>
            <a:gdLst>
              <a:gd name="connsiteX0" fmla="*/ 0 w 2147251"/>
              <a:gd name="connsiteY0" fmla="*/ 175442 h 1052630"/>
              <a:gd name="connsiteX1" fmla="*/ 175442 w 2147251"/>
              <a:gd name="connsiteY1" fmla="*/ 0 h 1052630"/>
              <a:gd name="connsiteX2" fmla="*/ 1971809 w 2147251"/>
              <a:gd name="connsiteY2" fmla="*/ 0 h 1052630"/>
              <a:gd name="connsiteX3" fmla="*/ 2147251 w 2147251"/>
              <a:gd name="connsiteY3" fmla="*/ 175442 h 1052630"/>
              <a:gd name="connsiteX4" fmla="*/ 2147251 w 2147251"/>
              <a:gd name="connsiteY4" fmla="*/ 877188 h 1052630"/>
              <a:gd name="connsiteX5" fmla="*/ 1971809 w 2147251"/>
              <a:gd name="connsiteY5" fmla="*/ 1052630 h 1052630"/>
              <a:gd name="connsiteX6" fmla="*/ 175442 w 2147251"/>
              <a:gd name="connsiteY6" fmla="*/ 1052630 h 1052630"/>
              <a:gd name="connsiteX7" fmla="*/ 0 w 2147251"/>
              <a:gd name="connsiteY7" fmla="*/ 877188 h 1052630"/>
              <a:gd name="connsiteX8" fmla="*/ 0 w 2147251"/>
              <a:gd name="connsiteY8" fmla="*/ 175442 h 105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251" h="1052630">
                <a:moveTo>
                  <a:pt x="0" y="175442"/>
                </a:moveTo>
                <a:cubicBezTo>
                  <a:pt x="0" y="78548"/>
                  <a:pt x="78548" y="0"/>
                  <a:pt x="175442" y="0"/>
                </a:cubicBezTo>
                <a:lnTo>
                  <a:pt x="1971809" y="0"/>
                </a:lnTo>
                <a:cubicBezTo>
                  <a:pt x="2068703" y="0"/>
                  <a:pt x="2147251" y="78548"/>
                  <a:pt x="2147251" y="175442"/>
                </a:cubicBezTo>
                <a:lnTo>
                  <a:pt x="2147251" y="877188"/>
                </a:lnTo>
                <a:cubicBezTo>
                  <a:pt x="2147251" y="974082"/>
                  <a:pt x="2068703" y="1052630"/>
                  <a:pt x="1971809" y="1052630"/>
                </a:cubicBezTo>
                <a:lnTo>
                  <a:pt x="175442" y="1052630"/>
                </a:lnTo>
                <a:cubicBezTo>
                  <a:pt x="78548" y="1052630"/>
                  <a:pt x="0" y="974082"/>
                  <a:pt x="0" y="877188"/>
                </a:cubicBezTo>
                <a:lnTo>
                  <a:pt x="0" y="175442"/>
                </a:lnTo>
                <a:close/>
              </a:path>
            </a:pathLst>
          </a:cu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19965" tIns="85675" rIns="119965" bIns="8567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800" b="1" kern="1200" dirty="0">
              <a:effectLst>
                <a:outerShdw blurRad="38100" dist="38100" dir="2700000" algn="tl">
                  <a:srgbClr val="000000">
                    <a:alpha val="43137"/>
                  </a:srgbClr>
                </a:outerShdw>
              </a:effectLst>
            </a:endParaRPr>
          </a:p>
          <a:p>
            <a:pPr marL="0" marR="0" lvl="0" indent="0" algn="ctr" defTabSz="914400" eaLnBrk="1" fontAlgn="auto" latinLnBrk="0" hangingPunct="1">
              <a:lnSpc>
                <a:spcPct val="100000"/>
              </a:lnSpc>
              <a:spcBef>
                <a:spcPct val="0"/>
              </a:spcBef>
              <a:spcAft>
                <a:spcPts val="0"/>
              </a:spcAft>
              <a:buClrTx/>
              <a:buSzTx/>
              <a:buFontTx/>
              <a:buNone/>
              <a:tabLst/>
              <a:defRPr/>
            </a:pPr>
            <a:r>
              <a:rPr lang="tr-TR" sz="1600" b="1" kern="1200" dirty="0">
                <a:effectLst>
                  <a:outerShdw blurRad="38100" dist="38100" dir="2700000" algn="tl">
                    <a:srgbClr val="000000">
                      <a:alpha val="43137"/>
                    </a:srgbClr>
                  </a:outerShdw>
                </a:effectLst>
              </a:rPr>
              <a:t>Damga Vergisinden İstisna Edilen Kağıtlar</a:t>
            </a:r>
          </a:p>
          <a:p>
            <a:pPr marL="0" lvl="0" algn="l" defTabSz="800100">
              <a:lnSpc>
                <a:spcPct val="90000"/>
              </a:lnSpc>
              <a:spcBef>
                <a:spcPct val="0"/>
              </a:spcBef>
              <a:spcAft>
                <a:spcPct val="35000"/>
              </a:spcAft>
              <a:buNone/>
            </a:pPr>
            <a:endParaRPr lang="tr-TR" sz="1800" b="1" kern="1200" dirty="0">
              <a:effectLst>
                <a:outerShdw blurRad="38100" dist="38100" dir="2700000" algn="tl">
                  <a:srgbClr val="000000">
                    <a:alpha val="43137"/>
                  </a:srgbClr>
                </a:outerShdw>
              </a:effectLst>
            </a:endParaRPr>
          </a:p>
        </p:txBody>
      </p:sp>
      <p:sp>
        <p:nvSpPr>
          <p:cNvPr id="6" name="Serbest Form: Şekil 5">
            <a:extLst>
              <a:ext uri="{FF2B5EF4-FFF2-40B4-BE49-F238E27FC236}">
                <a16:creationId xmlns:a16="http://schemas.microsoft.com/office/drawing/2014/main" id="{4DA8C94B-3704-4F16-9D36-91E89E00B3D5}"/>
              </a:ext>
            </a:extLst>
          </p:cNvPr>
          <p:cNvSpPr/>
          <p:nvPr/>
        </p:nvSpPr>
        <p:spPr>
          <a:xfrm>
            <a:off x="62334" y="2990229"/>
            <a:ext cx="2140197" cy="910637"/>
          </a:xfrm>
          <a:custGeom>
            <a:avLst/>
            <a:gdLst>
              <a:gd name="connsiteX0" fmla="*/ 0 w 2084363"/>
              <a:gd name="connsiteY0" fmla="*/ 175442 h 1052630"/>
              <a:gd name="connsiteX1" fmla="*/ 175442 w 2084363"/>
              <a:gd name="connsiteY1" fmla="*/ 0 h 1052630"/>
              <a:gd name="connsiteX2" fmla="*/ 1908921 w 2084363"/>
              <a:gd name="connsiteY2" fmla="*/ 0 h 1052630"/>
              <a:gd name="connsiteX3" fmla="*/ 2084363 w 2084363"/>
              <a:gd name="connsiteY3" fmla="*/ 175442 h 1052630"/>
              <a:gd name="connsiteX4" fmla="*/ 2084363 w 2084363"/>
              <a:gd name="connsiteY4" fmla="*/ 877188 h 1052630"/>
              <a:gd name="connsiteX5" fmla="*/ 1908921 w 2084363"/>
              <a:gd name="connsiteY5" fmla="*/ 1052630 h 1052630"/>
              <a:gd name="connsiteX6" fmla="*/ 175442 w 2084363"/>
              <a:gd name="connsiteY6" fmla="*/ 1052630 h 1052630"/>
              <a:gd name="connsiteX7" fmla="*/ 0 w 2084363"/>
              <a:gd name="connsiteY7" fmla="*/ 877188 h 1052630"/>
              <a:gd name="connsiteX8" fmla="*/ 0 w 2084363"/>
              <a:gd name="connsiteY8" fmla="*/ 175442 h 105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4363" h="1052630">
                <a:moveTo>
                  <a:pt x="0" y="175442"/>
                </a:moveTo>
                <a:cubicBezTo>
                  <a:pt x="0" y="78548"/>
                  <a:pt x="78548" y="0"/>
                  <a:pt x="175442" y="0"/>
                </a:cubicBezTo>
                <a:lnTo>
                  <a:pt x="1908921" y="0"/>
                </a:lnTo>
                <a:cubicBezTo>
                  <a:pt x="2005815" y="0"/>
                  <a:pt x="2084363" y="78548"/>
                  <a:pt x="2084363" y="175442"/>
                </a:cubicBezTo>
                <a:lnTo>
                  <a:pt x="2084363" y="877188"/>
                </a:lnTo>
                <a:cubicBezTo>
                  <a:pt x="2084363" y="974082"/>
                  <a:pt x="2005815" y="1052630"/>
                  <a:pt x="1908921" y="1052630"/>
                </a:cubicBezTo>
                <a:lnTo>
                  <a:pt x="175442" y="1052630"/>
                </a:lnTo>
                <a:cubicBezTo>
                  <a:pt x="78548" y="1052630"/>
                  <a:pt x="0" y="974082"/>
                  <a:pt x="0" y="877188"/>
                </a:cubicBezTo>
                <a:lnTo>
                  <a:pt x="0" y="175442"/>
                </a:lnTo>
                <a:close/>
              </a:path>
            </a:pathLst>
          </a:cu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p:spPr>
        <p:style>
          <a:lnRef idx="2">
            <a:schemeClr val="lt1">
              <a:hueOff val="0"/>
              <a:satOff val="0"/>
              <a:lumOff val="0"/>
              <a:alphaOff val="0"/>
            </a:schemeClr>
          </a:lnRef>
          <a:fillRef idx="1">
            <a:scrgbClr r="0" g="0" b="0"/>
          </a:fillRef>
          <a:effectRef idx="0">
            <a:schemeClr val="accent2">
              <a:hueOff val="-485121"/>
              <a:satOff val="-27976"/>
              <a:lumOff val="2876"/>
              <a:alphaOff val="0"/>
            </a:schemeClr>
          </a:effectRef>
          <a:fontRef idx="minor">
            <a:schemeClr val="lt1"/>
          </a:fontRef>
        </p:style>
        <p:txBody>
          <a:bodyPr spcFirstLastPara="0" vert="horz" wrap="square" lIns="188545" tIns="119965" rIns="188545" bIns="11996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b="1" kern="1200" dirty="0">
                <a:solidFill>
                  <a:prstClr val="white"/>
                </a:solidFill>
                <a:effectLst>
                  <a:outerShdw blurRad="38100" dist="38100" dir="2700000" algn="tl">
                    <a:srgbClr val="000000">
                      <a:alpha val="43137"/>
                    </a:srgbClr>
                  </a:outerShdw>
                </a:effectLst>
                <a:latin typeface="+mn-lt"/>
                <a:ea typeface="+mn-ea"/>
                <a:cs typeface="+mn-cs"/>
              </a:rPr>
              <a:t> </a:t>
            </a:r>
            <a:r>
              <a:rPr lang="tr-TR" sz="1600" b="1" kern="1200" dirty="0">
                <a:solidFill>
                  <a:prstClr val="white"/>
                </a:solidFill>
                <a:effectLst>
                  <a:outerShdw blurRad="38100" dist="38100" dir="2700000" algn="tl">
                    <a:srgbClr val="000000">
                      <a:alpha val="43137"/>
                    </a:srgbClr>
                  </a:outerShdw>
                </a:effectLst>
                <a:latin typeface="+mn-lt"/>
                <a:ea typeface="+mn-ea"/>
                <a:cs typeface="+mn-cs"/>
              </a:rPr>
              <a:t>Harçlar Kanunu Kapsamındaki İstisnalar </a:t>
            </a:r>
            <a:endParaRPr lang="tr-TR" sz="1800" b="1" kern="1200" dirty="0">
              <a:effectLst>
                <a:outerShdw blurRad="38100" dist="38100" dir="2700000" algn="tl">
                  <a:srgbClr val="000000">
                    <a:alpha val="43137"/>
                  </a:srgbClr>
                </a:outerShdw>
              </a:effectLst>
            </a:endParaRPr>
          </a:p>
        </p:txBody>
      </p:sp>
      <p:sp>
        <p:nvSpPr>
          <p:cNvPr id="10" name="Serbest Form: Şekil 9">
            <a:extLst>
              <a:ext uri="{FF2B5EF4-FFF2-40B4-BE49-F238E27FC236}">
                <a16:creationId xmlns:a16="http://schemas.microsoft.com/office/drawing/2014/main" id="{D3558072-A980-4739-97DB-11B5D5E018C4}"/>
              </a:ext>
            </a:extLst>
          </p:cNvPr>
          <p:cNvSpPr/>
          <p:nvPr/>
        </p:nvSpPr>
        <p:spPr>
          <a:xfrm>
            <a:off x="2248802" y="3984770"/>
            <a:ext cx="9160225" cy="2692867"/>
          </a:xfrm>
          <a:custGeom>
            <a:avLst/>
            <a:gdLst>
              <a:gd name="connsiteX0" fmla="*/ 169827 w 1018941"/>
              <a:gd name="connsiteY0" fmla="*/ 0 h 9080904"/>
              <a:gd name="connsiteX1" fmla="*/ 849114 w 1018941"/>
              <a:gd name="connsiteY1" fmla="*/ 0 h 9080904"/>
              <a:gd name="connsiteX2" fmla="*/ 1018941 w 1018941"/>
              <a:gd name="connsiteY2" fmla="*/ 169827 h 9080904"/>
              <a:gd name="connsiteX3" fmla="*/ 1018941 w 1018941"/>
              <a:gd name="connsiteY3" fmla="*/ 9080904 h 9080904"/>
              <a:gd name="connsiteX4" fmla="*/ 1018941 w 1018941"/>
              <a:gd name="connsiteY4" fmla="*/ 9080904 h 9080904"/>
              <a:gd name="connsiteX5" fmla="*/ 0 w 1018941"/>
              <a:gd name="connsiteY5" fmla="*/ 9080904 h 9080904"/>
              <a:gd name="connsiteX6" fmla="*/ 0 w 1018941"/>
              <a:gd name="connsiteY6" fmla="*/ 9080904 h 9080904"/>
              <a:gd name="connsiteX7" fmla="*/ 0 w 1018941"/>
              <a:gd name="connsiteY7" fmla="*/ 169827 h 9080904"/>
              <a:gd name="connsiteX8" fmla="*/ 169827 w 1018941"/>
              <a:gd name="connsiteY8" fmla="*/ 0 h 908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941" h="9080904">
                <a:moveTo>
                  <a:pt x="1018941" y="1513518"/>
                </a:moveTo>
                <a:lnTo>
                  <a:pt x="1018941" y="7567386"/>
                </a:lnTo>
                <a:cubicBezTo>
                  <a:pt x="1018941" y="8403278"/>
                  <a:pt x="1010409" y="9080900"/>
                  <a:pt x="999885" y="9080900"/>
                </a:cubicBezTo>
                <a:lnTo>
                  <a:pt x="0" y="9080900"/>
                </a:lnTo>
                <a:lnTo>
                  <a:pt x="0" y="9080900"/>
                </a:lnTo>
                <a:lnTo>
                  <a:pt x="0" y="4"/>
                </a:lnTo>
                <a:lnTo>
                  <a:pt x="0" y="4"/>
                </a:lnTo>
                <a:lnTo>
                  <a:pt x="999885" y="4"/>
                </a:lnTo>
                <a:cubicBezTo>
                  <a:pt x="1010409" y="4"/>
                  <a:pt x="1018941" y="677626"/>
                  <a:pt x="1018941" y="1513518"/>
                </a:cubicBezTo>
                <a:close/>
              </a:path>
            </a:pathLst>
          </a:custGeom>
          <a:solidFill>
            <a:srgbClr val="E2E7EA"/>
          </a:solidFill>
          <a:ln>
            <a:solidFill>
              <a:schemeClr val="tx1">
                <a:alpha val="90000"/>
              </a:schemeClr>
            </a:solidFill>
          </a:ln>
        </p:spPr>
        <p:style>
          <a:lnRef idx="2">
            <a:scrgbClr r="0" g="0" b="0"/>
          </a:lnRef>
          <a:fillRef idx="1">
            <a:scrgbClr r="0" g="0" b="0"/>
          </a:fillRef>
          <a:effectRef idx="0">
            <a:schemeClr val="accent2">
              <a:tint val="40000"/>
              <a:alpha val="90000"/>
              <a:hueOff val="-566151"/>
              <a:satOff val="-50231"/>
              <a:lumOff val="-513"/>
              <a:alphaOff val="0"/>
            </a:schemeClr>
          </a:effectRef>
          <a:fontRef idx="minor">
            <a:schemeClr val="dk1">
              <a:hueOff val="0"/>
              <a:satOff val="0"/>
              <a:lumOff val="0"/>
              <a:alphaOff val="0"/>
            </a:schemeClr>
          </a:fontRef>
        </p:style>
        <p:txBody>
          <a:bodyPr spcFirstLastPara="0" vert="horz" wrap="square" lIns="41911" tIns="70696" rIns="91651" bIns="70697" numCol="1" spcCol="1270" anchor="ctr" anchorCtr="0">
            <a:noAutofit/>
          </a:bodyPr>
          <a:lstStyle/>
          <a:p>
            <a:pPr marL="347663" lvl="1" indent="-171450" defTabSz="488950">
              <a:lnSpc>
                <a:spcPct val="90000"/>
              </a:lnSpc>
              <a:spcBef>
                <a:spcPct val="0"/>
              </a:spcBef>
              <a:spcAft>
                <a:spcPct val="15000"/>
              </a:spcAft>
              <a:buFont typeface="Arial" panose="020B0604020202020204" pitchFamily="34" charset="0"/>
              <a:buChar char="•"/>
            </a:pPr>
            <a:r>
              <a:rPr lang="tr-TR" sz="1300" dirty="0"/>
              <a:t>İnşa edilen binalar için, inşalarının sona erdiği tarihi takip eden bütçe yılından itibaren beş yıl süre ile</a:t>
            </a:r>
          </a:p>
          <a:p>
            <a:pPr marL="347663" lvl="1" indent="-171450" defTabSz="488950">
              <a:lnSpc>
                <a:spcPct val="90000"/>
              </a:lnSpc>
              <a:spcBef>
                <a:spcPct val="0"/>
              </a:spcBef>
              <a:spcAft>
                <a:spcPct val="15000"/>
              </a:spcAft>
              <a:buFont typeface="Arial" panose="020B0604020202020204" pitchFamily="34" charset="0"/>
              <a:buChar char="•"/>
            </a:pPr>
            <a:r>
              <a:rPr lang="tr-TR" sz="1300" dirty="0"/>
              <a:t>İktisap olunan  veya tahsis edilen araziler için, yatırım teşvik belgesi süresince</a:t>
            </a:r>
          </a:p>
          <a:p>
            <a:pPr marL="176213" lvl="1" defTabSz="488950">
              <a:lnSpc>
                <a:spcPct val="90000"/>
              </a:lnSpc>
              <a:spcBef>
                <a:spcPct val="0"/>
              </a:spcBef>
              <a:spcAft>
                <a:spcPct val="15000"/>
              </a:spcAft>
            </a:pPr>
            <a:r>
              <a:rPr lang="tr-TR" sz="1300" dirty="0"/>
              <a:t>      </a:t>
            </a:r>
            <a:r>
              <a:rPr lang="tr-TR" sz="1300" b="1" dirty="0"/>
              <a:t>geçici emlak vergisi muafiyeti </a:t>
            </a:r>
            <a:r>
              <a:rPr lang="tr-TR" sz="1300" dirty="0"/>
              <a:t>sağlanmıştır.</a:t>
            </a:r>
          </a:p>
          <a:p>
            <a:pPr marL="176213" lvl="1" defTabSz="488950">
              <a:lnSpc>
                <a:spcPct val="90000"/>
              </a:lnSpc>
              <a:spcBef>
                <a:spcPct val="0"/>
              </a:spcBef>
              <a:spcAft>
                <a:spcPct val="15000"/>
              </a:spcAft>
            </a:pPr>
            <a:r>
              <a:rPr lang="tr-TR" sz="1300" b="1" dirty="0"/>
              <a:t>Binalara yönelik geçici emlak vergisi muafiyetinden faydalanabilmek için; </a:t>
            </a:r>
          </a:p>
          <a:p>
            <a:pPr marL="176213" lvl="1" defTabSz="488950">
              <a:lnSpc>
                <a:spcPct val="90000"/>
              </a:lnSpc>
              <a:spcBef>
                <a:spcPct val="0"/>
              </a:spcBef>
              <a:spcAft>
                <a:spcPct val="15000"/>
              </a:spcAft>
            </a:pPr>
            <a:r>
              <a:rPr lang="tr-TR" sz="1300" dirty="0"/>
              <a:t>•	Bina inşaatının Yatırım Teşvik Belgesinin tamamlama vizesinin yapılacağı tarihten önce sona ermiş olması,   </a:t>
            </a:r>
          </a:p>
          <a:p>
            <a:pPr marL="176213" lvl="1" defTabSz="488950">
              <a:lnSpc>
                <a:spcPct val="90000"/>
              </a:lnSpc>
              <a:spcBef>
                <a:spcPct val="0"/>
              </a:spcBef>
              <a:spcAft>
                <a:spcPct val="15000"/>
              </a:spcAft>
            </a:pPr>
            <a:r>
              <a:rPr lang="tr-TR" sz="1300" dirty="0"/>
              <a:t>•	Yeni inşa edilen binaya ilişkin olarak 1319 sayılı Kanunun 23 üncü maddesi gereği verilecek olan emlak vergisi (bina) bildirimiyle birlikte Yatırım Teşvik Belgesinin bir örneğinin de ilgili belediyeye verilmesi,</a:t>
            </a:r>
          </a:p>
          <a:p>
            <a:pPr marL="176213" lvl="1" defTabSz="488950">
              <a:lnSpc>
                <a:spcPct val="90000"/>
              </a:lnSpc>
              <a:spcBef>
                <a:spcPct val="0"/>
              </a:spcBef>
              <a:spcAft>
                <a:spcPct val="15000"/>
              </a:spcAft>
            </a:pPr>
            <a:r>
              <a:rPr lang="tr-TR" sz="1300" dirty="0"/>
              <a:t>•	1/1/2017 tarihi itibariyle yatırım süresinin devam etmesi,</a:t>
            </a:r>
          </a:p>
          <a:p>
            <a:pPr marL="176213" lvl="1" defTabSz="488950">
              <a:lnSpc>
                <a:spcPct val="90000"/>
              </a:lnSpc>
              <a:spcBef>
                <a:spcPct val="0"/>
              </a:spcBef>
              <a:spcAft>
                <a:spcPct val="15000"/>
              </a:spcAft>
            </a:pPr>
            <a:r>
              <a:rPr lang="tr-TR" sz="1300" b="1" dirty="0"/>
              <a:t>Arazilere yönelik geçici emlak vergisi muafiyetinden faydalanabilmek için; </a:t>
            </a:r>
          </a:p>
          <a:p>
            <a:pPr marL="176213" lvl="1" defTabSz="488950">
              <a:lnSpc>
                <a:spcPct val="90000"/>
              </a:lnSpc>
              <a:spcBef>
                <a:spcPct val="0"/>
              </a:spcBef>
              <a:spcAft>
                <a:spcPct val="15000"/>
              </a:spcAft>
            </a:pPr>
            <a:r>
              <a:rPr lang="tr-TR" sz="1300" dirty="0"/>
              <a:t>•	Yatırım Teşvik Belgesinin tamamlama vizesinin yapılacağı tarihten önce arazinin iktisap olunması ve tahsis edilmesi,   </a:t>
            </a:r>
          </a:p>
          <a:p>
            <a:pPr marL="176213" lvl="1" defTabSz="488950">
              <a:lnSpc>
                <a:spcPct val="90000"/>
              </a:lnSpc>
              <a:spcBef>
                <a:spcPct val="0"/>
              </a:spcBef>
              <a:spcAft>
                <a:spcPct val="15000"/>
              </a:spcAft>
            </a:pPr>
            <a:r>
              <a:rPr lang="tr-TR" sz="1300" dirty="0"/>
              <a:t>•	Arazinin Yatırım Teşvik Belgesi kapsamında yapılan yatırımlar için iktisap olunduğunun veya tahsis edildiğinin, Yatırım Teşvik Belgesinin bir örneğiyle birlikte ilgili belediyeye bütçe yılı içerisinde bildirilmesi,</a:t>
            </a:r>
          </a:p>
          <a:p>
            <a:pPr marL="176213" lvl="1" defTabSz="488950">
              <a:lnSpc>
                <a:spcPct val="90000"/>
              </a:lnSpc>
              <a:spcBef>
                <a:spcPct val="0"/>
              </a:spcBef>
              <a:spcAft>
                <a:spcPct val="15000"/>
              </a:spcAft>
            </a:pPr>
            <a:r>
              <a:rPr lang="tr-TR" sz="1300" dirty="0"/>
              <a:t>•	1/1/2017 tarihi itibariyle yatırım süresinin devam etmesi, gerekmektedir.</a:t>
            </a:r>
          </a:p>
        </p:txBody>
      </p:sp>
      <p:sp>
        <p:nvSpPr>
          <p:cNvPr id="11" name="Serbest Form: Şekil 10">
            <a:extLst>
              <a:ext uri="{FF2B5EF4-FFF2-40B4-BE49-F238E27FC236}">
                <a16:creationId xmlns:a16="http://schemas.microsoft.com/office/drawing/2014/main" id="{51663CA4-31D4-465A-8836-3620ABF3E73A}"/>
              </a:ext>
            </a:extLst>
          </p:cNvPr>
          <p:cNvSpPr/>
          <p:nvPr/>
        </p:nvSpPr>
        <p:spPr>
          <a:xfrm>
            <a:off x="88810" y="3984770"/>
            <a:ext cx="2113721" cy="2692867"/>
          </a:xfrm>
          <a:custGeom>
            <a:avLst/>
            <a:gdLst>
              <a:gd name="connsiteX0" fmla="*/ 0 w 2113721"/>
              <a:gd name="connsiteY0" fmla="*/ 197345 h 1184048"/>
              <a:gd name="connsiteX1" fmla="*/ 197345 w 2113721"/>
              <a:gd name="connsiteY1" fmla="*/ 0 h 1184048"/>
              <a:gd name="connsiteX2" fmla="*/ 1916376 w 2113721"/>
              <a:gd name="connsiteY2" fmla="*/ 0 h 1184048"/>
              <a:gd name="connsiteX3" fmla="*/ 2113721 w 2113721"/>
              <a:gd name="connsiteY3" fmla="*/ 197345 h 1184048"/>
              <a:gd name="connsiteX4" fmla="*/ 2113721 w 2113721"/>
              <a:gd name="connsiteY4" fmla="*/ 986703 h 1184048"/>
              <a:gd name="connsiteX5" fmla="*/ 1916376 w 2113721"/>
              <a:gd name="connsiteY5" fmla="*/ 1184048 h 1184048"/>
              <a:gd name="connsiteX6" fmla="*/ 197345 w 2113721"/>
              <a:gd name="connsiteY6" fmla="*/ 1184048 h 1184048"/>
              <a:gd name="connsiteX7" fmla="*/ 0 w 2113721"/>
              <a:gd name="connsiteY7" fmla="*/ 986703 h 1184048"/>
              <a:gd name="connsiteX8" fmla="*/ 0 w 2113721"/>
              <a:gd name="connsiteY8" fmla="*/ 197345 h 118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721" h="1184048">
                <a:moveTo>
                  <a:pt x="0" y="197345"/>
                </a:moveTo>
                <a:cubicBezTo>
                  <a:pt x="0" y="88354"/>
                  <a:pt x="88354" y="0"/>
                  <a:pt x="197345" y="0"/>
                </a:cubicBezTo>
                <a:lnTo>
                  <a:pt x="1916376" y="0"/>
                </a:lnTo>
                <a:cubicBezTo>
                  <a:pt x="2025367" y="0"/>
                  <a:pt x="2113721" y="88354"/>
                  <a:pt x="2113721" y="197345"/>
                </a:cubicBezTo>
                <a:lnTo>
                  <a:pt x="2113721" y="986703"/>
                </a:lnTo>
                <a:cubicBezTo>
                  <a:pt x="2113721" y="1095694"/>
                  <a:pt x="2025367" y="1184048"/>
                  <a:pt x="1916376" y="1184048"/>
                </a:cubicBezTo>
                <a:lnTo>
                  <a:pt x="197345" y="1184048"/>
                </a:lnTo>
                <a:cubicBezTo>
                  <a:pt x="88354" y="1184048"/>
                  <a:pt x="0" y="1095694"/>
                  <a:pt x="0" y="986703"/>
                </a:cubicBezTo>
                <a:lnTo>
                  <a:pt x="0" y="197345"/>
                </a:lnTo>
                <a:close/>
              </a:path>
            </a:pathLst>
          </a:cu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p:spPr>
        <p:style>
          <a:lnRef idx="2">
            <a:schemeClr val="lt1">
              <a:hueOff val="0"/>
              <a:satOff val="0"/>
              <a:lumOff val="0"/>
              <a:alphaOff val="0"/>
            </a:schemeClr>
          </a:lnRef>
          <a:fillRef idx="1">
            <a:scrgbClr r="0" g="0" b="0"/>
          </a:fillRef>
          <a:effectRef idx="0">
            <a:schemeClr val="accent2">
              <a:hueOff val="-970242"/>
              <a:satOff val="-55952"/>
              <a:lumOff val="5752"/>
              <a:alphaOff val="0"/>
            </a:schemeClr>
          </a:effectRef>
          <a:fontRef idx="minor">
            <a:schemeClr val="lt1"/>
          </a:fontRef>
        </p:style>
        <p:txBody>
          <a:bodyPr spcFirstLastPara="0" vert="horz" wrap="square" lIns="118760" tIns="88280" rIns="118760" bIns="882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1600" b="1" kern="1200" dirty="0">
                <a:solidFill>
                  <a:prstClr val="white"/>
                </a:solidFill>
                <a:effectLst>
                  <a:outerShdw blurRad="38100" dist="38100" dir="2700000" algn="tl">
                    <a:srgbClr val="000000">
                      <a:alpha val="43137"/>
                    </a:srgbClr>
                  </a:outerShdw>
                </a:effectLst>
                <a:latin typeface="+mn-lt"/>
                <a:ea typeface="+mn-ea"/>
                <a:cs typeface="+mn-cs"/>
              </a:rPr>
              <a:t>Emlak Vergisi Kanunu Kapsamındaki İstisnalar</a:t>
            </a:r>
          </a:p>
          <a:p>
            <a:pPr algn="ctr">
              <a:spcBef>
                <a:spcPct val="0"/>
              </a:spcBef>
              <a:buNone/>
            </a:pPr>
            <a:endParaRPr lang="tr-TR" sz="1800" b="1" kern="1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729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536D446A-B696-47CB-B152-DEECADB8B1F7}"/>
              </a:ext>
            </a:extLst>
          </p:cNvPr>
          <p:cNvPicPr>
            <a:picLocks noChangeAspect="1"/>
          </p:cNvPicPr>
          <p:nvPr/>
        </p:nvPicPr>
        <p:blipFill>
          <a:blip r:embed="rId2" cstate="print"/>
          <a:stretch>
            <a:fillRect/>
          </a:stretch>
        </p:blipFill>
        <p:spPr>
          <a:xfrm>
            <a:off x="11691539" y="5901499"/>
            <a:ext cx="444339" cy="915097"/>
          </a:xfrm>
          <a:prstGeom prst="rect">
            <a:avLst/>
          </a:prstGeom>
        </p:spPr>
      </p:pic>
      <p:sp>
        <p:nvSpPr>
          <p:cNvPr id="8" name="Slayt Numarası Yer Tutucusu 2">
            <a:extLst>
              <a:ext uri="{FF2B5EF4-FFF2-40B4-BE49-F238E27FC236}">
                <a16:creationId xmlns:a16="http://schemas.microsoft.com/office/drawing/2014/main" id="{3FA1E639-AE7E-41BA-A0E1-D79C111AE5A7}"/>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14</a:t>
            </a:fld>
            <a:endParaRPr lang="tr-TR" dirty="0">
              <a:solidFill>
                <a:prstClr val="white"/>
              </a:solidFill>
            </a:endParaRPr>
          </a:p>
        </p:txBody>
      </p:sp>
      <p:sp>
        <p:nvSpPr>
          <p:cNvPr id="12" name="Dikdörtgen 11">
            <a:extLst>
              <a:ext uri="{FF2B5EF4-FFF2-40B4-BE49-F238E27FC236}">
                <a16:creationId xmlns:a16="http://schemas.microsoft.com/office/drawing/2014/main" id="{F22412CF-00E3-4A9C-B7A6-7DE96ADDA2BD}"/>
              </a:ext>
            </a:extLst>
          </p:cNvPr>
          <p:cNvSpPr/>
          <p:nvPr/>
        </p:nvSpPr>
        <p:spPr>
          <a:xfrm>
            <a:off x="8108" y="853014"/>
            <a:ext cx="12183891" cy="1294567"/>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Kararda Yer Almayan Diğer Destek Unsurları</a:t>
            </a:r>
          </a:p>
        </p:txBody>
      </p:sp>
      <p:sp>
        <p:nvSpPr>
          <p:cNvPr id="16" name="Serbest Form: Şekil 15">
            <a:extLst>
              <a:ext uri="{FF2B5EF4-FFF2-40B4-BE49-F238E27FC236}">
                <a16:creationId xmlns:a16="http://schemas.microsoft.com/office/drawing/2014/main" id="{7571E70C-EF4B-4B94-A5F6-3D34D73154E5}"/>
              </a:ext>
            </a:extLst>
          </p:cNvPr>
          <p:cNvSpPr/>
          <p:nvPr/>
        </p:nvSpPr>
        <p:spPr>
          <a:xfrm>
            <a:off x="8108" y="2348917"/>
            <a:ext cx="2140197" cy="4141071"/>
          </a:xfrm>
          <a:custGeom>
            <a:avLst/>
            <a:gdLst>
              <a:gd name="connsiteX0" fmla="*/ 0 w 2140197"/>
              <a:gd name="connsiteY0" fmla="*/ 175442 h 1052630"/>
              <a:gd name="connsiteX1" fmla="*/ 175442 w 2140197"/>
              <a:gd name="connsiteY1" fmla="*/ 0 h 1052630"/>
              <a:gd name="connsiteX2" fmla="*/ 1964755 w 2140197"/>
              <a:gd name="connsiteY2" fmla="*/ 0 h 1052630"/>
              <a:gd name="connsiteX3" fmla="*/ 2140197 w 2140197"/>
              <a:gd name="connsiteY3" fmla="*/ 175442 h 1052630"/>
              <a:gd name="connsiteX4" fmla="*/ 2140197 w 2140197"/>
              <a:gd name="connsiteY4" fmla="*/ 877188 h 1052630"/>
              <a:gd name="connsiteX5" fmla="*/ 1964755 w 2140197"/>
              <a:gd name="connsiteY5" fmla="*/ 1052630 h 1052630"/>
              <a:gd name="connsiteX6" fmla="*/ 175442 w 2140197"/>
              <a:gd name="connsiteY6" fmla="*/ 1052630 h 1052630"/>
              <a:gd name="connsiteX7" fmla="*/ 0 w 2140197"/>
              <a:gd name="connsiteY7" fmla="*/ 877188 h 1052630"/>
              <a:gd name="connsiteX8" fmla="*/ 0 w 2140197"/>
              <a:gd name="connsiteY8" fmla="*/ 175442 h 105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197" h="1052630">
                <a:moveTo>
                  <a:pt x="0" y="175442"/>
                </a:moveTo>
                <a:cubicBezTo>
                  <a:pt x="0" y="78548"/>
                  <a:pt x="78548" y="0"/>
                  <a:pt x="175442" y="0"/>
                </a:cubicBezTo>
                <a:lnTo>
                  <a:pt x="1964755" y="0"/>
                </a:lnTo>
                <a:cubicBezTo>
                  <a:pt x="2061649" y="0"/>
                  <a:pt x="2140197" y="78548"/>
                  <a:pt x="2140197" y="175442"/>
                </a:cubicBezTo>
                <a:lnTo>
                  <a:pt x="2140197" y="877188"/>
                </a:lnTo>
                <a:cubicBezTo>
                  <a:pt x="2140197" y="974082"/>
                  <a:pt x="2061649" y="1052630"/>
                  <a:pt x="1964755" y="1052630"/>
                </a:cubicBezTo>
                <a:lnTo>
                  <a:pt x="175442" y="1052630"/>
                </a:lnTo>
                <a:cubicBezTo>
                  <a:pt x="78548" y="1052630"/>
                  <a:pt x="0" y="974082"/>
                  <a:pt x="0" y="877188"/>
                </a:cubicBezTo>
                <a:lnTo>
                  <a:pt x="0" y="175442"/>
                </a:lnTo>
                <a:close/>
              </a:path>
            </a:pathLst>
          </a:cu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p:spPr>
        <p:style>
          <a:lnRef idx="2">
            <a:schemeClr val="lt1">
              <a:hueOff val="0"/>
              <a:satOff val="0"/>
              <a:lumOff val="0"/>
              <a:alphaOff val="0"/>
            </a:schemeClr>
          </a:lnRef>
          <a:fillRef idx="1">
            <a:scrgbClr r="0" g="0" b="0"/>
          </a:fillRef>
          <a:effectRef idx="0">
            <a:schemeClr val="accent2">
              <a:hueOff val="-1455363"/>
              <a:satOff val="-83928"/>
              <a:lumOff val="8628"/>
              <a:alphaOff val="0"/>
            </a:schemeClr>
          </a:effectRef>
          <a:fontRef idx="minor">
            <a:schemeClr val="lt1"/>
          </a:fontRef>
        </p:style>
        <p:txBody>
          <a:bodyPr spcFirstLastPara="0" vert="horz" wrap="square" lIns="112345" tIns="81865" rIns="112345" bIns="8186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000" b="1" kern="1200" dirty="0">
                <a:solidFill>
                  <a:prstClr val="white"/>
                </a:solidFill>
                <a:effectLst>
                  <a:outerShdw blurRad="38100" dist="38100" dir="2700000" algn="tl">
                    <a:srgbClr val="000000">
                      <a:alpha val="43137"/>
                    </a:srgbClr>
                  </a:outerShdw>
                </a:effectLst>
                <a:latin typeface="+mn-lt"/>
                <a:ea typeface="+mn-ea"/>
                <a:cs typeface="+mn-cs"/>
              </a:rPr>
              <a:t>Belediye Gelirleri Kanunu Kapsamındaki İstisnalar</a:t>
            </a:r>
            <a:endParaRPr lang="tr-TR" sz="2400" b="1" dirty="0">
              <a:effectLst>
                <a:outerShdw blurRad="38100" dist="38100" dir="2700000" algn="tl">
                  <a:srgbClr val="000000">
                    <a:alpha val="43137"/>
                  </a:srgbClr>
                </a:outerShdw>
              </a:effectLst>
            </a:endParaRPr>
          </a:p>
        </p:txBody>
      </p:sp>
      <p:sp>
        <p:nvSpPr>
          <p:cNvPr id="17" name="Serbest Form: Şekil 16">
            <a:extLst>
              <a:ext uri="{FF2B5EF4-FFF2-40B4-BE49-F238E27FC236}">
                <a16:creationId xmlns:a16="http://schemas.microsoft.com/office/drawing/2014/main" id="{9DAC50C6-9B97-4679-A080-7CAE8393FE28}"/>
              </a:ext>
            </a:extLst>
          </p:cNvPr>
          <p:cNvSpPr/>
          <p:nvPr/>
        </p:nvSpPr>
        <p:spPr>
          <a:xfrm>
            <a:off x="2194577" y="2348917"/>
            <a:ext cx="9492273" cy="4141071"/>
          </a:xfrm>
          <a:custGeom>
            <a:avLst/>
            <a:gdLst>
              <a:gd name="connsiteX0" fmla="*/ 169827 w 1018941"/>
              <a:gd name="connsiteY0" fmla="*/ 0 h 9054508"/>
              <a:gd name="connsiteX1" fmla="*/ 849114 w 1018941"/>
              <a:gd name="connsiteY1" fmla="*/ 0 h 9054508"/>
              <a:gd name="connsiteX2" fmla="*/ 1018941 w 1018941"/>
              <a:gd name="connsiteY2" fmla="*/ 169827 h 9054508"/>
              <a:gd name="connsiteX3" fmla="*/ 1018941 w 1018941"/>
              <a:gd name="connsiteY3" fmla="*/ 9054508 h 9054508"/>
              <a:gd name="connsiteX4" fmla="*/ 1018941 w 1018941"/>
              <a:gd name="connsiteY4" fmla="*/ 9054508 h 9054508"/>
              <a:gd name="connsiteX5" fmla="*/ 0 w 1018941"/>
              <a:gd name="connsiteY5" fmla="*/ 9054508 h 9054508"/>
              <a:gd name="connsiteX6" fmla="*/ 0 w 1018941"/>
              <a:gd name="connsiteY6" fmla="*/ 9054508 h 9054508"/>
              <a:gd name="connsiteX7" fmla="*/ 0 w 1018941"/>
              <a:gd name="connsiteY7" fmla="*/ 169827 h 9054508"/>
              <a:gd name="connsiteX8" fmla="*/ 169827 w 1018941"/>
              <a:gd name="connsiteY8" fmla="*/ 0 h 905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941" h="9054508">
                <a:moveTo>
                  <a:pt x="1018941" y="1509119"/>
                </a:moveTo>
                <a:lnTo>
                  <a:pt x="1018941" y="7545389"/>
                </a:lnTo>
                <a:cubicBezTo>
                  <a:pt x="1018941" y="8378851"/>
                  <a:pt x="1010385" y="9054504"/>
                  <a:pt x="999830" y="9054504"/>
                </a:cubicBezTo>
                <a:lnTo>
                  <a:pt x="0" y="9054504"/>
                </a:lnTo>
                <a:lnTo>
                  <a:pt x="0" y="9054504"/>
                </a:lnTo>
                <a:lnTo>
                  <a:pt x="0" y="4"/>
                </a:lnTo>
                <a:lnTo>
                  <a:pt x="0" y="4"/>
                </a:lnTo>
                <a:lnTo>
                  <a:pt x="999830" y="4"/>
                </a:lnTo>
                <a:cubicBezTo>
                  <a:pt x="1010385" y="4"/>
                  <a:pt x="1018941" y="675657"/>
                  <a:pt x="1018941" y="1509119"/>
                </a:cubicBezTo>
                <a:close/>
              </a:path>
            </a:pathLst>
          </a:custGeom>
          <a:solidFill>
            <a:srgbClr val="E2E7EA"/>
          </a:solidFill>
          <a:ln>
            <a:solidFill>
              <a:schemeClr val="tx1">
                <a:alpha val="90000"/>
              </a:schemeClr>
            </a:solidFill>
          </a:ln>
        </p:spPr>
        <p:style>
          <a:lnRef idx="2">
            <a:scrgbClr r="0" g="0" b="0"/>
          </a:lnRef>
          <a:fillRef idx="1">
            <a:scrgbClr r="0" g="0" b="0"/>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txBody>
          <a:bodyPr spcFirstLastPara="0" vert="horz" wrap="square" lIns="41911" tIns="70696" rIns="91651" bIns="70697" numCol="1" spcCol="1270" anchor="ctr" anchorCtr="0">
            <a:noAutofit/>
          </a:bodyPr>
          <a:lstStyle/>
          <a:p>
            <a:pPr marL="347663" lvl="1" indent="-171450" defTabSz="488950">
              <a:lnSpc>
                <a:spcPct val="90000"/>
              </a:lnSpc>
              <a:spcBef>
                <a:spcPct val="0"/>
              </a:spcBef>
              <a:spcAft>
                <a:spcPct val="15000"/>
              </a:spcAft>
              <a:buFont typeface="Arial" panose="020B0604020202020204" pitchFamily="34" charset="0"/>
              <a:buChar char="•"/>
            </a:pPr>
            <a:endParaRPr lang="tr-TR" sz="1400" dirty="0"/>
          </a:p>
          <a:p>
            <a:pPr marL="347663" lvl="1" indent="-171450" defTabSz="488950">
              <a:lnSpc>
                <a:spcPct val="90000"/>
              </a:lnSpc>
              <a:spcBef>
                <a:spcPct val="0"/>
              </a:spcBef>
              <a:spcAft>
                <a:spcPct val="15000"/>
              </a:spcAft>
              <a:buFont typeface="Arial" panose="020B0604020202020204" pitchFamily="34" charset="0"/>
              <a:buChar char="•"/>
            </a:pPr>
            <a:r>
              <a:rPr lang="tr-TR" sz="1400" dirty="0"/>
              <a:t>İnşa edilen binalara (ilave ve tadiller dahil) bina inşaat harcı istisnası getirilmiştir.</a:t>
            </a:r>
          </a:p>
          <a:p>
            <a:pPr marL="176213" lvl="1" defTabSz="488950">
              <a:lnSpc>
                <a:spcPct val="90000"/>
              </a:lnSpc>
              <a:spcBef>
                <a:spcPct val="0"/>
              </a:spcBef>
              <a:spcAft>
                <a:spcPct val="15000"/>
              </a:spcAft>
            </a:pPr>
            <a:r>
              <a:rPr lang="tr-TR" sz="1400" dirty="0"/>
              <a:t> </a:t>
            </a:r>
          </a:p>
          <a:p>
            <a:pPr marL="176213" lvl="1" defTabSz="488950">
              <a:lnSpc>
                <a:spcPct val="90000"/>
              </a:lnSpc>
              <a:spcBef>
                <a:spcPct val="0"/>
              </a:spcBef>
              <a:spcAft>
                <a:spcPct val="15000"/>
              </a:spcAft>
            </a:pPr>
            <a:r>
              <a:rPr lang="tr-TR" sz="1400" b="1" dirty="0"/>
              <a:t>İmar ile ilgili harçlara ilişkin getirilen istisnalar:</a:t>
            </a:r>
          </a:p>
          <a:p>
            <a:pPr marL="176213" lvl="1" defTabSz="488950">
              <a:lnSpc>
                <a:spcPct val="90000"/>
              </a:lnSpc>
              <a:spcBef>
                <a:spcPct val="0"/>
              </a:spcBef>
              <a:spcAft>
                <a:spcPct val="15000"/>
              </a:spcAft>
            </a:pPr>
            <a:endParaRPr lang="tr-TR" sz="1400" b="1" dirty="0"/>
          </a:p>
          <a:p>
            <a:pPr marL="347663" lvl="1" indent="-171450" defTabSz="488950">
              <a:lnSpc>
                <a:spcPct val="90000"/>
              </a:lnSpc>
              <a:spcBef>
                <a:spcPct val="0"/>
              </a:spcBef>
              <a:spcAft>
                <a:spcPct val="15000"/>
              </a:spcAft>
              <a:buFont typeface="Arial" panose="020B0604020202020204" pitchFamily="34" charset="0"/>
              <a:buChar char="•"/>
            </a:pPr>
            <a:r>
              <a:rPr lang="tr-TR" sz="1400" dirty="0"/>
              <a:t>Parselasyon harcı.</a:t>
            </a:r>
          </a:p>
          <a:p>
            <a:pPr marL="347663" lvl="1" indent="-171450" defTabSz="488950">
              <a:lnSpc>
                <a:spcPct val="90000"/>
              </a:lnSpc>
              <a:spcBef>
                <a:spcPct val="0"/>
              </a:spcBef>
              <a:spcAft>
                <a:spcPct val="15000"/>
              </a:spcAft>
              <a:buFont typeface="Arial" panose="020B0604020202020204" pitchFamily="34" charset="0"/>
              <a:buChar char="•"/>
            </a:pPr>
            <a:r>
              <a:rPr lang="tr-TR" sz="1400" dirty="0"/>
              <a:t>İfraz ve tevhit harcı.</a:t>
            </a:r>
          </a:p>
          <a:p>
            <a:pPr marL="347663" lvl="1" indent="-171450" defTabSz="488950">
              <a:lnSpc>
                <a:spcPct val="90000"/>
              </a:lnSpc>
              <a:spcBef>
                <a:spcPct val="0"/>
              </a:spcBef>
              <a:spcAft>
                <a:spcPct val="15000"/>
              </a:spcAft>
              <a:buFont typeface="Arial" panose="020B0604020202020204" pitchFamily="34" charset="0"/>
              <a:buChar char="•"/>
            </a:pPr>
            <a:r>
              <a:rPr lang="tr-TR" sz="1400" dirty="0"/>
              <a:t>Plan ve proje tasdik harcı.</a:t>
            </a:r>
          </a:p>
          <a:p>
            <a:pPr marL="347663" lvl="1" indent="-171450" defTabSz="488950">
              <a:lnSpc>
                <a:spcPct val="90000"/>
              </a:lnSpc>
              <a:spcBef>
                <a:spcPct val="0"/>
              </a:spcBef>
              <a:spcAft>
                <a:spcPct val="15000"/>
              </a:spcAft>
              <a:buFont typeface="Arial" panose="020B0604020202020204" pitchFamily="34" charset="0"/>
              <a:buChar char="•"/>
            </a:pPr>
            <a:r>
              <a:rPr lang="tr-TR" sz="1400" dirty="0"/>
              <a:t>Zemin açma izni ve toprak hafriyatı harcı.</a:t>
            </a:r>
          </a:p>
          <a:p>
            <a:pPr marL="347663" lvl="1" indent="-171450" defTabSz="488950">
              <a:lnSpc>
                <a:spcPct val="90000"/>
              </a:lnSpc>
              <a:spcBef>
                <a:spcPct val="0"/>
              </a:spcBef>
              <a:spcAft>
                <a:spcPct val="15000"/>
              </a:spcAft>
              <a:buFont typeface="Arial" panose="020B0604020202020204" pitchFamily="34" charset="0"/>
              <a:buChar char="•"/>
            </a:pPr>
            <a:r>
              <a:rPr lang="tr-TR" sz="1400" dirty="0"/>
              <a:t>Yapı kullanma izni harcı.</a:t>
            </a:r>
          </a:p>
          <a:p>
            <a:pPr marL="176213" lvl="1" defTabSz="488950">
              <a:lnSpc>
                <a:spcPct val="90000"/>
              </a:lnSpc>
              <a:spcBef>
                <a:spcPct val="0"/>
              </a:spcBef>
              <a:spcAft>
                <a:spcPct val="15000"/>
              </a:spcAft>
            </a:pPr>
            <a:endParaRPr lang="tr-TR" sz="1400" dirty="0"/>
          </a:p>
          <a:p>
            <a:pPr marL="176213" lvl="1" defTabSz="488950">
              <a:lnSpc>
                <a:spcPct val="90000"/>
              </a:lnSpc>
              <a:spcBef>
                <a:spcPct val="0"/>
              </a:spcBef>
              <a:spcAft>
                <a:spcPct val="15000"/>
              </a:spcAft>
            </a:pPr>
            <a:r>
              <a:rPr lang="tr-TR" sz="1400" b="1" dirty="0"/>
              <a:t>Bu istisnalardan faydalanabilmek için;</a:t>
            </a:r>
          </a:p>
          <a:p>
            <a:pPr marL="176213" lvl="1" defTabSz="488950">
              <a:lnSpc>
                <a:spcPct val="90000"/>
              </a:lnSpc>
              <a:spcBef>
                <a:spcPct val="0"/>
              </a:spcBef>
              <a:spcAft>
                <a:spcPct val="15000"/>
              </a:spcAft>
            </a:pPr>
            <a:endParaRPr lang="tr-TR" sz="1400" dirty="0"/>
          </a:p>
          <a:p>
            <a:pPr marL="347663" lvl="1" indent="-171450" defTabSz="488950">
              <a:lnSpc>
                <a:spcPct val="90000"/>
              </a:lnSpc>
              <a:spcBef>
                <a:spcPct val="0"/>
              </a:spcBef>
              <a:spcAft>
                <a:spcPct val="15000"/>
              </a:spcAft>
              <a:buFont typeface="Arial" panose="020B0604020202020204" pitchFamily="34" charset="0"/>
              <a:buChar char="•"/>
            </a:pPr>
            <a:r>
              <a:rPr lang="tr-TR" sz="1400" dirty="0"/>
              <a:t>Yapı ve tesislere ilişkin izin, karar veya işlemin Yatırım Teşvik Belgesinin tamamlama vizesinin yapılacağı tarihten önce alınması veya yapılması,</a:t>
            </a:r>
          </a:p>
          <a:p>
            <a:pPr marL="347663" lvl="1" indent="-171450" defTabSz="488950">
              <a:lnSpc>
                <a:spcPct val="90000"/>
              </a:lnSpc>
              <a:spcBef>
                <a:spcPct val="0"/>
              </a:spcBef>
              <a:spcAft>
                <a:spcPct val="15000"/>
              </a:spcAft>
              <a:buFont typeface="Arial" panose="020B0604020202020204" pitchFamily="34" charset="0"/>
              <a:buChar char="•"/>
            </a:pPr>
            <a:r>
              <a:rPr lang="tr-TR" sz="1400" dirty="0"/>
              <a:t>Bu kapsamda inşa edilecek yapı ve tesislere ilişkin izin, karar veya işlem aşamasında Yatırım Teşvik Belgesinin bir örneğinin ilgili belediyeye verilmesi,    gerekmektedir.</a:t>
            </a:r>
          </a:p>
        </p:txBody>
      </p:sp>
    </p:spTree>
    <p:extLst>
      <p:ext uri="{BB962C8B-B14F-4D97-AF65-F5344CB8AC3E}">
        <p14:creationId xmlns:p14="http://schemas.microsoft.com/office/powerpoint/2010/main" val="171716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536D446A-B696-47CB-B152-DEECADB8B1F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8" name="Slayt Numarası Yer Tutucusu 2">
            <a:extLst>
              <a:ext uri="{FF2B5EF4-FFF2-40B4-BE49-F238E27FC236}">
                <a16:creationId xmlns:a16="http://schemas.microsoft.com/office/drawing/2014/main" id="{3FA1E639-AE7E-41BA-A0E1-D79C111AE5A7}"/>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15</a:t>
            </a:fld>
            <a:endParaRPr lang="tr-TR" dirty="0">
              <a:solidFill>
                <a:prstClr val="white"/>
              </a:solidFill>
            </a:endParaRPr>
          </a:p>
        </p:txBody>
      </p:sp>
      <p:graphicFrame>
        <p:nvGraphicFramePr>
          <p:cNvPr id="9" name="Diyagram 8">
            <a:extLst>
              <a:ext uri="{FF2B5EF4-FFF2-40B4-BE49-F238E27FC236}">
                <a16:creationId xmlns:a16="http://schemas.microsoft.com/office/drawing/2014/main" id="{E0C98B82-1548-4415-AD53-400B689460C5}"/>
              </a:ext>
            </a:extLst>
          </p:cNvPr>
          <p:cNvGraphicFramePr/>
          <p:nvPr>
            <p:extLst>
              <p:ext uri="{D42A27DB-BD31-4B8C-83A1-F6EECF244321}">
                <p14:modId xmlns:p14="http://schemas.microsoft.com/office/powerpoint/2010/main" val="3050232813"/>
              </p:ext>
            </p:extLst>
          </p:nvPr>
        </p:nvGraphicFramePr>
        <p:xfrm>
          <a:off x="627477" y="2255109"/>
          <a:ext cx="10937046" cy="4547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Dikdörtgen 11">
            <a:extLst>
              <a:ext uri="{FF2B5EF4-FFF2-40B4-BE49-F238E27FC236}">
                <a16:creationId xmlns:a16="http://schemas.microsoft.com/office/drawing/2014/main" id="{F22412CF-00E3-4A9C-B7A6-7DE96ADDA2BD}"/>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Asgari Yatırım Tutarı</a:t>
            </a:r>
          </a:p>
        </p:txBody>
      </p:sp>
      <p:sp>
        <p:nvSpPr>
          <p:cNvPr id="13" name="Metin kutusu 12">
            <a:extLst>
              <a:ext uri="{FF2B5EF4-FFF2-40B4-BE49-F238E27FC236}">
                <a16:creationId xmlns:a16="http://schemas.microsoft.com/office/drawing/2014/main" id="{039EC812-E3F9-426C-B7F9-AE4F7D15CEDF}"/>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spTree>
    <p:extLst>
      <p:ext uri="{BB962C8B-B14F-4D97-AF65-F5344CB8AC3E}">
        <p14:creationId xmlns:p14="http://schemas.microsoft.com/office/powerpoint/2010/main" val="2631425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0B5F536-BA36-4968-98D7-39B64887DAF6}"/>
              </a:ext>
            </a:extLst>
          </p:cNvPr>
          <p:cNvSpPr/>
          <p:nvPr/>
        </p:nvSpPr>
        <p:spPr>
          <a:xfrm>
            <a:off x="525698" y="1691147"/>
            <a:ext cx="4065966" cy="5157021"/>
          </a:xfrm>
          <a:prstGeom prst="rect">
            <a:avLst/>
          </a:prstGeom>
          <a:gradFill flip="none" rotWithShape="1">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tr-TR" sz="4400" b="1" i="1" dirty="0"/>
              <a:t>BÖLGESEL TEŞVİK UYGULAMASI</a:t>
            </a:r>
          </a:p>
        </p:txBody>
      </p:sp>
      <p:sp>
        <p:nvSpPr>
          <p:cNvPr id="5" name="Dikdörtgen 4">
            <a:extLst>
              <a:ext uri="{FF2B5EF4-FFF2-40B4-BE49-F238E27FC236}">
                <a16:creationId xmlns:a16="http://schemas.microsoft.com/office/drawing/2014/main" id="{776AB0FD-4E69-489A-9FD7-1DADD0674AC2}"/>
              </a:ext>
            </a:extLst>
          </p:cNvPr>
          <p:cNvSpPr/>
          <p:nvPr/>
        </p:nvSpPr>
        <p:spPr>
          <a:xfrm>
            <a:off x="1" y="1920025"/>
            <a:ext cx="12192000" cy="1621766"/>
          </a:xfrm>
          <a:prstGeom prst="rect">
            <a:avLst/>
          </a:prstGeom>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effectLst>
                  <a:outerShdw blurRad="38100" dist="38100" dir="2700000" algn="tl">
                    <a:srgbClr val="000000">
                      <a:alpha val="43137"/>
                    </a:srgbClr>
                  </a:outerShdw>
                </a:effectLst>
              </a:rPr>
              <a:t>YATIRIMLARDA DEVLET YARDIMLARI HAKKINDA KARAR</a:t>
            </a:r>
          </a:p>
        </p:txBody>
      </p:sp>
      <p:pic>
        <p:nvPicPr>
          <p:cNvPr id="12" name="Resim 11">
            <a:extLst>
              <a:ext uri="{FF2B5EF4-FFF2-40B4-BE49-F238E27FC236}">
                <a16:creationId xmlns:a16="http://schemas.microsoft.com/office/drawing/2014/main" id="{82BE5B6C-ADD6-4666-B1C0-67FB0CEF547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3" name="Slayt Numarası Yer Tutucusu 2">
            <a:extLst>
              <a:ext uri="{FF2B5EF4-FFF2-40B4-BE49-F238E27FC236}">
                <a16:creationId xmlns:a16="http://schemas.microsoft.com/office/drawing/2014/main" id="{0EF09F9D-0A31-4573-B8D2-813B41264EBB}"/>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16</a:t>
            </a:fld>
            <a:endParaRPr lang="tr-TR" dirty="0">
              <a:solidFill>
                <a:prstClr val="white"/>
              </a:solidFill>
            </a:endParaRPr>
          </a:p>
        </p:txBody>
      </p:sp>
    </p:spTree>
    <p:extLst>
      <p:ext uri="{BB962C8B-B14F-4D97-AF65-F5344CB8AC3E}">
        <p14:creationId xmlns:p14="http://schemas.microsoft.com/office/powerpoint/2010/main" val="222920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82BE5B6C-ADD6-4666-B1C0-67FB0CEF547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3" name="Slayt Numarası Yer Tutucusu 2">
            <a:extLst>
              <a:ext uri="{FF2B5EF4-FFF2-40B4-BE49-F238E27FC236}">
                <a16:creationId xmlns:a16="http://schemas.microsoft.com/office/drawing/2014/main" id="{0EF09F9D-0A31-4573-B8D2-813B41264EBB}"/>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17</a:t>
            </a:fld>
            <a:endParaRPr lang="tr-TR" dirty="0">
              <a:solidFill>
                <a:prstClr val="white"/>
              </a:solidFill>
            </a:endParaRPr>
          </a:p>
        </p:txBody>
      </p:sp>
      <p:sp>
        <p:nvSpPr>
          <p:cNvPr id="9" name="Dikdörtgen 8">
            <a:extLst>
              <a:ext uri="{FF2B5EF4-FFF2-40B4-BE49-F238E27FC236}">
                <a16:creationId xmlns:a16="http://schemas.microsoft.com/office/drawing/2014/main" id="{5E668CB8-41A6-4D9F-B955-C9C673F782E1}"/>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SEGE 2017 – 6 BÖLGE</a:t>
            </a:r>
          </a:p>
        </p:txBody>
      </p:sp>
      <p:sp>
        <p:nvSpPr>
          <p:cNvPr id="10" name="Metin kutusu 9">
            <a:extLst>
              <a:ext uri="{FF2B5EF4-FFF2-40B4-BE49-F238E27FC236}">
                <a16:creationId xmlns:a16="http://schemas.microsoft.com/office/drawing/2014/main" id="{91852F8A-B1B0-453B-8BB5-0FC36F21EF16}"/>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7" name="Resim 2">
            <a:extLst>
              <a:ext uri="{FF2B5EF4-FFF2-40B4-BE49-F238E27FC236}">
                <a16:creationId xmlns:a16="http://schemas.microsoft.com/office/drawing/2014/main" id="{99CD37F3-17CF-41B1-9210-8FE0F94AC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369" y="2136011"/>
            <a:ext cx="9717261" cy="462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21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82BE5B6C-ADD6-4666-B1C0-67FB0CEF547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3" name="Slayt Numarası Yer Tutucusu 2">
            <a:extLst>
              <a:ext uri="{FF2B5EF4-FFF2-40B4-BE49-F238E27FC236}">
                <a16:creationId xmlns:a16="http://schemas.microsoft.com/office/drawing/2014/main" id="{0EF09F9D-0A31-4573-B8D2-813B41264EBB}"/>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18</a:t>
            </a:fld>
            <a:endParaRPr lang="tr-TR" dirty="0">
              <a:solidFill>
                <a:prstClr val="white"/>
              </a:solidFill>
            </a:endParaRPr>
          </a:p>
        </p:txBody>
      </p:sp>
      <p:sp>
        <p:nvSpPr>
          <p:cNvPr id="10" name="Metin kutusu 9">
            <a:extLst>
              <a:ext uri="{FF2B5EF4-FFF2-40B4-BE49-F238E27FC236}">
                <a16:creationId xmlns:a16="http://schemas.microsoft.com/office/drawing/2014/main" id="{91852F8A-B1B0-453B-8BB5-0FC36F21EF16}"/>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sp>
        <p:nvSpPr>
          <p:cNvPr id="6" name="Metin kutusu 5">
            <a:extLst>
              <a:ext uri="{FF2B5EF4-FFF2-40B4-BE49-F238E27FC236}">
                <a16:creationId xmlns:a16="http://schemas.microsoft.com/office/drawing/2014/main" id="{3D90FC59-0678-4E6A-A607-B2BB02D1AAEF}"/>
              </a:ext>
            </a:extLst>
          </p:cNvPr>
          <p:cNvSpPr txBox="1"/>
          <p:nvPr/>
        </p:nvSpPr>
        <p:spPr>
          <a:xfrm>
            <a:off x="565280" y="6111411"/>
            <a:ext cx="10961195" cy="600164"/>
          </a:xfrm>
          <a:prstGeom prst="rect">
            <a:avLst/>
          </a:prstGeom>
          <a:noFill/>
        </p:spPr>
        <p:txBody>
          <a:bodyPr wrap="square" rtlCol="0">
            <a:spAutoFit/>
          </a:bodyPr>
          <a:lstStyle/>
          <a:p>
            <a:pPr algn="just"/>
            <a:r>
              <a:rPr lang="tr-TR" sz="1100" dirty="0"/>
              <a:t>*İmalat sanayiine yönelik (US-97 Kodu:15-37) düzenlenen yatırım teşvik belgeleri kapsamında;</a:t>
            </a:r>
            <a:r>
              <a:rPr lang="tr-TR" sz="1100" b="1" dirty="0"/>
              <a:t> 1/1/2017 ile 31/12/2022 </a:t>
            </a:r>
            <a:r>
              <a:rPr lang="tr-TR" sz="1100" dirty="0"/>
              <a:t>tarihleri arasında gerçekleştirilecek yatırım harcamaları için yatırıma katkı oranı her bir bölgede geçerli olan yatırıma katkı oranına 15 puan ilave edilmek suretiyle, vergi indirimi oranı tüm bölgelerde %100 oranında ve yatırıma katkı tutarının yatırım döneminde kullanılabilecek oranı %100 olarak uygulanır. </a:t>
            </a:r>
            <a:r>
              <a:rPr lang="tr-TR" sz="1100" dirty="0">
                <a:solidFill>
                  <a:prstClr val="black"/>
                </a:solidFill>
              </a:rPr>
              <a:t>Aynı sektörde</a:t>
            </a:r>
            <a:r>
              <a:rPr lang="tr-TR" sz="1100" b="1" dirty="0">
                <a:solidFill>
                  <a:prstClr val="black"/>
                </a:solidFill>
              </a:rPr>
              <a:t>, 1/1/2017 ile 31/12/2024 tarihleri arasında gerçekleştirilecek bina-inşaat harcamaları </a:t>
            </a:r>
            <a:r>
              <a:rPr lang="tr-TR" sz="1100" dirty="0">
                <a:solidFill>
                  <a:prstClr val="black"/>
                </a:solidFill>
              </a:rPr>
              <a:t>KDV iadesinden yararlanır.</a:t>
            </a:r>
            <a:endParaRPr lang="tr-TR" dirty="0"/>
          </a:p>
        </p:txBody>
      </p:sp>
      <p:graphicFrame>
        <p:nvGraphicFramePr>
          <p:cNvPr id="9" name="6 Tablo">
            <a:extLst>
              <a:ext uri="{FF2B5EF4-FFF2-40B4-BE49-F238E27FC236}">
                <a16:creationId xmlns:a16="http://schemas.microsoft.com/office/drawing/2014/main" id="{C1198F0E-8A08-4480-82CC-D80D1F7D8974}"/>
              </a:ext>
            </a:extLst>
          </p:cNvPr>
          <p:cNvGraphicFramePr>
            <a:graphicFrameLocks noGrp="1"/>
          </p:cNvGraphicFramePr>
          <p:nvPr>
            <p:extLst>
              <p:ext uri="{D42A27DB-BD31-4B8C-83A1-F6EECF244321}">
                <p14:modId xmlns:p14="http://schemas.microsoft.com/office/powerpoint/2010/main" val="769877091"/>
              </p:ext>
            </p:extLst>
          </p:nvPr>
        </p:nvGraphicFramePr>
        <p:xfrm>
          <a:off x="644337" y="1354476"/>
          <a:ext cx="10882139" cy="4756935"/>
        </p:xfrm>
        <a:graphic>
          <a:graphicData uri="http://schemas.openxmlformats.org/drawingml/2006/table">
            <a:tbl>
              <a:tblPr/>
              <a:tblGrid>
                <a:gridCol w="931604">
                  <a:extLst>
                    <a:ext uri="{9D8B030D-6E8A-4147-A177-3AD203B41FA5}">
                      <a16:colId xmlns:a16="http://schemas.microsoft.com/office/drawing/2014/main" val="20000"/>
                    </a:ext>
                  </a:extLst>
                </a:gridCol>
                <a:gridCol w="1216831">
                  <a:extLst>
                    <a:ext uri="{9D8B030D-6E8A-4147-A177-3AD203B41FA5}">
                      <a16:colId xmlns:a16="http://schemas.microsoft.com/office/drawing/2014/main" val="603583598"/>
                    </a:ext>
                  </a:extLst>
                </a:gridCol>
                <a:gridCol w="1432718">
                  <a:extLst>
                    <a:ext uri="{9D8B030D-6E8A-4147-A177-3AD203B41FA5}">
                      <a16:colId xmlns:a16="http://schemas.microsoft.com/office/drawing/2014/main" val="20002"/>
                    </a:ext>
                  </a:extLst>
                </a:gridCol>
                <a:gridCol w="1216831">
                  <a:extLst>
                    <a:ext uri="{9D8B030D-6E8A-4147-A177-3AD203B41FA5}">
                      <a16:colId xmlns:a16="http://schemas.microsoft.com/office/drawing/2014/main" val="20003"/>
                    </a:ext>
                  </a:extLst>
                </a:gridCol>
                <a:gridCol w="1216831">
                  <a:extLst>
                    <a:ext uri="{9D8B030D-6E8A-4147-A177-3AD203B41FA5}">
                      <a16:colId xmlns:a16="http://schemas.microsoft.com/office/drawing/2014/main" val="20004"/>
                    </a:ext>
                  </a:extLst>
                </a:gridCol>
                <a:gridCol w="1216831">
                  <a:extLst>
                    <a:ext uri="{9D8B030D-6E8A-4147-A177-3AD203B41FA5}">
                      <a16:colId xmlns:a16="http://schemas.microsoft.com/office/drawing/2014/main" val="20005"/>
                    </a:ext>
                  </a:extLst>
                </a:gridCol>
                <a:gridCol w="1216831">
                  <a:extLst>
                    <a:ext uri="{9D8B030D-6E8A-4147-A177-3AD203B41FA5}">
                      <a16:colId xmlns:a16="http://schemas.microsoft.com/office/drawing/2014/main" val="20006"/>
                    </a:ext>
                  </a:extLst>
                </a:gridCol>
                <a:gridCol w="1216831">
                  <a:extLst>
                    <a:ext uri="{9D8B030D-6E8A-4147-A177-3AD203B41FA5}">
                      <a16:colId xmlns:a16="http://schemas.microsoft.com/office/drawing/2014/main" val="20007"/>
                    </a:ext>
                  </a:extLst>
                </a:gridCol>
                <a:gridCol w="1216831">
                  <a:extLst>
                    <a:ext uri="{9D8B030D-6E8A-4147-A177-3AD203B41FA5}">
                      <a16:colId xmlns:a16="http://schemas.microsoft.com/office/drawing/2014/main" val="20008"/>
                    </a:ext>
                  </a:extLst>
                </a:gridCol>
              </a:tblGrid>
              <a:tr h="271893">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a:noFill/>
                    </a:lnL>
                    <a:lnR>
                      <a:noFill/>
                    </a:lnR>
                    <a:lnT>
                      <a:noFill/>
                    </a:lnT>
                    <a:lnB w="12700" cap="flat" cmpd="sng" algn="ctr">
                      <a:solidFill>
                        <a:srgbClr val="D6B36A"/>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5837">
                <a:tc rowSpan="2"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a:ln>
                            <a:noFill/>
                          </a:ln>
                          <a:solidFill>
                            <a:srgbClr val="FFFFFF"/>
                          </a:solidFill>
                          <a:effectLst/>
                          <a:latin typeface="Calibri" pitchFamily="34" charset="0"/>
                          <a:cs typeface="Calibri" pitchFamily="34" charset="0"/>
                        </a:rPr>
                        <a:t>Bölgesel Teşvik Uygulaması Destekleri</a:t>
                      </a: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0" scaled="1"/>
                      <a:tileRect/>
                    </a:gradFill>
                  </a:tcPr>
                </a:tc>
                <a:tc rowSpan="2" hMerge="1">
                  <a:txBody>
                    <a:bodyPr/>
                    <a:lstStyle/>
                    <a:p>
                      <a:endParaRPr lang="tr-TR"/>
                    </a:p>
                  </a:txBody>
                  <a:tcPr/>
                </a:tc>
                <a:tc rowSpan="2" hMerge="1">
                  <a:txBody>
                    <a:bodyPr/>
                    <a:lstStyle/>
                    <a:p>
                      <a:endParaRPr lang="en-US"/>
                    </a:p>
                  </a:txBody>
                  <a:tcPr>
                    <a:lnL w="12700" cap="flat" cmpd="sng" algn="ctr">
                      <a:solidFill>
                        <a:schemeClr val="tx1"/>
                      </a:solidFill>
                      <a:prstDash val="solid"/>
                      <a:round/>
                      <a:headEnd type="none" w="med" len="med"/>
                      <a:tailEnd type="none" w="med" len="med"/>
                    </a:ln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FFFFFF"/>
                          </a:solidFill>
                          <a:effectLst/>
                          <a:latin typeface="Calibri" pitchFamily="34" charset="0"/>
                          <a:cs typeface="Calibri" pitchFamily="34" charset="0"/>
                        </a:rPr>
                        <a:t>BÖLGELER</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108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30334">
                <a:tc gridSpan="3" vMerge="1">
                  <a:txBody>
                    <a:bodyPr/>
                    <a:lstStyle/>
                    <a:p>
                      <a:endParaRPr lang="en-US"/>
                    </a:p>
                  </a:txBody>
                  <a:tcPr/>
                </a:tc>
                <a:tc hMerge="1" vMerge="1">
                  <a:txBody>
                    <a:bodyPr/>
                    <a:lstStyle/>
                    <a:p>
                      <a:endParaRPr lang="tr-TR"/>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I</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ysDash"/>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D6B3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II</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ysDash"/>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D6B3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III</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D6B3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IV</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D6B3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V</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D6B3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VI</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D6B36A"/>
                    </a:solidFill>
                  </a:tcPr>
                </a:tc>
                <a:extLst>
                  <a:ext uri="{0D108BD9-81ED-4DB2-BD59-A6C34878D82A}">
                    <a16:rowId xmlns:a16="http://schemas.microsoft.com/office/drawing/2014/main" val="10002"/>
                  </a:ext>
                </a:extLst>
              </a:tr>
              <a:tr h="265837">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KDV İstisnası</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chemeClr val="tx1"/>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chemeClr val="tx1"/>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chemeClr val="tx1"/>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chemeClr val="tx1"/>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65837">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Gümrük Vergisi Muafiyeti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chemeClr val="tx1"/>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chemeClr val="tx1"/>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chemeClr val="tx1"/>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chemeClr val="tx1"/>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04"/>
                  </a:ext>
                </a:extLst>
              </a:tr>
              <a:tr h="265837">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Vergi İndirimi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Yatırıma Katkı Oranı (%)</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Dışı</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15</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itchFamily="34" charset="0"/>
                          <a:cs typeface="Calibri" pitchFamily="34" charset="0"/>
                        </a:rPr>
                        <a:t>20</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itchFamily="34" charset="0"/>
                          <a:cs typeface="Calibri" pitchFamily="34" charset="0"/>
                        </a:rPr>
                        <a:t>25</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30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40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30334">
                <a:tc vMerge="1">
                  <a:txBody>
                    <a:bodyPr/>
                    <a:lstStyle/>
                    <a:p>
                      <a:endParaRPr lang="en-US"/>
                    </a:p>
                  </a:txBody>
                  <a:tcPr/>
                </a:tc>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İçi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20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itchFamily="34" charset="0"/>
                          <a:cs typeface="Calibri" pitchFamily="34" charset="0"/>
                        </a:rPr>
                        <a:t>25</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itchFamily="34" charset="0"/>
                          <a:cs typeface="Calibri" pitchFamily="34" charset="0"/>
                        </a:rPr>
                        <a:t>30</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40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55</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65837">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Sigorta Primi İşveren Hissesi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rowSpan="2"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Dışı</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2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itchFamily="34" charset="0"/>
                          <a:cs typeface="Calibri" pitchFamily="34" charset="0"/>
                        </a:rPr>
                        <a:t>3 yıl</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itchFamily="34" charset="0"/>
                          <a:cs typeface="Calibri" pitchFamily="34" charset="0"/>
                        </a:rPr>
                        <a:t>5 yıl</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6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7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07"/>
                  </a:ext>
                </a:extLst>
              </a:tr>
              <a:tr h="265837">
                <a:tc gridSpan="2" vMerge="1">
                  <a:txBody>
                    <a:bodyPr/>
                    <a:lstStyle/>
                    <a:p>
                      <a:endParaRPr lang="en-US"/>
                    </a:p>
                  </a:txBody>
                  <a:tcPr/>
                </a:tc>
                <a:tc hMerge="1"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İçi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3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itchFamily="34" charset="0"/>
                          <a:cs typeface="Calibri" pitchFamily="34" charset="0"/>
                        </a:rPr>
                        <a:t>5 yıl</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itchFamily="34" charset="0"/>
                          <a:cs typeface="Calibri" pitchFamily="34" charset="0"/>
                        </a:rPr>
                        <a:t>6 yıl</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7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12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08"/>
                  </a:ext>
                </a:extLst>
              </a:tr>
              <a:tr h="265837">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Yatırım Yeri Tahsisi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chemeClr val="tx1"/>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chemeClr val="tx1"/>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chemeClr val="tx1"/>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chemeClr val="tx1"/>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65837">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Faiz veya Kâr Payı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İç Kredi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chemeClr val="tx1"/>
                          </a:solidFill>
                          <a:effectLst/>
                          <a:latin typeface="+mn-lt"/>
                          <a:ea typeface="+mn-ea"/>
                          <a:cs typeface="Times New Roman" pitchFamily="18" charset="0"/>
                        </a:rPr>
                        <a:t>-</a:t>
                      </a:r>
                      <a:endParaRPr kumimoji="0" lang="en-US" sz="1600" b="1" i="0" u="none" strike="noStrike" kern="1200" cap="none" normalizeH="0" baseline="0" dirty="0">
                        <a:ln>
                          <a:noFill/>
                        </a:ln>
                        <a:solidFill>
                          <a:schemeClr val="tx1"/>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itchFamily="34" charset="0"/>
                          <a:cs typeface="Calibri" pitchFamily="34" charset="0"/>
                        </a:rPr>
                        <a:t>3 Puan</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4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7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10"/>
                  </a:ext>
                </a:extLst>
              </a:tr>
              <a:tr h="464114">
                <a:tc vMerge="1">
                  <a:txBody>
                    <a:bodyPr/>
                    <a:lstStyle/>
                    <a:p>
                      <a:endParaRPr lang="en-US"/>
                    </a:p>
                  </a:txBody>
                  <a:tcPr/>
                </a:tc>
                <a:tc gridSpan="2">
                  <a:txBody>
                    <a:bodyPr/>
                    <a:lstStyle/>
                    <a:p>
                      <a:r>
                        <a:rPr kumimoji="0" lang="tr-TR" sz="1600" b="0" i="0" u="none" strike="noStrike" cap="none" normalizeH="0" baseline="0" dirty="0">
                          <a:ln>
                            <a:noFill/>
                          </a:ln>
                          <a:solidFill>
                            <a:srgbClr val="000000"/>
                          </a:solidFill>
                          <a:effectLst/>
                          <a:latin typeface="Calibri" pitchFamily="34" charset="0"/>
                          <a:cs typeface="Calibri" pitchFamily="34" charset="0"/>
                        </a:rPr>
                        <a:t>Döviz / Dövize Endeksli Kredi</a:t>
                      </a:r>
                      <a:endParaRPr lang="tr-TR" dirty="0"/>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itchFamily="34" charset="0"/>
                          <a:cs typeface="Calibri" pitchFamily="34" charset="0"/>
                        </a:rPr>
                        <a:t>1 Puan</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2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2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11"/>
                  </a:ext>
                </a:extLst>
              </a:tr>
              <a:tr h="464114">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gridSpan="2">
                  <a:txBody>
                    <a:bodyPr/>
                    <a:lstStyle/>
                    <a:p>
                      <a:r>
                        <a:rPr kumimoji="0" lang="tr-TR" sz="1600" b="0" i="1" u="none" strike="noStrike" cap="none" normalizeH="0" baseline="0" dirty="0">
                          <a:ln>
                            <a:noFill/>
                          </a:ln>
                          <a:solidFill>
                            <a:srgbClr val="000000"/>
                          </a:solidFill>
                          <a:effectLst/>
                          <a:latin typeface="Calibri" pitchFamily="34" charset="0"/>
                          <a:cs typeface="Calibri" pitchFamily="34" charset="0"/>
                        </a:rPr>
                        <a:t>Azami Tutar</a:t>
                      </a:r>
                      <a:endParaRPr lang="tr-TR" dirty="0"/>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lnL w="12700" cap="flat" cmpd="sng" algn="ctr">
                      <a:solidFill>
                        <a:schemeClr val="tx1"/>
                      </a:solidFill>
                      <a:prstDash val="solid"/>
                      <a:round/>
                      <a:headEnd type="none" w="med" len="med"/>
                      <a:tailEnd type="none" w="med" len="med"/>
                    </a:ln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tx1"/>
                          </a:solidFill>
                          <a:effectLst/>
                          <a:latin typeface="Calibri" pitchFamily="34" charset="0"/>
                          <a:cs typeface="Calibri" pitchFamily="34" charset="0"/>
                        </a:rPr>
                        <a:t>1 Milyon TL</a:t>
                      </a:r>
                      <a:endParaRPr kumimoji="0" lang="en-US" sz="1600" b="1"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1,2 Milyon TL</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dirty="0">
                          <a:ln>
                            <a:noFill/>
                          </a:ln>
                          <a:solidFill>
                            <a:srgbClr val="000000"/>
                          </a:solidFill>
                          <a:effectLst/>
                          <a:latin typeface="Calibri" pitchFamily="34" charset="0"/>
                          <a:cs typeface="Calibri" pitchFamily="34" charset="0"/>
                        </a:rPr>
                        <a:t>1,4 Milyon TL</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dirty="0">
                          <a:ln>
                            <a:noFill/>
                          </a:ln>
                          <a:solidFill>
                            <a:srgbClr val="000000"/>
                          </a:solidFill>
                          <a:effectLst/>
                          <a:latin typeface="Calibri" pitchFamily="34" charset="0"/>
                          <a:cs typeface="Calibri" pitchFamily="34" charset="0"/>
                        </a:rPr>
                        <a:t>1,8 Milyon TL</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888150458"/>
                  </a:ext>
                </a:extLst>
              </a:tr>
              <a:tr h="265837">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Sigorta Primi İşçi Hissesi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FF0000"/>
                          </a:solidFill>
                          <a:effectLst/>
                          <a:latin typeface="+mn-lt"/>
                          <a:ea typeface="+mn-ea"/>
                          <a:cs typeface="Times New Roman" pitchFamily="18" charset="0"/>
                        </a:rPr>
                        <a:t>-</a:t>
                      </a:r>
                      <a:endParaRPr kumimoji="0" lang="en-US" sz="1600" b="1" i="0" u="none" strike="noStrike" kern="1200" cap="none" normalizeH="0" baseline="0" dirty="0">
                        <a:ln>
                          <a:noFill/>
                        </a:ln>
                        <a:solidFill>
                          <a:srgbClr val="FF0000"/>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FF0000"/>
                          </a:solidFill>
                          <a:effectLst/>
                          <a:latin typeface="+mn-lt"/>
                          <a:ea typeface="+mn-ea"/>
                          <a:cs typeface="Times New Roman" pitchFamily="18" charset="0"/>
                        </a:rPr>
                        <a:t>-</a:t>
                      </a:r>
                      <a:endParaRPr kumimoji="0" lang="en-US" sz="1600" b="1" i="0" u="none" strike="noStrike" kern="1200" cap="none" normalizeH="0" baseline="0" dirty="0">
                        <a:ln>
                          <a:noFill/>
                        </a:ln>
                        <a:solidFill>
                          <a:srgbClr val="FF0000"/>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65837">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FF0000"/>
                          </a:solidFill>
                          <a:effectLst/>
                          <a:latin typeface="Calibri" pitchFamily="34" charset="0"/>
                          <a:cs typeface="Calibri" pitchFamily="34" charset="0"/>
                        </a:rPr>
                        <a:t>Gelir Vergisi Stopajı Desteği</a:t>
                      </a:r>
                      <a:endParaRPr kumimoji="0" lang="en-US" sz="1600" b="0" i="0" u="none" strike="noStrike" cap="none" normalizeH="0" baseline="0" dirty="0">
                        <a:ln>
                          <a:noFill/>
                        </a:ln>
                        <a:solidFill>
                          <a:srgbClr val="FF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FF0000"/>
                          </a:solidFill>
                          <a:effectLst/>
                          <a:latin typeface="+mn-lt"/>
                          <a:ea typeface="+mn-ea"/>
                          <a:cs typeface="Times New Roman" pitchFamily="18" charset="0"/>
                        </a:rPr>
                        <a:t>-</a:t>
                      </a:r>
                      <a:endParaRPr kumimoji="0" lang="en-US" sz="1600" b="1" i="0" u="none" strike="noStrike" kern="1200" cap="none" normalizeH="0" baseline="0" dirty="0">
                        <a:ln>
                          <a:noFill/>
                        </a:ln>
                        <a:solidFill>
                          <a:srgbClr val="FF0000"/>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FF0000"/>
                          </a:solidFill>
                          <a:effectLst/>
                          <a:latin typeface="+mn-lt"/>
                          <a:ea typeface="+mn-ea"/>
                          <a:cs typeface="Times New Roman" pitchFamily="18" charset="0"/>
                        </a:rPr>
                        <a:t>-</a:t>
                      </a:r>
                      <a:endParaRPr kumimoji="0" lang="en-US" sz="1600" b="1" i="0" u="none" strike="noStrike" kern="1200" cap="none" normalizeH="0" baseline="0" dirty="0">
                        <a:ln>
                          <a:noFill/>
                        </a:ln>
                        <a:solidFill>
                          <a:srgbClr val="FF0000"/>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024030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82BE5B6C-ADD6-4666-B1C0-67FB0CEF547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3" name="Slayt Numarası Yer Tutucusu 2">
            <a:extLst>
              <a:ext uri="{FF2B5EF4-FFF2-40B4-BE49-F238E27FC236}">
                <a16:creationId xmlns:a16="http://schemas.microsoft.com/office/drawing/2014/main" id="{0EF09F9D-0A31-4573-B8D2-813B41264EBB}"/>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19</a:t>
            </a:fld>
            <a:endParaRPr lang="tr-TR" dirty="0">
              <a:solidFill>
                <a:prstClr val="white"/>
              </a:solidFill>
            </a:endParaRPr>
          </a:p>
        </p:txBody>
      </p:sp>
      <p:sp>
        <p:nvSpPr>
          <p:cNvPr id="10" name="Metin kutusu 9">
            <a:extLst>
              <a:ext uri="{FF2B5EF4-FFF2-40B4-BE49-F238E27FC236}">
                <a16:creationId xmlns:a16="http://schemas.microsoft.com/office/drawing/2014/main" id="{91852F8A-B1B0-453B-8BB5-0FC36F21EF16}"/>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graphicFrame>
        <p:nvGraphicFramePr>
          <p:cNvPr id="6" name="Group 60">
            <a:extLst>
              <a:ext uri="{FF2B5EF4-FFF2-40B4-BE49-F238E27FC236}">
                <a16:creationId xmlns:a16="http://schemas.microsoft.com/office/drawing/2014/main" id="{3B63CF96-1268-4DFA-9507-EE1610461476}"/>
              </a:ext>
            </a:extLst>
          </p:cNvPr>
          <p:cNvGraphicFramePr>
            <a:graphicFrameLocks noGrp="1"/>
          </p:cNvGraphicFramePr>
          <p:nvPr>
            <p:extLst>
              <p:ext uri="{D42A27DB-BD31-4B8C-83A1-F6EECF244321}">
                <p14:modId xmlns:p14="http://schemas.microsoft.com/office/powerpoint/2010/main" val="3000780052"/>
              </p:ext>
            </p:extLst>
          </p:nvPr>
        </p:nvGraphicFramePr>
        <p:xfrm>
          <a:off x="2053055" y="1289335"/>
          <a:ext cx="8611136" cy="4680432"/>
        </p:xfrm>
        <a:graphic>
          <a:graphicData uri="http://schemas.openxmlformats.org/drawingml/2006/table">
            <a:tbl>
              <a:tblPr/>
              <a:tblGrid>
                <a:gridCol w="4356670">
                  <a:extLst>
                    <a:ext uri="{9D8B030D-6E8A-4147-A177-3AD203B41FA5}">
                      <a16:colId xmlns:a16="http://schemas.microsoft.com/office/drawing/2014/main" val="20000"/>
                    </a:ext>
                  </a:extLst>
                </a:gridCol>
                <a:gridCol w="2363083">
                  <a:extLst>
                    <a:ext uri="{9D8B030D-6E8A-4147-A177-3AD203B41FA5}">
                      <a16:colId xmlns:a16="http://schemas.microsoft.com/office/drawing/2014/main" val="4083966660"/>
                    </a:ext>
                  </a:extLst>
                </a:gridCol>
                <a:gridCol w="1891383">
                  <a:extLst>
                    <a:ext uri="{9D8B030D-6E8A-4147-A177-3AD203B41FA5}">
                      <a16:colId xmlns:a16="http://schemas.microsoft.com/office/drawing/2014/main" val="1508883416"/>
                    </a:ext>
                  </a:extLst>
                </a:gridCol>
              </a:tblGrid>
              <a:tr h="396287">
                <a:tc gridSpan="3">
                  <a:txBody>
                    <a:bodyPr/>
                    <a:lstStyle>
                      <a:lvl1pPr eaLnBrk="0" hangingPunct="0">
                        <a:spcBef>
                          <a:spcPct val="20000"/>
                        </a:spcBef>
                        <a:buClr>
                          <a:srgbClr val="FF0000"/>
                        </a:buClr>
                        <a:buSzPct val="75000"/>
                        <a:buFont typeface="Wingdings" pitchFamily="2" charset="2"/>
                        <a:defRPr sz="2800">
                          <a:solidFill>
                            <a:schemeClr val="accent2"/>
                          </a:solidFill>
                          <a:latin typeface="Calibri" pitchFamily="34" charset="0"/>
                        </a:defRPr>
                      </a:lvl1pPr>
                      <a:lvl2pPr marL="742950" indent="-285750" eaLnBrk="0" hangingPunct="0">
                        <a:spcBef>
                          <a:spcPct val="20000"/>
                        </a:spcBef>
                        <a:buClr>
                          <a:srgbClr val="FF0000"/>
                        </a:buClr>
                        <a:buSzPct val="75000"/>
                        <a:buFont typeface="Wingdings" pitchFamily="2" charset="2"/>
                        <a:defRPr sz="2400">
                          <a:solidFill>
                            <a:schemeClr val="accent2"/>
                          </a:solidFill>
                          <a:latin typeface="Calibri" pitchFamily="34" charset="0"/>
                        </a:defRPr>
                      </a:lvl2pPr>
                      <a:lvl3pPr marL="1143000" indent="-228600" eaLnBrk="0" hangingPunct="0">
                        <a:spcBef>
                          <a:spcPct val="20000"/>
                        </a:spcBef>
                        <a:buClr>
                          <a:srgbClr val="FF0000"/>
                        </a:buClr>
                        <a:buSzPct val="75000"/>
                        <a:buFont typeface="Wingdings" pitchFamily="2" charset="2"/>
                        <a:defRPr sz="2000">
                          <a:solidFill>
                            <a:schemeClr val="accent2"/>
                          </a:solidFill>
                          <a:latin typeface="Calibri" pitchFamily="34" charset="0"/>
                        </a:defRPr>
                      </a:lvl3pPr>
                      <a:lvl4pPr marL="16002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4pPr>
                      <a:lvl5pPr marL="20574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5pPr>
                      <a:lvl6pPr marL="25146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6pPr>
                      <a:lvl7pPr marL="29718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7pPr>
                      <a:lvl8pPr marL="34290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8pPr>
                      <a:lvl9pPr marL="38862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FFFFFF"/>
                          </a:solidFill>
                          <a:effectLst>
                            <a:outerShdw blurRad="38100" dist="38100" dir="2700000" algn="tl">
                              <a:srgbClr val="000000"/>
                            </a:outerShdw>
                          </a:effectLst>
                          <a:latin typeface="Calibri" pitchFamily="34" charset="0"/>
                          <a:cs typeface="Arial" charset="0"/>
                        </a:rPr>
                        <a:t>ASGARİ ÜCRET VE YASAL KESİNTİLER   (01.01.2022-31.12.2022 Dönemi)</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C8190"/>
                    </a:solidFill>
                  </a:tcPr>
                </a:tc>
                <a:tc hMerge="1">
                  <a:txBody>
                    <a:bodyPr/>
                    <a:lstStyle/>
                    <a:p>
                      <a:endParaRPr lang="tr-TR"/>
                    </a:p>
                  </a:txBody>
                  <a:tcPr>
                    <a:lnL w="12700" cap="flat" cmpd="sng" algn="ctr">
                      <a:solidFill>
                        <a:srgbClr val="000000"/>
                      </a:solidFill>
                      <a:prstDash val="solid"/>
                      <a:round/>
                      <a:headEnd type="none" w="med" len="med"/>
                      <a:tailEnd type="none" w="med" len="med"/>
                    </a:lnL>
                  </a:tcPr>
                </a:tc>
                <a:tc hMerge="1">
                  <a:txBody>
                    <a:bodyPr/>
                    <a:lstStyle/>
                    <a:p>
                      <a:endParaRPr lang="tr-TR"/>
                    </a:p>
                  </a:txBody>
                  <a:tcPr/>
                </a:tc>
                <a:extLst>
                  <a:ext uri="{0D108BD9-81ED-4DB2-BD59-A6C34878D82A}">
                    <a16:rowId xmlns:a16="http://schemas.microsoft.com/office/drawing/2014/main" val="10000"/>
                  </a:ext>
                </a:extLst>
              </a:tr>
              <a:tr h="611260">
                <a:tc>
                  <a:txBody>
                    <a:bodyPr/>
                    <a:lstStyle>
                      <a:lvl1pPr eaLnBrk="0" hangingPunct="0">
                        <a:spcBef>
                          <a:spcPct val="20000"/>
                        </a:spcBef>
                        <a:buClr>
                          <a:srgbClr val="FF0000"/>
                        </a:buClr>
                        <a:buSzPct val="75000"/>
                        <a:buFont typeface="Wingdings" pitchFamily="2" charset="2"/>
                        <a:defRPr sz="2800">
                          <a:solidFill>
                            <a:schemeClr val="accent2"/>
                          </a:solidFill>
                          <a:latin typeface="Calibri" pitchFamily="34" charset="0"/>
                        </a:defRPr>
                      </a:lvl1pPr>
                      <a:lvl2pPr marL="742950" indent="-285750" eaLnBrk="0" hangingPunct="0">
                        <a:spcBef>
                          <a:spcPct val="20000"/>
                        </a:spcBef>
                        <a:buClr>
                          <a:srgbClr val="FF0000"/>
                        </a:buClr>
                        <a:buSzPct val="75000"/>
                        <a:buFont typeface="Wingdings" pitchFamily="2" charset="2"/>
                        <a:defRPr sz="2400">
                          <a:solidFill>
                            <a:schemeClr val="accent2"/>
                          </a:solidFill>
                          <a:latin typeface="Calibri" pitchFamily="34" charset="0"/>
                        </a:defRPr>
                      </a:lvl2pPr>
                      <a:lvl3pPr marL="1143000" indent="-228600" eaLnBrk="0" hangingPunct="0">
                        <a:spcBef>
                          <a:spcPct val="20000"/>
                        </a:spcBef>
                        <a:buClr>
                          <a:srgbClr val="FF0000"/>
                        </a:buClr>
                        <a:buSzPct val="75000"/>
                        <a:buFont typeface="Wingdings" pitchFamily="2" charset="2"/>
                        <a:defRPr sz="2000">
                          <a:solidFill>
                            <a:schemeClr val="accent2"/>
                          </a:solidFill>
                          <a:latin typeface="Calibri" pitchFamily="34" charset="0"/>
                        </a:defRPr>
                      </a:lvl3pPr>
                      <a:lvl4pPr marL="16002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4pPr>
                      <a:lvl5pPr marL="20574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5pPr>
                      <a:lvl6pPr marL="25146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6pPr>
                      <a:lvl7pPr marL="29718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7pPr>
                      <a:lvl8pPr marL="34290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8pPr>
                      <a:lvl9pPr marL="38862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chemeClr val="tx1"/>
                          </a:solidFill>
                          <a:effectLst/>
                          <a:latin typeface="Calibri" pitchFamily="34" charset="0"/>
                          <a:cs typeface="Arial" charset="0"/>
                        </a:rPr>
                        <a:t> </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B36A"/>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Calibri" pitchFamily="34" charset="0"/>
                          <a:cs typeface="Arial" charset="0"/>
                        </a:rPr>
                        <a:t>Normal Uygulama</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6B36A"/>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Calibri" pitchFamily="34" charset="0"/>
                          <a:cs typeface="Arial" charset="0"/>
                        </a:rPr>
                        <a:t>İndirilecek Tutar</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B36A"/>
                    </a:solidFill>
                  </a:tcPr>
                </a:tc>
                <a:extLst>
                  <a:ext uri="{0D108BD9-81ED-4DB2-BD59-A6C34878D82A}">
                    <a16:rowId xmlns:a16="http://schemas.microsoft.com/office/drawing/2014/main" val="10001"/>
                  </a:ext>
                </a:extLst>
              </a:tr>
              <a:tr h="396287">
                <a:tc>
                  <a:txBody>
                    <a:bodyPr/>
                    <a:lstStyle>
                      <a:lvl1pPr eaLnBrk="0" hangingPunct="0">
                        <a:spcBef>
                          <a:spcPct val="20000"/>
                        </a:spcBef>
                        <a:buClr>
                          <a:srgbClr val="FF0000"/>
                        </a:buClr>
                        <a:buSzPct val="75000"/>
                        <a:buFont typeface="Wingdings" pitchFamily="2" charset="2"/>
                        <a:defRPr sz="2800">
                          <a:solidFill>
                            <a:schemeClr val="accent2"/>
                          </a:solidFill>
                          <a:latin typeface="Calibri" pitchFamily="34" charset="0"/>
                        </a:defRPr>
                      </a:lvl1pPr>
                      <a:lvl2pPr marL="742950" indent="-285750" eaLnBrk="0" hangingPunct="0">
                        <a:spcBef>
                          <a:spcPct val="20000"/>
                        </a:spcBef>
                        <a:buClr>
                          <a:srgbClr val="FF0000"/>
                        </a:buClr>
                        <a:buSzPct val="75000"/>
                        <a:buFont typeface="Wingdings" pitchFamily="2" charset="2"/>
                        <a:defRPr sz="2400">
                          <a:solidFill>
                            <a:schemeClr val="accent2"/>
                          </a:solidFill>
                          <a:latin typeface="Calibri" pitchFamily="34" charset="0"/>
                        </a:defRPr>
                      </a:lvl2pPr>
                      <a:lvl3pPr marL="1143000" indent="-228600" eaLnBrk="0" hangingPunct="0">
                        <a:spcBef>
                          <a:spcPct val="20000"/>
                        </a:spcBef>
                        <a:buClr>
                          <a:srgbClr val="FF0000"/>
                        </a:buClr>
                        <a:buSzPct val="75000"/>
                        <a:buFont typeface="Wingdings" pitchFamily="2" charset="2"/>
                        <a:defRPr sz="2000">
                          <a:solidFill>
                            <a:schemeClr val="accent2"/>
                          </a:solidFill>
                          <a:latin typeface="Calibri" pitchFamily="34" charset="0"/>
                        </a:defRPr>
                      </a:lvl3pPr>
                      <a:lvl4pPr marL="16002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4pPr>
                      <a:lvl5pPr marL="20574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5pPr>
                      <a:lvl6pPr marL="25146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6pPr>
                      <a:lvl7pPr marL="29718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7pPr>
                      <a:lvl8pPr marL="34290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8pPr>
                      <a:lvl9pPr marL="38862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Arial" charset="0"/>
                          <a:cs typeface="Times New Roman" pitchFamily="18" charset="0"/>
                        </a:rPr>
                        <a:t>Brüt Ücret</a:t>
                      </a:r>
                      <a:endParaRPr kumimoji="0" lang="tr-TR" altLang="tr-TR" sz="1600" b="1" i="0" u="none" strike="noStrike" cap="none" normalizeH="0" baseline="0" dirty="0">
                        <a:ln>
                          <a:noFill/>
                        </a:ln>
                        <a:solidFill>
                          <a:schemeClr val="tx1"/>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Calibri" pitchFamily="34" charset="0"/>
                          <a:cs typeface="Times New Roman" pitchFamily="18" charset="0"/>
                        </a:rPr>
                        <a:t>5.004,00 TL</a:t>
                      </a:r>
                      <a:endParaRPr kumimoji="0" lang="tr-TR" altLang="tr-TR" sz="2000" b="0" i="0" u="none" strike="noStrike" cap="none" normalizeH="0" baseline="0" dirty="0">
                        <a:ln>
                          <a:noFill/>
                        </a:ln>
                        <a:solidFill>
                          <a:schemeClr val="tx1"/>
                        </a:solidFill>
                        <a:effectLst/>
                        <a:latin typeface="AbakuTLSymSans" pitchFamily="2"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altLang="tr-TR" sz="2000" b="0" i="0" u="none" strike="noStrike" cap="none" normalizeH="0" baseline="0">
                          <a:ln>
                            <a:noFill/>
                          </a:ln>
                          <a:solidFill>
                            <a:schemeClr val="tx1"/>
                          </a:solidFill>
                          <a:effectLst/>
                          <a:latin typeface="AbakuTLSymSans" pitchFamily="2" charset="0"/>
                          <a:cs typeface="Arial" charset="0"/>
                        </a:rPr>
                        <a:t>-</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87">
                <a:tc>
                  <a:txBody>
                    <a:bodyPr/>
                    <a:lstStyle>
                      <a:lvl1pPr eaLnBrk="0" hangingPunct="0">
                        <a:spcBef>
                          <a:spcPct val="20000"/>
                        </a:spcBef>
                        <a:buClr>
                          <a:srgbClr val="FF0000"/>
                        </a:buClr>
                        <a:buSzPct val="75000"/>
                        <a:buFont typeface="Wingdings" pitchFamily="2" charset="2"/>
                        <a:defRPr sz="2800">
                          <a:solidFill>
                            <a:schemeClr val="accent2"/>
                          </a:solidFill>
                          <a:latin typeface="Calibri" pitchFamily="34" charset="0"/>
                        </a:defRPr>
                      </a:lvl1pPr>
                      <a:lvl2pPr marL="742950" indent="-285750" eaLnBrk="0" hangingPunct="0">
                        <a:spcBef>
                          <a:spcPct val="20000"/>
                        </a:spcBef>
                        <a:buClr>
                          <a:srgbClr val="FF0000"/>
                        </a:buClr>
                        <a:buSzPct val="75000"/>
                        <a:buFont typeface="Wingdings" pitchFamily="2" charset="2"/>
                        <a:defRPr sz="2400">
                          <a:solidFill>
                            <a:schemeClr val="accent2"/>
                          </a:solidFill>
                          <a:latin typeface="Calibri" pitchFamily="34" charset="0"/>
                        </a:defRPr>
                      </a:lvl2pPr>
                      <a:lvl3pPr marL="1143000" indent="-228600" eaLnBrk="0" hangingPunct="0">
                        <a:spcBef>
                          <a:spcPct val="20000"/>
                        </a:spcBef>
                        <a:buClr>
                          <a:srgbClr val="FF0000"/>
                        </a:buClr>
                        <a:buSzPct val="75000"/>
                        <a:buFont typeface="Wingdings" pitchFamily="2" charset="2"/>
                        <a:defRPr sz="2000">
                          <a:solidFill>
                            <a:schemeClr val="accent2"/>
                          </a:solidFill>
                          <a:latin typeface="Calibri" pitchFamily="34" charset="0"/>
                        </a:defRPr>
                      </a:lvl3pPr>
                      <a:lvl4pPr marL="16002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4pPr>
                      <a:lvl5pPr marL="20574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5pPr>
                      <a:lvl6pPr marL="25146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6pPr>
                      <a:lvl7pPr marL="29718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7pPr>
                      <a:lvl8pPr marL="34290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8pPr>
                      <a:lvl9pPr marL="38862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rgbClr val="FF0000"/>
                          </a:solidFill>
                          <a:effectLst/>
                          <a:latin typeface="Arial" charset="0"/>
                          <a:cs typeface="Arial" charset="0"/>
                        </a:rPr>
                        <a:t>Sigorta Primi İşçi Payı</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Calibri" pitchFamily="34" charset="0"/>
                          <a:cs typeface="Times New Roman" pitchFamily="18" charset="0"/>
                        </a:rPr>
                        <a:t>700,56 TL</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Calibri" pitchFamily="34" charset="0"/>
                          <a:cs typeface="Times New Roman" pitchFamily="18" charset="0"/>
                        </a:rPr>
                        <a:t>700,56 TL</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87">
                <a:tc>
                  <a:txBody>
                    <a:bodyPr/>
                    <a:lstStyle>
                      <a:lvl1pPr eaLnBrk="0" hangingPunct="0">
                        <a:spcBef>
                          <a:spcPct val="20000"/>
                        </a:spcBef>
                        <a:buClr>
                          <a:srgbClr val="FF0000"/>
                        </a:buClr>
                        <a:buSzPct val="75000"/>
                        <a:buFont typeface="Wingdings" pitchFamily="2" charset="2"/>
                        <a:defRPr sz="2800">
                          <a:solidFill>
                            <a:schemeClr val="accent2"/>
                          </a:solidFill>
                          <a:latin typeface="Calibri" pitchFamily="34" charset="0"/>
                        </a:defRPr>
                      </a:lvl1pPr>
                      <a:lvl2pPr marL="742950" indent="-285750" eaLnBrk="0" hangingPunct="0">
                        <a:spcBef>
                          <a:spcPct val="20000"/>
                        </a:spcBef>
                        <a:buClr>
                          <a:srgbClr val="FF0000"/>
                        </a:buClr>
                        <a:buSzPct val="75000"/>
                        <a:buFont typeface="Wingdings" pitchFamily="2" charset="2"/>
                        <a:defRPr sz="2400">
                          <a:solidFill>
                            <a:schemeClr val="accent2"/>
                          </a:solidFill>
                          <a:latin typeface="Calibri" pitchFamily="34" charset="0"/>
                        </a:defRPr>
                      </a:lvl2pPr>
                      <a:lvl3pPr marL="1143000" indent="-228600" eaLnBrk="0" hangingPunct="0">
                        <a:spcBef>
                          <a:spcPct val="20000"/>
                        </a:spcBef>
                        <a:buClr>
                          <a:srgbClr val="FF0000"/>
                        </a:buClr>
                        <a:buSzPct val="75000"/>
                        <a:buFont typeface="Wingdings" pitchFamily="2" charset="2"/>
                        <a:defRPr sz="2000">
                          <a:solidFill>
                            <a:schemeClr val="accent2"/>
                          </a:solidFill>
                          <a:latin typeface="Calibri" pitchFamily="34" charset="0"/>
                        </a:defRPr>
                      </a:lvl3pPr>
                      <a:lvl4pPr marL="16002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4pPr>
                      <a:lvl5pPr marL="20574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5pPr>
                      <a:lvl6pPr marL="25146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6pPr>
                      <a:lvl7pPr marL="29718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7pPr>
                      <a:lvl8pPr marL="34290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8pPr>
                      <a:lvl9pPr marL="38862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Arial" charset="0"/>
                          <a:cs typeface="Arial" charset="0"/>
                        </a:rPr>
                        <a:t>İşsizlik Sigortası Primi İşçi Payı</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Calibri" pitchFamily="34" charset="0"/>
                          <a:cs typeface="Times New Roman" pitchFamily="18" charset="0"/>
                        </a:rPr>
                        <a:t>50,04 TL</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chemeClr val="tx1"/>
                          </a:solidFill>
                          <a:effectLst/>
                          <a:latin typeface="Calibri" pitchFamily="34" charset="0"/>
                          <a:cs typeface="Arial" charset="0"/>
                        </a:rPr>
                        <a:t>-</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87">
                <a:tc>
                  <a:txBody>
                    <a:bodyPr/>
                    <a:lstStyle>
                      <a:lvl1pPr eaLnBrk="0" hangingPunct="0">
                        <a:spcBef>
                          <a:spcPct val="20000"/>
                        </a:spcBef>
                        <a:buClr>
                          <a:srgbClr val="FF0000"/>
                        </a:buClr>
                        <a:buSzPct val="75000"/>
                        <a:buFont typeface="Wingdings" pitchFamily="2" charset="2"/>
                        <a:defRPr sz="2800">
                          <a:solidFill>
                            <a:schemeClr val="accent2"/>
                          </a:solidFill>
                          <a:latin typeface="Calibri" pitchFamily="34" charset="0"/>
                        </a:defRPr>
                      </a:lvl1pPr>
                      <a:lvl2pPr marL="742950" indent="-285750" eaLnBrk="0" hangingPunct="0">
                        <a:spcBef>
                          <a:spcPct val="20000"/>
                        </a:spcBef>
                        <a:buClr>
                          <a:srgbClr val="FF0000"/>
                        </a:buClr>
                        <a:buSzPct val="75000"/>
                        <a:buFont typeface="Wingdings" pitchFamily="2" charset="2"/>
                        <a:defRPr sz="2400">
                          <a:solidFill>
                            <a:schemeClr val="accent2"/>
                          </a:solidFill>
                          <a:latin typeface="Calibri" pitchFamily="34" charset="0"/>
                        </a:defRPr>
                      </a:lvl2pPr>
                      <a:lvl3pPr marL="1143000" indent="-228600" eaLnBrk="0" hangingPunct="0">
                        <a:spcBef>
                          <a:spcPct val="20000"/>
                        </a:spcBef>
                        <a:buClr>
                          <a:srgbClr val="FF0000"/>
                        </a:buClr>
                        <a:buSzPct val="75000"/>
                        <a:buFont typeface="Wingdings" pitchFamily="2" charset="2"/>
                        <a:defRPr sz="2000">
                          <a:solidFill>
                            <a:schemeClr val="accent2"/>
                          </a:solidFill>
                          <a:latin typeface="Calibri" pitchFamily="34" charset="0"/>
                        </a:defRPr>
                      </a:lvl3pPr>
                      <a:lvl4pPr marL="16002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4pPr>
                      <a:lvl5pPr marL="20574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5pPr>
                      <a:lvl6pPr marL="25146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6pPr>
                      <a:lvl7pPr marL="29718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7pPr>
                      <a:lvl8pPr marL="34290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8pPr>
                      <a:lvl9pPr marL="38862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Arial" charset="0"/>
                          <a:cs typeface="Arial" charset="0"/>
                        </a:rPr>
                        <a:t>Kesintiler Toplamı </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Calibri" pitchFamily="34" charset="0"/>
                          <a:cs typeface="Times New Roman" pitchFamily="18" charset="0"/>
                        </a:rPr>
                        <a:t>750,60 TL</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Calibri" pitchFamily="34" charset="0"/>
                          <a:cs typeface="Arial" charset="0"/>
                        </a:rPr>
                        <a:t>-</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87">
                <a:tc>
                  <a:txBody>
                    <a:bodyPr/>
                    <a:lstStyle>
                      <a:lvl1pPr eaLnBrk="0" hangingPunct="0">
                        <a:spcBef>
                          <a:spcPct val="20000"/>
                        </a:spcBef>
                        <a:buClr>
                          <a:srgbClr val="FF0000"/>
                        </a:buClr>
                        <a:buSzPct val="75000"/>
                        <a:buFont typeface="Wingdings" pitchFamily="2" charset="2"/>
                        <a:defRPr sz="2800">
                          <a:solidFill>
                            <a:schemeClr val="accent2"/>
                          </a:solidFill>
                          <a:latin typeface="Calibri" pitchFamily="34" charset="0"/>
                        </a:defRPr>
                      </a:lvl1pPr>
                      <a:lvl2pPr marL="742950" indent="-285750" eaLnBrk="0" hangingPunct="0">
                        <a:spcBef>
                          <a:spcPct val="20000"/>
                        </a:spcBef>
                        <a:buClr>
                          <a:srgbClr val="FF0000"/>
                        </a:buClr>
                        <a:buSzPct val="75000"/>
                        <a:buFont typeface="Wingdings" pitchFamily="2" charset="2"/>
                        <a:defRPr sz="2400">
                          <a:solidFill>
                            <a:schemeClr val="accent2"/>
                          </a:solidFill>
                          <a:latin typeface="Calibri" pitchFamily="34" charset="0"/>
                        </a:defRPr>
                      </a:lvl2pPr>
                      <a:lvl3pPr marL="1143000" indent="-228600" eaLnBrk="0" hangingPunct="0">
                        <a:spcBef>
                          <a:spcPct val="20000"/>
                        </a:spcBef>
                        <a:buClr>
                          <a:srgbClr val="FF0000"/>
                        </a:buClr>
                        <a:buSzPct val="75000"/>
                        <a:buFont typeface="Wingdings" pitchFamily="2" charset="2"/>
                        <a:defRPr sz="2000">
                          <a:solidFill>
                            <a:schemeClr val="accent2"/>
                          </a:solidFill>
                          <a:latin typeface="Calibri" pitchFamily="34" charset="0"/>
                        </a:defRPr>
                      </a:lvl3pPr>
                      <a:lvl4pPr marL="16002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4pPr>
                      <a:lvl5pPr marL="20574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5pPr>
                      <a:lvl6pPr marL="25146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6pPr>
                      <a:lvl7pPr marL="29718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7pPr>
                      <a:lvl8pPr marL="34290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8pPr>
                      <a:lvl9pPr marL="38862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chemeClr val="tx1"/>
                          </a:solidFill>
                          <a:effectLst/>
                          <a:latin typeface="Arial" charset="0"/>
                          <a:cs typeface="Times New Roman" pitchFamily="18" charset="0"/>
                        </a:rPr>
                        <a:t>Net Ücret</a:t>
                      </a:r>
                      <a:endParaRPr kumimoji="0" lang="tr-TR" altLang="tr-TR" sz="1600" b="1" i="0" u="none" strike="noStrike" cap="none" normalizeH="0" baseline="0" dirty="0">
                        <a:ln>
                          <a:noFill/>
                        </a:ln>
                        <a:solidFill>
                          <a:schemeClr val="tx1"/>
                        </a:solidFill>
                        <a:effectLst/>
                        <a:latin typeface="Arial"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Calibri" pitchFamily="34" charset="0"/>
                          <a:cs typeface="Times New Roman" pitchFamily="18" charset="0"/>
                        </a:rPr>
                        <a:t>5.004,00 TL</a:t>
                      </a:r>
                      <a:endParaRPr kumimoji="0" lang="tr-TR" altLang="tr-TR" sz="2000" b="0" i="0" u="none" strike="noStrike" cap="none" normalizeH="0" baseline="0" dirty="0">
                        <a:ln>
                          <a:noFill/>
                        </a:ln>
                        <a:solidFill>
                          <a:schemeClr val="tx1"/>
                        </a:solidFill>
                        <a:effectLst/>
                        <a:latin typeface="AbakuTLSymSans" pitchFamily="2"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chemeClr val="tx1"/>
                          </a:solidFill>
                          <a:effectLst/>
                          <a:latin typeface="AbakuTLSymSans" pitchFamily="2" charset="0"/>
                          <a:cs typeface="Arial" charset="0"/>
                        </a:rPr>
                        <a:t>-</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extLst>
                  <a:ext uri="{0D108BD9-81ED-4DB2-BD59-A6C34878D82A}">
                    <a16:rowId xmlns:a16="http://schemas.microsoft.com/office/drawing/2014/main" val="10008"/>
                  </a:ext>
                </a:extLst>
              </a:tr>
              <a:tr h="412799">
                <a:tc gridSpan="3">
                  <a:txBody>
                    <a:bodyPr/>
                    <a:lstStyle>
                      <a:lvl1pPr eaLnBrk="0" hangingPunct="0">
                        <a:spcBef>
                          <a:spcPct val="20000"/>
                        </a:spcBef>
                        <a:buClr>
                          <a:srgbClr val="FF0000"/>
                        </a:buClr>
                        <a:buSzPct val="75000"/>
                        <a:buFont typeface="Wingdings" pitchFamily="2" charset="2"/>
                        <a:defRPr sz="2800">
                          <a:solidFill>
                            <a:schemeClr val="accent2"/>
                          </a:solidFill>
                          <a:latin typeface="Calibri" pitchFamily="34" charset="0"/>
                        </a:defRPr>
                      </a:lvl1pPr>
                      <a:lvl2pPr marL="742950" indent="-285750" eaLnBrk="0" hangingPunct="0">
                        <a:spcBef>
                          <a:spcPct val="20000"/>
                        </a:spcBef>
                        <a:buClr>
                          <a:srgbClr val="FF0000"/>
                        </a:buClr>
                        <a:buSzPct val="75000"/>
                        <a:buFont typeface="Wingdings" pitchFamily="2" charset="2"/>
                        <a:defRPr sz="2400">
                          <a:solidFill>
                            <a:schemeClr val="accent2"/>
                          </a:solidFill>
                          <a:latin typeface="Calibri" pitchFamily="34" charset="0"/>
                        </a:defRPr>
                      </a:lvl2pPr>
                      <a:lvl3pPr marL="1143000" indent="-228600" eaLnBrk="0" hangingPunct="0">
                        <a:spcBef>
                          <a:spcPct val="20000"/>
                        </a:spcBef>
                        <a:buClr>
                          <a:srgbClr val="FF0000"/>
                        </a:buClr>
                        <a:buSzPct val="75000"/>
                        <a:buFont typeface="Wingdings" pitchFamily="2" charset="2"/>
                        <a:defRPr sz="2000">
                          <a:solidFill>
                            <a:schemeClr val="accent2"/>
                          </a:solidFill>
                          <a:latin typeface="Calibri" pitchFamily="34" charset="0"/>
                        </a:defRPr>
                      </a:lvl3pPr>
                      <a:lvl4pPr marL="16002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4pPr>
                      <a:lvl5pPr marL="20574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5pPr>
                      <a:lvl6pPr marL="25146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6pPr>
                      <a:lvl7pPr marL="29718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7pPr>
                      <a:lvl8pPr marL="34290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8pPr>
                      <a:lvl9pPr marL="38862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tr-TR" altLang="tr-TR" sz="2000" b="1" i="0" u="none" strike="noStrike" cap="none" normalizeH="0" baseline="0" dirty="0">
                        <a:ln>
                          <a:noFill/>
                        </a:ln>
                        <a:solidFill>
                          <a:srgbClr val="FFFFFF"/>
                        </a:solidFill>
                        <a:effectLst>
                          <a:outerShdw blurRad="38100" dist="38100" dir="2700000" algn="tl">
                            <a:srgbClr val="000000"/>
                          </a:outerShdw>
                        </a:effectLst>
                        <a:latin typeface="Calibri" pitchFamily="34"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B36A"/>
                    </a:solidFill>
                  </a:tcPr>
                </a:tc>
                <a:tc hMerge="1">
                  <a:txBody>
                    <a:bodyPr/>
                    <a:lstStyle/>
                    <a:p>
                      <a:endParaRPr lang="tr-T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tr-TR"/>
                    </a:p>
                  </a:txBody>
                  <a:tcPr/>
                </a:tc>
                <a:extLst>
                  <a:ext uri="{0D108BD9-81ED-4DB2-BD59-A6C34878D82A}">
                    <a16:rowId xmlns:a16="http://schemas.microsoft.com/office/drawing/2014/main" val="10009"/>
                  </a:ext>
                </a:extLst>
              </a:tr>
              <a:tr h="396287">
                <a:tc>
                  <a:txBody>
                    <a:bodyPr/>
                    <a:lstStyle>
                      <a:lvl1pPr eaLnBrk="0" hangingPunct="0">
                        <a:spcBef>
                          <a:spcPct val="20000"/>
                        </a:spcBef>
                        <a:buClr>
                          <a:srgbClr val="FF0000"/>
                        </a:buClr>
                        <a:buSzPct val="75000"/>
                        <a:buFont typeface="Wingdings" pitchFamily="2" charset="2"/>
                        <a:defRPr sz="2800">
                          <a:solidFill>
                            <a:schemeClr val="accent2"/>
                          </a:solidFill>
                          <a:latin typeface="Calibri" pitchFamily="34" charset="0"/>
                        </a:defRPr>
                      </a:lvl1pPr>
                      <a:lvl2pPr marL="742950" indent="-285750" eaLnBrk="0" hangingPunct="0">
                        <a:spcBef>
                          <a:spcPct val="20000"/>
                        </a:spcBef>
                        <a:buClr>
                          <a:srgbClr val="FF0000"/>
                        </a:buClr>
                        <a:buSzPct val="75000"/>
                        <a:buFont typeface="Wingdings" pitchFamily="2" charset="2"/>
                        <a:defRPr sz="2400">
                          <a:solidFill>
                            <a:schemeClr val="accent2"/>
                          </a:solidFill>
                          <a:latin typeface="Calibri" pitchFamily="34" charset="0"/>
                        </a:defRPr>
                      </a:lvl2pPr>
                      <a:lvl3pPr marL="1143000" indent="-228600" eaLnBrk="0" hangingPunct="0">
                        <a:spcBef>
                          <a:spcPct val="20000"/>
                        </a:spcBef>
                        <a:buClr>
                          <a:srgbClr val="FF0000"/>
                        </a:buClr>
                        <a:buSzPct val="75000"/>
                        <a:buFont typeface="Wingdings" pitchFamily="2" charset="2"/>
                        <a:defRPr sz="2000">
                          <a:solidFill>
                            <a:schemeClr val="accent2"/>
                          </a:solidFill>
                          <a:latin typeface="Calibri" pitchFamily="34" charset="0"/>
                        </a:defRPr>
                      </a:lvl3pPr>
                      <a:lvl4pPr marL="16002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4pPr>
                      <a:lvl5pPr marL="20574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5pPr>
                      <a:lvl6pPr marL="25146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6pPr>
                      <a:lvl7pPr marL="29718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7pPr>
                      <a:lvl8pPr marL="34290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8pPr>
                      <a:lvl9pPr marL="38862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altLang="tr-TR" sz="1600" b="1" i="0" u="none" strike="noStrike" cap="none" normalizeH="0" baseline="0" dirty="0">
                          <a:ln>
                            <a:noFill/>
                          </a:ln>
                          <a:solidFill>
                            <a:srgbClr val="FF0000"/>
                          </a:solidFill>
                          <a:effectLst/>
                          <a:latin typeface="Arial" charset="0"/>
                          <a:cs typeface="Arial" charset="0"/>
                        </a:rPr>
                        <a:t>Sigorta Primi İşveren Payı (% 15.5 - %20.5)</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Calibri" pitchFamily="34" charset="0"/>
                          <a:cs typeface="Times New Roman" pitchFamily="18" charset="0"/>
                        </a:rPr>
                        <a:t>775,62 – </a:t>
                      </a:r>
                      <a:r>
                        <a:rPr kumimoji="0" lang="tr-TR" altLang="tr-TR" sz="2000" b="1" i="0" u="none" strike="noStrike" cap="none" normalizeH="0" baseline="0" dirty="0">
                          <a:ln>
                            <a:noFill/>
                          </a:ln>
                          <a:solidFill>
                            <a:srgbClr val="FF0000"/>
                          </a:solidFill>
                          <a:effectLst/>
                          <a:latin typeface="Calibri" pitchFamily="34" charset="0"/>
                          <a:cs typeface="Times New Roman" pitchFamily="18" charset="0"/>
                        </a:rPr>
                        <a:t>1.025,82</a:t>
                      </a:r>
                      <a:r>
                        <a:rPr kumimoji="0" lang="tr-TR" altLang="tr-TR" sz="2000" b="1" i="0" u="none" strike="noStrike" cap="none" normalizeH="0" baseline="0" dirty="0">
                          <a:ln>
                            <a:noFill/>
                          </a:ln>
                          <a:solidFill>
                            <a:schemeClr val="tx1"/>
                          </a:solidFill>
                          <a:effectLst/>
                          <a:latin typeface="Calibri" pitchFamily="34" charset="0"/>
                          <a:cs typeface="Times New Roman" pitchFamily="18" charset="0"/>
                        </a:rPr>
                        <a:t> TL</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Calibri" pitchFamily="34" charset="0"/>
                          <a:cs typeface="Times New Roman" pitchFamily="18" charset="0"/>
                        </a:rPr>
                        <a:t>775,62 TL</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6287">
                <a:tc>
                  <a:txBody>
                    <a:bodyPr/>
                    <a:lstStyle>
                      <a:lvl1pPr eaLnBrk="0" hangingPunct="0">
                        <a:spcBef>
                          <a:spcPct val="20000"/>
                        </a:spcBef>
                        <a:buClr>
                          <a:srgbClr val="FF0000"/>
                        </a:buClr>
                        <a:buSzPct val="75000"/>
                        <a:buFont typeface="Wingdings" pitchFamily="2" charset="2"/>
                        <a:defRPr sz="2800">
                          <a:solidFill>
                            <a:schemeClr val="accent2"/>
                          </a:solidFill>
                          <a:latin typeface="Calibri" pitchFamily="34" charset="0"/>
                        </a:defRPr>
                      </a:lvl1pPr>
                      <a:lvl2pPr marL="742950" indent="-285750" eaLnBrk="0" hangingPunct="0">
                        <a:spcBef>
                          <a:spcPct val="20000"/>
                        </a:spcBef>
                        <a:buClr>
                          <a:srgbClr val="FF0000"/>
                        </a:buClr>
                        <a:buSzPct val="75000"/>
                        <a:buFont typeface="Wingdings" pitchFamily="2" charset="2"/>
                        <a:defRPr sz="2400">
                          <a:solidFill>
                            <a:schemeClr val="accent2"/>
                          </a:solidFill>
                          <a:latin typeface="Calibri" pitchFamily="34" charset="0"/>
                        </a:defRPr>
                      </a:lvl2pPr>
                      <a:lvl3pPr marL="1143000" indent="-228600" eaLnBrk="0" hangingPunct="0">
                        <a:spcBef>
                          <a:spcPct val="20000"/>
                        </a:spcBef>
                        <a:buClr>
                          <a:srgbClr val="FF0000"/>
                        </a:buClr>
                        <a:buSzPct val="75000"/>
                        <a:buFont typeface="Wingdings" pitchFamily="2" charset="2"/>
                        <a:defRPr sz="2000">
                          <a:solidFill>
                            <a:schemeClr val="accent2"/>
                          </a:solidFill>
                          <a:latin typeface="Calibri" pitchFamily="34" charset="0"/>
                        </a:defRPr>
                      </a:lvl3pPr>
                      <a:lvl4pPr marL="16002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4pPr>
                      <a:lvl5pPr marL="20574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5pPr>
                      <a:lvl6pPr marL="25146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6pPr>
                      <a:lvl7pPr marL="29718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7pPr>
                      <a:lvl8pPr marL="34290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8pPr>
                      <a:lvl9pPr marL="38862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altLang="tr-TR" sz="1600" b="1" i="0" u="none" strike="noStrike" cap="none" normalizeH="0" baseline="0">
                          <a:ln>
                            <a:noFill/>
                          </a:ln>
                          <a:solidFill>
                            <a:schemeClr val="tx1"/>
                          </a:solidFill>
                          <a:effectLst/>
                          <a:latin typeface="Arial" charset="0"/>
                          <a:cs typeface="Arial" charset="0"/>
                        </a:rPr>
                        <a:t>İşsizlik Sigortası Primi İşveren Payı (% 2)</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tx1"/>
                          </a:solidFill>
                          <a:effectLst/>
                          <a:latin typeface="Calibri" pitchFamily="34" charset="0"/>
                          <a:cs typeface="Times New Roman" pitchFamily="18" charset="0"/>
                        </a:rPr>
                        <a:t>100,08 TL</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endParaRPr kumimoji="0" lang="en-US" altLang="tr-TR" sz="2000" b="0" i="0" u="none" strike="noStrike" cap="none" normalizeH="0" baseline="0" dirty="0">
                        <a:ln>
                          <a:noFill/>
                        </a:ln>
                        <a:solidFill>
                          <a:schemeClr val="tx1"/>
                        </a:solidFill>
                        <a:effectLst/>
                        <a:latin typeface="Calibri" pitchFamily="34" charset="0"/>
                        <a:cs typeface="Arial"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96287">
                <a:tc>
                  <a:txBody>
                    <a:bodyPr/>
                    <a:lstStyle>
                      <a:lvl1pPr eaLnBrk="0" hangingPunct="0">
                        <a:spcBef>
                          <a:spcPct val="20000"/>
                        </a:spcBef>
                        <a:buClr>
                          <a:srgbClr val="FF0000"/>
                        </a:buClr>
                        <a:buSzPct val="75000"/>
                        <a:buFont typeface="Wingdings" pitchFamily="2" charset="2"/>
                        <a:defRPr sz="2800">
                          <a:solidFill>
                            <a:schemeClr val="accent2"/>
                          </a:solidFill>
                          <a:latin typeface="Calibri" pitchFamily="34" charset="0"/>
                        </a:defRPr>
                      </a:lvl1pPr>
                      <a:lvl2pPr marL="742950" indent="-285750" eaLnBrk="0" hangingPunct="0">
                        <a:spcBef>
                          <a:spcPct val="20000"/>
                        </a:spcBef>
                        <a:buClr>
                          <a:srgbClr val="FF0000"/>
                        </a:buClr>
                        <a:buSzPct val="75000"/>
                        <a:buFont typeface="Wingdings" pitchFamily="2" charset="2"/>
                        <a:defRPr sz="2400">
                          <a:solidFill>
                            <a:schemeClr val="accent2"/>
                          </a:solidFill>
                          <a:latin typeface="Calibri" pitchFamily="34" charset="0"/>
                        </a:defRPr>
                      </a:lvl2pPr>
                      <a:lvl3pPr marL="1143000" indent="-228600" eaLnBrk="0" hangingPunct="0">
                        <a:spcBef>
                          <a:spcPct val="20000"/>
                        </a:spcBef>
                        <a:buClr>
                          <a:srgbClr val="FF0000"/>
                        </a:buClr>
                        <a:buSzPct val="75000"/>
                        <a:buFont typeface="Wingdings" pitchFamily="2" charset="2"/>
                        <a:defRPr sz="2000">
                          <a:solidFill>
                            <a:schemeClr val="accent2"/>
                          </a:solidFill>
                          <a:latin typeface="Calibri" pitchFamily="34" charset="0"/>
                        </a:defRPr>
                      </a:lvl3pPr>
                      <a:lvl4pPr marL="16002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4pPr>
                      <a:lvl5pPr marL="2057400" indent="-228600" eaLnBrk="0" hangingPunct="0">
                        <a:spcBef>
                          <a:spcPct val="20000"/>
                        </a:spcBef>
                        <a:buClr>
                          <a:srgbClr val="FF0000"/>
                        </a:buClr>
                        <a:buSzPct val="75000"/>
                        <a:buFont typeface="Wingdings" pitchFamily="2" charset="2"/>
                        <a:defRPr>
                          <a:solidFill>
                            <a:schemeClr val="accent2"/>
                          </a:solidFill>
                          <a:latin typeface="Calibri" pitchFamily="34" charset="0"/>
                        </a:defRPr>
                      </a:lvl5pPr>
                      <a:lvl6pPr marL="25146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6pPr>
                      <a:lvl7pPr marL="29718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7pPr>
                      <a:lvl8pPr marL="34290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8pPr>
                      <a:lvl9pPr marL="3886200" indent="-228600" eaLnBrk="0" fontAlgn="base" hangingPunct="0">
                        <a:spcBef>
                          <a:spcPct val="20000"/>
                        </a:spcBef>
                        <a:spcAft>
                          <a:spcPct val="0"/>
                        </a:spcAft>
                        <a:buClr>
                          <a:srgbClr val="FF0000"/>
                        </a:buClr>
                        <a:buSzPct val="75000"/>
                        <a:buFont typeface="Wingdings" pitchFamily="2" charset="2"/>
                        <a:defRPr>
                          <a:solidFill>
                            <a:schemeClr val="accent2"/>
                          </a:solidFill>
                          <a:latin typeface="Calibri"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r-TR" altLang="tr-TR" sz="2000" b="1" i="0" u="none" strike="noStrike" kern="1200" cap="none" normalizeH="0" baseline="0" dirty="0">
                          <a:ln>
                            <a:noFill/>
                          </a:ln>
                          <a:solidFill>
                            <a:srgbClr val="FFFFFF"/>
                          </a:solidFill>
                          <a:effectLst>
                            <a:outerShdw blurRad="38100" dist="38100" dir="2700000" algn="tl">
                              <a:srgbClr val="000000"/>
                            </a:outerShdw>
                          </a:effectLst>
                          <a:latin typeface="Calibri" pitchFamily="34" charset="0"/>
                          <a:ea typeface="+mn-ea"/>
                          <a:cs typeface="Arial" charset="0"/>
                        </a:rPr>
                        <a:t>İŞVEREN YÜKÜ</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B36A"/>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bg1"/>
                          </a:solidFill>
                          <a:effectLst/>
                          <a:latin typeface="Calibri" pitchFamily="34" charset="0"/>
                          <a:cs typeface="Times New Roman" pitchFamily="18" charset="0"/>
                        </a:rPr>
                        <a:t>5.879,70  TL</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B36A"/>
                    </a:solid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chemeClr val="bg1"/>
                          </a:solidFill>
                          <a:effectLst/>
                          <a:latin typeface="Calibri" pitchFamily="34" charset="0"/>
                          <a:cs typeface="Times New Roman" pitchFamily="18" charset="0"/>
                        </a:rPr>
                        <a:t>1.476,18 TL</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6B36A"/>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99497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stretch>
            <a:fillRect/>
          </a:stretch>
        </p:blipFill>
        <p:spPr>
          <a:xfrm>
            <a:off x="11691539" y="5901499"/>
            <a:ext cx="444339" cy="915097"/>
          </a:xfrm>
          <a:prstGeom prst="rect">
            <a:avLst/>
          </a:prstGeom>
        </p:spPr>
      </p:pic>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tr-TR" sz="1500" b="0" i="0" u="none" strike="noStrike" kern="1200" cap="none" spc="0" normalizeH="0" baseline="0" noProof="0" dirty="0">
              <a:ln>
                <a:noFill/>
              </a:ln>
              <a:solidFill>
                <a:prstClr val="white"/>
              </a:solidFill>
              <a:effectLst/>
              <a:uLnTx/>
              <a:uFillTx/>
            </a:endParaRPr>
          </a:p>
        </p:txBody>
      </p:sp>
      <p:sp>
        <p:nvSpPr>
          <p:cNvPr id="5" name="Metin kutusu 4">
            <a:extLst>
              <a:ext uri="{FF2B5EF4-FFF2-40B4-BE49-F238E27FC236}">
                <a16:creationId xmlns:a16="http://schemas.microsoft.com/office/drawing/2014/main" id="{F36E4813-CCBA-406A-AC23-D0EB04556AC6}"/>
              </a:ext>
            </a:extLst>
          </p:cNvPr>
          <p:cNvSpPr txBox="1"/>
          <p:nvPr/>
        </p:nvSpPr>
        <p:spPr>
          <a:xfrm>
            <a:off x="1337910" y="1664515"/>
            <a:ext cx="10348940" cy="4125425"/>
          </a:xfrm>
          <a:prstGeom prst="rect">
            <a:avLst/>
          </a:prstGeom>
          <a:noFill/>
        </p:spPr>
        <p:txBody>
          <a:bodyPr wrap="square" rtlCol="0">
            <a:spAutoFit/>
          </a:bodyPr>
          <a:lstStyle/>
          <a:p>
            <a:pPr marL="533400" indent="-533400" eaLnBrk="0" hangingPunct="0">
              <a:lnSpc>
                <a:spcPct val="120000"/>
              </a:lnSpc>
              <a:spcBef>
                <a:spcPct val="20000"/>
              </a:spcBef>
              <a:buSzPct val="100000"/>
              <a:buFont typeface="Arial" charset="0"/>
              <a:buAutoNum type="arabicPeriod"/>
            </a:pPr>
            <a:r>
              <a:rPr lang="tr-TR" sz="2400" b="1" dirty="0">
                <a:solidFill>
                  <a:srgbClr val="6C8190"/>
                </a:solidFill>
              </a:rPr>
              <a:t>Yatırım Teşvik Sistemi</a:t>
            </a:r>
          </a:p>
          <a:p>
            <a:pPr eaLnBrk="0" hangingPunct="0">
              <a:lnSpc>
                <a:spcPct val="120000"/>
              </a:lnSpc>
              <a:spcBef>
                <a:spcPct val="20000"/>
              </a:spcBef>
              <a:buSzPct val="100000"/>
            </a:pPr>
            <a:r>
              <a:rPr lang="tr-TR" sz="2400" b="1" dirty="0">
                <a:solidFill>
                  <a:srgbClr val="6C8190"/>
                </a:solidFill>
              </a:rPr>
              <a:t>	- Amaç ve Mevzuat</a:t>
            </a:r>
          </a:p>
          <a:p>
            <a:pPr eaLnBrk="0" hangingPunct="0">
              <a:lnSpc>
                <a:spcPct val="120000"/>
              </a:lnSpc>
              <a:spcBef>
                <a:spcPct val="20000"/>
              </a:spcBef>
              <a:buSzPct val="100000"/>
            </a:pPr>
            <a:r>
              <a:rPr lang="tr-TR" sz="2400" b="1" dirty="0">
                <a:solidFill>
                  <a:srgbClr val="6C8190"/>
                </a:solidFill>
              </a:rPr>
              <a:t>	- Teşvik Uygulamaları</a:t>
            </a:r>
          </a:p>
          <a:p>
            <a:pPr eaLnBrk="0" hangingPunct="0">
              <a:lnSpc>
                <a:spcPct val="120000"/>
              </a:lnSpc>
              <a:spcBef>
                <a:spcPct val="20000"/>
              </a:spcBef>
              <a:buSzPct val="100000"/>
            </a:pPr>
            <a:r>
              <a:rPr lang="tr-TR" sz="2400" b="1" dirty="0">
                <a:solidFill>
                  <a:srgbClr val="6C8190"/>
                </a:solidFill>
              </a:rPr>
              <a:t>	- </a:t>
            </a:r>
            <a:r>
              <a:rPr lang="tr-TR" sz="2400" b="1" dirty="0">
                <a:solidFill>
                  <a:srgbClr val="687F91"/>
                </a:solidFill>
              </a:rPr>
              <a:t>İstatistikler</a:t>
            </a:r>
            <a:endParaRPr lang="tr-TR" sz="2400" b="1" dirty="0">
              <a:solidFill>
                <a:srgbClr val="6C8190"/>
              </a:solidFill>
            </a:endParaRPr>
          </a:p>
          <a:p>
            <a:pPr eaLnBrk="0" hangingPunct="0">
              <a:lnSpc>
                <a:spcPct val="120000"/>
              </a:lnSpc>
              <a:spcBef>
                <a:spcPct val="20000"/>
              </a:spcBef>
              <a:buSzPct val="100000"/>
            </a:pPr>
            <a:r>
              <a:rPr lang="tr-TR" sz="2400" b="1" dirty="0">
                <a:solidFill>
                  <a:srgbClr val="6C8190"/>
                </a:solidFill>
              </a:rPr>
              <a:t>	- Son Dönemde Yapılan Önemli Değişiklikler</a:t>
            </a:r>
          </a:p>
          <a:p>
            <a:pPr marL="457200" indent="-457200" eaLnBrk="0" hangingPunct="0">
              <a:lnSpc>
                <a:spcPct val="120000"/>
              </a:lnSpc>
              <a:spcBef>
                <a:spcPct val="20000"/>
              </a:spcBef>
              <a:buSzPct val="100000"/>
              <a:buAutoNum type="arabicPeriod" startAt="2"/>
            </a:pPr>
            <a:r>
              <a:rPr lang="tr-TR" sz="2400" b="1" dirty="0">
                <a:solidFill>
                  <a:srgbClr val="6C8190"/>
                </a:solidFill>
              </a:rPr>
              <a:t>Proje Bazlı Teşvik Sistemi</a:t>
            </a:r>
          </a:p>
          <a:p>
            <a:pPr marL="457200" indent="-457200" eaLnBrk="0" hangingPunct="0">
              <a:lnSpc>
                <a:spcPct val="120000"/>
              </a:lnSpc>
              <a:spcBef>
                <a:spcPct val="20000"/>
              </a:spcBef>
              <a:buSzPct val="100000"/>
              <a:buAutoNum type="arabicPeriod" startAt="2"/>
            </a:pPr>
            <a:r>
              <a:rPr lang="tr-TR" sz="2400" b="1" dirty="0">
                <a:solidFill>
                  <a:srgbClr val="6C8190"/>
                </a:solidFill>
              </a:rPr>
              <a:t>Teknoloji Odaklı Sanayi Hamlesi Programı</a:t>
            </a:r>
          </a:p>
          <a:p>
            <a:pPr marL="457200" indent="-457200" eaLnBrk="0" hangingPunct="0">
              <a:lnSpc>
                <a:spcPct val="120000"/>
              </a:lnSpc>
              <a:spcBef>
                <a:spcPct val="20000"/>
              </a:spcBef>
              <a:buSzPct val="100000"/>
              <a:buAutoNum type="arabicPeriod" startAt="4"/>
            </a:pPr>
            <a:r>
              <a:rPr lang="tr-TR" sz="2400" b="1" dirty="0">
                <a:solidFill>
                  <a:srgbClr val="6C8190"/>
                </a:solidFill>
              </a:rPr>
              <a:t>Cazibe Merkezleri Programı</a:t>
            </a:r>
          </a:p>
        </p:txBody>
      </p:sp>
      <p:sp>
        <p:nvSpPr>
          <p:cNvPr id="6" name="Metin kutusu 5">
            <a:extLst>
              <a:ext uri="{FF2B5EF4-FFF2-40B4-BE49-F238E27FC236}">
                <a16:creationId xmlns:a16="http://schemas.microsoft.com/office/drawing/2014/main" id="{3FFE89F2-5AD7-4317-9070-8C07066819B4}"/>
              </a:ext>
            </a:extLst>
          </p:cNvPr>
          <p:cNvSpPr txBox="1"/>
          <p:nvPr/>
        </p:nvSpPr>
        <p:spPr>
          <a:xfrm>
            <a:off x="2148305" y="724839"/>
            <a:ext cx="10043695" cy="461665"/>
          </a:xfrm>
          <a:prstGeom prst="rect">
            <a:avLst/>
          </a:prstGeom>
          <a:noFill/>
        </p:spPr>
        <p:txBody>
          <a:bodyPr wrap="square" rtlCol="0">
            <a:spAutoFit/>
          </a:bodyPr>
          <a:lstStyle/>
          <a:p>
            <a:pPr lvl="0" algn="r">
              <a:defRPr/>
            </a:pPr>
            <a:r>
              <a:rPr lang="tr-TR" sz="2400" b="1" dirty="0">
                <a:solidFill>
                  <a:prstClr val="white"/>
                </a:solidFill>
              </a:rPr>
              <a:t>SUNUM PLANI</a:t>
            </a:r>
          </a:p>
        </p:txBody>
      </p:sp>
    </p:spTree>
    <p:extLst>
      <p:ext uri="{BB962C8B-B14F-4D97-AF65-F5344CB8AC3E}">
        <p14:creationId xmlns:p14="http://schemas.microsoft.com/office/powerpoint/2010/main" val="2238620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82BE5B6C-ADD6-4666-B1C0-67FB0CEF547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3" name="Slayt Numarası Yer Tutucusu 2">
            <a:extLst>
              <a:ext uri="{FF2B5EF4-FFF2-40B4-BE49-F238E27FC236}">
                <a16:creationId xmlns:a16="http://schemas.microsoft.com/office/drawing/2014/main" id="{0EF09F9D-0A31-4573-B8D2-813B41264EBB}"/>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latin typeface="Gotham Narrow Thi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tr-TR" sz="1500" b="0" i="0" u="none" strike="noStrike" kern="1200" cap="none" spc="0" normalizeH="0" baseline="0" noProof="0" dirty="0">
              <a:ln>
                <a:noFill/>
              </a:ln>
              <a:solidFill>
                <a:prstClr val="white"/>
              </a:solidFill>
              <a:effectLst/>
              <a:uLnTx/>
              <a:uFillTx/>
              <a:latin typeface="Gotham Narrow Thin"/>
              <a:ea typeface="+mn-ea"/>
              <a:cs typeface="+mn-cs"/>
            </a:endParaRPr>
          </a:p>
        </p:txBody>
      </p:sp>
      <p:sp>
        <p:nvSpPr>
          <p:cNvPr id="10" name="Metin kutusu 9">
            <a:extLst>
              <a:ext uri="{FF2B5EF4-FFF2-40B4-BE49-F238E27FC236}">
                <a16:creationId xmlns:a16="http://schemas.microsoft.com/office/drawing/2014/main" id="{91852F8A-B1B0-453B-8BB5-0FC36F21EF16}"/>
              </a:ext>
            </a:extLst>
          </p:cNvPr>
          <p:cNvSpPr txBox="1"/>
          <p:nvPr/>
        </p:nvSpPr>
        <p:spPr>
          <a:xfrm>
            <a:off x="2148305" y="724839"/>
            <a:ext cx="100436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a:ea typeface="+mn-ea"/>
                <a:cs typeface="+mn-cs"/>
              </a:rPr>
              <a:t>YATIRIMLARDA DEVLET YARDIMLARI HAKKINDA KARAR</a:t>
            </a:r>
          </a:p>
        </p:txBody>
      </p:sp>
      <p:graphicFrame>
        <p:nvGraphicFramePr>
          <p:cNvPr id="7" name="Tablo 6">
            <a:extLst>
              <a:ext uri="{FF2B5EF4-FFF2-40B4-BE49-F238E27FC236}">
                <a16:creationId xmlns:a16="http://schemas.microsoft.com/office/drawing/2014/main" id="{ADF4BA65-4029-4F4B-A9AC-6EAADC262185}"/>
              </a:ext>
            </a:extLst>
          </p:cNvPr>
          <p:cNvGraphicFramePr>
            <a:graphicFrameLocks noGrp="1" noChangeAspect="1"/>
          </p:cNvGraphicFramePr>
          <p:nvPr>
            <p:extLst>
              <p:ext uri="{D42A27DB-BD31-4B8C-83A1-F6EECF244321}">
                <p14:modId xmlns:p14="http://schemas.microsoft.com/office/powerpoint/2010/main" val="2159397977"/>
              </p:ext>
            </p:extLst>
          </p:nvPr>
        </p:nvGraphicFramePr>
        <p:xfrm>
          <a:off x="473998" y="1431912"/>
          <a:ext cx="11212852" cy="5384684"/>
        </p:xfrm>
        <a:graphic>
          <a:graphicData uri="http://schemas.openxmlformats.org/drawingml/2006/table">
            <a:tbl>
              <a:tblPr firstRow="1" bandRow="1"/>
              <a:tblGrid>
                <a:gridCol w="7031810">
                  <a:extLst>
                    <a:ext uri="{9D8B030D-6E8A-4147-A177-3AD203B41FA5}">
                      <a16:colId xmlns:a16="http://schemas.microsoft.com/office/drawing/2014/main" val="973989238"/>
                    </a:ext>
                  </a:extLst>
                </a:gridCol>
                <a:gridCol w="4181042">
                  <a:extLst>
                    <a:ext uri="{9D8B030D-6E8A-4147-A177-3AD203B41FA5}">
                      <a16:colId xmlns:a16="http://schemas.microsoft.com/office/drawing/2014/main" val="2825219477"/>
                    </a:ext>
                  </a:extLst>
                </a:gridCol>
              </a:tblGrid>
              <a:tr h="27229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tr-TR" sz="1200" dirty="0"/>
                        <a:t>KIRŞEHİR</a:t>
                      </a:r>
                      <a:r>
                        <a:rPr lang="tr-TR" sz="1200" baseline="0" dirty="0"/>
                        <a:t> </a:t>
                      </a:r>
                      <a:r>
                        <a:rPr lang="tr-TR" sz="1200" dirty="0"/>
                        <a:t>İLİ İÇİN BÖLGESEL DESTEKLERDEN FAYDALANABİLECEK SEKTÖRLER VE ASGARİ YATIRIM TUTARLARI VEYA KAPASİTELERİ</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6B36A"/>
                    </a:solidFill>
                  </a:tcPr>
                </a:tc>
                <a:tc hMerge="1">
                  <a:txBody>
                    <a:bodyPr/>
                    <a:lstStyle/>
                    <a:p>
                      <a:endParaRPr lang="tr-TR" dirty="0"/>
                    </a:p>
                  </a:txBody>
                  <a:tcPr>
                    <a:lnL w="12700" cap="flat" cmpd="sng" algn="ctr">
                      <a:solidFill>
                        <a:sysClr val="window" lastClr="FFFFFF"/>
                      </a:solidFill>
                      <a:prstDash val="solid"/>
                      <a:round/>
                      <a:headEnd type="none" w="med" len="med"/>
                      <a:tailEnd type="none" w="med" len="med"/>
                    </a:lnL>
                  </a:tcPr>
                </a:tc>
                <a:extLst>
                  <a:ext uri="{0D108BD9-81ED-4DB2-BD59-A6C34878D82A}">
                    <a16:rowId xmlns:a16="http://schemas.microsoft.com/office/drawing/2014/main" val="4199346834"/>
                  </a:ext>
                </a:extLst>
              </a:tr>
              <a:tr h="27229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1200" b="1" dirty="0">
                          <a:solidFill>
                            <a:schemeClr val="bg1"/>
                          </a:solidFill>
                        </a:rPr>
                        <a:t>Bölgesel Teşviklerden Yararlanacak Sektörler	</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87F9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tr-TR" sz="1200" b="1" dirty="0">
                          <a:solidFill>
                            <a:schemeClr val="bg1"/>
                          </a:solidFill>
                        </a:rPr>
                        <a:t>Asgari Kapasite veya Yatırım Tutarı</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687F91"/>
                    </a:solidFill>
                  </a:tcPr>
                </a:tc>
                <a:extLst>
                  <a:ext uri="{0D108BD9-81ED-4DB2-BD59-A6C34878D82A}">
                    <a16:rowId xmlns:a16="http://schemas.microsoft.com/office/drawing/2014/main" val="1984026743"/>
                  </a:ext>
                </a:extLst>
              </a:tr>
              <a:tr h="185195">
                <a:tc>
                  <a:txBody>
                    <a:bodyPr/>
                    <a:lstStyle/>
                    <a:p>
                      <a:pPr algn="l" fontAlgn="ctr"/>
                      <a:r>
                        <a:rPr lang="tr-TR" sz="700" b="0" i="0" u="none" strike="noStrike" dirty="0">
                          <a:solidFill>
                            <a:srgbClr val="000000"/>
                          </a:solidFill>
                          <a:effectLst/>
                          <a:latin typeface="Arial" panose="020B0604020202020204" pitchFamily="34" charset="0"/>
                        </a:rPr>
                        <a:t>Entegre damızlık hayvancılık yatırımları dahil olmak üzere entegre hayvancılık yatırımları (dipnot 4'te belirtilen asgari kapasite şartlarına uymayan yatırımlar hariç)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de-DE" sz="700" b="0" i="0" u="none" strike="noStrike" dirty="0">
                          <a:solidFill>
                            <a:srgbClr val="000000"/>
                          </a:solidFill>
                          <a:effectLst/>
                          <a:latin typeface="Arial" panose="020B0604020202020204" pitchFamily="34" charset="0"/>
                        </a:rPr>
                        <a:t>1 </a:t>
                      </a:r>
                      <a:r>
                        <a:rPr lang="de-DE" sz="700" b="0" i="0" u="none" strike="noStrike" dirty="0" err="1">
                          <a:solidFill>
                            <a:srgbClr val="000000"/>
                          </a:solidFill>
                          <a:effectLst/>
                          <a:latin typeface="Arial" panose="020B0604020202020204" pitchFamily="34" charset="0"/>
                        </a:rPr>
                        <a:t>Milyon</a:t>
                      </a:r>
                      <a:r>
                        <a:rPr lang="de-DE" sz="700" b="0" i="0" u="none" strike="noStrike" dirty="0">
                          <a:solidFill>
                            <a:srgbClr val="000000"/>
                          </a:solidFill>
                          <a:effectLst/>
                          <a:latin typeface="Arial" panose="020B0604020202020204" pitchFamily="34" charset="0"/>
                        </a:rPr>
                        <a:t> 500 Bin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62069105"/>
                  </a:ext>
                </a:extLst>
              </a:tr>
              <a:tr h="173961">
                <a:tc>
                  <a:txBody>
                    <a:bodyPr/>
                    <a:lstStyle/>
                    <a:p>
                      <a:pPr algn="l" fontAlgn="ctr"/>
                      <a:r>
                        <a:rPr lang="tr-TR" sz="700" b="0" i="0" u="none" strike="noStrike" dirty="0">
                          <a:solidFill>
                            <a:srgbClr val="000000"/>
                          </a:solidFill>
                          <a:effectLst/>
                          <a:latin typeface="Arial" panose="020B0604020202020204" pitchFamily="34" charset="0"/>
                        </a:rPr>
                        <a:t>Su ürünleri yetiştiriciliği (balık yavrusu ve yumurtası üretimi dahil)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fontAlgn="ctr"/>
                      <a:r>
                        <a:rPr lang="de-DE" sz="700" b="0" i="0" u="none" strike="noStrike" dirty="0">
                          <a:solidFill>
                            <a:srgbClr val="000000"/>
                          </a:solidFill>
                          <a:effectLst/>
                          <a:latin typeface="Arial" panose="020B0604020202020204" pitchFamily="34" charset="0"/>
                        </a:rPr>
                        <a:t>1 </a:t>
                      </a:r>
                      <a:r>
                        <a:rPr lang="de-DE" sz="700" b="0" i="0" u="none" strike="noStrike" dirty="0" err="1">
                          <a:solidFill>
                            <a:srgbClr val="000000"/>
                          </a:solidFill>
                          <a:effectLst/>
                          <a:latin typeface="Arial" panose="020B0604020202020204" pitchFamily="34" charset="0"/>
                        </a:rPr>
                        <a:t>Milyon</a:t>
                      </a:r>
                      <a:r>
                        <a:rPr lang="de-DE" sz="700" b="0" i="0" u="none" strike="noStrike" dirty="0">
                          <a:solidFill>
                            <a:srgbClr val="000000"/>
                          </a:solidFill>
                          <a:effectLst/>
                          <a:latin typeface="Arial" panose="020B0604020202020204" pitchFamily="34" charset="0"/>
                        </a:rPr>
                        <a:t> 500 Bin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565027064"/>
                  </a:ext>
                </a:extLst>
              </a:tr>
              <a:tr h="122102">
                <a:tc>
                  <a:txBody>
                    <a:bodyPr/>
                    <a:lstStyle/>
                    <a:p>
                      <a:pPr algn="l" fontAlgn="ctr"/>
                      <a:r>
                        <a:rPr lang="tr-TR" sz="700" b="0" i="0" u="none" strike="noStrike" dirty="0">
                          <a:solidFill>
                            <a:srgbClr val="000000"/>
                          </a:solidFill>
                          <a:effectLst/>
                          <a:latin typeface="Arial" panose="020B0604020202020204" pitchFamily="34" charset="0"/>
                        </a:rPr>
                        <a:t>Gıda ürünleri ve içecek imalatı (dip not 5’te belirtilen yatırım konuları hariç)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de-DE" sz="700" b="0" i="0" u="none" strike="noStrike" dirty="0">
                          <a:solidFill>
                            <a:srgbClr val="000000"/>
                          </a:solidFill>
                          <a:effectLst/>
                          <a:latin typeface="Arial" panose="020B0604020202020204" pitchFamily="34" charset="0"/>
                        </a:rPr>
                        <a:t>1 </a:t>
                      </a:r>
                      <a:r>
                        <a:rPr lang="de-DE" sz="700" b="0" i="0" u="none" strike="noStrike" dirty="0" err="1">
                          <a:solidFill>
                            <a:srgbClr val="000000"/>
                          </a:solidFill>
                          <a:effectLst/>
                          <a:latin typeface="Arial" panose="020B0604020202020204" pitchFamily="34" charset="0"/>
                        </a:rPr>
                        <a:t>Milyon</a:t>
                      </a:r>
                      <a:r>
                        <a:rPr lang="de-DE" sz="700" b="0" i="0" u="none" strike="noStrike" dirty="0">
                          <a:solidFill>
                            <a:srgbClr val="000000"/>
                          </a:solidFill>
                          <a:effectLst/>
                          <a:latin typeface="Arial" panose="020B0604020202020204" pitchFamily="34" charset="0"/>
                        </a:rPr>
                        <a:t> 500 Bin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650161393"/>
                  </a:ext>
                </a:extLst>
              </a:tr>
              <a:tr h="221237">
                <a:tc rowSpan="3">
                  <a:txBody>
                    <a:bodyPr/>
                    <a:lstStyle/>
                    <a:p>
                      <a:pPr algn="l" fontAlgn="ctr"/>
                      <a:r>
                        <a:rPr lang="tr-TR" sz="700" b="0" i="0" u="none" strike="noStrike" dirty="0">
                          <a:solidFill>
                            <a:srgbClr val="000000"/>
                          </a:solidFill>
                          <a:effectLst/>
                          <a:latin typeface="Arial" panose="020B0604020202020204" pitchFamily="34" charset="0"/>
                        </a:rPr>
                        <a:t>Tekstil ürünleri imalatı (Dip notlar 7 ve 12’de belirtilen yatırımlar hariç)</a:t>
                      </a:r>
                    </a:p>
                    <a:p>
                      <a:pPr algn="l" fontAlgn="ctr"/>
                      <a:r>
                        <a:rPr lang="tr-TR" sz="700" b="0" i="0" u="none" strike="noStrike" dirty="0">
                          <a:solidFill>
                            <a:srgbClr val="000000"/>
                          </a:solidFill>
                          <a:effectLst/>
                          <a:latin typeface="Arial" panose="020B0604020202020204" pitchFamily="34" charset="0"/>
                        </a:rPr>
                        <a:t>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l" fontAlgn="ctr"/>
                      <a:r>
                        <a:rPr lang="tr-TR" sz="700" b="0" i="0" u="none" strike="noStrike" dirty="0">
                          <a:solidFill>
                            <a:srgbClr val="000000"/>
                          </a:solidFill>
                          <a:effectLst/>
                          <a:latin typeface="Arial" panose="020B0604020202020204" pitchFamily="34" charset="0"/>
                        </a:rPr>
                        <a:t>Tekstilin </a:t>
                      </a:r>
                      <a:r>
                        <a:rPr lang="tr-TR" sz="700" b="0" i="0" u="none" strike="noStrike" dirty="0" err="1">
                          <a:solidFill>
                            <a:srgbClr val="000000"/>
                          </a:solidFill>
                          <a:effectLst/>
                          <a:latin typeface="Arial" panose="020B0604020202020204" pitchFamily="34" charset="0"/>
                        </a:rPr>
                        <a:t>aprelenmesi</a:t>
                      </a:r>
                      <a:r>
                        <a:rPr lang="tr-TR" sz="700" b="0" i="0" u="none" strike="noStrike" dirty="0">
                          <a:solidFill>
                            <a:srgbClr val="000000"/>
                          </a:solidFill>
                          <a:effectLst/>
                          <a:latin typeface="Arial" panose="020B0604020202020204" pitchFamily="34" charset="0"/>
                        </a:rPr>
                        <a:t> konusunda komple yeni yatırım için 10 Milyon TL, tevsi yatırım için 5 Milyon TL ve diğer yatırım cinsleri için 3 Milyon Bin TL</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148811838"/>
                  </a:ext>
                </a:extLst>
              </a:tr>
              <a:tr h="122102">
                <a:tc vMerge="1">
                  <a:txBody>
                    <a:bodyPr/>
                    <a:lstStyle/>
                    <a:p>
                      <a:endParaRPr lang="tr-T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ctr"/>
                      <a:r>
                        <a:rPr lang="tr-TR" sz="700" b="0" i="0" u="none" strike="noStrike" dirty="0">
                          <a:solidFill>
                            <a:srgbClr val="000000"/>
                          </a:solidFill>
                          <a:effectLst/>
                          <a:latin typeface="Arial" panose="020B0604020202020204" pitchFamily="34" charset="0"/>
                        </a:rPr>
                        <a:t>Apreleme yatırımları haricindeki diğer yatırım konularında </a:t>
                      </a:r>
                      <a:r>
                        <a:rPr lang="de-DE" sz="700" b="0" i="0" u="none" strike="noStrike" dirty="0">
                          <a:solidFill>
                            <a:srgbClr val="000000"/>
                          </a:solidFill>
                          <a:effectLst/>
                          <a:latin typeface="Arial" panose="020B0604020202020204" pitchFamily="34" charset="0"/>
                        </a:rPr>
                        <a:t>1 </a:t>
                      </a:r>
                      <a:r>
                        <a:rPr lang="de-DE" sz="700" b="0" i="0" u="none" strike="noStrike" dirty="0" err="1">
                          <a:solidFill>
                            <a:srgbClr val="000000"/>
                          </a:solidFill>
                          <a:effectLst/>
                          <a:latin typeface="Arial" panose="020B0604020202020204" pitchFamily="34" charset="0"/>
                        </a:rPr>
                        <a:t>Milyon</a:t>
                      </a:r>
                      <a:r>
                        <a:rPr lang="de-DE" sz="700" b="0" i="0" u="none" strike="noStrike" dirty="0">
                          <a:solidFill>
                            <a:srgbClr val="000000"/>
                          </a:solidFill>
                          <a:effectLst/>
                          <a:latin typeface="Arial" panose="020B0604020202020204" pitchFamily="34" charset="0"/>
                        </a:rPr>
                        <a:t> 500 Bin TL</a:t>
                      </a:r>
                      <a:endParaRPr lang="tr-TR" sz="7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918395467"/>
                  </a:ext>
                </a:extLst>
              </a:tr>
              <a:tr h="210300">
                <a:tc vMerge="1">
                  <a:txBody>
                    <a:bodyPr/>
                    <a:lstStyle/>
                    <a:p>
                      <a:pPr algn="l" fontAlgn="ctr"/>
                      <a:endParaRPr lang="tr-TR" sz="700" b="0" i="0" u="none" strike="noStrike" dirty="0">
                        <a:solidFill>
                          <a:srgbClr val="000000"/>
                        </a:solidFill>
                        <a:effectLst/>
                        <a:latin typeface="Arial" panose="020B0604020202020204" pitchFamily="34" charset="0"/>
                      </a:endParaRP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l" fontAlgn="ctr"/>
                      <a:r>
                        <a:rPr lang="tr-TR" sz="700" b="0" i="0" u="none" strike="noStrike" dirty="0">
                          <a:solidFill>
                            <a:srgbClr val="000000"/>
                          </a:solidFill>
                          <a:effectLst/>
                          <a:latin typeface="Arial" panose="020B0604020202020204" pitchFamily="34" charset="0"/>
                        </a:rPr>
                        <a:t>Modernizasyon cinsindeki kısa elyaf iplikçiliği ve diğer elyaf iplikçiliği yatırım konularında 3 Milyon Bin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380652189"/>
                  </a:ext>
                </a:extLst>
              </a:tr>
              <a:tr h="141381">
                <a:tc>
                  <a:txBody>
                    <a:bodyPr/>
                    <a:lstStyle/>
                    <a:p>
                      <a:pPr marL="0" algn="l" defTabSz="914400" rtl="0" eaLnBrk="1" fontAlgn="ctr" latinLnBrk="0" hangingPunct="1"/>
                      <a:r>
                        <a:rPr lang="tr-TR" sz="700" b="0" i="0" u="none" strike="noStrike" kern="1200" dirty="0">
                          <a:solidFill>
                            <a:srgbClr val="000000"/>
                          </a:solidFill>
                          <a:effectLst/>
                          <a:latin typeface="Arial" panose="020B0604020202020204" pitchFamily="34" charset="0"/>
                          <a:ea typeface="+mn-ea"/>
                          <a:cs typeface="+mn-cs"/>
                        </a:rPr>
                        <a:t>Derinin tabaklanması ve işlenmesi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de-DE" sz="700" b="0" i="0" u="none" strike="noStrike" dirty="0">
                          <a:solidFill>
                            <a:srgbClr val="000000"/>
                          </a:solidFill>
                          <a:effectLst/>
                          <a:latin typeface="Arial" panose="020B0604020202020204" pitchFamily="34" charset="0"/>
                        </a:rPr>
                        <a:t>1 </a:t>
                      </a:r>
                      <a:r>
                        <a:rPr lang="de-DE" sz="700" b="0" i="0" u="none" strike="noStrike" dirty="0" err="1">
                          <a:solidFill>
                            <a:srgbClr val="000000"/>
                          </a:solidFill>
                          <a:effectLst/>
                          <a:latin typeface="Arial" panose="020B0604020202020204" pitchFamily="34" charset="0"/>
                        </a:rPr>
                        <a:t>Milyon</a:t>
                      </a:r>
                      <a:r>
                        <a:rPr lang="de-DE" sz="700" b="0" i="0" u="none" strike="noStrike" dirty="0">
                          <a:solidFill>
                            <a:srgbClr val="000000"/>
                          </a:solidFill>
                          <a:effectLst/>
                          <a:latin typeface="Arial" panose="020B0604020202020204" pitchFamily="34" charset="0"/>
                        </a:rPr>
                        <a:t> 500 Bin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37726983"/>
                  </a:ext>
                </a:extLst>
              </a:tr>
              <a:tr h="115346">
                <a:tc>
                  <a:txBody>
                    <a:bodyPr/>
                    <a:lstStyle/>
                    <a:p>
                      <a:pPr algn="l" fontAlgn="ctr"/>
                      <a:r>
                        <a:rPr lang="tr-TR" sz="700" b="0" i="0" u="none" strike="noStrike" dirty="0">
                          <a:solidFill>
                            <a:srgbClr val="000000"/>
                          </a:solidFill>
                          <a:effectLst/>
                          <a:latin typeface="Arial" panose="020B0604020202020204" pitchFamily="34" charset="0"/>
                        </a:rPr>
                        <a:t>Ağaç ve mantar ürünleri imalatı (mobilya hariç), hasır ve buna benzer örülerek yapılan maddelerin imalatı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de-DE" sz="700" b="0" i="0" u="none" strike="noStrike" dirty="0">
                          <a:solidFill>
                            <a:srgbClr val="000000"/>
                          </a:solidFill>
                          <a:effectLst/>
                          <a:latin typeface="Arial" panose="020B0604020202020204" pitchFamily="34" charset="0"/>
                        </a:rPr>
                        <a:t>1 </a:t>
                      </a:r>
                      <a:r>
                        <a:rPr lang="de-DE" sz="700" b="0" i="0" u="none" strike="noStrike" dirty="0" err="1">
                          <a:solidFill>
                            <a:srgbClr val="000000"/>
                          </a:solidFill>
                          <a:effectLst/>
                          <a:latin typeface="Arial" panose="020B0604020202020204" pitchFamily="34" charset="0"/>
                        </a:rPr>
                        <a:t>Milyon</a:t>
                      </a:r>
                      <a:r>
                        <a:rPr lang="de-DE" sz="700" b="0" i="0" u="none" strike="noStrike" dirty="0">
                          <a:solidFill>
                            <a:srgbClr val="000000"/>
                          </a:solidFill>
                          <a:effectLst/>
                          <a:latin typeface="Arial" panose="020B0604020202020204" pitchFamily="34" charset="0"/>
                        </a:rPr>
                        <a:t> 500 Bin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1331501"/>
                  </a:ext>
                </a:extLst>
              </a:tr>
              <a:tr h="149815">
                <a:tc>
                  <a:txBody>
                    <a:bodyPr/>
                    <a:lstStyle/>
                    <a:p>
                      <a:pPr algn="l" fontAlgn="ctr"/>
                      <a:r>
                        <a:rPr lang="tr-TR" sz="700" b="0" i="0" u="none" strike="noStrike" dirty="0">
                          <a:solidFill>
                            <a:srgbClr val="000000"/>
                          </a:solidFill>
                          <a:effectLst/>
                          <a:latin typeface="Arial" panose="020B0604020202020204" pitchFamily="34" charset="0"/>
                        </a:rPr>
                        <a:t>Kağıt ve kağıt ürünleri imalatı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tr-TR" sz="700" b="0" i="0" u="none" strike="noStrike" dirty="0">
                          <a:solidFill>
                            <a:srgbClr val="000000"/>
                          </a:solidFill>
                          <a:effectLst/>
                          <a:latin typeface="Arial" panose="020B0604020202020204" pitchFamily="34" charset="0"/>
                        </a:rPr>
                        <a:t>10 Milyon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84106060"/>
                  </a:ext>
                </a:extLst>
              </a:tr>
              <a:tr h="122102">
                <a:tc>
                  <a:txBody>
                    <a:bodyPr/>
                    <a:lstStyle/>
                    <a:p>
                      <a:pPr algn="l" fontAlgn="ctr"/>
                      <a:r>
                        <a:rPr lang="es-ES" sz="700" b="0" i="0" u="none" strike="noStrike" dirty="0">
                          <a:solidFill>
                            <a:srgbClr val="000000"/>
                          </a:solidFill>
                          <a:effectLst/>
                          <a:latin typeface="Arial" panose="020B0604020202020204" pitchFamily="34" charset="0"/>
                        </a:rPr>
                        <a:t>Kimyasal madde ve ürünlerin imalatı             </a:t>
                      </a:r>
                      <a:endParaRPr lang="tr-TR" sz="700" b="0" i="0" u="none" strike="noStrike" dirty="0">
                        <a:solidFill>
                          <a:srgbClr val="000000"/>
                        </a:solidFill>
                        <a:effectLst/>
                        <a:latin typeface="Arial" panose="020B0604020202020204" pitchFamily="34" charset="0"/>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de-D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Milyon</a:t>
                      </a: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 Bin TL</a:t>
                      </a:r>
                      <a:endParaRPr kumimoji="0" lang="tr-TR"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27487151"/>
                  </a:ext>
                </a:extLst>
              </a:tr>
              <a:tr h="12210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700" b="0" i="0" u="none" strike="noStrike" kern="1200" dirty="0">
                          <a:solidFill>
                            <a:srgbClr val="000000"/>
                          </a:solidFill>
                          <a:effectLst/>
                          <a:latin typeface="Arial" panose="020B0604020202020204" pitchFamily="34" charset="0"/>
                          <a:ea typeface="+mn-ea"/>
                          <a:cs typeface="+mn-cs"/>
                        </a:rPr>
                        <a:t>İç ve dış lastik imalatı </a:t>
                      </a:r>
                      <a:r>
                        <a:rPr lang="es-ES" sz="700" b="0" i="0" u="none" strike="noStrike" kern="1200" dirty="0">
                          <a:solidFill>
                            <a:srgbClr val="000000"/>
                          </a:solidFill>
                          <a:effectLst/>
                          <a:latin typeface="Arial" panose="020B0604020202020204" pitchFamily="34" charset="0"/>
                          <a:ea typeface="+mn-ea"/>
                          <a:cs typeface="+mn-cs"/>
                        </a:rPr>
                        <a:t>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de-D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Milyon</a:t>
                      </a: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 Bin TL</a:t>
                      </a:r>
                      <a:endParaRPr kumimoji="0" lang="tr-TR"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455910154"/>
                  </a:ext>
                </a:extLst>
              </a:tr>
              <a:tr h="117264">
                <a:tc>
                  <a:txBody>
                    <a:bodyPr/>
                    <a:lstStyle/>
                    <a:p>
                      <a:pPr algn="l" fontAlgn="ctr"/>
                      <a:r>
                        <a:rPr lang="tr-TR" sz="700" b="0" i="0" u="none" strike="noStrike" dirty="0">
                          <a:solidFill>
                            <a:srgbClr val="000000"/>
                          </a:solidFill>
                          <a:effectLst/>
                          <a:latin typeface="Arial" panose="020B0604020202020204" pitchFamily="34" charset="0"/>
                        </a:rPr>
                        <a:t>Metalik olmayan mineral ürünlerin imalatı (çok katlı yalıtım camları, kiremit, briket, tuğla, çimento, hazır beton ve harç hariç)</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de-D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Milyon</a:t>
                      </a: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 Bin TL</a:t>
                      </a:r>
                      <a:endParaRPr kumimoji="0" lang="tr-TR"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25621947"/>
                  </a:ext>
                </a:extLst>
              </a:tr>
              <a:tr h="11726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700" b="0" i="0" u="none" strike="noStrike" dirty="0">
                          <a:solidFill>
                            <a:srgbClr val="000000"/>
                          </a:solidFill>
                          <a:effectLst/>
                          <a:latin typeface="Arial" panose="020B0604020202020204" pitchFamily="34" charset="0"/>
                        </a:rPr>
                        <a:t>İnşaat amaçlı beton ürünleri imalatı ve ısı veya ses izole edici eşya ve karışımlar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de-D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Milyon</a:t>
                      </a: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 Bin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78182724"/>
                  </a:ext>
                </a:extLst>
              </a:tr>
              <a:tr h="122102">
                <a:tc>
                  <a:txBody>
                    <a:bodyPr/>
                    <a:lstStyle/>
                    <a:p>
                      <a:pPr algn="l" fontAlgn="ctr"/>
                      <a:r>
                        <a:rPr lang="tr-TR" sz="700" b="0" i="0" u="none" strike="noStrike" dirty="0">
                          <a:solidFill>
                            <a:srgbClr val="000000"/>
                          </a:solidFill>
                          <a:effectLst/>
                          <a:latin typeface="Arial" panose="020B0604020202020204" pitchFamily="34" charset="0"/>
                        </a:rPr>
                        <a:t>Demir-çelik dışındaki ana metal sanayi, metal döküm sanayi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de-D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Milyon</a:t>
                      </a: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 Bin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22206418"/>
                  </a:ext>
                </a:extLst>
              </a:tr>
              <a:tr h="128128">
                <a:tc>
                  <a:txBody>
                    <a:bodyPr/>
                    <a:lstStyle/>
                    <a:p>
                      <a:pPr algn="l" fontAlgn="ctr"/>
                      <a:r>
                        <a:rPr lang="tr-TR" sz="700" b="0" i="0" u="none" strike="noStrike" dirty="0">
                          <a:solidFill>
                            <a:srgbClr val="000000"/>
                          </a:solidFill>
                          <a:effectLst/>
                          <a:latin typeface="Arial" panose="020B0604020202020204" pitchFamily="34" charset="0"/>
                        </a:rPr>
                        <a:t>Metal eşya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de-D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Milyon</a:t>
                      </a: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 Bin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95412540"/>
                  </a:ext>
                </a:extLst>
              </a:tr>
              <a:tr h="129398">
                <a:tc>
                  <a:txBody>
                    <a:bodyPr/>
                    <a:lstStyle/>
                    <a:p>
                      <a:pPr algn="l" fontAlgn="ctr"/>
                      <a:r>
                        <a:rPr lang="tr-TR" sz="700" b="0" i="0" u="none" strike="noStrike" dirty="0">
                          <a:solidFill>
                            <a:srgbClr val="000000"/>
                          </a:solidFill>
                          <a:effectLst/>
                          <a:latin typeface="Arial" panose="020B0604020202020204" pitchFamily="34" charset="0"/>
                        </a:rPr>
                        <a:t>Makine ve teçhizat imalatı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de-D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Milyon</a:t>
                      </a: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 Bin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630956616"/>
                  </a:ext>
                </a:extLst>
              </a:tr>
              <a:tr h="122102">
                <a:tc>
                  <a:txBody>
                    <a:bodyPr/>
                    <a:lstStyle/>
                    <a:p>
                      <a:pPr algn="l" fontAlgn="ctr"/>
                      <a:r>
                        <a:rPr lang="tr-TR" sz="700" b="0" i="0" u="none" strike="noStrike" dirty="0">
                          <a:solidFill>
                            <a:srgbClr val="000000"/>
                          </a:solidFill>
                          <a:effectLst/>
                          <a:latin typeface="Arial" panose="020B0604020202020204" pitchFamily="34" charset="0"/>
                        </a:rPr>
                        <a:t>Büro, muhasebe ve bilgi işlem makineleri imalatı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de-D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Milyon</a:t>
                      </a: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 Bin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192737638"/>
                  </a:ext>
                </a:extLst>
              </a:tr>
              <a:tr h="168462">
                <a:tc>
                  <a:txBody>
                    <a:bodyPr/>
                    <a:lstStyle/>
                    <a:p>
                      <a:pPr algn="l" fontAlgn="ctr"/>
                      <a:r>
                        <a:rPr lang="tr-TR" sz="700" b="0" i="0" u="none" strike="noStrike" dirty="0">
                          <a:solidFill>
                            <a:srgbClr val="000000"/>
                          </a:solidFill>
                          <a:effectLst/>
                          <a:latin typeface="Arial" panose="020B0604020202020204" pitchFamily="34" charset="0"/>
                        </a:rPr>
                        <a:t>Elektrikli makine ve cihazları imalatı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de-D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Milyon</a:t>
                      </a: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 Bin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07941267"/>
                  </a:ext>
                </a:extLst>
              </a:tr>
              <a:tr h="122102">
                <a:tc>
                  <a:txBody>
                    <a:bodyPr/>
                    <a:lstStyle/>
                    <a:p>
                      <a:pPr algn="l" fontAlgn="ctr"/>
                      <a:r>
                        <a:rPr lang="tr-TR" sz="700" b="0" i="0" u="none" strike="noStrike" dirty="0">
                          <a:solidFill>
                            <a:srgbClr val="000000"/>
                          </a:solidFill>
                          <a:effectLst/>
                          <a:latin typeface="Arial" panose="020B0604020202020204" pitchFamily="34" charset="0"/>
                        </a:rPr>
                        <a:t>Radyo, televizyon, haberleşme teçhizatı ve cihazları imalatı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de-D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Milyon</a:t>
                      </a: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 Bin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026099334"/>
                  </a:ext>
                </a:extLst>
              </a:tr>
              <a:tr h="122102">
                <a:tc>
                  <a:txBody>
                    <a:bodyPr/>
                    <a:lstStyle/>
                    <a:p>
                      <a:pPr algn="l" fontAlgn="ctr"/>
                      <a:r>
                        <a:rPr lang="tr-TR" sz="700" b="0" i="0" u="none" strike="noStrike" dirty="0">
                          <a:solidFill>
                            <a:srgbClr val="000000"/>
                          </a:solidFill>
                          <a:effectLst/>
                          <a:latin typeface="Arial" panose="020B0604020202020204" pitchFamily="34" charset="0"/>
                        </a:rPr>
                        <a:t>Tıbbi aletler hassas ve optik aletler imalatı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de-D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Milyon</a:t>
                      </a: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 Bin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48002781"/>
                  </a:ext>
                </a:extLst>
              </a:tr>
              <a:tr h="123973">
                <a:tc>
                  <a:txBody>
                    <a:bodyPr/>
                    <a:lstStyle/>
                    <a:p>
                      <a:pPr algn="l" fontAlgn="ctr"/>
                      <a:r>
                        <a:rPr lang="tr-TR" sz="700" b="0" i="0" u="none" strike="noStrike" dirty="0">
                          <a:solidFill>
                            <a:srgbClr val="000000"/>
                          </a:solidFill>
                          <a:effectLst/>
                          <a:latin typeface="Arial" panose="020B0604020202020204" pitchFamily="34" charset="0"/>
                        </a:rPr>
                        <a:t>Motorlu kara taşıtları yan sanayi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de-D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Milyon</a:t>
                      </a: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 Bin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81675896"/>
                  </a:ext>
                </a:extLst>
              </a:tr>
              <a:tr h="122102">
                <a:tc>
                  <a:txBody>
                    <a:bodyPr/>
                    <a:lstStyle/>
                    <a:p>
                      <a:pPr algn="l" fontAlgn="ctr"/>
                      <a:r>
                        <a:rPr lang="tr-TR" sz="700" b="0" i="0" u="none" strike="noStrike" dirty="0">
                          <a:solidFill>
                            <a:srgbClr val="000000"/>
                          </a:solidFill>
                          <a:effectLst/>
                          <a:latin typeface="Arial" panose="020B0604020202020204" pitchFamily="34" charset="0"/>
                        </a:rPr>
                        <a:t>Motosiklet ve bisiklet üretimi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de-D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Milyon</a:t>
                      </a: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 Bin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02490081"/>
                  </a:ext>
                </a:extLst>
              </a:tr>
              <a:tr h="221237">
                <a:tc>
                  <a:txBody>
                    <a:bodyPr/>
                    <a:lstStyle/>
                    <a:p>
                      <a:pPr algn="l" fontAlgn="ctr"/>
                      <a:r>
                        <a:rPr lang="tr-TR" sz="700" b="0" i="0" u="none" strike="noStrike" dirty="0">
                          <a:solidFill>
                            <a:srgbClr val="000000"/>
                          </a:solidFill>
                          <a:effectLst/>
                          <a:latin typeface="Arial" panose="020B0604020202020204" pitchFamily="34" charset="0"/>
                        </a:rPr>
                        <a:t>Mobilya imalatı (sadece plastikten imal edilenler hariç), müzik aletleri imalatı, spor malzemeleri imalatı, oyun ve oyuncak imalatı, kalem imalatı ile çocuk arabaları ve pusetler ile bunların aksam ve parçaları imalatı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de-DE" sz="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Milyon</a:t>
                      </a:r>
                      <a:r>
                        <a:rPr kumimoji="0" lang="de-DE" sz="7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500 Bin TL</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242519458"/>
                  </a:ext>
                </a:extLst>
              </a:tr>
              <a:tr h="122102">
                <a:tc>
                  <a:txBody>
                    <a:bodyPr/>
                    <a:lstStyle/>
                    <a:p>
                      <a:pPr algn="l" fontAlgn="ctr"/>
                      <a:r>
                        <a:rPr lang="tr-TR" sz="700" b="0" i="0" u="none" strike="noStrike" dirty="0">
                          <a:solidFill>
                            <a:srgbClr val="000000"/>
                          </a:solidFill>
                          <a:effectLst/>
                          <a:latin typeface="Arial" panose="020B0604020202020204" pitchFamily="34" charset="0"/>
                        </a:rPr>
                        <a:t>Oteller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tr-TR" sz="700" b="0" i="0" u="none" strike="noStrike" dirty="0">
                          <a:solidFill>
                            <a:srgbClr val="000000"/>
                          </a:solidFill>
                          <a:effectLst/>
                          <a:latin typeface="Arial" panose="020B0604020202020204" pitchFamily="34" charset="0"/>
                        </a:rPr>
                        <a:t>3 yıldız ve üzeri</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4651702"/>
                  </a:ext>
                </a:extLst>
              </a:tr>
              <a:tr h="134496">
                <a:tc>
                  <a:txBody>
                    <a:bodyPr/>
                    <a:lstStyle/>
                    <a:p>
                      <a:pPr algn="l" fontAlgn="ctr"/>
                      <a:r>
                        <a:rPr lang="tr-TR" sz="700" b="0" i="0" u="none" strike="noStrike" dirty="0">
                          <a:solidFill>
                            <a:srgbClr val="000000"/>
                          </a:solidFill>
                          <a:effectLst/>
                          <a:latin typeface="Arial" panose="020B0604020202020204" pitchFamily="34" charset="0"/>
                        </a:rPr>
                        <a:t>Öğrenci yurtları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tr-TR" sz="700" b="0" i="0" u="none" strike="noStrike" dirty="0">
                          <a:solidFill>
                            <a:srgbClr val="000000"/>
                          </a:solidFill>
                          <a:effectLst/>
                          <a:latin typeface="Arial" panose="020B0604020202020204" pitchFamily="34" charset="0"/>
                        </a:rPr>
                        <a:t>100 öğrenci</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524308909"/>
                  </a:ext>
                </a:extLst>
              </a:tr>
              <a:tr h="183812">
                <a:tc>
                  <a:txBody>
                    <a:bodyPr/>
                    <a:lstStyle/>
                    <a:p>
                      <a:pPr algn="l" fontAlgn="ctr"/>
                      <a:r>
                        <a:rPr lang="tr-TR" sz="700" b="0" i="0" u="none" strike="noStrike" dirty="0">
                          <a:solidFill>
                            <a:srgbClr val="000000"/>
                          </a:solidFill>
                          <a:effectLst/>
                          <a:latin typeface="Arial" panose="020B0604020202020204" pitchFamily="34" charset="0"/>
                        </a:rPr>
                        <a:t>Soğuk hava deposu hizmetleri                                                                                                                                                                                                                                   </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tr-TR" sz="700" b="0" i="0" u="none" strike="noStrike" dirty="0">
                          <a:solidFill>
                            <a:srgbClr val="000000"/>
                          </a:solidFill>
                          <a:effectLst/>
                          <a:latin typeface="Arial" panose="020B0604020202020204" pitchFamily="34" charset="0"/>
                        </a:rPr>
                        <a:t>500 metrekare</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58833156"/>
                  </a:ext>
                </a:extLst>
              </a:tr>
              <a:tr h="183812">
                <a:tc>
                  <a:txBody>
                    <a:bodyPr/>
                    <a:lstStyle/>
                    <a:p>
                      <a:pPr>
                        <a:lnSpc>
                          <a:spcPct val="107000"/>
                        </a:lnSpc>
                        <a:spcAft>
                          <a:spcPts val="0"/>
                        </a:spcAft>
                      </a:pPr>
                      <a:r>
                        <a:rPr lang="tr-TR" sz="700" dirty="0">
                          <a:effectLst/>
                          <a:latin typeface="Arial" panose="020B0604020202020204" pitchFamily="34" charset="0"/>
                          <a:ea typeface="Times New Roman" panose="02020603050405020304" pitchFamily="18" charset="0"/>
                          <a:cs typeface="Times New Roman" panose="02020603050405020304" pitchFamily="18" charset="0"/>
                        </a:rPr>
                        <a:t>Lisanslı depoculuk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0"/>
                        </a:spcAft>
                      </a:pPr>
                      <a:r>
                        <a:rPr lang="de-DE" sz="700" dirty="0">
                          <a:effectLst/>
                          <a:latin typeface="Arial" panose="020B0604020202020204" pitchFamily="34" charset="0"/>
                          <a:ea typeface="Times New Roman" panose="02020603050405020304" pitchFamily="18" charset="0"/>
                          <a:cs typeface="Times New Roman" panose="02020603050405020304" pitchFamily="18" charset="0"/>
                        </a:rPr>
                        <a:t>1 </a:t>
                      </a:r>
                      <a:r>
                        <a:rPr lang="de-DE" sz="700" dirty="0" err="1">
                          <a:effectLst/>
                          <a:latin typeface="Arial" panose="020B0604020202020204" pitchFamily="34" charset="0"/>
                          <a:ea typeface="Times New Roman" panose="02020603050405020304" pitchFamily="18" charset="0"/>
                          <a:cs typeface="Times New Roman" panose="02020603050405020304" pitchFamily="18" charset="0"/>
                        </a:rPr>
                        <a:t>Milyon</a:t>
                      </a:r>
                      <a:r>
                        <a:rPr lang="de-DE" sz="700" dirty="0">
                          <a:effectLst/>
                          <a:latin typeface="Arial" panose="020B0604020202020204" pitchFamily="34" charset="0"/>
                          <a:ea typeface="Times New Roman" panose="02020603050405020304" pitchFamily="18" charset="0"/>
                          <a:cs typeface="Times New Roman" panose="02020603050405020304" pitchFamily="18" charset="0"/>
                        </a:rPr>
                        <a:t> 500 Bin TL</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2520778"/>
                  </a:ext>
                </a:extLst>
              </a:tr>
              <a:tr h="183812">
                <a:tc>
                  <a:txBody>
                    <a:bodyPr/>
                    <a:lstStyle/>
                    <a:p>
                      <a:pPr>
                        <a:lnSpc>
                          <a:spcPct val="107000"/>
                        </a:lnSpc>
                        <a:spcAft>
                          <a:spcPts val="0"/>
                        </a:spcAft>
                      </a:pPr>
                      <a:r>
                        <a:rPr lang="tr-TR" sz="700" dirty="0">
                          <a:effectLst/>
                          <a:latin typeface="Arial" panose="020B0604020202020204" pitchFamily="34" charset="0"/>
                          <a:ea typeface="Times New Roman" panose="02020603050405020304" pitchFamily="18" charset="0"/>
                          <a:cs typeface="Times New Roman" panose="02020603050405020304" pitchFamily="18" charset="0"/>
                        </a:rPr>
                        <a:t>Eğitim hizmetleri (okul öncesi eğitim hizmetleri dahil, yetişkinlerin eğitilmesi ve diğer eğitim faaliyetleri hariç)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de-DE" sz="700" dirty="0">
                          <a:effectLst/>
                          <a:latin typeface="Arial" panose="020B0604020202020204" pitchFamily="34" charset="0"/>
                          <a:ea typeface="Times New Roman" panose="02020603050405020304" pitchFamily="18" charset="0"/>
                          <a:cs typeface="Times New Roman" panose="02020603050405020304" pitchFamily="18" charset="0"/>
                        </a:rPr>
                        <a:t>1 </a:t>
                      </a:r>
                      <a:r>
                        <a:rPr lang="de-DE" sz="700" dirty="0" err="1">
                          <a:effectLst/>
                          <a:latin typeface="Arial" panose="020B0604020202020204" pitchFamily="34" charset="0"/>
                          <a:ea typeface="Times New Roman" panose="02020603050405020304" pitchFamily="18" charset="0"/>
                          <a:cs typeface="Times New Roman" panose="02020603050405020304" pitchFamily="18" charset="0"/>
                        </a:rPr>
                        <a:t>Milyon</a:t>
                      </a:r>
                      <a:r>
                        <a:rPr lang="de-DE" sz="700" dirty="0">
                          <a:effectLst/>
                          <a:latin typeface="Arial" panose="020B0604020202020204" pitchFamily="34" charset="0"/>
                          <a:ea typeface="Times New Roman" panose="02020603050405020304" pitchFamily="18" charset="0"/>
                          <a:cs typeface="Times New Roman" panose="02020603050405020304" pitchFamily="18" charset="0"/>
                        </a:rPr>
                        <a:t> 500 Bin TL</a:t>
                      </a:r>
                      <a:r>
                        <a:rPr lang="tr-T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231986952"/>
                  </a:ext>
                </a:extLst>
              </a:tr>
              <a:tr h="226658">
                <a:tc>
                  <a:txBody>
                    <a:bodyPr/>
                    <a:lstStyle/>
                    <a:p>
                      <a:pPr>
                        <a:lnSpc>
                          <a:spcPct val="107000"/>
                        </a:lnSpc>
                        <a:spcAft>
                          <a:spcPts val="0"/>
                        </a:spcAft>
                      </a:pPr>
                      <a:r>
                        <a:rPr lang="tr-TR" sz="700" dirty="0">
                          <a:effectLst/>
                          <a:latin typeface="Arial" panose="020B0604020202020204" pitchFamily="34" charset="0"/>
                          <a:ea typeface="Times New Roman" panose="02020603050405020304" pitchFamily="18" charset="0"/>
                          <a:cs typeface="Times New Roman" panose="02020603050405020304" pitchFamily="18" charset="0"/>
                        </a:rPr>
                        <a:t>Hastane yatırımı, huzurevi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0"/>
                        </a:spcAft>
                      </a:pPr>
                      <a:r>
                        <a:rPr lang="tr-TR" sz="700" dirty="0">
                          <a:effectLst/>
                          <a:latin typeface="Arial" panose="020B0604020202020204" pitchFamily="34" charset="0"/>
                          <a:ea typeface="Times New Roman" panose="02020603050405020304" pitchFamily="18" charset="0"/>
                          <a:cs typeface="Times New Roman" panose="02020603050405020304" pitchFamily="18" charset="0"/>
                        </a:rPr>
                        <a:t>Hastane:</a:t>
                      </a:r>
                      <a:r>
                        <a:rPr lang="de-DE" sz="700" dirty="0">
                          <a:effectLst/>
                          <a:latin typeface="Arial" panose="020B0604020202020204" pitchFamily="34" charset="0"/>
                          <a:ea typeface="Times New Roman" panose="02020603050405020304" pitchFamily="18" charset="0"/>
                          <a:cs typeface="Times New Roman" panose="02020603050405020304" pitchFamily="18" charset="0"/>
                        </a:rPr>
                        <a:t>1 </a:t>
                      </a:r>
                      <a:r>
                        <a:rPr lang="de-DE" sz="700" dirty="0" err="1">
                          <a:effectLst/>
                          <a:latin typeface="Arial" panose="020B0604020202020204" pitchFamily="34" charset="0"/>
                          <a:ea typeface="Times New Roman" panose="02020603050405020304" pitchFamily="18" charset="0"/>
                          <a:cs typeface="Times New Roman" panose="02020603050405020304" pitchFamily="18" charset="0"/>
                        </a:rPr>
                        <a:t>Milyon</a:t>
                      </a:r>
                      <a:r>
                        <a:rPr lang="de-DE" sz="700" dirty="0">
                          <a:effectLst/>
                          <a:latin typeface="Arial" panose="020B0604020202020204" pitchFamily="34" charset="0"/>
                          <a:ea typeface="Times New Roman" panose="02020603050405020304" pitchFamily="18" charset="0"/>
                          <a:cs typeface="Times New Roman" panose="02020603050405020304" pitchFamily="18" charset="0"/>
                        </a:rPr>
                        <a:t> 500 Bin TL</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tr-TR" sz="700" dirty="0">
                          <a:effectLst/>
                          <a:latin typeface="Arial" panose="020B0604020202020204" pitchFamily="34" charset="0"/>
                          <a:ea typeface="Times New Roman" panose="02020603050405020304" pitchFamily="18" charset="0"/>
                          <a:cs typeface="Times New Roman" panose="02020603050405020304" pitchFamily="18" charset="0"/>
                        </a:rPr>
                        <a:t>Huzurevi:100 kişi</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10631115"/>
                  </a:ext>
                </a:extLst>
              </a:tr>
              <a:tr h="167721">
                <a:tc>
                  <a:txBody>
                    <a:bodyPr/>
                    <a:lstStyle/>
                    <a:p>
                      <a:pPr>
                        <a:lnSpc>
                          <a:spcPct val="107000"/>
                        </a:lnSpc>
                        <a:spcAft>
                          <a:spcPts val="0"/>
                        </a:spcAft>
                      </a:pPr>
                      <a:r>
                        <a:rPr lang="tr-TR" sz="700" dirty="0">
                          <a:effectLst/>
                          <a:latin typeface="Arial" panose="020B0604020202020204" pitchFamily="34" charset="0"/>
                          <a:ea typeface="Times New Roman" panose="02020603050405020304" pitchFamily="18" charset="0"/>
                          <a:cs typeface="Times New Roman" panose="02020603050405020304" pitchFamily="18" charset="0"/>
                        </a:rPr>
                        <a:t>Akıllı çok fonksiyonlu teknik tekstil</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7000"/>
                        </a:lnSpc>
                        <a:spcAft>
                          <a:spcPts val="0"/>
                        </a:spcAft>
                      </a:pPr>
                      <a:r>
                        <a:rPr lang="de-DE" sz="700" dirty="0">
                          <a:effectLst/>
                          <a:latin typeface="Arial" panose="020B0604020202020204" pitchFamily="34" charset="0"/>
                          <a:ea typeface="Times New Roman" panose="02020603050405020304" pitchFamily="18" charset="0"/>
                          <a:cs typeface="Times New Roman" panose="02020603050405020304" pitchFamily="18" charset="0"/>
                        </a:rPr>
                        <a:t>1 </a:t>
                      </a:r>
                      <a:r>
                        <a:rPr lang="de-DE" sz="700" dirty="0" err="1">
                          <a:effectLst/>
                          <a:latin typeface="Arial" panose="020B0604020202020204" pitchFamily="34" charset="0"/>
                          <a:ea typeface="Times New Roman" panose="02020603050405020304" pitchFamily="18" charset="0"/>
                          <a:cs typeface="Times New Roman" panose="02020603050405020304" pitchFamily="18" charset="0"/>
                        </a:rPr>
                        <a:t>Milyon</a:t>
                      </a:r>
                      <a:r>
                        <a:rPr lang="de-DE" sz="700" dirty="0">
                          <a:effectLst/>
                          <a:latin typeface="Arial" panose="020B0604020202020204" pitchFamily="34" charset="0"/>
                          <a:ea typeface="Times New Roman" panose="02020603050405020304" pitchFamily="18" charset="0"/>
                          <a:cs typeface="Times New Roman" panose="02020603050405020304" pitchFamily="18" charset="0"/>
                        </a:rPr>
                        <a:t> 500 Bin TL</a:t>
                      </a:r>
                      <a:r>
                        <a:rPr lang="tr-T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0712362"/>
                  </a:ext>
                </a:extLst>
              </a:tr>
              <a:tr h="143785">
                <a:tc>
                  <a:txBody>
                    <a:bodyPr/>
                    <a:lstStyle/>
                    <a:p>
                      <a:pPr>
                        <a:lnSpc>
                          <a:spcPct val="107000"/>
                        </a:lnSpc>
                        <a:spcAft>
                          <a:spcPts val="0"/>
                        </a:spcAft>
                      </a:pPr>
                      <a:r>
                        <a:rPr lang="tr-TR" sz="700" dirty="0">
                          <a:effectLst/>
                          <a:latin typeface="Arial" panose="020B0604020202020204" pitchFamily="34" charset="0"/>
                          <a:ea typeface="Times New Roman" panose="02020603050405020304" pitchFamily="18" charset="0"/>
                          <a:cs typeface="Times New Roman" panose="02020603050405020304" pitchFamily="18" charset="0"/>
                        </a:rPr>
                        <a:t>Atık geri kazanım veya bertaraf tesisleri</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07000"/>
                        </a:lnSpc>
                        <a:spcAft>
                          <a:spcPts val="0"/>
                        </a:spcAft>
                      </a:pPr>
                      <a:r>
                        <a:rPr lang="de-DE" sz="700" dirty="0">
                          <a:effectLst/>
                          <a:latin typeface="Arial" panose="020B0604020202020204" pitchFamily="34" charset="0"/>
                          <a:ea typeface="Times New Roman" panose="02020603050405020304" pitchFamily="18" charset="0"/>
                          <a:cs typeface="Times New Roman" panose="02020603050405020304" pitchFamily="18" charset="0"/>
                        </a:rPr>
                        <a:t>1 </a:t>
                      </a:r>
                      <a:r>
                        <a:rPr lang="de-DE" sz="700" dirty="0" err="1">
                          <a:effectLst/>
                          <a:latin typeface="Arial" panose="020B0604020202020204" pitchFamily="34" charset="0"/>
                          <a:ea typeface="Times New Roman" panose="02020603050405020304" pitchFamily="18" charset="0"/>
                          <a:cs typeface="Times New Roman" panose="02020603050405020304" pitchFamily="18" charset="0"/>
                        </a:rPr>
                        <a:t>Milyon</a:t>
                      </a:r>
                      <a:r>
                        <a:rPr lang="de-DE" sz="700" dirty="0">
                          <a:effectLst/>
                          <a:latin typeface="Arial" panose="020B0604020202020204" pitchFamily="34" charset="0"/>
                          <a:ea typeface="Times New Roman" panose="02020603050405020304" pitchFamily="18" charset="0"/>
                          <a:cs typeface="Times New Roman" panose="02020603050405020304" pitchFamily="18" charset="0"/>
                        </a:rPr>
                        <a:t> 500 Bin TL</a:t>
                      </a:r>
                      <a:r>
                        <a:rPr lang="tr-TR"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886518737"/>
                  </a:ext>
                </a:extLst>
              </a:tr>
              <a:tr h="183812">
                <a:tc>
                  <a:txBody>
                    <a:bodyPr/>
                    <a:lstStyle/>
                    <a:p>
                      <a:pPr>
                        <a:lnSpc>
                          <a:spcPct val="107000"/>
                        </a:lnSpc>
                        <a:spcAft>
                          <a:spcPts val="0"/>
                        </a:spcAft>
                      </a:pPr>
                      <a:r>
                        <a:rPr lang="tr-TR" sz="700" dirty="0">
                          <a:effectLst/>
                          <a:latin typeface="Arial" panose="020B0604020202020204" pitchFamily="34" charset="0"/>
                          <a:ea typeface="Times New Roman" panose="02020603050405020304" pitchFamily="18" charset="0"/>
                          <a:cs typeface="Times New Roman" panose="02020603050405020304" pitchFamily="18" charset="0"/>
                        </a:rPr>
                        <a:t>Seracılık</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tr-TR" sz="700" b="0" i="0" u="none" strike="noStrike" dirty="0">
                          <a:solidFill>
                            <a:srgbClr val="000000"/>
                          </a:solidFill>
                          <a:effectLst/>
                          <a:latin typeface="Arial" panose="020B0604020202020204" pitchFamily="34" charset="0"/>
                        </a:rPr>
                        <a:t>10 Dekar</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33886049"/>
                  </a:ext>
                </a:extLst>
              </a:tr>
            </a:tbl>
          </a:graphicData>
        </a:graphic>
      </p:graphicFrame>
    </p:spTree>
    <p:extLst>
      <p:ext uri="{BB962C8B-B14F-4D97-AF65-F5344CB8AC3E}">
        <p14:creationId xmlns:p14="http://schemas.microsoft.com/office/powerpoint/2010/main" val="2216291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0B5F536-BA36-4968-98D7-39B64887DAF6}"/>
              </a:ext>
            </a:extLst>
          </p:cNvPr>
          <p:cNvSpPr/>
          <p:nvPr/>
        </p:nvSpPr>
        <p:spPr>
          <a:xfrm>
            <a:off x="2000533" y="1691147"/>
            <a:ext cx="4065966" cy="5157021"/>
          </a:xfrm>
          <a:prstGeom prst="rect">
            <a:avLst/>
          </a:prstGeom>
          <a:gradFill flip="none" rotWithShape="1">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tr-TR" sz="4400" b="1" i="1" dirty="0"/>
              <a:t>ÖNCELİKLİ YATIRIM KONULARI</a:t>
            </a:r>
          </a:p>
        </p:txBody>
      </p:sp>
      <p:sp>
        <p:nvSpPr>
          <p:cNvPr id="5" name="Dikdörtgen 4">
            <a:extLst>
              <a:ext uri="{FF2B5EF4-FFF2-40B4-BE49-F238E27FC236}">
                <a16:creationId xmlns:a16="http://schemas.microsoft.com/office/drawing/2014/main" id="{776AB0FD-4E69-489A-9FD7-1DADD0674AC2}"/>
              </a:ext>
            </a:extLst>
          </p:cNvPr>
          <p:cNvSpPr/>
          <p:nvPr/>
        </p:nvSpPr>
        <p:spPr>
          <a:xfrm>
            <a:off x="1" y="1920025"/>
            <a:ext cx="12192000" cy="1621766"/>
          </a:xfrm>
          <a:prstGeom prst="rect">
            <a:avLst/>
          </a:prstGeom>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effectLst>
                  <a:outerShdw blurRad="38100" dist="38100" dir="2700000" algn="tl">
                    <a:srgbClr val="000000">
                      <a:alpha val="43137"/>
                    </a:srgbClr>
                  </a:outerShdw>
                </a:effectLst>
              </a:rPr>
              <a:t>YATIRIMLARDA DEVLET YARDIMLARI HAKKINDA KARAR</a:t>
            </a:r>
          </a:p>
        </p:txBody>
      </p:sp>
      <p:pic>
        <p:nvPicPr>
          <p:cNvPr id="12" name="Resim 11">
            <a:extLst>
              <a:ext uri="{FF2B5EF4-FFF2-40B4-BE49-F238E27FC236}">
                <a16:creationId xmlns:a16="http://schemas.microsoft.com/office/drawing/2014/main" id="{82BE5B6C-ADD6-4666-B1C0-67FB0CEF547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3" name="Slayt Numarası Yer Tutucusu 2">
            <a:extLst>
              <a:ext uri="{FF2B5EF4-FFF2-40B4-BE49-F238E27FC236}">
                <a16:creationId xmlns:a16="http://schemas.microsoft.com/office/drawing/2014/main" id="{0EF09F9D-0A31-4573-B8D2-813B41264EBB}"/>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21</a:t>
            </a:fld>
            <a:endParaRPr lang="tr-TR" dirty="0">
              <a:solidFill>
                <a:prstClr val="white"/>
              </a:solidFill>
            </a:endParaRPr>
          </a:p>
        </p:txBody>
      </p:sp>
    </p:spTree>
    <p:extLst>
      <p:ext uri="{BB962C8B-B14F-4D97-AF65-F5344CB8AC3E}">
        <p14:creationId xmlns:p14="http://schemas.microsoft.com/office/powerpoint/2010/main" val="161740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tr-TR" sz="1500" b="0" i="0" u="none" strike="noStrike" kern="1200" cap="none" spc="0" normalizeH="0" baseline="0" noProof="0" dirty="0">
              <a:ln>
                <a:noFill/>
              </a:ln>
              <a:solidFill>
                <a:prstClr val="white"/>
              </a:solidFill>
              <a:effectLst/>
              <a:uLnTx/>
              <a:uFillTx/>
            </a:endParaRPr>
          </a:p>
        </p:txBody>
      </p:sp>
      <p:sp>
        <p:nvSpPr>
          <p:cNvPr id="2" name="Dikdörtgen 1">
            <a:extLst>
              <a:ext uri="{FF2B5EF4-FFF2-40B4-BE49-F238E27FC236}">
                <a16:creationId xmlns:a16="http://schemas.microsoft.com/office/drawing/2014/main" id="{B561F3D9-C83E-4CC5-9C0D-1D4210E6FFF0}"/>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Öncelikli Yatırım Konuları</a:t>
            </a:r>
          </a:p>
        </p:txBody>
      </p:sp>
      <p:sp>
        <p:nvSpPr>
          <p:cNvPr id="9" name="5 Dikdörtgen">
            <a:extLst>
              <a:ext uri="{FF2B5EF4-FFF2-40B4-BE49-F238E27FC236}">
                <a16:creationId xmlns:a16="http://schemas.microsoft.com/office/drawing/2014/main" id="{F4FCC80A-D765-4198-86F9-CE9674B24BE1}"/>
              </a:ext>
            </a:extLst>
          </p:cNvPr>
          <p:cNvSpPr/>
          <p:nvPr/>
        </p:nvSpPr>
        <p:spPr>
          <a:xfrm>
            <a:off x="336000" y="2230061"/>
            <a:ext cx="11520000" cy="3788858"/>
          </a:xfrm>
          <a:prstGeom prst="rect">
            <a:avLst/>
          </a:prstGeom>
        </p:spPr>
        <p:txBody>
          <a:bodyPr wrap="square">
            <a:spAutoFit/>
          </a:bodyPr>
          <a:lstStyle/>
          <a:p>
            <a:pPr marL="355600" lvl="0" indent="-355600">
              <a:lnSpc>
                <a:spcPct val="150000"/>
              </a:lnSpc>
              <a:buFont typeface="Wingdings" pitchFamily="2" charset="2"/>
              <a:buChar char="q"/>
            </a:pPr>
            <a:r>
              <a:rPr lang="tr-TR" b="1" dirty="0">
                <a:latin typeface="Calibri" pitchFamily="34" charset="0"/>
                <a:cs typeface="Calibri" pitchFamily="34" charset="0"/>
              </a:rPr>
              <a:t>Madencilik ve maden arama yatırımları</a:t>
            </a:r>
          </a:p>
          <a:p>
            <a:pPr marL="355600" indent="-355600">
              <a:lnSpc>
                <a:spcPct val="150000"/>
              </a:lnSpc>
              <a:buFont typeface="Wingdings" pitchFamily="2" charset="2"/>
              <a:buChar char="q"/>
            </a:pPr>
            <a:r>
              <a:rPr lang="tr-TR" dirty="0">
                <a:latin typeface="Calibri" pitchFamily="34" charset="0"/>
                <a:cs typeface="Calibri" pitchFamily="34" charset="0"/>
              </a:rPr>
              <a:t>Demiryolu, denizyolu veya havayolu ile yük ve/veya yolcu taşımacılığına yönelik yatırımlar</a:t>
            </a:r>
          </a:p>
          <a:p>
            <a:pPr marL="355600" indent="-355600">
              <a:lnSpc>
                <a:spcPct val="150000"/>
              </a:lnSpc>
              <a:buFont typeface="Wingdings" pitchFamily="2" charset="2"/>
              <a:buChar char="q"/>
            </a:pPr>
            <a:r>
              <a:rPr lang="tr-TR" b="1" dirty="0">
                <a:latin typeface="Calibri" pitchFamily="34" charset="0"/>
                <a:cs typeface="Calibri" pitchFamily="34" charset="0"/>
              </a:rPr>
              <a:t>Orta yüksek ve yüksek teknolojili ürünlere yönelik test merkezi yatırımları</a:t>
            </a:r>
          </a:p>
          <a:p>
            <a:pPr marL="355600" indent="-355600">
              <a:lnSpc>
                <a:spcPct val="150000"/>
              </a:lnSpc>
              <a:buFont typeface="Wingdings" pitchFamily="2" charset="2"/>
              <a:buChar char="q"/>
            </a:pPr>
            <a:r>
              <a:rPr lang="tr-TR" dirty="0">
                <a:solidFill>
                  <a:srgbClr val="C00000"/>
                </a:solidFill>
                <a:latin typeface="Calibri" pitchFamily="34" charset="0"/>
                <a:cs typeface="Calibri" pitchFamily="34" charset="0"/>
              </a:rPr>
              <a:t>Kültür ve Turizm Koruma ve Gelişim Bölgelerinde veya termal turizm konusunda bölgesel desteklerden yararlanabilecek nitelikteki turizm konaklama yatırımları</a:t>
            </a:r>
          </a:p>
          <a:p>
            <a:pPr marL="355600" lvl="0" indent="-355600">
              <a:lnSpc>
                <a:spcPct val="150000"/>
              </a:lnSpc>
              <a:buFont typeface="Wingdings" pitchFamily="2" charset="2"/>
              <a:buChar char="q"/>
            </a:pPr>
            <a:r>
              <a:rPr lang="tr-TR" b="1" dirty="0">
                <a:latin typeface="Calibri" pitchFamily="34" charset="0"/>
                <a:cs typeface="Calibri" pitchFamily="34" charset="0"/>
              </a:rPr>
              <a:t>Kreş ve gündüz bakımevleri, okul öncesi eğitim, ilkokul, ortaokul ve lise eğitim yatırımları ile hava araçlarının kullanım, tamir ve bakımına yönelik eğitim yatırımları</a:t>
            </a:r>
          </a:p>
          <a:p>
            <a:pPr marL="355600" lvl="0" indent="-355600">
              <a:lnSpc>
                <a:spcPct val="150000"/>
              </a:lnSpc>
              <a:buFont typeface="Wingdings" pitchFamily="2" charset="2"/>
              <a:buChar char="q"/>
            </a:pPr>
            <a:r>
              <a:rPr lang="tr-TR" dirty="0">
                <a:latin typeface="Calibri" pitchFamily="34" charset="0"/>
                <a:cs typeface="Calibri" pitchFamily="34" charset="0"/>
              </a:rPr>
              <a:t>Savunma alanındaki yatırımlar</a:t>
            </a:r>
          </a:p>
          <a:p>
            <a:pPr marL="355600" indent="-355600">
              <a:lnSpc>
                <a:spcPct val="150000"/>
              </a:lnSpc>
              <a:buFont typeface="Wingdings" pitchFamily="2" charset="2"/>
              <a:buChar char="q"/>
            </a:pPr>
            <a:r>
              <a:rPr lang="tr-TR" b="1" dirty="0">
                <a:latin typeface="Calibri" pitchFamily="34" charset="0"/>
                <a:cs typeface="Calibri" pitchFamily="34" charset="0"/>
              </a:rPr>
              <a:t>Direkt soğutmalı </a:t>
            </a:r>
            <a:r>
              <a:rPr lang="tr-TR" b="1" dirty="0" err="1">
                <a:latin typeface="Calibri" pitchFamily="34" charset="0"/>
                <a:cs typeface="Calibri" pitchFamily="34" charset="0"/>
              </a:rPr>
              <a:t>slab</a:t>
            </a:r>
            <a:r>
              <a:rPr lang="tr-TR" b="1" dirty="0">
                <a:latin typeface="Calibri" pitchFamily="34" charset="0"/>
                <a:cs typeface="Calibri" pitchFamily="34" charset="0"/>
              </a:rPr>
              <a:t> döküm ve sıcak haddeleme yöntemi ile alüminyum yassı mamul üretimi yatırımları</a:t>
            </a:r>
          </a:p>
        </p:txBody>
      </p:sp>
    </p:spTree>
    <p:extLst>
      <p:ext uri="{BB962C8B-B14F-4D97-AF65-F5344CB8AC3E}">
        <p14:creationId xmlns:p14="http://schemas.microsoft.com/office/powerpoint/2010/main" val="2307599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tr-TR" sz="1500" b="0" i="0" u="none" strike="noStrike" kern="1200" cap="none" spc="0" normalizeH="0" baseline="0" noProof="0" dirty="0">
              <a:ln>
                <a:noFill/>
              </a:ln>
              <a:solidFill>
                <a:prstClr val="white"/>
              </a:solidFill>
              <a:effectLst/>
              <a:uLnTx/>
              <a:uFillTx/>
            </a:endParaRPr>
          </a:p>
        </p:txBody>
      </p:sp>
      <p:sp>
        <p:nvSpPr>
          <p:cNvPr id="2" name="Dikdörtgen 1">
            <a:extLst>
              <a:ext uri="{FF2B5EF4-FFF2-40B4-BE49-F238E27FC236}">
                <a16:creationId xmlns:a16="http://schemas.microsoft.com/office/drawing/2014/main" id="{B561F3D9-C83E-4CC5-9C0D-1D4210E6FFF0}"/>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Öncelikli Yatırım Konuları</a:t>
            </a:r>
          </a:p>
        </p:txBody>
      </p:sp>
      <p:sp>
        <p:nvSpPr>
          <p:cNvPr id="11" name="5 Dikdörtgen">
            <a:extLst>
              <a:ext uri="{FF2B5EF4-FFF2-40B4-BE49-F238E27FC236}">
                <a16:creationId xmlns:a16="http://schemas.microsoft.com/office/drawing/2014/main" id="{F6619295-8524-4EB5-8D32-CF92F2FC7F16}"/>
              </a:ext>
            </a:extLst>
          </p:cNvPr>
          <p:cNvSpPr/>
          <p:nvPr/>
        </p:nvSpPr>
        <p:spPr>
          <a:xfrm>
            <a:off x="335860" y="2232000"/>
            <a:ext cx="11520281" cy="4320000"/>
          </a:xfrm>
          <a:prstGeom prst="rect">
            <a:avLst/>
          </a:prstGeom>
        </p:spPr>
        <p:txBody>
          <a:bodyPr wrap="square">
            <a:spAutoFit/>
          </a:bodyPr>
          <a:lstStyle/>
          <a:p>
            <a:pPr marL="355600" indent="-355600">
              <a:lnSpc>
                <a:spcPct val="150000"/>
              </a:lnSpc>
              <a:buFont typeface="Wingdings" pitchFamily="2" charset="2"/>
              <a:buChar char="q"/>
            </a:pPr>
            <a:r>
              <a:rPr lang="tr-TR" b="1" dirty="0">
                <a:latin typeface="Calibri" pitchFamily="34" charset="0"/>
                <a:cs typeface="Calibri" pitchFamily="34" charset="0"/>
              </a:rPr>
              <a:t>Motorlu kara taşıtları ana sanayinde gerçekleştirilecek asgari 300 Milyon TL tutarındaki yatırımlar ve asgari 75 Milyon TL tutarındaki motor yatırımları ile asgari 20 Milyon TL tutarındaki motor aksamları, aktarma organları/aksamları ve otomotiv elektroniğine yönelik yatırımlar.</a:t>
            </a:r>
          </a:p>
          <a:p>
            <a:pPr marL="355600" lvl="0" indent="-355600">
              <a:lnSpc>
                <a:spcPct val="150000"/>
              </a:lnSpc>
              <a:buFont typeface="Wingdings" pitchFamily="2" charset="2"/>
              <a:buChar char="q"/>
            </a:pPr>
            <a:r>
              <a:rPr lang="tr-TR" dirty="0">
                <a:latin typeface="Calibri" pitchFamily="34" charset="0"/>
                <a:cs typeface="Calibri" pitchFamily="34" charset="0"/>
              </a:rPr>
              <a:t>Maden Kanunu’nun 2. Maddesinin 4-b grubunda yer alan madenlerin girdi olarak kullanıldığı elektrik üretimi yatırımları.</a:t>
            </a:r>
          </a:p>
          <a:p>
            <a:pPr marL="355600" indent="-355600">
              <a:lnSpc>
                <a:spcPct val="150000"/>
              </a:lnSpc>
              <a:buFont typeface="Wingdings" pitchFamily="2" charset="2"/>
              <a:buChar char="q"/>
            </a:pPr>
            <a:r>
              <a:rPr lang="tr-TR" b="1" dirty="0">
                <a:latin typeface="Calibri" pitchFamily="34" charset="0"/>
                <a:cs typeface="Calibri" pitchFamily="34" charset="0"/>
              </a:rPr>
              <a:t>Asgari 50 Milyon TL tutarındaki, sıvılaştırılmış doğalgaz (LNG) yatırımları ve yer altı doğalgaz depolama yatırımları</a:t>
            </a:r>
          </a:p>
          <a:p>
            <a:pPr marL="355600" lvl="0" indent="-355600">
              <a:lnSpc>
                <a:spcPct val="150000"/>
              </a:lnSpc>
              <a:buFont typeface="Wingdings" pitchFamily="2" charset="2"/>
              <a:buChar char="q"/>
            </a:pPr>
            <a:r>
              <a:rPr lang="tr-TR" dirty="0">
                <a:latin typeface="Calibri" pitchFamily="34" charset="0"/>
                <a:cs typeface="Calibri" pitchFamily="34" charset="0"/>
              </a:rPr>
              <a:t>Bir tesisteki atık ısıdan geri kazanım yolu ile elektrik üretimine yönelik yatırımlar (doğalgaza dayalı elektrik üretim tesisleri hariç)</a:t>
            </a:r>
          </a:p>
          <a:p>
            <a:pPr marL="355600" indent="-355600">
              <a:lnSpc>
                <a:spcPct val="150000"/>
              </a:lnSpc>
              <a:buFont typeface="Wingdings" pitchFamily="2" charset="2"/>
              <a:buChar char="q"/>
            </a:pPr>
            <a:r>
              <a:rPr lang="tr-TR" b="1" dirty="0">
                <a:latin typeface="Calibri" pitchFamily="34" charset="0"/>
                <a:cs typeface="Calibri" pitchFamily="34" charset="0"/>
              </a:rPr>
              <a:t>Mevcut imalat sanayi tesislerinde gerçekleştirilecek enerji verimliliğine yönelik yatırımlar</a:t>
            </a:r>
          </a:p>
          <a:p>
            <a:pPr marL="355600" lvl="0" indent="-355600">
              <a:lnSpc>
                <a:spcPct val="150000"/>
              </a:lnSpc>
              <a:buFont typeface="Wingdings" pitchFamily="2" charset="2"/>
              <a:buChar char="q"/>
            </a:pPr>
            <a:r>
              <a:rPr lang="tr-TR" dirty="0">
                <a:latin typeface="Calibri" pitchFamily="34" charset="0"/>
                <a:cs typeface="Calibri" pitchFamily="34" charset="0"/>
              </a:rPr>
              <a:t>Karbon elyaf üretimine veya karbon elyaf üretimi ile birlikte olmak kaydıyla karbon elyaftan mamul </a:t>
            </a:r>
            <a:r>
              <a:rPr lang="tr-TR" dirty="0" err="1">
                <a:latin typeface="Calibri" pitchFamily="34" charset="0"/>
                <a:cs typeface="Calibri" pitchFamily="34" charset="0"/>
              </a:rPr>
              <a:t>kompozit</a:t>
            </a:r>
            <a:r>
              <a:rPr lang="tr-TR" dirty="0">
                <a:latin typeface="Calibri" pitchFamily="34" charset="0"/>
                <a:cs typeface="Calibri" pitchFamily="34" charset="0"/>
              </a:rPr>
              <a:t>    malzeme üretimine yönelik yatırımlar</a:t>
            </a:r>
          </a:p>
        </p:txBody>
      </p:sp>
    </p:spTree>
    <p:extLst>
      <p:ext uri="{BB962C8B-B14F-4D97-AF65-F5344CB8AC3E}">
        <p14:creationId xmlns:p14="http://schemas.microsoft.com/office/powerpoint/2010/main" val="676230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tr-TR" sz="1500" b="0" i="0" u="none" strike="noStrike" kern="1200" cap="none" spc="0" normalizeH="0" baseline="0" noProof="0" dirty="0">
              <a:ln>
                <a:noFill/>
              </a:ln>
              <a:solidFill>
                <a:prstClr val="white"/>
              </a:solidFill>
              <a:effectLst/>
              <a:uLnTx/>
              <a:uFillTx/>
            </a:endParaRPr>
          </a:p>
        </p:txBody>
      </p:sp>
      <p:sp>
        <p:nvSpPr>
          <p:cNvPr id="2" name="Dikdörtgen 1">
            <a:extLst>
              <a:ext uri="{FF2B5EF4-FFF2-40B4-BE49-F238E27FC236}">
                <a16:creationId xmlns:a16="http://schemas.microsoft.com/office/drawing/2014/main" id="{B561F3D9-C83E-4CC5-9C0D-1D4210E6FFF0}"/>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Öncelikli Yatırım Konuları</a:t>
            </a:r>
          </a:p>
        </p:txBody>
      </p:sp>
      <p:sp>
        <p:nvSpPr>
          <p:cNvPr id="9" name="5 Dikdörtgen">
            <a:extLst>
              <a:ext uri="{FF2B5EF4-FFF2-40B4-BE49-F238E27FC236}">
                <a16:creationId xmlns:a16="http://schemas.microsoft.com/office/drawing/2014/main" id="{AF1B0E36-3401-4F69-A68C-285705C46E45}"/>
              </a:ext>
            </a:extLst>
          </p:cNvPr>
          <p:cNvSpPr/>
          <p:nvPr/>
        </p:nvSpPr>
        <p:spPr>
          <a:xfrm>
            <a:off x="336000" y="2232000"/>
            <a:ext cx="11520000" cy="4320000"/>
          </a:xfrm>
          <a:prstGeom prst="rect">
            <a:avLst/>
          </a:prstGeom>
        </p:spPr>
        <p:txBody>
          <a:bodyPr wrap="square">
            <a:spAutoFit/>
          </a:bodyPr>
          <a:lstStyle/>
          <a:p>
            <a:pPr marL="355600" indent="-355600">
              <a:lnSpc>
                <a:spcPct val="150000"/>
              </a:lnSpc>
              <a:buFont typeface="Wingdings" pitchFamily="2" charset="2"/>
              <a:buChar char="q"/>
            </a:pPr>
            <a:r>
              <a:rPr lang="tr-TR" b="1" dirty="0">
                <a:latin typeface="Calibri" pitchFamily="34" charset="0"/>
                <a:ea typeface="Times New Roman" panose="02020603050405020304" pitchFamily="18" charset="0"/>
                <a:cs typeface="Calibri" pitchFamily="34" charset="0"/>
              </a:rPr>
              <a:t>OECD teknoloji yoğunluk tanımına göre </a:t>
            </a:r>
            <a:r>
              <a:rPr lang="tr-TR" b="1" u="sng" dirty="0">
                <a:latin typeface="Calibri" pitchFamily="34" charset="0"/>
                <a:ea typeface="Times New Roman" panose="02020603050405020304" pitchFamily="18" charset="0"/>
                <a:cs typeface="Calibri" pitchFamily="34" charset="0"/>
              </a:rPr>
              <a:t>yüksek teknolojili</a:t>
            </a:r>
            <a:r>
              <a:rPr lang="tr-TR" b="1" dirty="0">
                <a:latin typeface="Calibri" pitchFamily="34" charset="0"/>
                <a:ea typeface="Times New Roman" panose="02020603050405020304" pitchFamily="18" charset="0"/>
                <a:cs typeface="Calibri" pitchFamily="34" charset="0"/>
              </a:rPr>
              <a:t> ürünlerin üretimine yönelik yatırımlar </a:t>
            </a:r>
          </a:p>
          <a:p>
            <a:pPr marL="355600" lvl="0" indent="-355600">
              <a:lnSpc>
                <a:spcPct val="150000"/>
              </a:lnSpc>
              <a:buFont typeface="Wingdings" pitchFamily="2" charset="2"/>
              <a:buChar char="q"/>
            </a:pPr>
            <a:r>
              <a:rPr lang="tr-TR" dirty="0">
                <a:latin typeface="Calibri" pitchFamily="34" charset="0"/>
                <a:ea typeface="Times New Roman" panose="02020603050405020304" pitchFamily="18" charset="0"/>
                <a:cs typeface="Calibri" pitchFamily="34" charset="0"/>
              </a:rPr>
              <a:t>Yenilenebilir enerji üretimine yönelik türbin ve jeneratör imalatı ile rüzgar türbini kanadı imalatı yatırımları</a:t>
            </a:r>
          </a:p>
          <a:p>
            <a:pPr marL="355600" indent="-355600">
              <a:lnSpc>
                <a:spcPct val="150000"/>
              </a:lnSpc>
              <a:buFont typeface="Wingdings" pitchFamily="2" charset="2"/>
              <a:buChar char="q"/>
            </a:pPr>
            <a:r>
              <a:rPr lang="tr-TR" b="1" dirty="0">
                <a:latin typeface="Calibri" pitchFamily="34" charset="0"/>
                <a:cs typeface="Calibri" pitchFamily="34" charset="0"/>
              </a:rPr>
              <a:t>AR-GE projeleri neticesinde elde edilen ürünlerin üretilmesine yönelik yatırımlar</a:t>
            </a:r>
          </a:p>
          <a:p>
            <a:pPr marL="355600" lvl="0" indent="-355600">
              <a:lnSpc>
                <a:spcPct val="150000"/>
              </a:lnSpc>
              <a:buFont typeface="Wingdings" pitchFamily="2" charset="2"/>
              <a:buChar char="q"/>
            </a:pPr>
            <a:r>
              <a:rPr lang="tr-TR" dirty="0">
                <a:latin typeface="Calibri" pitchFamily="34" charset="0"/>
                <a:cs typeface="Calibri" pitchFamily="34" charset="0"/>
              </a:rPr>
              <a:t>Lisanslı Depoculuk Yatırımları</a:t>
            </a:r>
          </a:p>
          <a:p>
            <a:pPr marL="355600" indent="-355600">
              <a:lnSpc>
                <a:spcPct val="150000"/>
              </a:lnSpc>
              <a:buFont typeface="Wingdings" pitchFamily="2" charset="2"/>
              <a:buChar char="q"/>
            </a:pPr>
            <a:r>
              <a:rPr lang="tr-TR" b="1" dirty="0">
                <a:latin typeface="Calibri" pitchFamily="34" charset="0"/>
                <a:cs typeface="Calibri" pitchFamily="34" charset="0"/>
              </a:rPr>
              <a:t>Nükleer Enerji Santrali Yatırımları</a:t>
            </a:r>
          </a:p>
          <a:p>
            <a:pPr marL="355600" lvl="0" indent="-355600">
              <a:lnSpc>
                <a:spcPct val="150000"/>
              </a:lnSpc>
              <a:buFont typeface="Wingdings" pitchFamily="2" charset="2"/>
              <a:buChar char="q"/>
            </a:pPr>
            <a:r>
              <a:rPr lang="tr-TR" dirty="0">
                <a:latin typeface="Calibri" pitchFamily="34" charset="0"/>
                <a:cs typeface="Calibri" pitchFamily="34" charset="0"/>
              </a:rPr>
              <a:t>Belirli nitelikteki laboratuvar yatırımları.</a:t>
            </a:r>
          </a:p>
          <a:p>
            <a:pPr marL="355600" lvl="0" indent="-355600">
              <a:lnSpc>
                <a:spcPct val="150000"/>
              </a:lnSpc>
              <a:buFont typeface="Wingdings" pitchFamily="2" charset="2"/>
              <a:buChar char="q"/>
            </a:pPr>
            <a:r>
              <a:rPr lang="tr-TR" b="1" dirty="0">
                <a:latin typeface="Calibri" pitchFamily="34" charset="0"/>
                <a:cs typeface="Calibri" pitchFamily="34" charset="0"/>
              </a:rPr>
              <a:t>Belirli nitelikteki otomasyona dayalı sera ve entegre büyükbaş hayvancılık yatırımları</a:t>
            </a:r>
          </a:p>
          <a:p>
            <a:pPr marL="355600" lvl="0" indent="-355600">
              <a:lnSpc>
                <a:spcPct val="150000"/>
              </a:lnSpc>
              <a:buFont typeface="Wingdings" pitchFamily="2" charset="2"/>
              <a:buChar char="q"/>
            </a:pPr>
            <a:r>
              <a:rPr lang="tr-TR" dirty="0"/>
              <a:t>Çevre İzin ve Lisans Yönetmeliği kapsamında Çevre Lisansına tabi yatırımlar</a:t>
            </a:r>
          </a:p>
          <a:p>
            <a:pPr marL="355600" lvl="0" indent="-355600">
              <a:lnSpc>
                <a:spcPct val="150000"/>
              </a:lnSpc>
              <a:buFont typeface="Wingdings" pitchFamily="2" charset="2"/>
              <a:buChar char="q"/>
            </a:pPr>
            <a:r>
              <a:rPr lang="tr-TR" b="1" dirty="0">
                <a:latin typeface="Calibri" pitchFamily="34" charset="0"/>
                <a:cs typeface="Calibri" pitchFamily="34" charset="0"/>
              </a:rPr>
              <a:t>Sağlık turizmi kapsamında yaşlı ve/veya engelli bakım köyleri ve esenlik tesisi yatırımları</a:t>
            </a:r>
          </a:p>
          <a:p>
            <a:pPr marL="355600" lvl="0" indent="-355600">
              <a:lnSpc>
                <a:spcPct val="150000"/>
              </a:lnSpc>
              <a:buFont typeface="Wingdings" pitchFamily="2" charset="2"/>
              <a:buChar char="q"/>
            </a:pPr>
            <a:r>
              <a:rPr lang="tr-TR" dirty="0">
                <a:latin typeface="Calibri" pitchFamily="34" charset="0"/>
                <a:cs typeface="Calibri" pitchFamily="34" charset="0"/>
              </a:rPr>
              <a:t> Asgari 500 milyon TL tutarındaki orta-yüksek teknolojili yatırımlar</a:t>
            </a:r>
          </a:p>
        </p:txBody>
      </p:sp>
    </p:spTree>
    <p:extLst>
      <p:ext uri="{BB962C8B-B14F-4D97-AF65-F5344CB8AC3E}">
        <p14:creationId xmlns:p14="http://schemas.microsoft.com/office/powerpoint/2010/main" val="3730948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tr-TR" sz="1500" b="0" i="0" u="none" strike="noStrike" kern="1200" cap="none" spc="0" normalizeH="0" baseline="0" noProof="0" dirty="0">
              <a:ln>
                <a:noFill/>
              </a:ln>
              <a:solidFill>
                <a:prstClr val="white"/>
              </a:solidFill>
              <a:effectLst/>
              <a:uLnTx/>
              <a:uFillTx/>
            </a:endParaRPr>
          </a:p>
        </p:txBody>
      </p:sp>
      <p:sp>
        <p:nvSpPr>
          <p:cNvPr id="2" name="Dikdörtgen 1">
            <a:extLst>
              <a:ext uri="{FF2B5EF4-FFF2-40B4-BE49-F238E27FC236}">
                <a16:creationId xmlns:a16="http://schemas.microsoft.com/office/drawing/2014/main" id="{B561F3D9-C83E-4CC5-9C0D-1D4210E6FFF0}"/>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Öncelikli Yatırım Konuları</a:t>
            </a:r>
          </a:p>
        </p:txBody>
      </p:sp>
      <p:sp>
        <p:nvSpPr>
          <p:cNvPr id="9" name="5 Dikdörtgen">
            <a:extLst>
              <a:ext uri="{FF2B5EF4-FFF2-40B4-BE49-F238E27FC236}">
                <a16:creationId xmlns:a16="http://schemas.microsoft.com/office/drawing/2014/main" id="{AF1B0E36-3401-4F69-A68C-285705C46E45}"/>
              </a:ext>
            </a:extLst>
          </p:cNvPr>
          <p:cNvSpPr/>
          <p:nvPr/>
        </p:nvSpPr>
        <p:spPr>
          <a:xfrm>
            <a:off x="336000" y="2416958"/>
            <a:ext cx="11520000" cy="2585323"/>
          </a:xfrm>
          <a:prstGeom prst="rect">
            <a:avLst/>
          </a:prstGeom>
        </p:spPr>
        <p:txBody>
          <a:bodyPr wrap="square">
            <a:spAutoFit/>
          </a:bodyPr>
          <a:lstStyle/>
          <a:p>
            <a:pPr marL="355600" indent="-355600">
              <a:lnSpc>
                <a:spcPct val="150000"/>
              </a:lnSpc>
              <a:buFont typeface="Wingdings" pitchFamily="2" charset="2"/>
              <a:buChar char="q"/>
            </a:pPr>
            <a:r>
              <a:rPr lang="tr-TR" b="1" dirty="0">
                <a:latin typeface="Calibri" pitchFamily="34" charset="0"/>
                <a:ea typeface="Times New Roman" panose="02020603050405020304" pitchFamily="18" charset="0"/>
                <a:cs typeface="Calibri" pitchFamily="34" charset="0"/>
              </a:rPr>
              <a:t>Asgari yatırım tutarı şartı aranmaksızın ihtisas serbest bölgelerinde gerçekleştirilecek yazılım ve bilişim ürünleri üretimi yatırımları</a:t>
            </a:r>
          </a:p>
          <a:p>
            <a:pPr marL="355600" indent="-355600">
              <a:lnSpc>
                <a:spcPct val="150000"/>
              </a:lnSpc>
              <a:buFont typeface="Wingdings" pitchFamily="2" charset="2"/>
              <a:buChar char="q"/>
            </a:pPr>
            <a:r>
              <a:rPr lang="tr-TR" dirty="0">
                <a:latin typeface="Calibri" pitchFamily="34" charset="0"/>
                <a:ea typeface="Times New Roman" panose="02020603050405020304" pitchFamily="18" charset="0"/>
                <a:cs typeface="Calibri" pitchFamily="34" charset="0"/>
              </a:rPr>
              <a:t>Ar-ge ve çevre yatırımları</a:t>
            </a:r>
          </a:p>
          <a:p>
            <a:pPr marL="355600" indent="-355600">
              <a:lnSpc>
                <a:spcPct val="150000"/>
              </a:lnSpc>
              <a:buFont typeface="Wingdings" pitchFamily="2" charset="2"/>
              <a:buChar char="q"/>
            </a:pPr>
            <a:r>
              <a:rPr lang="tr-TR" b="1" dirty="0">
                <a:latin typeface="Calibri" pitchFamily="34" charset="0"/>
                <a:ea typeface="Times New Roman" panose="02020603050405020304" pitchFamily="18" charset="0"/>
                <a:cs typeface="Calibri" pitchFamily="34" charset="0"/>
              </a:rPr>
              <a:t>Elektrik veya hidrojenle çalışan ulaşım araçları imalatı</a:t>
            </a:r>
          </a:p>
          <a:p>
            <a:pPr marL="355600" indent="-355600">
              <a:lnSpc>
                <a:spcPct val="150000"/>
              </a:lnSpc>
              <a:buFont typeface="Wingdings" pitchFamily="2" charset="2"/>
              <a:buChar char="q"/>
            </a:pPr>
            <a:r>
              <a:rPr lang="tr-TR" dirty="0">
                <a:latin typeface="Calibri" pitchFamily="34" charset="0"/>
                <a:ea typeface="Times New Roman" panose="02020603050405020304" pitchFamily="18" charset="0"/>
                <a:cs typeface="Calibri" pitchFamily="34" charset="0"/>
              </a:rPr>
              <a:t>Asgari 5.000 m² beyaz alan şartını sağlayan veri merkezi yatırımları </a:t>
            </a:r>
          </a:p>
          <a:p>
            <a:pPr marL="355600" indent="-355600">
              <a:lnSpc>
                <a:spcPct val="150000"/>
              </a:lnSpc>
              <a:buFont typeface="Wingdings" pitchFamily="2" charset="2"/>
              <a:buChar char="q"/>
            </a:pPr>
            <a:endParaRPr lang="tr-TR" b="1" dirty="0">
              <a:latin typeface="Calibri" pitchFamily="34" charset="0"/>
              <a:ea typeface="Times New Roman" panose="02020603050405020304" pitchFamily="18" charset="0"/>
              <a:cs typeface="Calibri" pitchFamily="34" charset="0"/>
            </a:endParaRPr>
          </a:p>
        </p:txBody>
      </p:sp>
    </p:spTree>
    <p:extLst>
      <p:ext uri="{BB962C8B-B14F-4D97-AF65-F5344CB8AC3E}">
        <p14:creationId xmlns:p14="http://schemas.microsoft.com/office/powerpoint/2010/main" val="2209025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CD70E757-6E1D-464D-9886-67DC07981B46}"/>
              </a:ext>
            </a:extLst>
          </p:cNvPr>
          <p:cNvSpPr txBox="1"/>
          <p:nvPr/>
        </p:nvSpPr>
        <p:spPr>
          <a:xfrm>
            <a:off x="615402" y="6072387"/>
            <a:ext cx="10961195" cy="600164"/>
          </a:xfrm>
          <a:prstGeom prst="rect">
            <a:avLst/>
          </a:prstGeom>
          <a:noFill/>
        </p:spPr>
        <p:txBody>
          <a:bodyPr wrap="square" rtlCol="0">
            <a:spAutoFit/>
          </a:bodyPr>
          <a:lstStyle/>
          <a:p>
            <a:pPr algn="just"/>
            <a:r>
              <a:rPr lang="tr-TR" sz="1100" dirty="0"/>
              <a:t>*İmalat sanayiine yönelik (US-97 Kodu:15-37) düzenlenen yatırım teşvik belgeleri kapsamında; 1/1/2017 ile 31/12/2022 tarihleri arasında gerçekleştirilecek yatırım harcamaları için yatırıma katkı oranı her bir bölgede geçerli olan yatırıma katkı oranına 15 puan ilave edilmek suretiyle, vergi indirimi oranı tüm bölgelerde %100 oranında ve yatırıma katkı tutarının yatırım döneminde kullanılabilecek oranı %100 olarak uygulanır. Aynı sektörde, </a:t>
            </a:r>
            <a:r>
              <a:rPr lang="tr-TR" sz="1100" dirty="0">
                <a:solidFill>
                  <a:prstClr val="black"/>
                </a:solidFill>
              </a:rPr>
              <a:t>1/1/2017 ile 31/12/2024 tarihleri arasında gerçekleştirilecek bina-inşaat harcamaları KDV iadesinden yararlanır.</a:t>
            </a:r>
            <a:endParaRPr lang="tr-TR" dirty="0"/>
          </a:p>
        </p:txBody>
      </p:sp>
      <p:graphicFrame>
        <p:nvGraphicFramePr>
          <p:cNvPr id="9" name="6 Tablo">
            <a:extLst>
              <a:ext uri="{FF2B5EF4-FFF2-40B4-BE49-F238E27FC236}">
                <a16:creationId xmlns:a16="http://schemas.microsoft.com/office/drawing/2014/main" id="{016B4BCE-676D-4A76-89FE-105985C9EAA9}"/>
              </a:ext>
            </a:extLst>
          </p:cNvPr>
          <p:cNvGraphicFramePr>
            <a:graphicFrameLocks noGrp="1"/>
          </p:cNvGraphicFramePr>
          <p:nvPr>
            <p:extLst>
              <p:ext uri="{D42A27DB-BD31-4B8C-83A1-F6EECF244321}">
                <p14:modId xmlns:p14="http://schemas.microsoft.com/office/powerpoint/2010/main" val="1595982195"/>
              </p:ext>
            </p:extLst>
          </p:nvPr>
        </p:nvGraphicFramePr>
        <p:xfrm>
          <a:off x="610713" y="1221461"/>
          <a:ext cx="10903327" cy="4850926"/>
        </p:xfrm>
        <a:graphic>
          <a:graphicData uri="http://schemas.openxmlformats.org/drawingml/2006/table">
            <a:tbl>
              <a:tblPr/>
              <a:tblGrid>
                <a:gridCol w="933418">
                  <a:extLst>
                    <a:ext uri="{9D8B030D-6E8A-4147-A177-3AD203B41FA5}">
                      <a16:colId xmlns:a16="http://schemas.microsoft.com/office/drawing/2014/main" val="20000"/>
                    </a:ext>
                  </a:extLst>
                </a:gridCol>
                <a:gridCol w="1219200">
                  <a:extLst>
                    <a:ext uri="{9D8B030D-6E8A-4147-A177-3AD203B41FA5}">
                      <a16:colId xmlns:a16="http://schemas.microsoft.com/office/drawing/2014/main" val="603583598"/>
                    </a:ext>
                  </a:extLst>
                </a:gridCol>
                <a:gridCol w="1435509">
                  <a:extLst>
                    <a:ext uri="{9D8B030D-6E8A-4147-A177-3AD203B41FA5}">
                      <a16:colId xmlns:a16="http://schemas.microsoft.com/office/drawing/2014/main" val="20002"/>
                    </a:ext>
                  </a:extLst>
                </a:gridCol>
                <a:gridCol w="4198540">
                  <a:extLst>
                    <a:ext uri="{9D8B030D-6E8A-4147-A177-3AD203B41FA5}">
                      <a16:colId xmlns:a16="http://schemas.microsoft.com/office/drawing/2014/main" val="20003"/>
                    </a:ext>
                  </a:extLst>
                </a:gridCol>
                <a:gridCol w="1610686">
                  <a:extLst>
                    <a:ext uri="{9D8B030D-6E8A-4147-A177-3AD203B41FA5}">
                      <a16:colId xmlns:a16="http://schemas.microsoft.com/office/drawing/2014/main" val="20007"/>
                    </a:ext>
                  </a:extLst>
                </a:gridCol>
                <a:gridCol w="1505974">
                  <a:extLst>
                    <a:ext uri="{9D8B030D-6E8A-4147-A177-3AD203B41FA5}">
                      <a16:colId xmlns:a16="http://schemas.microsoft.com/office/drawing/2014/main" val="20008"/>
                    </a:ext>
                  </a:extLst>
                </a:gridCol>
              </a:tblGrid>
              <a:tr h="323530">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a:noFill/>
                    </a:lnL>
                    <a:lnR>
                      <a:noFill/>
                    </a:lnR>
                    <a:lnT>
                      <a:noFill/>
                    </a:lnT>
                    <a:lnB w="12700" cap="flat" cmpd="sng" algn="ctr">
                      <a:solidFill>
                        <a:srgbClr val="D6B36A"/>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6323">
                <a:tc rowSpan="2"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a:ln>
                            <a:noFill/>
                          </a:ln>
                          <a:solidFill>
                            <a:srgbClr val="FFFFFF"/>
                          </a:solidFill>
                          <a:effectLst/>
                          <a:latin typeface="Calibri" pitchFamily="34" charset="0"/>
                          <a:cs typeface="Calibri" pitchFamily="34" charset="0"/>
                        </a:rPr>
                        <a:t>Öncelikli Yatırım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a:ln>
                            <a:noFill/>
                          </a:ln>
                          <a:solidFill>
                            <a:srgbClr val="FFFFFF"/>
                          </a:solidFill>
                          <a:effectLst/>
                          <a:latin typeface="Calibri" pitchFamily="34" charset="0"/>
                          <a:cs typeface="Calibri" pitchFamily="34" charset="0"/>
                        </a:rPr>
                        <a:t>Destekleri</a:t>
                      </a: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0" scaled="1"/>
                      <a:tileRect/>
                    </a:gradFill>
                  </a:tcPr>
                </a:tc>
                <a:tc rowSpan="2" hMerge="1">
                  <a:txBody>
                    <a:bodyPr/>
                    <a:lstStyle/>
                    <a:p>
                      <a:endParaRPr lang="tr-TR"/>
                    </a:p>
                  </a:txBody>
                  <a:tcPr/>
                </a:tc>
                <a:tc rowSpan="2" hMerge="1">
                  <a:txBody>
                    <a:bodyPr/>
                    <a:lstStyle/>
                    <a:p>
                      <a:endParaRPr lang="en-US"/>
                    </a:p>
                  </a:txBody>
                  <a:tcPr>
                    <a:lnL w="12700" cap="flat" cmpd="sng" algn="ctr">
                      <a:solidFill>
                        <a:schemeClr val="tx1"/>
                      </a:solidFill>
                      <a:prstDash val="solid"/>
                      <a:round/>
                      <a:headEnd type="none" w="med" len="med"/>
                      <a:tailEnd type="none" w="med" len="med"/>
                    </a:ln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FFFFFF"/>
                          </a:solidFill>
                          <a:effectLst/>
                          <a:latin typeface="Calibri" pitchFamily="34" charset="0"/>
                          <a:cs typeface="Calibri" pitchFamily="34" charset="0"/>
                        </a:rPr>
                        <a:t>BÖLGELER</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10800000" scaled="1"/>
                      <a:tileRect/>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2955">
                <a:tc gridSpan="3" vMerge="1">
                  <a:txBody>
                    <a:bodyPr/>
                    <a:lstStyle/>
                    <a:p>
                      <a:endParaRPr lang="en-US"/>
                    </a:p>
                  </a:txBody>
                  <a:tcPr/>
                </a:tc>
                <a:tc hMerge="1" vMerge="1">
                  <a:txBody>
                    <a:bodyPr/>
                    <a:lstStyle/>
                    <a:p>
                      <a:endParaRPr lang="tr-TR"/>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I – II – III – IV</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D6B3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V</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D6B3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VI</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D6B36A"/>
                    </a:solidFill>
                  </a:tcPr>
                </a:tc>
                <a:extLst>
                  <a:ext uri="{0D108BD9-81ED-4DB2-BD59-A6C34878D82A}">
                    <a16:rowId xmlns:a16="http://schemas.microsoft.com/office/drawing/2014/main" val="10002"/>
                  </a:ext>
                </a:extLst>
              </a:tr>
              <a:tr h="31632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KDV İstisnası</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632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Gümrük Vergisi Muafiyeti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04"/>
                  </a:ext>
                </a:extLst>
              </a:tr>
              <a:tr h="31632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Vergi İndirimi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Yatırıma Katkı Oranı (%)</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40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40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16323">
                <a:tc vMerge="1">
                  <a:txBody>
                    <a:bodyPr/>
                    <a:lstStyle/>
                    <a:p>
                      <a:endParaRPr lang="en-US"/>
                    </a:p>
                  </a:txBody>
                  <a:tcPr/>
                </a:tc>
                <a:tc gridSpan="2" vMerge="1">
                  <a:txBody>
                    <a:bodyPr/>
                    <a:lstStyle/>
                    <a:p>
                      <a:endParaRPr lang="tr-TR"/>
                    </a:p>
                  </a:txBody>
                  <a:tcPr/>
                </a:tc>
                <a:tc hMerge="1"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50 (OSB İçi)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55 (OSB İçi)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16323">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Sigorta Primi İşveren Hissesi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rowSpan="2"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Dışı</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dirty="0">
                          <a:ln>
                            <a:noFill/>
                          </a:ln>
                          <a:solidFill>
                            <a:srgbClr val="000000"/>
                          </a:solidFill>
                          <a:effectLst/>
                          <a:latin typeface="Calibri" pitchFamily="34" charset="0"/>
                          <a:cs typeface="Calibri" pitchFamily="34" charset="0"/>
                        </a:rPr>
                        <a:t>7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7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07"/>
                  </a:ext>
                </a:extLst>
              </a:tr>
              <a:tr h="316323">
                <a:tc gridSpan="2" vMerge="1">
                  <a:txBody>
                    <a:bodyPr/>
                    <a:lstStyle/>
                    <a:p>
                      <a:endParaRPr lang="en-US"/>
                    </a:p>
                  </a:txBody>
                  <a:tcPr/>
                </a:tc>
                <a:tc hMerge="1"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İçi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 (OSB İçi)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12 yıl (OSB İçi)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08"/>
                  </a:ext>
                </a:extLst>
              </a:tr>
              <a:tr h="31632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Yatırım Yeri Tahsisi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16323">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Faiz veya Kâr Payı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İç Kredi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7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10"/>
                  </a:ext>
                </a:extLst>
              </a:tr>
              <a:tr h="316323">
                <a:tc vMerge="1">
                  <a:txBody>
                    <a:bodyPr/>
                    <a:lstStyle/>
                    <a:p>
                      <a:endParaRPr lang="en-US"/>
                    </a:p>
                  </a:txBody>
                  <a:tcPr/>
                </a:tc>
                <a:tc gridSpan="2">
                  <a:txBody>
                    <a:bodyPr/>
                    <a:lstStyle/>
                    <a:p>
                      <a:r>
                        <a:rPr kumimoji="0" lang="tr-TR" sz="1600" b="0" i="0" u="none" strike="noStrike" cap="none" normalizeH="0" baseline="0" dirty="0">
                          <a:ln>
                            <a:noFill/>
                          </a:ln>
                          <a:solidFill>
                            <a:srgbClr val="000000"/>
                          </a:solidFill>
                          <a:effectLst/>
                          <a:latin typeface="Calibri" pitchFamily="34" charset="0"/>
                          <a:cs typeface="Calibri" pitchFamily="34" charset="0"/>
                        </a:rPr>
                        <a:t>Döviz / Dövize Endeksli Kredi</a:t>
                      </a:r>
                      <a:endParaRPr lang="tr-TR" dirty="0"/>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2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2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2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11"/>
                  </a:ext>
                </a:extLst>
              </a:tr>
              <a:tr h="316323">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gridSpan="2">
                  <a:txBody>
                    <a:bodyPr/>
                    <a:lstStyle/>
                    <a:p>
                      <a:r>
                        <a:rPr kumimoji="0" lang="tr-TR" sz="1600" b="0" i="1" u="none" strike="noStrike" cap="none" normalizeH="0" baseline="0" dirty="0">
                          <a:ln>
                            <a:noFill/>
                          </a:ln>
                          <a:solidFill>
                            <a:srgbClr val="000000"/>
                          </a:solidFill>
                          <a:effectLst/>
                          <a:latin typeface="Calibri" pitchFamily="34" charset="0"/>
                          <a:cs typeface="Calibri" pitchFamily="34" charset="0"/>
                        </a:rPr>
                        <a:t>Azami Tutar</a:t>
                      </a:r>
                      <a:endParaRPr lang="tr-TR" dirty="0"/>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dirty="0">
                          <a:ln>
                            <a:noFill/>
                          </a:ln>
                          <a:solidFill>
                            <a:srgbClr val="000000"/>
                          </a:solidFill>
                          <a:effectLst/>
                          <a:latin typeface="Calibri" pitchFamily="34" charset="0"/>
                          <a:cs typeface="Calibri" pitchFamily="34" charset="0"/>
                        </a:rPr>
                        <a:t>1,4 Milyon TL</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dirty="0">
                          <a:ln>
                            <a:noFill/>
                          </a:ln>
                          <a:solidFill>
                            <a:srgbClr val="000000"/>
                          </a:solidFill>
                          <a:effectLst/>
                          <a:latin typeface="Calibri" pitchFamily="34" charset="0"/>
                          <a:cs typeface="Calibri" pitchFamily="34" charset="0"/>
                        </a:rPr>
                        <a:t>1,4 Milyon TL</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dirty="0">
                          <a:ln>
                            <a:noFill/>
                          </a:ln>
                          <a:solidFill>
                            <a:srgbClr val="000000"/>
                          </a:solidFill>
                          <a:effectLst/>
                          <a:latin typeface="Calibri" pitchFamily="34" charset="0"/>
                          <a:cs typeface="Calibri" pitchFamily="34" charset="0"/>
                        </a:rPr>
                        <a:t>1,8 Milyon TL</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888150458"/>
                  </a:ext>
                </a:extLst>
              </a:tr>
              <a:tr h="31632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Sigorta Primi İşçi Hissesi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1632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FF0000"/>
                          </a:solidFill>
                          <a:effectLst/>
                          <a:latin typeface="Calibri" pitchFamily="34" charset="0"/>
                          <a:cs typeface="Calibri" pitchFamily="34" charset="0"/>
                        </a:rPr>
                        <a:t>Gelir Vergisi Stopajı Desteği</a:t>
                      </a:r>
                      <a:endParaRPr kumimoji="0" lang="en-US" sz="1600" b="0" i="0" u="none" strike="noStrike" cap="none" normalizeH="0" baseline="0" dirty="0">
                        <a:ln>
                          <a:noFill/>
                        </a:ln>
                        <a:solidFill>
                          <a:srgbClr val="FF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535854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tr-TR" sz="1500" b="0" i="0" u="none" strike="noStrike" kern="1200" cap="none" spc="0" normalizeH="0" baseline="0" noProof="0" dirty="0">
              <a:ln>
                <a:noFill/>
              </a:ln>
              <a:solidFill>
                <a:prstClr val="white"/>
              </a:solidFill>
              <a:effectLst/>
              <a:uLnTx/>
              <a:uFillTx/>
            </a:endParaRPr>
          </a:p>
        </p:txBody>
      </p:sp>
      <p:sp>
        <p:nvSpPr>
          <p:cNvPr id="11" name="Başlık 2">
            <a:extLst>
              <a:ext uri="{FF2B5EF4-FFF2-40B4-BE49-F238E27FC236}">
                <a16:creationId xmlns:a16="http://schemas.microsoft.com/office/drawing/2014/main" id="{AC87952A-69F3-4A94-8923-92BCEE6D04EF}"/>
              </a:ext>
            </a:extLst>
          </p:cNvPr>
          <p:cNvSpPr txBox="1">
            <a:spLocks/>
          </p:cNvSpPr>
          <p:nvPr/>
        </p:nvSpPr>
        <p:spPr>
          <a:xfrm>
            <a:off x="1852309" y="1869746"/>
            <a:ext cx="7999041" cy="6857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tr-TR" sz="3200" b="1" dirty="0">
                <a:solidFill>
                  <a:srgbClr val="687F91"/>
                </a:solidFill>
                <a:effectLst>
                  <a:outerShdw blurRad="38100" dist="38100" dir="2700000" algn="tl">
                    <a:srgbClr val="000000">
                      <a:alpha val="43137"/>
                    </a:srgbClr>
                  </a:outerShdw>
                </a:effectLst>
                <a:cs typeface="Calibri" pitchFamily="34" charset="0"/>
              </a:rPr>
              <a:t>OECD ORTA-YÜKSEK TEKNOLOJİ DESTEĞİ ALAN YATIRIM KONULARI</a:t>
            </a:r>
          </a:p>
        </p:txBody>
      </p:sp>
      <p:sp>
        <p:nvSpPr>
          <p:cNvPr id="12" name="İçerik Yer Tutucusu 1">
            <a:extLst>
              <a:ext uri="{FF2B5EF4-FFF2-40B4-BE49-F238E27FC236}">
                <a16:creationId xmlns:a16="http://schemas.microsoft.com/office/drawing/2014/main" id="{7B7F6179-981C-4AA6-AB0C-A23E8573D38C}"/>
              </a:ext>
            </a:extLst>
          </p:cNvPr>
          <p:cNvSpPr txBox="1">
            <a:spLocks/>
          </p:cNvSpPr>
          <p:nvPr/>
        </p:nvSpPr>
        <p:spPr>
          <a:xfrm>
            <a:off x="3110583" y="2693873"/>
            <a:ext cx="7266599" cy="369333"/>
          </a:xfrm>
          <a:prstGeom prst="rect">
            <a:avLst/>
          </a:prstGeom>
        </p:spPr>
        <p:txBody>
          <a:bodyPr/>
          <a:lstStyle>
            <a:lvl1pPr marL="342900" indent="-342900" algn="l" rtl="0" eaLnBrk="0" fontAlgn="base" hangingPunct="0">
              <a:spcBef>
                <a:spcPct val="20000"/>
              </a:spcBef>
              <a:spcAft>
                <a:spcPct val="0"/>
              </a:spcAft>
              <a:buClr>
                <a:srgbClr val="FF0000"/>
              </a:buClr>
              <a:buSzPct val="75000"/>
              <a:buFont typeface="Wingdings" pitchFamily="2" charset="2"/>
              <a:buChar char="n"/>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FF0000"/>
              </a:buClr>
              <a:buSzPct val="75000"/>
              <a:buFont typeface="Wingdings" pitchFamily="2" charset="2"/>
              <a:buChar char="n"/>
              <a:defRPr sz="2800">
                <a:solidFill>
                  <a:schemeClr val="accent2"/>
                </a:solidFill>
                <a:latin typeface="+mn-lt"/>
              </a:defRPr>
            </a:lvl2pPr>
            <a:lvl3pPr marL="1143000" indent="-228600" algn="l" rtl="0" eaLnBrk="0" fontAlgn="base" hangingPunct="0">
              <a:spcBef>
                <a:spcPct val="20000"/>
              </a:spcBef>
              <a:spcAft>
                <a:spcPct val="0"/>
              </a:spcAft>
              <a:buClr>
                <a:srgbClr val="FF0000"/>
              </a:buClr>
              <a:buSzPct val="75000"/>
              <a:buFont typeface="Wingdings" pitchFamily="2" charset="2"/>
              <a:buChar char="n"/>
              <a:defRPr sz="2400">
                <a:solidFill>
                  <a:schemeClr val="accent2"/>
                </a:solidFill>
                <a:latin typeface="+mn-lt"/>
              </a:defRPr>
            </a:lvl3pPr>
            <a:lvl4pPr marL="1600200" indent="-228600" algn="l" rtl="0" eaLnBrk="0" fontAlgn="base" hangingPunct="0">
              <a:spcBef>
                <a:spcPct val="20000"/>
              </a:spcBef>
              <a:spcAft>
                <a:spcPct val="0"/>
              </a:spcAft>
              <a:buClr>
                <a:srgbClr val="FF0000"/>
              </a:buClr>
              <a:buSzPct val="75000"/>
              <a:buFont typeface="Wingdings" pitchFamily="2" charset="2"/>
              <a:buChar char="n"/>
              <a:defRPr sz="2000">
                <a:solidFill>
                  <a:schemeClr val="accent2"/>
                </a:solidFill>
                <a:latin typeface="+mn-lt"/>
              </a:defRPr>
            </a:lvl4pPr>
            <a:lvl5pPr marL="2057400" indent="-228600" algn="l" rtl="0" eaLnBrk="0" fontAlgn="base" hangingPunct="0">
              <a:spcBef>
                <a:spcPct val="20000"/>
              </a:spcBef>
              <a:spcAft>
                <a:spcPct val="0"/>
              </a:spcAft>
              <a:buClr>
                <a:srgbClr val="FF0000"/>
              </a:buClr>
              <a:buSzPct val="75000"/>
              <a:buFont typeface="Wingdings" pitchFamily="2" charset="2"/>
              <a:buChar char="n"/>
              <a:defRPr sz="2000">
                <a:solidFill>
                  <a:schemeClr val="accent2"/>
                </a:solidFill>
                <a:latin typeface="+mn-lt"/>
              </a:defRPr>
            </a:lvl5pPr>
            <a:lvl6pPr marL="2514600" indent="-228600" algn="l" rtl="0" fontAlgn="base">
              <a:spcBef>
                <a:spcPct val="20000"/>
              </a:spcBef>
              <a:spcAft>
                <a:spcPct val="0"/>
              </a:spcAft>
              <a:buClr>
                <a:srgbClr val="FF0000"/>
              </a:buClr>
              <a:buSzPct val="75000"/>
              <a:buFont typeface="Wingdings" pitchFamily="2" charset="2"/>
              <a:buChar char="n"/>
              <a:defRPr sz="2000">
                <a:solidFill>
                  <a:schemeClr val="accent2"/>
                </a:solidFill>
                <a:latin typeface="+mn-lt"/>
              </a:defRPr>
            </a:lvl6pPr>
            <a:lvl7pPr marL="2971800" indent="-228600" algn="l" rtl="0" fontAlgn="base">
              <a:spcBef>
                <a:spcPct val="20000"/>
              </a:spcBef>
              <a:spcAft>
                <a:spcPct val="0"/>
              </a:spcAft>
              <a:buClr>
                <a:srgbClr val="FF0000"/>
              </a:buClr>
              <a:buSzPct val="75000"/>
              <a:buFont typeface="Wingdings" pitchFamily="2" charset="2"/>
              <a:buChar char="n"/>
              <a:defRPr sz="2000">
                <a:solidFill>
                  <a:schemeClr val="accent2"/>
                </a:solidFill>
                <a:latin typeface="+mn-lt"/>
              </a:defRPr>
            </a:lvl7pPr>
            <a:lvl8pPr marL="3429000" indent="-228600" algn="l" rtl="0" fontAlgn="base">
              <a:spcBef>
                <a:spcPct val="20000"/>
              </a:spcBef>
              <a:spcAft>
                <a:spcPct val="0"/>
              </a:spcAft>
              <a:buClr>
                <a:srgbClr val="FF0000"/>
              </a:buClr>
              <a:buSzPct val="75000"/>
              <a:buFont typeface="Wingdings" pitchFamily="2" charset="2"/>
              <a:buChar char="n"/>
              <a:defRPr sz="2000">
                <a:solidFill>
                  <a:schemeClr val="accent2"/>
                </a:solidFill>
                <a:latin typeface="+mn-lt"/>
              </a:defRPr>
            </a:lvl8pPr>
            <a:lvl9pPr marL="3886200" indent="-228600" algn="l" rtl="0" fontAlgn="base">
              <a:spcBef>
                <a:spcPct val="20000"/>
              </a:spcBef>
              <a:spcAft>
                <a:spcPct val="0"/>
              </a:spcAft>
              <a:buClr>
                <a:srgbClr val="FF0000"/>
              </a:buClr>
              <a:buSzPct val="75000"/>
              <a:buFont typeface="Wingdings" pitchFamily="2" charset="2"/>
              <a:buChar char="n"/>
              <a:defRPr sz="2000">
                <a:solidFill>
                  <a:schemeClr val="accent2"/>
                </a:solidFill>
                <a:latin typeface="+mn-lt"/>
              </a:defRPr>
            </a:lvl9pPr>
          </a:lstStyle>
          <a:p>
            <a:pPr lvl="0" algn="just">
              <a:spcAft>
                <a:spcPts val="0"/>
              </a:spcAft>
              <a:buClr>
                <a:srgbClr val="D6B36A"/>
              </a:buClr>
              <a:defRPr/>
            </a:pPr>
            <a:r>
              <a:rPr lang="tr-TR" sz="2400" kern="0" dirty="0">
                <a:solidFill>
                  <a:schemeClr val="tx1"/>
                </a:solidFill>
              </a:rPr>
              <a:t>Kimyasal Madde ve Ürünlerin İmalatı (2423 hariç)</a:t>
            </a:r>
            <a:endParaRPr kumimoji="0" lang="tr-TR" sz="2400" i="0" u="none" strike="noStrike" kern="0" cap="none" spc="0" normalizeH="0" baseline="0" noProof="0" dirty="0">
              <a:ln>
                <a:noFill/>
              </a:ln>
              <a:solidFill>
                <a:schemeClr val="tx1"/>
              </a:solidFill>
              <a:effectLst/>
              <a:uLnTx/>
              <a:uFillTx/>
              <a:latin typeface="Calibri"/>
            </a:endParaRPr>
          </a:p>
        </p:txBody>
      </p:sp>
      <p:sp>
        <p:nvSpPr>
          <p:cNvPr id="13" name="Dikdörtgen 12">
            <a:extLst>
              <a:ext uri="{FF2B5EF4-FFF2-40B4-BE49-F238E27FC236}">
                <a16:creationId xmlns:a16="http://schemas.microsoft.com/office/drawing/2014/main" id="{B878613D-BCC6-4958-BC14-0080D4FCEABE}"/>
              </a:ext>
            </a:extLst>
          </p:cNvPr>
          <p:cNvSpPr/>
          <p:nvPr/>
        </p:nvSpPr>
        <p:spPr>
          <a:xfrm>
            <a:off x="3110583" y="3164238"/>
            <a:ext cx="5745356" cy="461665"/>
          </a:xfrm>
          <a:prstGeom prst="rect">
            <a:avLst/>
          </a:prstGeom>
        </p:spPr>
        <p:txBody>
          <a:bodyPr wrap="square">
            <a:spAutoFit/>
          </a:bodyPr>
          <a:lstStyle/>
          <a:p>
            <a:pPr marL="342900" indent="-342900" algn="just" eaLnBrk="0" fontAlgn="auto" hangingPunct="0">
              <a:spcBef>
                <a:spcPct val="20000"/>
              </a:spcBef>
              <a:spcAft>
                <a:spcPts val="0"/>
              </a:spcAft>
              <a:buClr>
                <a:srgbClr val="D6B36A"/>
              </a:buClr>
              <a:buSzPct val="75000"/>
              <a:buFont typeface="Wingdings" pitchFamily="2" charset="2"/>
              <a:buChar char="n"/>
            </a:pPr>
            <a:r>
              <a:rPr lang="tr-TR" sz="2400" dirty="0"/>
              <a:t>Makine ve Teçhizat İmalatı</a:t>
            </a:r>
            <a:endParaRPr lang="tr-TR" sz="2400" kern="0" dirty="0">
              <a:solidFill>
                <a:prstClr val="black">
                  <a:lumMod val="50000"/>
                </a:prstClr>
              </a:solidFill>
              <a:latin typeface="Calibri"/>
            </a:endParaRPr>
          </a:p>
        </p:txBody>
      </p:sp>
      <p:sp>
        <p:nvSpPr>
          <p:cNvPr id="14" name="Dikdörtgen 13">
            <a:extLst>
              <a:ext uri="{FF2B5EF4-FFF2-40B4-BE49-F238E27FC236}">
                <a16:creationId xmlns:a16="http://schemas.microsoft.com/office/drawing/2014/main" id="{8EE12050-9CDA-4DC5-AE59-5D062834F277}"/>
              </a:ext>
            </a:extLst>
          </p:cNvPr>
          <p:cNvSpPr/>
          <p:nvPr/>
        </p:nvSpPr>
        <p:spPr>
          <a:xfrm>
            <a:off x="3110583" y="3725592"/>
            <a:ext cx="5970834" cy="461665"/>
          </a:xfrm>
          <a:prstGeom prst="rect">
            <a:avLst/>
          </a:prstGeom>
        </p:spPr>
        <p:txBody>
          <a:bodyPr wrap="square">
            <a:spAutoFit/>
          </a:bodyPr>
          <a:lstStyle/>
          <a:p>
            <a:pPr marL="342900" indent="-342900" algn="just" eaLnBrk="0" fontAlgn="auto" hangingPunct="0">
              <a:spcBef>
                <a:spcPct val="20000"/>
              </a:spcBef>
              <a:spcAft>
                <a:spcPts val="0"/>
              </a:spcAft>
              <a:buClr>
                <a:srgbClr val="D6B36A"/>
              </a:buClr>
              <a:buSzPct val="75000"/>
              <a:buFont typeface="Wingdings" pitchFamily="2" charset="2"/>
              <a:buChar char="n"/>
            </a:pPr>
            <a:r>
              <a:rPr lang="tr-TR" sz="2400" dirty="0"/>
              <a:t>Elektrikli Makine Ve Cihazların İmalatı</a:t>
            </a:r>
            <a:r>
              <a:rPr lang="tr-TR" sz="2400" kern="0" dirty="0">
                <a:solidFill>
                  <a:prstClr val="black">
                    <a:lumMod val="50000"/>
                  </a:prstClr>
                </a:solidFill>
                <a:latin typeface="Calibri"/>
              </a:rPr>
              <a:t> </a:t>
            </a:r>
          </a:p>
        </p:txBody>
      </p:sp>
      <p:sp>
        <p:nvSpPr>
          <p:cNvPr id="15" name="Dikdörtgen 14">
            <a:extLst>
              <a:ext uri="{FF2B5EF4-FFF2-40B4-BE49-F238E27FC236}">
                <a16:creationId xmlns:a16="http://schemas.microsoft.com/office/drawing/2014/main" id="{E1F4DA0D-3B5B-4158-909C-ED42CDD9017B}"/>
              </a:ext>
            </a:extLst>
          </p:cNvPr>
          <p:cNvSpPr/>
          <p:nvPr/>
        </p:nvSpPr>
        <p:spPr>
          <a:xfrm>
            <a:off x="3083169" y="4280723"/>
            <a:ext cx="5649253" cy="461665"/>
          </a:xfrm>
          <a:prstGeom prst="rect">
            <a:avLst/>
          </a:prstGeom>
        </p:spPr>
        <p:txBody>
          <a:bodyPr wrap="square">
            <a:spAutoFit/>
          </a:bodyPr>
          <a:lstStyle/>
          <a:p>
            <a:pPr marL="342900" indent="-342900" algn="just" eaLnBrk="0" hangingPunct="0">
              <a:spcBef>
                <a:spcPct val="20000"/>
              </a:spcBef>
              <a:buClr>
                <a:srgbClr val="D6B36A"/>
              </a:buClr>
              <a:buSzPct val="75000"/>
              <a:buFont typeface="Wingdings" pitchFamily="2" charset="2"/>
              <a:buChar char="n"/>
            </a:pPr>
            <a:r>
              <a:rPr lang="tr-TR" sz="2400" dirty="0"/>
              <a:t>Motorlu Kara Taşıtları İmalatı</a:t>
            </a:r>
            <a:endParaRPr lang="tr-TR"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Dikdörtgen 15">
            <a:extLst>
              <a:ext uri="{FF2B5EF4-FFF2-40B4-BE49-F238E27FC236}">
                <a16:creationId xmlns:a16="http://schemas.microsoft.com/office/drawing/2014/main" id="{16F9F794-80B7-46E2-ACB1-0189475FEF4C}"/>
              </a:ext>
            </a:extLst>
          </p:cNvPr>
          <p:cNvSpPr/>
          <p:nvPr/>
        </p:nvSpPr>
        <p:spPr>
          <a:xfrm>
            <a:off x="3083168" y="4839669"/>
            <a:ext cx="8297037" cy="461665"/>
          </a:xfrm>
          <a:prstGeom prst="rect">
            <a:avLst/>
          </a:prstGeom>
        </p:spPr>
        <p:txBody>
          <a:bodyPr wrap="square">
            <a:spAutoFit/>
          </a:bodyPr>
          <a:lstStyle/>
          <a:p>
            <a:pPr marL="342900" indent="-342900" algn="just" eaLnBrk="0" hangingPunct="0">
              <a:spcBef>
                <a:spcPct val="20000"/>
              </a:spcBef>
              <a:buClr>
                <a:srgbClr val="D6B36A"/>
              </a:buClr>
              <a:buSzPct val="75000"/>
              <a:buFont typeface="Wingdings" pitchFamily="2" charset="2"/>
              <a:buChar char="n"/>
            </a:pPr>
            <a:r>
              <a:rPr lang="tr-TR" sz="2400" dirty="0"/>
              <a:t>Demiryolu ve Tramvay Lokomotifleri ile Vagonlarının İmalatı</a:t>
            </a:r>
          </a:p>
        </p:txBody>
      </p:sp>
      <p:sp>
        <p:nvSpPr>
          <p:cNvPr id="17" name="Dikdörtgen 16">
            <a:extLst>
              <a:ext uri="{FF2B5EF4-FFF2-40B4-BE49-F238E27FC236}">
                <a16:creationId xmlns:a16="http://schemas.microsoft.com/office/drawing/2014/main" id="{19C3D404-104B-4332-9238-03C5EC0A7C35}"/>
              </a:ext>
            </a:extLst>
          </p:cNvPr>
          <p:cNvSpPr/>
          <p:nvPr/>
        </p:nvSpPr>
        <p:spPr>
          <a:xfrm>
            <a:off x="3083168" y="5439834"/>
            <a:ext cx="5531153" cy="461665"/>
          </a:xfrm>
          <a:prstGeom prst="rect">
            <a:avLst/>
          </a:prstGeom>
        </p:spPr>
        <p:txBody>
          <a:bodyPr wrap="square">
            <a:spAutoFit/>
          </a:bodyPr>
          <a:lstStyle/>
          <a:p>
            <a:pPr marL="342900" indent="-342900" algn="just" eaLnBrk="0" fontAlgn="auto" hangingPunct="0">
              <a:spcBef>
                <a:spcPct val="20000"/>
              </a:spcBef>
              <a:spcAft>
                <a:spcPts val="0"/>
              </a:spcAft>
              <a:buClr>
                <a:srgbClr val="D6B36A"/>
              </a:buClr>
              <a:buSzPct val="75000"/>
              <a:buFont typeface="Wingdings" pitchFamily="2" charset="2"/>
              <a:buChar char="n"/>
            </a:pPr>
            <a:r>
              <a:rPr lang="tr-TR" sz="2400" dirty="0"/>
              <a:t>Ulaşım Araçları İmalatı</a:t>
            </a:r>
            <a:endParaRPr lang="tr-TR" sz="2400" kern="0" dirty="0">
              <a:solidFill>
                <a:prstClr val="black">
                  <a:lumMod val="50000"/>
                </a:prstClr>
              </a:solidFill>
              <a:latin typeface="Calibri"/>
            </a:endParaRPr>
          </a:p>
        </p:txBody>
      </p:sp>
    </p:spTree>
    <p:extLst>
      <p:ext uri="{BB962C8B-B14F-4D97-AF65-F5344CB8AC3E}">
        <p14:creationId xmlns:p14="http://schemas.microsoft.com/office/powerpoint/2010/main" val="4017405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CD70E757-6E1D-464D-9886-67DC07981B46}"/>
              </a:ext>
            </a:extLst>
          </p:cNvPr>
          <p:cNvSpPr txBox="1"/>
          <p:nvPr/>
        </p:nvSpPr>
        <p:spPr>
          <a:xfrm>
            <a:off x="615402" y="6072387"/>
            <a:ext cx="10961195" cy="600164"/>
          </a:xfrm>
          <a:prstGeom prst="rect">
            <a:avLst/>
          </a:prstGeom>
          <a:noFill/>
        </p:spPr>
        <p:txBody>
          <a:bodyPr wrap="square" rtlCol="0">
            <a:spAutoFit/>
          </a:bodyPr>
          <a:lstStyle/>
          <a:p>
            <a:pPr algn="just"/>
            <a:r>
              <a:rPr lang="tr-TR" sz="1100" dirty="0"/>
              <a:t>*İmalat sanayiine yönelik (US-97 Kodu:15-37) düzenlenen yatırım teşvik belgeleri kapsamında; 1/1/2017 ile 31/12/2022 tarihleri arasında gerçekleştirilecek yatırım harcamaları için yatırıma katkı oranı her bir bölgede geçerli olan yatırıma katkı oranına 15 puan ilave edilmek suretiyle, vergi indirimi oranı tüm bölgelerde %100 oranında ve yatırıma katkı tutarının yatırım döneminde kullanılabilecek oranı %100 olarak uygulanır. Aynı sektörde, </a:t>
            </a:r>
            <a:r>
              <a:rPr lang="tr-TR" sz="1100" dirty="0">
                <a:solidFill>
                  <a:prstClr val="black"/>
                </a:solidFill>
              </a:rPr>
              <a:t>1/1/2017 ile 31/12/2024 tarihleri arasında gerçekleştirilecek bina-inşaat harcamaları KDV iadesinden yararlanır.</a:t>
            </a:r>
            <a:endParaRPr lang="tr-TR" dirty="0"/>
          </a:p>
        </p:txBody>
      </p:sp>
      <p:graphicFrame>
        <p:nvGraphicFramePr>
          <p:cNvPr id="11" name="6 Tablo">
            <a:extLst>
              <a:ext uri="{FF2B5EF4-FFF2-40B4-BE49-F238E27FC236}">
                <a16:creationId xmlns:a16="http://schemas.microsoft.com/office/drawing/2014/main" id="{3B9A5A5F-70F7-41A2-8072-9A8641ED7B35}"/>
              </a:ext>
            </a:extLst>
          </p:cNvPr>
          <p:cNvGraphicFramePr>
            <a:graphicFrameLocks noGrp="1"/>
          </p:cNvGraphicFramePr>
          <p:nvPr>
            <p:extLst/>
          </p:nvPr>
        </p:nvGraphicFramePr>
        <p:xfrm>
          <a:off x="565280" y="1222758"/>
          <a:ext cx="10793835" cy="4852398"/>
        </p:xfrm>
        <a:graphic>
          <a:graphicData uri="http://schemas.openxmlformats.org/drawingml/2006/table">
            <a:tbl>
              <a:tblPr/>
              <a:tblGrid>
                <a:gridCol w="1190225">
                  <a:extLst>
                    <a:ext uri="{9D8B030D-6E8A-4147-A177-3AD203B41FA5}">
                      <a16:colId xmlns:a16="http://schemas.microsoft.com/office/drawing/2014/main" val="20000"/>
                    </a:ext>
                  </a:extLst>
                </a:gridCol>
                <a:gridCol w="1554632">
                  <a:extLst>
                    <a:ext uri="{9D8B030D-6E8A-4147-A177-3AD203B41FA5}">
                      <a16:colId xmlns:a16="http://schemas.microsoft.com/office/drawing/2014/main" val="603583598"/>
                    </a:ext>
                  </a:extLst>
                </a:gridCol>
                <a:gridCol w="1455523">
                  <a:extLst>
                    <a:ext uri="{9D8B030D-6E8A-4147-A177-3AD203B41FA5}">
                      <a16:colId xmlns:a16="http://schemas.microsoft.com/office/drawing/2014/main" val="20002"/>
                    </a:ext>
                  </a:extLst>
                </a:gridCol>
                <a:gridCol w="1880231">
                  <a:extLst>
                    <a:ext uri="{9D8B030D-6E8A-4147-A177-3AD203B41FA5}">
                      <a16:colId xmlns:a16="http://schemas.microsoft.com/office/drawing/2014/main" val="20005"/>
                    </a:ext>
                  </a:extLst>
                </a:gridCol>
                <a:gridCol w="1603960">
                  <a:extLst>
                    <a:ext uri="{9D8B030D-6E8A-4147-A177-3AD203B41FA5}">
                      <a16:colId xmlns:a16="http://schemas.microsoft.com/office/drawing/2014/main" val="20006"/>
                    </a:ext>
                  </a:extLst>
                </a:gridCol>
                <a:gridCol w="1554632">
                  <a:extLst>
                    <a:ext uri="{9D8B030D-6E8A-4147-A177-3AD203B41FA5}">
                      <a16:colId xmlns:a16="http://schemas.microsoft.com/office/drawing/2014/main" val="20007"/>
                    </a:ext>
                  </a:extLst>
                </a:gridCol>
                <a:gridCol w="1554632">
                  <a:extLst>
                    <a:ext uri="{9D8B030D-6E8A-4147-A177-3AD203B41FA5}">
                      <a16:colId xmlns:a16="http://schemas.microsoft.com/office/drawing/2014/main" val="20008"/>
                    </a:ext>
                  </a:extLst>
                </a:gridCol>
              </a:tblGrid>
              <a:tr h="267765">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a:noFill/>
                    </a:lnL>
                    <a:lnR>
                      <a:noFill/>
                    </a:lnR>
                    <a:lnT>
                      <a:noFill/>
                    </a:lnT>
                    <a:lnB w="12700" cap="flat" cmpd="sng" algn="ctr">
                      <a:solidFill>
                        <a:srgbClr val="D6B36A"/>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en-US"/>
                    </a:p>
                  </a:txBody>
                  <a:tcPr>
                    <a:lnL w="12700" cmpd="sng">
                      <a:noFill/>
                      <a:prstDash val="solid"/>
                    </a:lnL>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7020">
                <a:tc rowSpan="2"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a:ln>
                            <a:noFill/>
                          </a:ln>
                          <a:solidFill>
                            <a:srgbClr val="FFFFFF"/>
                          </a:solidFill>
                          <a:effectLst/>
                          <a:latin typeface="Calibri" pitchFamily="34" charset="0"/>
                          <a:cs typeface="Calibri" pitchFamily="34" charset="0"/>
                        </a:rPr>
                        <a:t>OECD Orta-Yüksek Uygulaması Destekleri</a:t>
                      </a: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0" scaled="1"/>
                      <a:tileRect/>
                    </a:gradFill>
                  </a:tcPr>
                </a:tc>
                <a:tc rowSpan="2" hMerge="1">
                  <a:txBody>
                    <a:bodyPr/>
                    <a:lstStyle/>
                    <a:p>
                      <a:endParaRPr lang="tr-TR"/>
                    </a:p>
                  </a:txBody>
                  <a:tcPr/>
                </a:tc>
                <a:tc rowSpan="2" hMerge="1">
                  <a:txBody>
                    <a:bodyPr/>
                    <a:lstStyle/>
                    <a:p>
                      <a:endParaRPr lang="en-US"/>
                    </a:p>
                  </a:txBody>
                  <a:tcPr>
                    <a:lnL w="12700" cap="flat" cmpd="sng" algn="ctr">
                      <a:solidFill>
                        <a:schemeClr val="tx1"/>
                      </a:solidFill>
                      <a:prstDash val="solid"/>
                      <a:round/>
                      <a:headEnd type="none" w="med" len="med"/>
                      <a:tailEnd type="none" w="med" len="med"/>
                    </a:lnL>
                  </a:tcPr>
                </a:tc>
                <a:tc gridSpan="4">
                  <a:txBody>
                    <a:bodyPr/>
                    <a:lstStyle/>
                    <a:p>
                      <a:endParaRPr lang="en-US"/>
                    </a:p>
                  </a:txBody>
                  <a:tcPr>
                    <a:lnL w="12700" cap="flat" cmpd="sng" algn="ctr">
                      <a:solidFill>
                        <a:srgbClr val="D6B36A"/>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89617">
                <a:tc gridSpan="3" vMerge="1">
                  <a:txBody>
                    <a:bodyPr/>
                    <a:lstStyle/>
                    <a:p>
                      <a:endParaRPr lang="en-US"/>
                    </a:p>
                  </a:txBody>
                  <a:tcPr/>
                </a:tc>
                <a:tc hMerge="1" vMerge="1">
                  <a:txBody>
                    <a:bodyPr/>
                    <a:lstStyle/>
                    <a:p>
                      <a:endParaRPr lang="tr-TR"/>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I, II, III</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B w="12700" cap="flat" cmpd="sng" algn="ctr">
                      <a:solidFill>
                        <a:srgbClr val="D6B36A"/>
                      </a:solidFill>
                      <a:prstDash val="solid"/>
                      <a:round/>
                      <a:headEnd type="none" w="med" len="med"/>
                      <a:tailEnd type="none" w="med" len="med"/>
                    </a:lnB>
                    <a:lnTlToBr>
                      <a:noFill/>
                    </a:lnTlToBr>
                    <a:lnBlToTr>
                      <a:noFill/>
                    </a:lnBlToTr>
                    <a:solidFill>
                      <a:srgbClr val="D6B3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IV</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D6B3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V</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D6B3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VI</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D6B36A"/>
                    </a:solidFill>
                  </a:tcPr>
                </a:tc>
                <a:extLst>
                  <a:ext uri="{0D108BD9-81ED-4DB2-BD59-A6C34878D82A}">
                    <a16:rowId xmlns:a16="http://schemas.microsoft.com/office/drawing/2014/main" val="10002"/>
                  </a:ext>
                </a:extLst>
              </a:tr>
              <a:tr h="23801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KDV İstisnası</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chemeClr val="tx1"/>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chemeClr val="tx1"/>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3801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Gümrük Vergisi Muafiyeti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chemeClr val="tx1"/>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chemeClr val="tx1"/>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04"/>
                  </a:ext>
                </a:extLst>
              </a:tr>
              <a:tr h="41287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Vergi İndirimi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Yatırıma Katkı Oranı (%)</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Dışı</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30</a:t>
                      </a:r>
                      <a:endPar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30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40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64325">
                <a:tc vMerge="1">
                  <a:txBody>
                    <a:bodyPr/>
                    <a:lstStyle/>
                    <a:p>
                      <a:endParaRPr lang="en-US"/>
                    </a:p>
                  </a:txBody>
                  <a:tcPr/>
                </a:tc>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İçi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alibri" pitchFamily="34" charset="0"/>
                          <a:cs typeface="Calibri" pitchFamily="34" charset="0"/>
                        </a:rPr>
                        <a:t>-</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40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55</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12874">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Sigorta Primi İşveren Hissesi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rowSpan="2"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Dışı</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6 yıl</a:t>
                      </a:r>
                      <a:endPar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6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7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07"/>
                  </a:ext>
                </a:extLst>
              </a:tr>
              <a:tr h="238013">
                <a:tc gridSpan="2" vMerge="1">
                  <a:txBody>
                    <a:bodyPr/>
                    <a:lstStyle/>
                    <a:p>
                      <a:endParaRPr lang="en-US"/>
                    </a:p>
                  </a:txBody>
                  <a:tcPr/>
                </a:tc>
                <a:tc hMerge="1"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İçi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chemeClr val="tx1"/>
                          </a:solidFill>
                          <a:effectLst/>
                          <a:latin typeface="Calibri" pitchFamily="34" charset="0"/>
                          <a:cs typeface="Calibri" pitchFamily="34" charset="0"/>
                        </a:rPr>
                        <a:t>-</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7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12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08"/>
                  </a:ext>
                </a:extLst>
              </a:tr>
              <a:tr h="23801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Yatırım Yeri Tahsisi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chemeClr val="tx1"/>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chemeClr val="tx1"/>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38013">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Faiz veya Kâr Payı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İç Kredi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4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4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7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10"/>
                  </a:ext>
                </a:extLst>
              </a:tr>
              <a:tr h="412874">
                <a:tc vMerge="1">
                  <a:txBody>
                    <a:bodyPr/>
                    <a:lstStyle/>
                    <a:p>
                      <a:endParaRPr lang="en-US"/>
                    </a:p>
                  </a:txBody>
                  <a:tcPr/>
                </a:tc>
                <a:tc gridSpan="2">
                  <a:txBody>
                    <a:bodyPr/>
                    <a:lstStyle/>
                    <a:p>
                      <a:r>
                        <a:rPr kumimoji="0" lang="tr-TR" sz="1600" b="0" i="0" u="none" strike="noStrike" cap="none" normalizeH="0" baseline="0" dirty="0">
                          <a:ln>
                            <a:noFill/>
                          </a:ln>
                          <a:solidFill>
                            <a:srgbClr val="000000"/>
                          </a:solidFill>
                          <a:effectLst/>
                          <a:latin typeface="Calibri" pitchFamily="34" charset="0"/>
                          <a:cs typeface="Calibri" pitchFamily="34" charset="0"/>
                        </a:rPr>
                        <a:t>Döviz / Dövize Endeksli Kredi</a:t>
                      </a:r>
                      <a:endParaRPr lang="tr-TR" dirty="0"/>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2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2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11"/>
                  </a:ext>
                </a:extLst>
              </a:tr>
              <a:tr h="412874">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gridSpan="2">
                  <a:txBody>
                    <a:bodyPr/>
                    <a:lstStyle/>
                    <a:p>
                      <a:r>
                        <a:rPr kumimoji="0" lang="tr-TR" sz="1600" b="0" i="1" u="none" strike="noStrike" cap="none" normalizeH="0" baseline="0" dirty="0">
                          <a:ln>
                            <a:noFill/>
                          </a:ln>
                          <a:solidFill>
                            <a:srgbClr val="000000"/>
                          </a:solidFill>
                          <a:effectLst/>
                          <a:latin typeface="Calibri" pitchFamily="34" charset="0"/>
                          <a:cs typeface="Calibri" pitchFamily="34" charset="0"/>
                        </a:rPr>
                        <a:t>Azami Tutar</a:t>
                      </a:r>
                      <a:endParaRPr lang="tr-TR" dirty="0"/>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1,2 Milyon TL</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1,2 Milyon TL</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dirty="0">
                          <a:ln>
                            <a:noFill/>
                          </a:ln>
                          <a:solidFill>
                            <a:srgbClr val="000000"/>
                          </a:solidFill>
                          <a:effectLst/>
                          <a:latin typeface="Calibri" pitchFamily="34" charset="0"/>
                          <a:cs typeface="Calibri" pitchFamily="34" charset="0"/>
                        </a:rPr>
                        <a:t>1,4 Milyon TL</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dirty="0">
                          <a:ln>
                            <a:noFill/>
                          </a:ln>
                          <a:solidFill>
                            <a:srgbClr val="000000"/>
                          </a:solidFill>
                          <a:effectLst/>
                          <a:latin typeface="Calibri" pitchFamily="34" charset="0"/>
                          <a:cs typeface="Calibri" pitchFamily="34" charset="0"/>
                        </a:rPr>
                        <a:t>1,8 Milyon TL</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888150458"/>
                  </a:ext>
                </a:extLst>
              </a:tr>
              <a:tr h="23801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Sigorta Primi İşçi Hissesi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FF0000"/>
                          </a:solidFill>
                          <a:effectLst/>
                          <a:latin typeface="+mn-lt"/>
                          <a:ea typeface="+mn-ea"/>
                          <a:cs typeface="Times New Roman" pitchFamily="18" charset="0"/>
                        </a:rPr>
                        <a:t>-</a:t>
                      </a:r>
                      <a:endParaRPr kumimoji="0" lang="en-US" sz="1600" b="1" i="0" u="none" strike="noStrike" kern="1200" cap="none" normalizeH="0" baseline="0" dirty="0">
                        <a:ln>
                          <a:noFill/>
                        </a:ln>
                        <a:solidFill>
                          <a:srgbClr val="FF0000"/>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3801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FF0000"/>
                          </a:solidFill>
                          <a:effectLst/>
                          <a:latin typeface="Calibri" pitchFamily="34" charset="0"/>
                          <a:cs typeface="Calibri" pitchFamily="34" charset="0"/>
                        </a:rPr>
                        <a:t>Gelir Vergisi Stopajı Desteği</a:t>
                      </a:r>
                      <a:endParaRPr kumimoji="0" lang="en-US" sz="1600" b="0" i="0" u="none" strike="noStrike" cap="none" normalizeH="0" baseline="0" dirty="0">
                        <a:ln>
                          <a:noFill/>
                        </a:ln>
                        <a:solidFill>
                          <a:srgbClr val="FF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FF0000"/>
                          </a:solidFill>
                          <a:effectLst/>
                          <a:latin typeface="+mn-lt"/>
                          <a:ea typeface="+mn-ea"/>
                          <a:cs typeface="Times New Roman" pitchFamily="18" charset="0"/>
                        </a:rPr>
                        <a:t>-</a:t>
                      </a:r>
                      <a:endParaRPr kumimoji="0" lang="en-US" sz="1600" b="1" i="0" u="none" strike="noStrike" kern="1200" cap="none" normalizeH="0" baseline="0" dirty="0">
                        <a:ln>
                          <a:noFill/>
                        </a:ln>
                        <a:solidFill>
                          <a:srgbClr val="FF0000"/>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FF0000"/>
                          </a:solidFill>
                          <a:effectLst/>
                          <a:latin typeface="+mn-lt"/>
                          <a:ea typeface="+mn-ea"/>
                          <a:cs typeface="Times New Roman" pitchFamily="18" charset="0"/>
                        </a:rPr>
                        <a:t>-</a:t>
                      </a:r>
                      <a:endParaRPr kumimoji="0" lang="en-US" sz="1600" b="1" i="0" u="none" strike="noStrike" kern="1200" cap="none" normalizeH="0" baseline="0" dirty="0">
                        <a:ln>
                          <a:noFill/>
                        </a:ln>
                        <a:solidFill>
                          <a:srgbClr val="FF0000"/>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FF0000"/>
                          </a:solidFill>
                          <a:effectLst/>
                          <a:latin typeface="+mn-lt"/>
                          <a:ea typeface="+mn-ea"/>
                          <a:cs typeface="Times New Roman" pitchFamily="18" charset="0"/>
                        </a:rPr>
                        <a:t>-</a:t>
                      </a:r>
                      <a:endParaRPr kumimoji="0" lang="en-US" sz="1600" b="1" i="0" u="none" strike="noStrike" kern="1200" cap="none" normalizeH="0" baseline="0" dirty="0">
                        <a:ln>
                          <a:noFill/>
                        </a:ln>
                        <a:solidFill>
                          <a:srgbClr val="FF0000"/>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FF0000"/>
                          </a:solidFill>
                          <a:effectLst/>
                          <a:latin typeface="Calibri" pitchFamily="34" charset="0"/>
                          <a:cs typeface="Calibri" pitchFamily="34" charset="0"/>
                        </a:rPr>
                        <a:t>10 yıl</a:t>
                      </a:r>
                      <a:endParaRPr kumimoji="0" lang="en-US" sz="1600" b="0" i="0" u="none" strike="noStrike" cap="none" normalizeH="0" baseline="0" dirty="0">
                        <a:ln>
                          <a:noFill/>
                        </a:ln>
                        <a:solidFill>
                          <a:srgbClr val="FF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970522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0B5F536-BA36-4968-98D7-39B64887DAF6}"/>
              </a:ext>
            </a:extLst>
          </p:cNvPr>
          <p:cNvSpPr/>
          <p:nvPr/>
        </p:nvSpPr>
        <p:spPr>
          <a:xfrm>
            <a:off x="4714243" y="1691147"/>
            <a:ext cx="4065966" cy="5157021"/>
          </a:xfrm>
          <a:prstGeom prst="rect">
            <a:avLst/>
          </a:prstGeom>
          <a:gradFill flip="none" rotWithShape="1">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r-TR" sz="4400" b="1" i="1" dirty="0"/>
              <a:t>STRATEJİK YATIRIMLAR</a:t>
            </a:r>
          </a:p>
        </p:txBody>
      </p:sp>
      <p:sp>
        <p:nvSpPr>
          <p:cNvPr id="5" name="Dikdörtgen 4">
            <a:extLst>
              <a:ext uri="{FF2B5EF4-FFF2-40B4-BE49-F238E27FC236}">
                <a16:creationId xmlns:a16="http://schemas.microsoft.com/office/drawing/2014/main" id="{776AB0FD-4E69-489A-9FD7-1DADD0674AC2}"/>
              </a:ext>
            </a:extLst>
          </p:cNvPr>
          <p:cNvSpPr/>
          <p:nvPr/>
        </p:nvSpPr>
        <p:spPr>
          <a:xfrm>
            <a:off x="1" y="1920025"/>
            <a:ext cx="12192000" cy="1621766"/>
          </a:xfrm>
          <a:prstGeom prst="rect">
            <a:avLst/>
          </a:prstGeom>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effectLst>
                  <a:outerShdw blurRad="38100" dist="38100" dir="2700000" algn="tl">
                    <a:srgbClr val="000000">
                      <a:alpha val="43137"/>
                    </a:srgbClr>
                  </a:outerShdw>
                </a:effectLst>
              </a:rPr>
              <a:t>YATIRIMLARDA DEVLET YARDIMLARI HAKKINDA KARAR</a:t>
            </a:r>
          </a:p>
        </p:txBody>
      </p:sp>
      <p:pic>
        <p:nvPicPr>
          <p:cNvPr id="12" name="Resim 11">
            <a:extLst>
              <a:ext uri="{FF2B5EF4-FFF2-40B4-BE49-F238E27FC236}">
                <a16:creationId xmlns:a16="http://schemas.microsoft.com/office/drawing/2014/main" id="{82BE5B6C-ADD6-4666-B1C0-67FB0CEF547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3" name="Slayt Numarası Yer Tutucusu 2">
            <a:extLst>
              <a:ext uri="{FF2B5EF4-FFF2-40B4-BE49-F238E27FC236}">
                <a16:creationId xmlns:a16="http://schemas.microsoft.com/office/drawing/2014/main" id="{0EF09F9D-0A31-4573-B8D2-813B41264EBB}"/>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29</a:t>
            </a:fld>
            <a:endParaRPr lang="tr-TR" dirty="0">
              <a:solidFill>
                <a:prstClr val="white"/>
              </a:solidFill>
            </a:endParaRPr>
          </a:p>
        </p:txBody>
      </p:sp>
    </p:spTree>
    <p:extLst>
      <p:ext uri="{BB962C8B-B14F-4D97-AF65-F5344CB8AC3E}">
        <p14:creationId xmlns:p14="http://schemas.microsoft.com/office/powerpoint/2010/main" val="280474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stretch>
            <a:fillRect/>
          </a:stretch>
        </p:blipFill>
        <p:spPr>
          <a:xfrm>
            <a:off x="11691539" y="5901499"/>
            <a:ext cx="444339" cy="915097"/>
          </a:xfrm>
          <a:prstGeom prst="rect">
            <a:avLst/>
          </a:prstGeom>
        </p:spPr>
      </p:pic>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tr-TR" sz="1500" b="0" i="0" u="none" strike="noStrike" kern="1200" cap="none" spc="0" normalizeH="0" baseline="0" noProof="0" dirty="0">
              <a:ln>
                <a:noFill/>
              </a:ln>
              <a:solidFill>
                <a:prstClr val="white"/>
              </a:solidFill>
              <a:effectLst/>
              <a:uLnTx/>
              <a:uFillTx/>
            </a:endParaRPr>
          </a:p>
        </p:txBody>
      </p:sp>
      <p:sp>
        <p:nvSpPr>
          <p:cNvPr id="4" name="Dikdörtgen 3">
            <a:extLst>
              <a:ext uri="{FF2B5EF4-FFF2-40B4-BE49-F238E27FC236}">
                <a16:creationId xmlns:a16="http://schemas.microsoft.com/office/drawing/2014/main" id="{E8860792-6677-49D7-8550-F2CFFAE96C6C}"/>
              </a:ext>
            </a:extLst>
          </p:cNvPr>
          <p:cNvSpPr/>
          <p:nvPr/>
        </p:nvSpPr>
        <p:spPr>
          <a:xfrm>
            <a:off x="1" y="2618117"/>
            <a:ext cx="12192000" cy="1621766"/>
          </a:xfrm>
          <a:prstGeom prst="rect">
            <a:avLst/>
          </a:prstGeom>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effectLst>
                  <a:outerShdw blurRad="38100" dist="38100" dir="2700000" algn="tl">
                    <a:srgbClr val="000000">
                      <a:alpha val="43137"/>
                    </a:srgbClr>
                  </a:outerShdw>
                </a:effectLst>
              </a:rPr>
              <a:t>YATIRIM TEŞVİK SİSTEMİ</a:t>
            </a:r>
          </a:p>
        </p:txBody>
      </p:sp>
    </p:spTree>
    <p:extLst>
      <p:ext uri="{BB962C8B-B14F-4D97-AF65-F5344CB8AC3E}">
        <p14:creationId xmlns:p14="http://schemas.microsoft.com/office/powerpoint/2010/main" val="3110620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tr-TR" sz="1500" b="0" i="0" u="none" strike="noStrike" kern="1200" cap="none" spc="0" normalizeH="0" baseline="0" noProof="0" dirty="0">
              <a:ln>
                <a:noFill/>
              </a:ln>
              <a:solidFill>
                <a:prstClr val="white"/>
              </a:solidFill>
              <a:effectLst/>
              <a:uLnTx/>
              <a:uFillTx/>
            </a:endParaRPr>
          </a:p>
        </p:txBody>
      </p:sp>
      <p:sp>
        <p:nvSpPr>
          <p:cNvPr id="2" name="Dikdörtgen 1">
            <a:extLst>
              <a:ext uri="{FF2B5EF4-FFF2-40B4-BE49-F238E27FC236}">
                <a16:creationId xmlns:a16="http://schemas.microsoft.com/office/drawing/2014/main" id="{B561F3D9-C83E-4CC5-9C0D-1D4210E6FFF0}"/>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Stratejik Yatırım Değerlendirme Kriterleri</a:t>
            </a:r>
          </a:p>
        </p:txBody>
      </p:sp>
      <p:sp>
        <p:nvSpPr>
          <p:cNvPr id="9" name="Serbest Form: Şekil 8">
            <a:extLst>
              <a:ext uri="{FF2B5EF4-FFF2-40B4-BE49-F238E27FC236}">
                <a16:creationId xmlns:a16="http://schemas.microsoft.com/office/drawing/2014/main" id="{8F28598A-AFBA-4E7D-BAB2-B76C247B7C6B}"/>
              </a:ext>
            </a:extLst>
          </p:cNvPr>
          <p:cNvSpPr/>
          <p:nvPr/>
        </p:nvSpPr>
        <p:spPr>
          <a:xfrm>
            <a:off x="401949" y="2371492"/>
            <a:ext cx="2424476" cy="1504222"/>
          </a:xfrm>
          <a:custGeom>
            <a:avLst/>
            <a:gdLst>
              <a:gd name="connsiteX0" fmla="*/ 0 w 2147251"/>
              <a:gd name="connsiteY0" fmla="*/ 175442 h 1052630"/>
              <a:gd name="connsiteX1" fmla="*/ 175442 w 2147251"/>
              <a:gd name="connsiteY1" fmla="*/ 0 h 1052630"/>
              <a:gd name="connsiteX2" fmla="*/ 1971809 w 2147251"/>
              <a:gd name="connsiteY2" fmla="*/ 0 h 1052630"/>
              <a:gd name="connsiteX3" fmla="*/ 2147251 w 2147251"/>
              <a:gd name="connsiteY3" fmla="*/ 175442 h 1052630"/>
              <a:gd name="connsiteX4" fmla="*/ 2147251 w 2147251"/>
              <a:gd name="connsiteY4" fmla="*/ 877188 h 1052630"/>
              <a:gd name="connsiteX5" fmla="*/ 1971809 w 2147251"/>
              <a:gd name="connsiteY5" fmla="*/ 1052630 h 1052630"/>
              <a:gd name="connsiteX6" fmla="*/ 175442 w 2147251"/>
              <a:gd name="connsiteY6" fmla="*/ 1052630 h 1052630"/>
              <a:gd name="connsiteX7" fmla="*/ 0 w 2147251"/>
              <a:gd name="connsiteY7" fmla="*/ 877188 h 1052630"/>
              <a:gd name="connsiteX8" fmla="*/ 0 w 2147251"/>
              <a:gd name="connsiteY8" fmla="*/ 175442 h 105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251" h="1052630">
                <a:moveTo>
                  <a:pt x="0" y="175442"/>
                </a:moveTo>
                <a:cubicBezTo>
                  <a:pt x="0" y="78548"/>
                  <a:pt x="78548" y="0"/>
                  <a:pt x="175442" y="0"/>
                </a:cubicBezTo>
                <a:lnTo>
                  <a:pt x="1971809" y="0"/>
                </a:lnTo>
                <a:cubicBezTo>
                  <a:pt x="2068703" y="0"/>
                  <a:pt x="2147251" y="78548"/>
                  <a:pt x="2147251" y="175442"/>
                </a:cubicBezTo>
                <a:lnTo>
                  <a:pt x="2147251" y="877188"/>
                </a:lnTo>
                <a:cubicBezTo>
                  <a:pt x="2147251" y="974082"/>
                  <a:pt x="2068703" y="1052630"/>
                  <a:pt x="1971809" y="1052630"/>
                </a:cubicBezTo>
                <a:lnTo>
                  <a:pt x="175442" y="1052630"/>
                </a:lnTo>
                <a:cubicBezTo>
                  <a:pt x="78548" y="1052630"/>
                  <a:pt x="0" y="974082"/>
                  <a:pt x="0" y="877188"/>
                </a:cubicBezTo>
                <a:lnTo>
                  <a:pt x="0" y="175442"/>
                </a:lnTo>
                <a:close/>
              </a:path>
            </a:pathLst>
          </a:cu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19965" tIns="85675" rIns="119965" bIns="8567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tr-TR" sz="1800" b="1" kern="1200" dirty="0">
              <a:effectLst>
                <a:outerShdw blurRad="38100" dist="38100" dir="2700000" algn="tl">
                  <a:srgbClr val="000000">
                    <a:alpha val="43137"/>
                  </a:srgbClr>
                </a:outerShdw>
              </a:effectLst>
            </a:endParaRPr>
          </a:p>
          <a:p>
            <a:pPr lvl="0" algn="ctr">
              <a:spcBef>
                <a:spcPct val="0"/>
              </a:spcBef>
              <a:defRPr/>
            </a:pPr>
            <a:r>
              <a:rPr lang="tr-TR" sz="1600" b="1" dirty="0">
                <a:effectLst>
                  <a:outerShdw blurRad="38100" dist="38100" dir="2700000" algn="tl">
                    <a:srgbClr val="000000">
                      <a:alpha val="43137"/>
                    </a:srgbClr>
                  </a:outerShdw>
                </a:effectLst>
              </a:rPr>
              <a:t>Sabit yatırım tutarının 50 Milyon Türk Lirasının üzerinde olması</a:t>
            </a:r>
          </a:p>
          <a:p>
            <a:pPr marL="0" lvl="0" algn="l" defTabSz="800100">
              <a:lnSpc>
                <a:spcPct val="90000"/>
              </a:lnSpc>
              <a:spcBef>
                <a:spcPct val="0"/>
              </a:spcBef>
              <a:spcAft>
                <a:spcPct val="35000"/>
              </a:spcAft>
              <a:buNone/>
            </a:pPr>
            <a:endParaRPr lang="tr-TR" sz="1800" b="1" kern="1200" dirty="0">
              <a:effectLst>
                <a:outerShdw blurRad="38100" dist="38100" dir="2700000" algn="tl">
                  <a:srgbClr val="000000">
                    <a:alpha val="43137"/>
                  </a:srgbClr>
                </a:outerShdw>
              </a:effectLst>
            </a:endParaRPr>
          </a:p>
        </p:txBody>
      </p:sp>
      <p:sp>
        <p:nvSpPr>
          <p:cNvPr id="11" name="Serbest Form: Şekil 10">
            <a:extLst>
              <a:ext uri="{FF2B5EF4-FFF2-40B4-BE49-F238E27FC236}">
                <a16:creationId xmlns:a16="http://schemas.microsoft.com/office/drawing/2014/main" id="{D898E773-3C98-4A49-A5A5-6036FC5F015F}"/>
              </a:ext>
            </a:extLst>
          </p:cNvPr>
          <p:cNvSpPr/>
          <p:nvPr/>
        </p:nvSpPr>
        <p:spPr>
          <a:xfrm>
            <a:off x="3109799" y="2376983"/>
            <a:ext cx="2790820" cy="1504222"/>
          </a:xfrm>
          <a:custGeom>
            <a:avLst/>
            <a:gdLst>
              <a:gd name="connsiteX0" fmla="*/ 0 w 2147251"/>
              <a:gd name="connsiteY0" fmla="*/ 175442 h 1052630"/>
              <a:gd name="connsiteX1" fmla="*/ 175442 w 2147251"/>
              <a:gd name="connsiteY1" fmla="*/ 0 h 1052630"/>
              <a:gd name="connsiteX2" fmla="*/ 1971809 w 2147251"/>
              <a:gd name="connsiteY2" fmla="*/ 0 h 1052630"/>
              <a:gd name="connsiteX3" fmla="*/ 2147251 w 2147251"/>
              <a:gd name="connsiteY3" fmla="*/ 175442 h 1052630"/>
              <a:gd name="connsiteX4" fmla="*/ 2147251 w 2147251"/>
              <a:gd name="connsiteY4" fmla="*/ 877188 h 1052630"/>
              <a:gd name="connsiteX5" fmla="*/ 1971809 w 2147251"/>
              <a:gd name="connsiteY5" fmla="*/ 1052630 h 1052630"/>
              <a:gd name="connsiteX6" fmla="*/ 175442 w 2147251"/>
              <a:gd name="connsiteY6" fmla="*/ 1052630 h 1052630"/>
              <a:gd name="connsiteX7" fmla="*/ 0 w 2147251"/>
              <a:gd name="connsiteY7" fmla="*/ 877188 h 1052630"/>
              <a:gd name="connsiteX8" fmla="*/ 0 w 2147251"/>
              <a:gd name="connsiteY8" fmla="*/ 175442 h 105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251" h="1052630">
                <a:moveTo>
                  <a:pt x="0" y="175442"/>
                </a:moveTo>
                <a:cubicBezTo>
                  <a:pt x="0" y="78548"/>
                  <a:pt x="78548" y="0"/>
                  <a:pt x="175442" y="0"/>
                </a:cubicBezTo>
                <a:lnTo>
                  <a:pt x="1971809" y="0"/>
                </a:lnTo>
                <a:cubicBezTo>
                  <a:pt x="2068703" y="0"/>
                  <a:pt x="2147251" y="78548"/>
                  <a:pt x="2147251" y="175442"/>
                </a:cubicBezTo>
                <a:lnTo>
                  <a:pt x="2147251" y="877188"/>
                </a:lnTo>
                <a:cubicBezTo>
                  <a:pt x="2147251" y="974082"/>
                  <a:pt x="2068703" y="1052630"/>
                  <a:pt x="1971809" y="1052630"/>
                </a:cubicBezTo>
                <a:lnTo>
                  <a:pt x="175442" y="1052630"/>
                </a:lnTo>
                <a:cubicBezTo>
                  <a:pt x="78548" y="1052630"/>
                  <a:pt x="0" y="974082"/>
                  <a:pt x="0" y="877188"/>
                </a:cubicBezTo>
                <a:lnTo>
                  <a:pt x="0" y="175442"/>
                </a:lnTo>
                <a:close/>
              </a:path>
            </a:pathLst>
          </a:cu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19965" tIns="85675" rIns="119965" bIns="85675" numCol="1" spcCol="1270" anchor="ctr" anchorCtr="0">
            <a:noAutofit/>
          </a:bodyPr>
          <a:lstStyle/>
          <a:p>
            <a:pPr lvl="0" algn="ctr">
              <a:spcBef>
                <a:spcPct val="0"/>
              </a:spcBef>
              <a:defRPr/>
            </a:pPr>
            <a:endParaRPr lang="tr-TR" sz="1600" b="1" dirty="0">
              <a:effectLst>
                <a:outerShdw blurRad="38100" dist="38100" dir="2700000" algn="tl">
                  <a:srgbClr val="000000">
                    <a:alpha val="43137"/>
                  </a:srgbClr>
                </a:outerShdw>
              </a:effectLst>
            </a:endParaRPr>
          </a:p>
          <a:p>
            <a:pPr lvl="0" algn="ctr">
              <a:spcBef>
                <a:spcPct val="0"/>
              </a:spcBef>
              <a:defRPr/>
            </a:pPr>
            <a:endParaRPr lang="tr-TR" sz="1600" b="1" dirty="0">
              <a:effectLst>
                <a:outerShdw blurRad="38100" dist="38100" dir="2700000" algn="tl">
                  <a:srgbClr val="000000">
                    <a:alpha val="43137"/>
                  </a:srgbClr>
                </a:outerShdw>
              </a:effectLst>
            </a:endParaRPr>
          </a:p>
          <a:p>
            <a:pPr algn="ctr">
              <a:spcBef>
                <a:spcPct val="0"/>
              </a:spcBef>
              <a:defRPr/>
            </a:pPr>
            <a:r>
              <a:rPr lang="tr-TR" sz="1600" b="1" dirty="0">
                <a:effectLst>
                  <a:outerShdw blurRad="38100" dist="38100" dir="2700000" algn="tl">
                    <a:srgbClr val="000000">
                      <a:alpha val="43137"/>
                    </a:srgbClr>
                  </a:outerShdw>
                </a:effectLst>
              </a:rPr>
              <a:t>Yatırım konusu ürünle ilgili yurtiçi toplam üretim kapasitesinin ithalattan az olması</a:t>
            </a:r>
          </a:p>
          <a:p>
            <a:pPr marL="0" marR="0" lvl="0" indent="0" algn="ctr" defTabSz="914400" eaLnBrk="1" fontAlgn="auto" latinLnBrk="0" hangingPunct="1">
              <a:lnSpc>
                <a:spcPct val="100000"/>
              </a:lnSpc>
              <a:spcBef>
                <a:spcPct val="0"/>
              </a:spcBef>
              <a:spcAft>
                <a:spcPts val="0"/>
              </a:spcAft>
              <a:buClrTx/>
              <a:buSzTx/>
              <a:buFontTx/>
              <a:buNone/>
              <a:tabLst/>
              <a:defRPr/>
            </a:pPr>
            <a:endParaRPr lang="tr-TR" sz="1800" b="1" kern="1200" dirty="0">
              <a:effectLst>
                <a:outerShdw blurRad="38100" dist="38100" dir="2700000" algn="tl">
                  <a:srgbClr val="000000">
                    <a:alpha val="43137"/>
                  </a:srgbClr>
                </a:outerShdw>
              </a:effectLst>
            </a:endParaRPr>
          </a:p>
          <a:p>
            <a:pPr marL="0" lvl="0" algn="l" defTabSz="800100">
              <a:lnSpc>
                <a:spcPct val="90000"/>
              </a:lnSpc>
              <a:spcBef>
                <a:spcPct val="0"/>
              </a:spcBef>
              <a:spcAft>
                <a:spcPct val="35000"/>
              </a:spcAft>
              <a:buNone/>
            </a:pPr>
            <a:endParaRPr lang="tr-TR" sz="1800" b="1" kern="1200" dirty="0">
              <a:effectLst>
                <a:outerShdw blurRad="38100" dist="38100" dir="2700000" algn="tl">
                  <a:srgbClr val="000000">
                    <a:alpha val="43137"/>
                  </a:srgbClr>
                </a:outerShdw>
              </a:effectLst>
            </a:endParaRPr>
          </a:p>
        </p:txBody>
      </p:sp>
      <p:sp>
        <p:nvSpPr>
          <p:cNvPr id="12" name="Serbest Form: Şekil 11">
            <a:extLst>
              <a:ext uri="{FF2B5EF4-FFF2-40B4-BE49-F238E27FC236}">
                <a16:creationId xmlns:a16="http://schemas.microsoft.com/office/drawing/2014/main" id="{00A3FD3F-0D38-4C7A-B17E-46BBBA78D54D}"/>
              </a:ext>
            </a:extLst>
          </p:cNvPr>
          <p:cNvSpPr/>
          <p:nvPr/>
        </p:nvSpPr>
        <p:spPr>
          <a:xfrm>
            <a:off x="6191075" y="2379881"/>
            <a:ext cx="2424477" cy="1504222"/>
          </a:xfrm>
          <a:custGeom>
            <a:avLst/>
            <a:gdLst>
              <a:gd name="connsiteX0" fmla="*/ 0 w 2147251"/>
              <a:gd name="connsiteY0" fmla="*/ 175442 h 1052630"/>
              <a:gd name="connsiteX1" fmla="*/ 175442 w 2147251"/>
              <a:gd name="connsiteY1" fmla="*/ 0 h 1052630"/>
              <a:gd name="connsiteX2" fmla="*/ 1971809 w 2147251"/>
              <a:gd name="connsiteY2" fmla="*/ 0 h 1052630"/>
              <a:gd name="connsiteX3" fmla="*/ 2147251 w 2147251"/>
              <a:gd name="connsiteY3" fmla="*/ 175442 h 1052630"/>
              <a:gd name="connsiteX4" fmla="*/ 2147251 w 2147251"/>
              <a:gd name="connsiteY4" fmla="*/ 877188 h 1052630"/>
              <a:gd name="connsiteX5" fmla="*/ 1971809 w 2147251"/>
              <a:gd name="connsiteY5" fmla="*/ 1052630 h 1052630"/>
              <a:gd name="connsiteX6" fmla="*/ 175442 w 2147251"/>
              <a:gd name="connsiteY6" fmla="*/ 1052630 h 1052630"/>
              <a:gd name="connsiteX7" fmla="*/ 0 w 2147251"/>
              <a:gd name="connsiteY7" fmla="*/ 877188 h 1052630"/>
              <a:gd name="connsiteX8" fmla="*/ 0 w 2147251"/>
              <a:gd name="connsiteY8" fmla="*/ 175442 h 105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251" h="1052630">
                <a:moveTo>
                  <a:pt x="0" y="175442"/>
                </a:moveTo>
                <a:cubicBezTo>
                  <a:pt x="0" y="78548"/>
                  <a:pt x="78548" y="0"/>
                  <a:pt x="175442" y="0"/>
                </a:cubicBezTo>
                <a:lnTo>
                  <a:pt x="1971809" y="0"/>
                </a:lnTo>
                <a:cubicBezTo>
                  <a:pt x="2068703" y="0"/>
                  <a:pt x="2147251" y="78548"/>
                  <a:pt x="2147251" y="175442"/>
                </a:cubicBezTo>
                <a:lnTo>
                  <a:pt x="2147251" y="877188"/>
                </a:lnTo>
                <a:cubicBezTo>
                  <a:pt x="2147251" y="974082"/>
                  <a:pt x="2068703" y="1052630"/>
                  <a:pt x="1971809" y="1052630"/>
                </a:cubicBezTo>
                <a:lnTo>
                  <a:pt x="175442" y="1052630"/>
                </a:lnTo>
                <a:cubicBezTo>
                  <a:pt x="78548" y="1052630"/>
                  <a:pt x="0" y="974082"/>
                  <a:pt x="0" y="877188"/>
                </a:cubicBezTo>
                <a:lnTo>
                  <a:pt x="0" y="175442"/>
                </a:lnTo>
                <a:close/>
              </a:path>
            </a:pathLst>
          </a:cu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19965" tIns="85675" rIns="119965" bIns="85675" numCol="1" spcCol="1270" anchor="ctr" anchorCtr="0">
            <a:noAutofit/>
          </a:bodyPr>
          <a:lstStyle/>
          <a:p>
            <a:pPr lvl="0" algn="ctr">
              <a:spcBef>
                <a:spcPct val="0"/>
              </a:spcBef>
              <a:defRPr/>
            </a:pPr>
            <a:r>
              <a:rPr lang="tr-TR" sz="1600" b="1" dirty="0">
                <a:effectLst>
                  <a:outerShdw blurRad="38100" dist="38100" dir="2700000" algn="tl">
                    <a:srgbClr val="000000">
                      <a:alpha val="43137"/>
                    </a:srgbClr>
                  </a:outerShdw>
                </a:effectLst>
              </a:rPr>
              <a:t>Belge konusu yatırımla sağlanacak katma değerin asgari yüzde kırk olması</a:t>
            </a:r>
            <a:endParaRPr lang="tr-TR" sz="1800" b="1" kern="1200" dirty="0">
              <a:effectLst>
                <a:outerShdw blurRad="38100" dist="38100" dir="2700000" algn="tl">
                  <a:srgbClr val="000000">
                    <a:alpha val="43137"/>
                  </a:srgbClr>
                </a:outerShdw>
              </a:effectLst>
            </a:endParaRPr>
          </a:p>
        </p:txBody>
      </p:sp>
      <p:sp>
        <p:nvSpPr>
          <p:cNvPr id="13" name="Serbest Form: Şekil 12">
            <a:extLst>
              <a:ext uri="{FF2B5EF4-FFF2-40B4-BE49-F238E27FC236}">
                <a16:creationId xmlns:a16="http://schemas.microsoft.com/office/drawing/2014/main" id="{76E9A44D-BB10-4323-8C32-48E3575E8CE2}"/>
              </a:ext>
            </a:extLst>
          </p:cNvPr>
          <p:cNvSpPr/>
          <p:nvPr/>
        </p:nvSpPr>
        <p:spPr>
          <a:xfrm>
            <a:off x="8900719" y="2376982"/>
            <a:ext cx="2790820" cy="1498732"/>
          </a:xfrm>
          <a:custGeom>
            <a:avLst/>
            <a:gdLst>
              <a:gd name="connsiteX0" fmla="*/ 0 w 2147251"/>
              <a:gd name="connsiteY0" fmla="*/ 175442 h 1052630"/>
              <a:gd name="connsiteX1" fmla="*/ 175442 w 2147251"/>
              <a:gd name="connsiteY1" fmla="*/ 0 h 1052630"/>
              <a:gd name="connsiteX2" fmla="*/ 1971809 w 2147251"/>
              <a:gd name="connsiteY2" fmla="*/ 0 h 1052630"/>
              <a:gd name="connsiteX3" fmla="*/ 2147251 w 2147251"/>
              <a:gd name="connsiteY3" fmla="*/ 175442 h 1052630"/>
              <a:gd name="connsiteX4" fmla="*/ 2147251 w 2147251"/>
              <a:gd name="connsiteY4" fmla="*/ 877188 h 1052630"/>
              <a:gd name="connsiteX5" fmla="*/ 1971809 w 2147251"/>
              <a:gd name="connsiteY5" fmla="*/ 1052630 h 1052630"/>
              <a:gd name="connsiteX6" fmla="*/ 175442 w 2147251"/>
              <a:gd name="connsiteY6" fmla="*/ 1052630 h 1052630"/>
              <a:gd name="connsiteX7" fmla="*/ 0 w 2147251"/>
              <a:gd name="connsiteY7" fmla="*/ 877188 h 1052630"/>
              <a:gd name="connsiteX8" fmla="*/ 0 w 2147251"/>
              <a:gd name="connsiteY8" fmla="*/ 175442 h 105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251" h="1052630">
                <a:moveTo>
                  <a:pt x="0" y="175442"/>
                </a:moveTo>
                <a:cubicBezTo>
                  <a:pt x="0" y="78548"/>
                  <a:pt x="78548" y="0"/>
                  <a:pt x="175442" y="0"/>
                </a:cubicBezTo>
                <a:lnTo>
                  <a:pt x="1971809" y="0"/>
                </a:lnTo>
                <a:cubicBezTo>
                  <a:pt x="2068703" y="0"/>
                  <a:pt x="2147251" y="78548"/>
                  <a:pt x="2147251" y="175442"/>
                </a:cubicBezTo>
                <a:lnTo>
                  <a:pt x="2147251" y="877188"/>
                </a:lnTo>
                <a:cubicBezTo>
                  <a:pt x="2147251" y="974082"/>
                  <a:pt x="2068703" y="1052630"/>
                  <a:pt x="1971809" y="1052630"/>
                </a:cubicBezTo>
                <a:lnTo>
                  <a:pt x="175442" y="1052630"/>
                </a:lnTo>
                <a:cubicBezTo>
                  <a:pt x="78548" y="1052630"/>
                  <a:pt x="0" y="974082"/>
                  <a:pt x="0" y="877188"/>
                </a:cubicBezTo>
                <a:lnTo>
                  <a:pt x="0" y="175442"/>
                </a:lnTo>
                <a:close/>
              </a:path>
            </a:pathLst>
          </a:custGeom>
          <a:gradFill flip="none" rotWithShape="0">
            <a:gsLst>
              <a:gs pos="0">
                <a:srgbClr val="D6B36A">
                  <a:shade val="30000"/>
                  <a:satMod val="115000"/>
                </a:srgbClr>
              </a:gs>
              <a:gs pos="50000">
                <a:srgbClr val="D6B36A">
                  <a:shade val="67500"/>
                  <a:satMod val="115000"/>
                </a:srgbClr>
              </a:gs>
              <a:gs pos="100000">
                <a:srgbClr val="D6B36A">
                  <a:shade val="100000"/>
                  <a:satMod val="115000"/>
                </a:srgbClr>
              </a:gs>
            </a:gsLst>
            <a:lin ang="0" scaled="1"/>
            <a:tileRect/>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19965" tIns="85675" rIns="119965" bIns="85675" numCol="1" spcCol="1270" anchor="ctr" anchorCtr="0">
            <a:noAutofit/>
          </a:bodyPr>
          <a:lstStyle/>
          <a:p>
            <a:pPr lvl="0" algn="ctr">
              <a:spcBef>
                <a:spcPct val="0"/>
              </a:spcBef>
              <a:defRPr/>
            </a:pPr>
            <a:r>
              <a:rPr lang="tr-TR" sz="1600" b="1" dirty="0">
                <a:effectLst>
                  <a:outerShdw blurRad="38100" dist="38100" dir="2700000" algn="tl">
                    <a:srgbClr val="000000">
                      <a:alpha val="43137"/>
                    </a:srgbClr>
                  </a:outerShdw>
                </a:effectLst>
              </a:rPr>
              <a:t>Yatırım konusu ürünle ilgili olarak son bir yıl içerisinde gerçekleşen toplam ithalatın 50 Milyon ABD Dolarının üzerinde olması</a:t>
            </a:r>
          </a:p>
        </p:txBody>
      </p:sp>
      <p:sp>
        <p:nvSpPr>
          <p:cNvPr id="14" name="Serbest Form: Şekil 13">
            <a:extLst>
              <a:ext uri="{FF2B5EF4-FFF2-40B4-BE49-F238E27FC236}">
                <a16:creationId xmlns:a16="http://schemas.microsoft.com/office/drawing/2014/main" id="{69276682-3E41-498C-A1A1-4279A0434327}"/>
              </a:ext>
            </a:extLst>
          </p:cNvPr>
          <p:cNvSpPr/>
          <p:nvPr/>
        </p:nvSpPr>
        <p:spPr>
          <a:xfrm>
            <a:off x="401949" y="4161721"/>
            <a:ext cx="2391585" cy="2465582"/>
          </a:xfrm>
          <a:custGeom>
            <a:avLst/>
            <a:gdLst>
              <a:gd name="connsiteX0" fmla="*/ 169827 w 1018941"/>
              <a:gd name="connsiteY0" fmla="*/ 0 h 9054508"/>
              <a:gd name="connsiteX1" fmla="*/ 849114 w 1018941"/>
              <a:gd name="connsiteY1" fmla="*/ 0 h 9054508"/>
              <a:gd name="connsiteX2" fmla="*/ 1018941 w 1018941"/>
              <a:gd name="connsiteY2" fmla="*/ 169827 h 9054508"/>
              <a:gd name="connsiteX3" fmla="*/ 1018941 w 1018941"/>
              <a:gd name="connsiteY3" fmla="*/ 9054508 h 9054508"/>
              <a:gd name="connsiteX4" fmla="*/ 1018941 w 1018941"/>
              <a:gd name="connsiteY4" fmla="*/ 9054508 h 9054508"/>
              <a:gd name="connsiteX5" fmla="*/ 0 w 1018941"/>
              <a:gd name="connsiteY5" fmla="*/ 9054508 h 9054508"/>
              <a:gd name="connsiteX6" fmla="*/ 0 w 1018941"/>
              <a:gd name="connsiteY6" fmla="*/ 9054508 h 9054508"/>
              <a:gd name="connsiteX7" fmla="*/ 0 w 1018941"/>
              <a:gd name="connsiteY7" fmla="*/ 169827 h 9054508"/>
              <a:gd name="connsiteX8" fmla="*/ 169827 w 1018941"/>
              <a:gd name="connsiteY8" fmla="*/ 0 h 905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941" h="9054508">
                <a:moveTo>
                  <a:pt x="1018941" y="1509119"/>
                </a:moveTo>
                <a:lnTo>
                  <a:pt x="1018941" y="7545389"/>
                </a:lnTo>
                <a:cubicBezTo>
                  <a:pt x="1018941" y="8378851"/>
                  <a:pt x="1010385" y="9054504"/>
                  <a:pt x="999830" y="9054504"/>
                </a:cubicBezTo>
                <a:lnTo>
                  <a:pt x="0" y="9054504"/>
                </a:lnTo>
                <a:lnTo>
                  <a:pt x="0" y="9054504"/>
                </a:lnTo>
                <a:lnTo>
                  <a:pt x="0" y="4"/>
                </a:lnTo>
                <a:lnTo>
                  <a:pt x="0" y="4"/>
                </a:lnTo>
                <a:lnTo>
                  <a:pt x="999830" y="4"/>
                </a:lnTo>
                <a:cubicBezTo>
                  <a:pt x="1010385" y="4"/>
                  <a:pt x="1018941" y="675657"/>
                  <a:pt x="1018941" y="1509119"/>
                </a:cubicBezTo>
                <a:close/>
              </a:path>
            </a:pathLst>
          </a:custGeom>
          <a:solidFill>
            <a:srgbClr val="E2E7EA"/>
          </a:solidFill>
          <a:ln>
            <a:solidFill>
              <a:schemeClr val="tx1">
                <a:alpha val="90000"/>
              </a:schemeClr>
            </a:solidFill>
          </a:ln>
        </p:spPr>
        <p:style>
          <a:lnRef idx="2">
            <a:scrgbClr r="0" g="0" b="0"/>
          </a:lnRef>
          <a:fillRef idx="1">
            <a:scrgbClr r="0" g="0" b="0"/>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txBody>
          <a:bodyPr spcFirstLastPara="0" vert="horz" wrap="square" lIns="41911" tIns="70696" rIns="91651" bIns="70697" numCol="1" spcCol="1270" anchor="ctr" anchorCtr="0">
            <a:noAutofit/>
          </a:bodyPr>
          <a:lstStyle/>
          <a:p>
            <a:pPr lvl="0" algn="just"/>
            <a:r>
              <a:rPr lang="tr-TR" sz="1400" dirty="0"/>
              <a:t>Münhasıran bu yatırımların enerji ihtiyacını karşılamak üzere gerçekleştirilecek doğalgaza dayalı olmayan enerji yatırımlarının, tesis kurulu gücü ile orantılanacak kısmı dâhil edilecektir.</a:t>
            </a:r>
          </a:p>
        </p:txBody>
      </p:sp>
      <p:sp>
        <p:nvSpPr>
          <p:cNvPr id="15" name="Serbest Form: Şekil 14">
            <a:extLst>
              <a:ext uri="{FF2B5EF4-FFF2-40B4-BE49-F238E27FC236}">
                <a16:creationId xmlns:a16="http://schemas.microsoft.com/office/drawing/2014/main" id="{EAFCCD52-2A03-44C4-B495-32D9C84E0CD7}"/>
              </a:ext>
            </a:extLst>
          </p:cNvPr>
          <p:cNvSpPr/>
          <p:nvPr/>
        </p:nvSpPr>
        <p:spPr>
          <a:xfrm>
            <a:off x="3109800" y="4161721"/>
            <a:ext cx="2790820" cy="2465582"/>
          </a:xfrm>
          <a:custGeom>
            <a:avLst/>
            <a:gdLst>
              <a:gd name="connsiteX0" fmla="*/ 169827 w 1018941"/>
              <a:gd name="connsiteY0" fmla="*/ 0 h 9054508"/>
              <a:gd name="connsiteX1" fmla="*/ 849114 w 1018941"/>
              <a:gd name="connsiteY1" fmla="*/ 0 h 9054508"/>
              <a:gd name="connsiteX2" fmla="*/ 1018941 w 1018941"/>
              <a:gd name="connsiteY2" fmla="*/ 169827 h 9054508"/>
              <a:gd name="connsiteX3" fmla="*/ 1018941 w 1018941"/>
              <a:gd name="connsiteY3" fmla="*/ 9054508 h 9054508"/>
              <a:gd name="connsiteX4" fmla="*/ 1018941 w 1018941"/>
              <a:gd name="connsiteY4" fmla="*/ 9054508 h 9054508"/>
              <a:gd name="connsiteX5" fmla="*/ 0 w 1018941"/>
              <a:gd name="connsiteY5" fmla="*/ 9054508 h 9054508"/>
              <a:gd name="connsiteX6" fmla="*/ 0 w 1018941"/>
              <a:gd name="connsiteY6" fmla="*/ 9054508 h 9054508"/>
              <a:gd name="connsiteX7" fmla="*/ 0 w 1018941"/>
              <a:gd name="connsiteY7" fmla="*/ 169827 h 9054508"/>
              <a:gd name="connsiteX8" fmla="*/ 169827 w 1018941"/>
              <a:gd name="connsiteY8" fmla="*/ 0 h 905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941" h="9054508">
                <a:moveTo>
                  <a:pt x="1018941" y="1509119"/>
                </a:moveTo>
                <a:lnTo>
                  <a:pt x="1018941" y="7545389"/>
                </a:lnTo>
                <a:cubicBezTo>
                  <a:pt x="1018941" y="8378851"/>
                  <a:pt x="1010385" y="9054504"/>
                  <a:pt x="999830" y="9054504"/>
                </a:cubicBezTo>
                <a:lnTo>
                  <a:pt x="0" y="9054504"/>
                </a:lnTo>
                <a:lnTo>
                  <a:pt x="0" y="9054504"/>
                </a:lnTo>
                <a:lnTo>
                  <a:pt x="0" y="4"/>
                </a:lnTo>
                <a:lnTo>
                  <a:pt x="0" y="4"/>
                </a:lnTo>
                <a:lnTo>
                  <a:pt x="999830" y="4"/>
                </a:lnTo>
                <a:cubicBezTo>
                  <a:pt x="1010385" y="4"/>
                  <a:pt x="1018941" y="675657"/>
                  <a:pt x="1018941" y="1509119"/>
                </a:cubicBezTo>
                <a:close/>
              </a:path>
            </a:pathLst>
          </a:custGeom>
          <a:solidFill>
            <a:srgbClr val="E2E7EA"/>
          </a:solidFill>
          <a:ln>
            <a:solidFill>
              <a:schemeClr val="tx1">
                <a:alpha val="90000"/>
              </a:schemeClr>
            </a:solidFill>
          </a:ln>
        </p:spPr>
        <p:style>
          <a:lnRef idx="2">
            <a:scrgbClr r="0" g="0" b="0"/>
          </a:lnRef>
          <a:fillRef idx="1">
            <a:scrgbClr r="0" g="0" b="0"/>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txBody>
          <a:bodyPr spcFirstLastPara="0" vert="horz" wrap="square" lIns="41911" tIns="70696" rIns="91651" bIns="70697" numCol="1" spcCol="1270" anchor="ctr" anchorCtr="0">
            <a:noAutofit/>
          </a:bodyPr>
          <a:lstStyle/>
          <a:p>
            <a:pPr algn="just"/>
            <a:r>
              <a:rPr lang="tr-TR" sz="1400" dirty="0"/>
              <a:t>T.C. Cumhurbaşkanlığı Savunma Sanayi Başkanlığı’ndan alınacak proje onayı ile gerçekleştirilecek savunma sanayine yönelik yatırımlarda aranmaz.</a:t>
            </a:r>
          </a:p>
        </p:txBody>
      </p:sp>
      <p:sp>
        <p:nvSpPr>
          <p:cNvPr id="16" name="Serbest Form: Şekil 15">
            <a:extLst>
              <a:ext uri="{FF2B5EF4-FFF2-40B4-BE49-F238E27FC236}">
                <a16:creationId xmlns:a16="http://schemas.microsoft.com/office/drawing/2014/main" id="{15AB738D-1494-4DE2-9744-0C7A917ED5E9}"/>
              </a:ext>
            </a:extLst>
          </p:cNvPr>
          <p:cNvSpPr/>
          <p:nvPr/>
        </p:nvSpPr>
        <p:spPr>
          <a:xfrm>
            <a:off x="6191075" y="4161721"/>
            <a:ext cx="2424477" cy="2465582"/>
          </a:xfrm>
          <a:custGeom>
            <a:avLst/>
            <a:gdLst>
              <a:gd name="connsiteX0" fmla="*/ 169827 w 1018941"/>
              <a:gd name="connsiteY0" fmla="*/ 0 h 9054508"/>
              <a:gd name="connsiteX1" fmla="*/ 849114 w 1018941"/>
              <a:gd name="connsiteY1" fmla="*/ 0 h 9054508"/>
              <a:gd name="connsiteX2" fmla="*/ 1018941 w 1018941"/>
              <a:gd name="connsiteY2" fmla="*/ 169827 h 9054508"/>
              <a:gd name="connsiteX3" fmla="*/ 1018941 w 1018941"/>
              <a:gd name="connsiteY3" fmla="*/ 9054508 h 9054508"/>
              <a:gd name="connsiteX4" fmla="*/ 1018941 w 1018941"/>
              <a:gd name="connsiteY4" fmla="*/ 9054508 h 9054508"/>
              <a:gd name="connsiteX5" fmla="*/ 0 w 1018941"/>
              <a:gd name="connsiteY5" fmla="*/ 9054508 h 9054508"/>
              <a:gd name="connsiteX6" fmla="*/ 0 w 1018941"/>
              <a:gd name="connsiteY6" fmla="*/ 9054508 h 9054508"/>
              <a:gd name="connsiteX7" fmla="*/ 0 w 1018941"/>
              <a:gd name="connsiteY7" fmla="*/ 169827 h 9054508"/>
              <a:gd name="connsiteX8" fmla="*/ 169827 w 1018941"/>
              <a:gd name="connsiteY8" fmla="*/ 0 h 905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941" h="9054508">
                <a:moveTo>
                  <a:pt x="1018941" y="1509119"/>
                </a:moveTo>
                <a:lnTo>
                  <a:pt x="1018941" y="7545389"/>
                </a:lnTo>
                <a:cubicBezTo>
                  <a:pt x="1018941" y="8378851"/>
                  <a:pt x="1010385" y="9054504"/>
                  <a:pt x="999830" y="9054504"/>
                </a:cubicBezTo>
                <a:lnTo>
                  <a:pt x="0" y="9054504"/>
                </a:lnTo>
                <a:lnTo>
                  <a:pt x="0" y="9054504"/>
                </a:lnTo>
                <a:lnTo>
                  <a:pt x="0" y="4"/>
                </a:lnTo>
                <a:lnTo>
                  <a:pt x="0" y="4"/>
                </a:lnTo>
                <a:lnTo>
                  <a:pt x="999830" y="4"/>
                </a:lnTo>
                <a:cubicBezTo>
                  <a:pt x="1010385" y="4"/>
                  <a:pt x="1018941" y="675657"/>
                  <a:pt x="1018941" y="1509119"/>
                </a:cubicBezTo>
                <a:close/>
              </a:path>
            </a:pathLst>
          </a:custGeom>
          <a:solidFill>
            <a:srgbClr val="E2E7EA"/>
          </a:solidFill>
          <a:ln>
            <a:solidFill>
              <a:schemeClr val="tx1">
                <a:alpha val="90000"/>
              </a:schemeClr>
            </a:solidFill>
          </a:ln>
        </p:spPr>
        <p:style>
          <a:lnRef idx="2">
            <a:scrgbClr r="0" g="0" b="0"/>
          </a:lnRef>
          <a:fillRef idx="1">
            <a:scrgbClr r="0" g="0" b="0"/>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txBody>
          <a:bodyPr spcFirstLastPara="0" vert="horz" wrap="square" lIns="41911" tIns="70696" rIns="91651" bIns="70697" numCol="1" spcCol="1270" anchor="ctr" anchorCtr="0">
            <a:noAutofit/>
          </a:bodyPr>
          <a:lstStyle/>
          <a:p>
            <a:pPr lvl="0" algn="just"/>
            <a:r>
              <a:rPr lang="tr-TR" sz="1400" dirty="0"/>
              <a:t>Rafineri ve petrokimya yatırımlarında aranmaz.</a:t>
            </a:r>
          </a:p>
          <a:p>
            <a:pPr lvl="0" algn="just"/>
            <a:endParaRPr lang="tr-TR" sz="1400" dirty="0"/>
          </a:p>
        </p:txBody>
      </p:sp>
      <p:sp>
        <p:nvSpPr>
          <p:cNvPr id="17" name="Serbest Form: Şekil 16">
            <a:extLst>
              <a:ext uri="{FF2B5EF4-FFF2-40B4-BE49-F238E27FC236}">
                <a16:creationId xmlns:a16="http://schemas.microsoft.com/office/drawing/2014/main" id="{D85FF2A7-E8E9-4A79-8F98-BD60F3516CF8}"/>
              </a:ext>
            </a:extLst>
          </p:cNvPr>
          <p:cNvSpPr/>
          <p:nvPr/>
        </p:nvSpPr>
        <p:spPr>
          <a:xfrm>
            <a:off x="8900719" y="4161721"/>
            <a:ext cx="2744548" cy="2465582"/>
          </a:xfrm>
          <a:custGeom>
            <a:avLst/>
            <a:gdLst>
              <a:gd name="connsiteX0" fmla="*/ 169827 w 1018941"/>
              <a:gd name="connsiteY0" fmla="*/ 0 h 9054508"/>
              <a:gd name="connsiteX1" fmla="*/ 849114 w 1018941"/>
              <a:gd name="connsiteY1" fmla="*/ 0 h 9054508"/>
              <a:gd name="connsiteX2" fmla="*/ 1018941 w 1018941"/>
              <a:gd name="connsiteY2" fmla="*/ 169827 h 9054508"/>
              <a:gd name="connsiteX3" fmla="*/ 1018941 w 1018941"/>
              <a:gd name="connsiteY3" fmla="*/ 9054508 h 9054508"/>
              <a:gd name="connsiteX4" fmla="*/ 1018941 w 1018941"/>
              <a:gd name="connsiteY4" fmla="*/ 9054508 h 9054508"/>
              <a:gd name="connsiteX5" fmla="*/ 0 w 1018941"/>
              <a:gd name="connsiteY5" fmla="*/ 9054508 h 9054508"/>
              <a:gd name="connsiteX6" fmla="*/ 0 w 1018941"/>
              <a:gd name="connsiteY6" fmla="*/ 9054508 h 9054508"/>
              <a:gd name="connsiteX7" fmla="*/ 0 w 1018941"/>
              <a:gd name="connsiteY7" fmla="*/ 169827 h 9054508"/>
              <a:gd name="connsiteX8" fmla="*/ 169827 w 1018941"/>
              <a:gd name="connsiteY8" fmla="*/ 0 h 9054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941" h="9054508">
                <a:moveTo>
                  <a:pt x="1018941" y="1509119"/>
                </a:moveTo>
                <a:lnTo>
                  <a:pt x="1018941" y="7545389"/>
                </a:lnTo>
                <a:cubicBezTo>
                  <a:pt x="1018941" y="8378851"/>
                  <a:pt x="1010385" y="9054504"/>
                  <a:pt x="999830" y="9054504"/>
                </a:cubicBezTo>
                <a:lnTo>
                  <a:pt x="0" y="9054504"/>
                </a:lnTo>
                <a:lnTo>
                  <a:pt x="0" y="9054504"/>
                </a:lnTo>
                <a:lnTo>
                  <a:pt x="0" y="4"/>
                </a:lnTo>
                <a:lnTo>
                  <a:pt x="0" y="4"/>
                </a:lnTo>
                <a:lnTo>
                  <a:pt x="999830" y="4"/>
                </a:lnTo>
                <a:cubicBezTo>
                  <a:pt x="1010385" y="4"/>
                  <a:pt x="1018941" y="675657"/>
                  <a:pt x="1018941" y="1509119"/>
                </a:cubicBezTo>
                <a:close/>
              </a:path>
            </a:pathLst>
          </a:custGeom>
          <a:solidFill>
            <a:srgbClr val="E2E7EA"/>
          </a:solidFill>
          <a:ln>
            <a:solidFill>
              <a:schemeClr val="tx1">
                <a:alpha val="90000"/>
              </a:schemeClr>
            </a:solidFill>
          </a:ln>
        </p:spPr>
        <p:style>
          <a:lnRef idx="2">
            <a:scrgbClr r="0" g="0" b="0"/>
          </a:lnRef>
          <a:fillRef idx="1">
            <a:scrgbClr r="0" g="0" b="0"/>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txBody>
          <a:bodyPr spcFirstLastPara="0" vert="horz" wrap="square" lIns="41911" tIns="70696" rIns="91651" bIns="70697" numCol="1" spcCol="1270" anchor="ctr" anchorCtr="0">
            <a:noAutofit/>
          </a:bodyPr>
          <a:lstStyle/>
          <a:p>
            <a:pPr marL="285750" indent="-285750" algn="just">
              <a:buFont typeface="Arial" panose="020B0604020202020204" pitchFamily="34" charset="0"/>
              <a:buChar char="•"/>
            </a:pPr>
            <a:r>
              <a:rPr lang="tr-TR" sz="1400" dirty="0"/>
              <a:t>Yurt içinde üretimi olmayan ürünlerin üretimine yönelik yatırımlarda aranmaz.</a:t>
            </a:r>
          </a:p>
          <a:p>
            <a:pPr marL="285750" indent="-285750" algn="just">
              <a:buFont typeface="Arial" panose="020B0604020202020204" pitchFamily="34" charset="0"/>
              <a:buChar char="•"/>
            </a:pPr>
            <a:r>
              <a:rPr lang="tr-TR" sz="1400" dirty="0"/>
              <a:t>T.C. Cumhurbaşkanlığı Savunma Sanayi Başkanlığı’ndan alınacak proje onayı ile gerçekleştirilecek savunma sanayine yönelik yatırımlarda aranmaz.</a:t>
            </a:r>
          </a:p>
        </p:txBody>
      </p:sp>
    </p:spTree>
    <p:extLst>
      <p:ext uri="{BB962C8B-B14F-4D97-AF65-F5344CB8AC3E}">
        <p14:creationId xmlns:p14="http://schemas.microsoft.com/office/powerpoint/2010/main" val="2014329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tr-TR" sz="1500" b="0" i="0" u="none" strike="noStrike" kern="1200" cap="none" spc="0" normalizeH="0" baseline="0" noProof="0" dirty="0">
              <a:ln>
                <a:noFill/>
              </a:ln>
              <a:solidFill>
                <a:prstClr val="white"/>
              </a:solidFill>
              <a:effectLst/>
              <a:uLnTx/>
              <a:uFillTx/>
            </a:endParaRPr>
          </a:p>
        </p:txBody>
      </p:sp>
      <p:sp>
        <p:nvSpPr>
          <p:cNvPr id="6" name="Metin kutusu 5">
            <a:extLst>
              <a:ext uri="{FF2B5EF4-FFF2-40B4-BE49-F238E27FC236}">
                <a16:creationId xmlns:a16="http://schemas.microsoft.com/office/drawing/2014/main" id="{524D3235-8D3B-4825-8091-8D23E59B48B8}"/>
              </a:ext>
            </a:extLst>
          </p:cNvPr>
          <p:cNvSpPr txBox="1"/>
          <p:nvPr/>
        </p:nvSpPr>
        <p:spPr>
          <a:xfrm>
            <a:off x="586469" y="6072387"/>
            <a:ext cx="10961195" cy="600164"/>
          </a:xfrm>
          <a:prstGeom prst="rect">
            <a:avLst/>
          </a:prstGeom>
          <a:noFill/>
        </p:spPr>
        <p:txBody>
          <a:bodyPr wrap="square" rtlCol="0">
            <a:spAutoFit/>
          </a:bodyPr>
          <a:lstStyle/>
          <a:p>
            <a:pPr algn="just"/>
            <a:r>
              <a:rPr lang="tr-TR" sz="1100" dirty="0"/>
              <a:t>*İmalat sanayiine yönelik (US-97 Kodu:15-37) düzenlenen yatırım teşvik belgeleri kapsamında; 1/1/2017 ile 31/12/2022 tarihleri arasında gerçekleştirilecek yatırım harcamaları için yatırıma katkı oranı geçerli olan yatırıma katkı oranına 15 puan ilave edilmek suretiyle, vergi indirimi oranı %100 oranında ve yatırıma katkı tutarının yatırım döneminde kullanılabilecek oranı %100 olarak uygulanır. </a:t>
            </a:r>
            <a:r>
              <a:rPr lang="tr-TR" sz="1100" dirty="0">
                <a:solidFill>
                  <a:prstClr val="black"/>
                </a:solidFill>
              </a:rPr>
              <a:t>Aynı sektörde,</a:t>
            </a:r>
            <a:r>
              <a:rPr lang="tr-TR" sz="1100" b="1" dirty="0">
                <a:solidFill>
                  <a:prstClr val="black"/>
                </a:solidFill>
              </a:rPr>
              <a:t> </a:t>
            </a:r>
            <a:r>
              <a:rPr lang="tr-TR" sz="1100" dirty="0">
                <a:solidFill>
                  <a:prstClr val="black"/>
                </a:solidFill>
              </a:rPr>
              <a:t>asgari yatırım tutarına bakılmaksızın 1/1/2017 ile 31/12/2024 tarihleri arasında gerçekleştirilecek bina-inşaat harcamaları KDV iadesinden yararlanır.</a:t>
            </a:r>
            <a:endParaRPr lang="tr-TR" dirty="0"/>
          </a:p>
        </p:txBody>
      </p:sp>
      <p:graphicFrame>
        <p:nvGraphicFramePr>
          <p:cNvPr id="9" name="6 Tablo">
            <a:extLst>
              <a:ext uri="{FF2B5EF4-FFF2-40B4-BE49-F238E27FC236}">
                <a16:creationId xmlns:a16="http://schemas.microsoft.com/office/drawing/2014/main" id="{37C3EB91-BE23-4D74-ABA1-C181A8ADCAD8}"/>
              </a:ext>
            </a:extLst>
          </p:cNvPr>
          <p:cNvGraphicFramePr>
            <a:graphicFrameLocks noGrp="1"/>
          </p:cNvGraphicFramePr>
          <p:nvPr>
            <p:extLst>
              <p:ext uri="{D42A27DB-BD31-4B8C-83A1-F6EECF244321}">
                <p14:modId xmlns:p14="http://schemas.microsoft.com/office/powerpoint/2010/main" val="1121838869"/>
              </p:ext>
            </p:extLst>
          </p:nvPr>
        </p:nvGraphicFramePr>
        <p:xfrm>
          <a:off x="581779" y="1223122"/>
          <a:ext cx="10894360" cy="4872454"/>
        </p:xfrm>
        <a:graphic>
          <a:graphicData uri="http://schemas.openxmlformats.org/drawingml/2006/table">
            <a:tbl>
              <a:tblPr/>
              <a:tblGrid>
                <a:gridCol w="932650">
                  <a:extLst>
                    <a:ext uri="{9D8B030D-6E8A-4147-A177-3AD203B41FA5}">
                      <a16:colId xmlns:a16="http://schemas.microsoft.com/office/drawing/2014/main" val="20000"/>
                    </a:ext>
                  </a:extLst>
                </a:gridCol>
                <a:gridCol w="1218198">
                  <a:extLst>
                    <a:ext uri="{9D8B030D-6E8A-4147-A177-3AD203B41FA5}">
                      <a16:colId xmlns:a16="http://schemas.microsoft.com/office/drawing/2014/main" val="603583598"/>
                    </a:ext>
                  </a:extLst>
                </a:gridCol>
                <a:gridCol w="1434328">
                  <a:extLst>
                    <a:ext uri="{9D8B030D-6E8A-4147-A177-3AD203B41FA5}">
                      <a16:colId xmlns:a16="http://schemas.microsoft.com/office/drawing/2014/main" val="20002"/>
                    </a:ext>
                  </a:extLst>
                </a:gridCol>
                <a:gridCol w="3654592">
                  <a:extLst>
                    <a:ext uri="{9D8B030D-6E8A-4147-A177-3AD203B41FA5}">
                      <a16:colId xmlns:a16="http://schemas.microsoft.com/office/drawing/2014/main" val="20003"/>
                    </a:ext>
                  </a:extLst>
                </a:gridCol>
                <a:gridCol w="3654592">
                  <a:extLst>
                    <a:ext uri="{9D8B030D-6E8A-4147-A177-3AD203B41FA5}">
                      <a16:colId xmlns:a16="http://schemas.microsoft.com/office/drawing/2014/main" val="20008"/>
                    </a:ext>
                  </a:extLst>
                </a:gridCol>
              </a:tblGrid>
              <a:tr h="292011">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a:noFill/>
                    </a:lnL>
                    <a:lnR>
                      <a:noFill/>
                    </a:lnR>
                    <a:lnT>
                      <a:noFill/>
                    </a:lnT>
                    <a:lnB w="12700" cap="flat" cmpd="sng" algn="ctr">
                      <a:solidFill>
                        <a:srgbClr val="D6B36A"/>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5508">
                <a:tc rowSpan="2"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a:ln>
                            <a:noFill/>
                          </a:ln>
                          <a:solidFill>
                            <a:srgbClr val="FFFFFF"/>
                          </a:solidFill>
                          <a:effectLst/>
                          <a:latin typeface="Calibri" pitchFamily="34" charset="0"/>
                          <a:cs typeface="Calibri" pitchFamily="34" charset="0"/>
                        </a:rPr>
                        <a:t>Stratejik Yatırım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a:ln>
                            <a:noFill/>
                          </a:ln>
                          <a:solidFill>
                            <a:srgbClr val="FFFFFF"/>
                          </a:solidFill>
                          <a:effectLst/>
                          <a:latin typeface="Calibri" pitchFamily="34" charset="0"/>
                          <a:cs typeface="Calibri" pitchFamily="34" charset="0"/>
                        </a:rPr>
                        <a:t>Destekleri</a:t>
                      </a: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0" scaled="1"/>
                      <a:tileRect/>
                    </a:gradFill>
                  </a:tcPr>
                </a:tc>
                <a:tc rowSpan="2" hMerge="1">
                  <a:txBody>
                    <a:bodyPr/>
                    <a:lstStyle/>
                    <a:p>
                      <a:endParaRPr lang="tr-TR"/>
                    </a:p>
                  </a:txBody>
                  <a:tcPr/>
                </a:tc>
                <a:tc rowSpan="2"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FFFFFF"/>
                          </a:solidFill>
                          <a:effectLst/>
                          <a:latin typeface="Calibri" pitchFamily="34" charset="0"/>
                          <a:cs typeface="Calibri" pitchFamily="34" charset="0"/>
                        </a:rPr>
                        <a:t>BÖLGELER</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10800000" scaled="1"/>
                      <a:tileRect/>
                    </a:gradFill>
                  </a:tcPr>
                </a:tc>
                <a:tc hMerge="1">
                  <a:txBody>
                    <a:bodyPr/>
                    <a:lstStyle/>
                    <a:p>
                      <a:endParaRPr lang="en-US"/>
                    </a:p>
                  </a:txBody>
                  <a:tcPr/>
                </a:tc>
                <a:extLst>
                  <a:ext uri="{0D108BD9-81ED-4DB2-BD59-A6C34878D82A}">
                    <a16:rowId xmlns:a16="http://schemas.microsoft.com/office/drawing/2014/main" val="10001"/>
                  </a:ext>
                </a:extLst>
              </a:tr>
              <a:tr h="422827">
                <a:tc gridSpan="3" vMerge="1">
                  <a:txBody>
                    <a:bodyPr/>
                    <a:lstStyle/>
                    <a:p>
                      <a:endParaRPr lang="en-US"/>
                    </a:p>
                  </a:txBody>
                  <a:tcPr/>
                </a:tc>
                <a:tc hMerge="1" vMerge="1">
                  <a:txBody>
                    <a:bodyPr/>
                    <a:lstStyle/>
                    <a:p>
                      <a:endParaRPr lang="tr-TR"/>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I – II – III – IV - V</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D6B3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VI</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D6B36A"/>
                    </a:solidFill>
                  </a:tcPr>
                </a:tc>
                <a:extLst>
                  <a:ext uri="{0D108BD9-81ED-4DB2-BD59-A6C34878D82A}">
                    <a16:rowId xmlns:a16="http://schemas.microsoft.com/office/drawing/2014/main" val="10002"/>
                  </a:ext>
                </a:extLst>
              </a:tr>
              <a:tr h="28550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KDV İstisnası</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550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Gümrük Vergisi Muafiyeti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04"/>
                  </a:ext>
                </a:extLst>
              </a:tr>
              <a:tr h="28550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Vergi İndirimi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Yatırıma Katkı Oranı (%)</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Dışı</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22827">
                <a:tc vMerge="1">
                  <a:txBody>
                    <a:bodyPr/>
                    <a:lstStyle/>
                    <a:p>
                      <a:endParaRPr lang="en-US"/>
                    </a:p>
                  </a:txBody>
                  <a:tcPr/>
                </a:tc>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İçi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85508">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Sigorta Primi İşveren Hissesi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rowSpan="2"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Dışı</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dirty="0">
                          <a:ln>
                            <a:noFill/>
                          </a:ln>
                          <a:solidFill>
                            <a:srgbClr val="000000"/>
                          </a:solidFill>
                          <a:effectLst/>
                          <a:latin typeface="Calibri" pitchFamily="34" charset="0"/>
                          <a:cs typeface="Calibri" pitchFamily="34" charset="0"/>
                        </a:rPr>
                        <a:t>7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07"/>
                  </a:ext>
                </a:extLst>
              </a:tr>
              <a:tr h="285508">
                <a:tc gridSpan="2" vMerge="1">
                  <a:txBody>
                    <a:bodyPr/>
                    <a:lstStyle/>
                    <a:p>
                      <a:endParaRPr lang="en-US"/>
                    </a:p>
                  </a:txBody>
                  <a:tcPr/>
                </a:tc>
                <a:tc hMerge="1"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OSB ve EB İçi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7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08"/>
                  </a:ext>
                </a:extLst>
              </a:tr>
              <a:tr h="28550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Yatırım Yeri Tahsisi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8550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Faiz veya Kâr Payı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İç Kredi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10"/>
                  </a:ext>
                </a:extLst>
              </a:tr>
              <a:tr h="285508">
                <a:tc vMerge="1">
                  <a:txBody>
                    <a:bodyPr/>
                    <a:lstStyle/>
                    <a:p>
                      <a:endParaRPr lang="en-US"/>
                    </a:p>
                  </a:txBody>
                  <a:tcPr/>
                </a:tc>
                <a:tc gridSpan="2">
                  <a:txBody>
                    <a:bodyPr/>
                    <a:lstStyle/>
                    <a:p>
                      <a:r>
                        <a:rPr kumimoji="0" lang="tr-TR" sz="1600" b="0" i="0" u="none" strike="noStrike" cap="none" normalizeH="0" baseline="0" dirty="0">
                          <a:ln>
                            <a:noFill/>
                          </a:ln>
                          <a:solidFill>
                            <a:srgbClr val="000000"/>
                          </a:solidFill>
                          <a:effectLst/>
                          <a:latin typeface="Calibri" pitchFamily="34" charset="0"/>
                          <a:cs typeface="Calibri" pitchFamily="34" charset="0"/>
                        </a:rPr>
                        <a:t>Döviz / Dövize Endeksli Kredi</a:t>
                      </a:r>
                      <a:endParaRPr lang="tr-TR" dirty="0"/>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2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2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11"/>
                  </a:ext>
                </a:extLst>
              </a:tr>
              <a:tr h="285508">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gridSpan="2">
                  <a:txBody>
                    <a:bodyPr/>
                    <a:lstStyle/>
                    <a:p>
                      <a:r>
                        <a:rPr kumimoji="0" lang="tr-TR" sz="1600" b="0" i="1" u="none" strike="noStrike" cap="none" normalizeH="0" baseline="0" dirty="0">
                          <a:ln>
                            <a:noFill/>
                          </a:ln>
                          <a:solidFill>
                            <a:srgbClr val="000000"/>
                          </a:solidFill>
                          <a:effectLst/>
                          <a:latin typeface="Calibri" pitchFamily="34" charset="0"/>
                          <a:cs typeface="Calibri" pitchFamily="34" charset="0"/>
                        </a:rPr>
                        <a:t>Azami Tutar</a:t>
                      </a:r>
                      <a:endParaRPr lang="tr-TR" dirty="0"/>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dirty="0">
                          <a:ln>
                            <a:noFill/>
                          </a:ln>
                          <a:solidFill>
                            <a:srgbClr val="000000"/>
                          </a:solidFill>
                          <a:effectLst/>
                          <a:latin typeface="Calibri" pitchFamily="34" charset="0"/>
                          <a:cs typeface="Calibri" pitchFamily="34" charset="0"/>
                        </a:rPr>
                        <a:t>75 Milyon TL</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dirty="0">
                          <a:ln>
                            <a:noFill/>
                          </a:ln>
                          <a:solidFill>
                            <a:srgbClr val="000000"/>
                          </a:solidFill>
                          <a:effectLst/>
                          <a:latin typeface="Calibri" pitchFamily="34" charset="0"/>
                          <a:cs typeface="Calibri" pitchFamily="34" charset="0"/>
                        </a:rPr>
                        <a:t>75 Milyon TL</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888150458"/>
                  </a:ext>
                </a:extLst>
              </a:tr>
              <a:tr h="28550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Sigorta Primi İşçi Hissesi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8550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FF0000"/>
                          </a:solidFill>
                          <a:effectLst/>
                          <a:latin typeface="Calibri" pitchFamily="34" charset="0"/>
                          <a:cs typeface="Calibri" pitchFamily="34" charset="0"/>
                        </a:rPr>
                        <a:t>Gelir Vergisi Stopajı Desteği</a:t>
                      </a:r>
                      <a:endParaRPr kumimoji="0" lang="en-US" sz="1600" b="0" i="0" u="none" strike="noStrike" cap="none" normalizeH="0" baseline="0" dirty="0">
                        <a:ln>
                          <a:noFill/>
                        </a:ln>
                        <a:solidFill>
                          <a:srgbClr val="FF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dirty="0">
                          <a:ln>
                            <a:noFill/>
                          </a:ln>
                          <a:solidFill>
                            <a:srgbClr val="001132"/>
                          </a:solidFill>
                          <a:effectLst/>
                          <a:latin typeface="+mn-lt"/>
                          <a:ea typeface="+mn-ea"/>
                          <a:cs typeface="Times New Roman" pitchFamily="18" charset="0"/>
                        </a:rPr>
                        <a:t>-</a:t>
                      </a:r>
                      <a:endParaRPr kumimoji="0" lang="en-US" sz="1600" b="1" i="0" u="none" strike="noStrike" kern="1200" cap="none" normalizeH="0" baseline="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13"/>
                  </a:ext>
                </a:extLst>
              </a:tr>
              <a:tr h="285508">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KDV İadesi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72705053"/>
                  </a:ext>
                </a:extLst>
              </a:tr>
            </a:tbl>
          </a:graphicData>
        </a:graphic>
      </p:graphicFrame>
    </p:spTree>
    <p:extLst>
      <p:ext uri="{BB962C8B-B14F-4D97-AF65-F5344CB8AC3E}">
        <p14:creationId xmlns:p14="http://schemas.microsoft.com/office/powerpoint/2010/main" val="2883918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0B5F536-BA36-4968-98D7-39B64887DAF6}"/>
              </a:ext>
            </a:extLst>
          </p:cNvPr>
          <p:cNvSpPr/>
          <p:nvPr/>
        </p:nvSpPr>
        <p:spPr>
          <a:xfrm>
            <a:off x="7191974" y="1691147"/>
            <a:ext cx="4065966" cy="5157021"/>
          </a:xfrm>
          <a:prstGeom prst="rect">
            <a:avLst/>
          </a:prstGeom>
          <a:gradFill flip="none" rotWithShape="1">
            <a:gsLst>
              <a:gs pos="0">
                <a:srgbClr val="D6B36A">
                  <a:shade val="30000"/>
                  <a:satMod val="115000"/>
                </a:srgbClr>
              </a:gs>
              <a:gs pos="50000">
                <a:srgbClr val="D6B36A">
                  <a:shade val="67500"/>
                  <a:satMod val="115000"/>
                </a:srgbClr>
              </a:gs>
              <a:gs pos="100000">
                <a:srgbClr val="D6B36A">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tr-TR" sz="4400" b="1" i="1" dirty="0"/>
              <a:t>GENEL TEŞVİK UYGULAMASI</a:t>
            </a:r>
          </a:p>
        </p:txBody>
      </p:sp>
      <p:sp>
        <p:nvSpPr>
          <p:cNvPr id="5" name="Dikdörtgen 4">
            <a:extLst>
              <a:ext uri="{FF2B5EF4-FFF2-40B4-BE49-F238E27FC236}">
                <a16:creationId xmlns:a16="http://schemas.microsoft.com/office/drawing/2014/main" id="{776AB0FD-4E69-489A-9FD7-1DADD0674AC2}"/>
              </a:ext>
            </a:extLst>
          </p:cNvPr>
          <p:cNvSpPr/>
          <p:nvPr/>
        </p:nvSpPr>
        <p:spPr>
          <a:xfrm>
            <a:off x="1" y="1920025"/>
            <a:ext cx="12192000" cy="1621766"/>
          </a:xfrm>
          <a:prstGeom prst="rect">
            <a:avLst/>
          </a:prstGeom>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effectLst>
                  <a:outerShdw blurRad="38100" dist="38100" dir="2700000" algn="tl">
                    <a:srgbClr val="000000">
                      <a:alpha val="43137"/>
                    </a:srgbClr>
                  </a:outerShdw>
                </a:effectLst>
              </a:rPr>
              <a:t>YATIRIMLARDA DEVLET YARDIMLARI HAKKINDA KARAR</a:t>
            </a:r>
          </a:p>
        </p:txBody>
      </p:sp>
      <p:pic>
        <p:nvPicPr>
          <p:cNvPr id="12" name="Resim 11">
            <a:extLst>
              <a:ext uri="{FF2B5EF4-FFF2-40B4-BE49-F238E27FC236}">
                <a16:creationId xmlns:a16="http://schemas.microsoft.com/office/drawing/2014/main" id="{82BE5B6C-ADD6-4666-B1C0-67FB0CEF547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3" name="Slayt Numarası Yer Tutucusu 2">
            <a:extLst>
              <a:ext uri="{FF2B5EF4-FFF2-40B4-BE49-F238E27FC236}">
                <a16:creationId xmlns:a16="http://schemas.microsoft.com/office/drawing/2014/main" id="{0EF09F9D-0A31-4573-B8D2-813B41264EBB}"/>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32</a:t>
            </a:fld>
            <a:endParaRPr lang="tr-TR" dirty="0">
              <a:solidFill>
                <a:prstClr val="white"/>
              </a:solidFill>
            </a:endParaRPr>
          </a:p>
        </p:txBody>
      </p:sp>
    </p:spTree>
    <p:extLst>
      <p:ext uri="{BB962C8B-B14F-4D97-AF65-F5344CB8AC3E}">
        <p14:creationId xmlns:p14="http://schemas.microsoft.com/office/powerpoint/2010/main" val="218032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tr-TR" sz="1500" b="0" i="0" u="none" strike="noStrike" kern="1200" cap="none" spc="0" normalizeH="0" baseline="0" noProof="0" dirty="0">
              <a:ln>
                <a:noFill/>
              </a:ln>
              <a:solidFill>
                <a:prstClr val="white"/>
              </a:solidFill>
              <a:effectLst/>
              <a:uLnTx/>
              <a:uFillTx/>
            </a:endParaRPr>
          </a:p>
        </p:txBody>
      </p:sp>
      <p:sp>
        <p:nvSpPr>
          <p:cNvPr id="2" name="Dikdörtgen 1">
            <a:extLst>
              <a:ext uri="{FF2B5EF4-FFF2-40B4-BE49-F238E27FC236}">
                <a16:creationId xmlns:a16="http://schemas.microsoft.com/office/drawing/2014/main" id="{B561F3D9-C83E-4CC5-9C0D-1D4210E6FFF0}"/>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Genel Teşvik Uygulaması</a:t>
            </a:r>
          </a:p>
        </p:txBody>
      </p:sp>
      <p:sp>
        <p:nvSpPr>
          <p:cNvPr id="11" name="Rectangle 3">
            <a:extLst>
              <a:ext uri="{FF2B5EF4-FFF2-40B4-BE49-F238E27FC236}">
                <a16:creationId xmlns:a16="http://schemas.microsoft.com/office/drawing/2014/main" id="{5652320E-1976-4737-82FF-20E895785730}"/>
              </a:ext>
            </a:extLst>
          </p:cNvPr>
          <p:cNvSpPr txBox="1">
            <a:spLocks noChangeArrowheads="1"/>
          </p:cNvSpPr>
          <p:nvPr/>
        </p:nvSpPr>
        <p:spPr>
          <a:xfrm>
            <a:off x="340659" y="2491144"/>
            <a:ext cx="11510682" cy="4086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defRPr/>
            </a:pPr>
            <a:r>
              <a:rPr lang="tr-TR" sz="2400" b="1" dirty="0">
                <a:solidFill>
                  <a:srgbClr val="000000"/>
                </a:solidFill>
                <a:latin typeface="Calibri" pitchFamily="34" charset="0"/>
                <a:cs typeface="Calibri" pitchFamily="34" charset="0"/>
              </a:rPr>
              <a:t>  </a:t>
            </a:r>
            <a:r>
              <a:rPr lang="tr-TR" sz="2000" dirty="0">
                <a:solidFill>
                  <a:srgbClr val="000000"/>
                </a:solidFill>
                <a:latin typeface="Calibri" pitchFamily="34" charset="0"/>
                <a:cs typeface="Calibri" pitchFamily="34" charset="0"/>
              </a:rPr>
              <a:t>Bölge ayrımı yapılmaksızın;</a:t>
            </a:r>
          </a:p>
          <a:p>
            <a:pPr marL="531813" lvl="1" indent="-352425">
              <a:lnSpc>
                <a:spcPct val="150000"/>
              </a:lnSpc>
              <a:buClr>
                <a:srgbClr val="6C8190"/>
              </a:buClr>
              <a:buFont typeface="Wingdings" pitchFamily="2" charset="2"/>
              <a:buChar char="Ø"/>
              <a:defRPr/>
            </a:pPr>
            <a:r>
              <a:rPr lang="tr-TR" sz="2000" dirty="0">
                <a:solidFill>
                  <a:srgbClr val="000000"/>
                </a:solidFill>
                <a:latin typeface="Calibri" pitchFamily="34" charset="0"/>
                <a:cs typeface="Calibri" pitchFamily="34" charset="0"/>
              </a:rPr>
              <a:t>Teşvik edilmeyecek yatırım konuları ile diğer teşvik uygulamaları kapsamında yer almayan ve</a:t>
            </a:r>
          </a:p>
          <a:p>
            <a:pPr marL="531813" lvl="1" indent="-352425">
              <a:lnSpc>
                <a:spcPct val="150000"/>
              </a:lnSpc>
              <a:spcAft>
                <a:spcPct val="30000"/>
              </a:spcAft>
              <a:buClr>
                <a:srgbClr val="6C8190"/>
              </a:buClr>
              <a:buFont typeface="Wingdings" pitchFamily="2" charset="2"/>
              <a:buChar char="Ø"/>
              <a:defRPr/>
            </a:pPr>
            <a:r>
              <a:rPr lang="tr-TR" sz="2000" dirty="0">
                <a:solidFill>
                  <a:srgbClr val="000000"/>
                </a:solidFill>
                <a:latin typeface="Calibri" pitchFamily="34" charset="0"/>
                <a:cs typeface="Calibri" pitchFamily="34" charset="0"/>
              </a:rPr>
              <a:t>Asgari sabit yatırım tutarı şartını sağlayan yatırımlardır.</a:t>
            </a:r>
          </a:p>
          <a:p>
            <a:pPr marL="450850" lvl="1" indent="-271463">
              <a:lnSpc>
                <a:spcPct val="150000"/>
              </a:lnSpc>
              <a:buClr>
                <a:srgbClr val="CC0000"/>
              </a:buClr>
              <a:buFont typeface="Arial" panose="020B0604020202020204" pitchFamily="34" charset="0"/>
              <a:buNone/>
              <a:defRPr/>
            </a:pPr>
            <a:r>
              <a:rPr lang="tr-TR" sz="2000" b="1" u="sng" dirty="0">
                <a:latin typeface="Calibri" pitchFamily="34" charset="0"/>
                <a:cs typeface="Calibri" pitchFamily="34" charset="0"/>
              </a:rPr>
              <a:t>DESTEKLER:</a:t>
            </a:r>
          </a:p>
          <a:p>
            <a:pPr marL="531813" lvl="1" indent="-352425">
              <a:lnSpc>
                <a:spcPct val="150000"/>
              </a:lnSpc>
              <a:buClr>
                <a:srgbClr val="B17F49"/>
              </a:buClr>
              <a:buFont typeface="Wingdings" pitchFamily="2" charset="2"/>
              <a:buChar char="Ø"/>
              <a:defRPr/>
            </a:pPr>
            <a:r>
              <a:rPr lang="tr-TR" sz="2000" dirty="0">
                <a:solidFill>
                  <a:srgbClr val="000000"/>
                </a:solidFill>
                <a:latin typeface="Calibri" pitchFamily="34" charset="0"/>
                <a:cs typeface="Calibri" pitchFamily="34" charset="0"/>
              </a:rPr>
              <a:t>KDV İstisnası</a:t>
            </a:r>
          </a:p>
          <a:p>
            <a:pPr marL="531813" lvl="1" indent="-352425">
              <a:lnSpc>
                <a:spcPct val="150000"/>
              </a:lnSpc>
              <a:buClr>
                <a:srgbClr val="B17F49"/>
              </a:buClr>
              <a:buFont typeface="Wingdings" pitchFamily="2" charset="2"/>
              <a:buChar char="Ø"/>
              <a:defRPr/>
            </a:pPr>
            <a:r>
              <a:rPr lang="tr-TR" sz="2000" dirty="0">
                <a:solidFill>
                  <a:srgbClr val="000000"/>
                </a:solidFill>
                <a:latin typeface="Calibri" pitchFamily="34" charset="0"/>
                <a:cs typeface="Calibri" pitchFamily="34" charset="0"/>
              </a:rPr>
              <a:t>Gümrük Vergisi Muafiyeti</a:t>
            </a:r>
          </a:p>
          <a:p>
            <a:pPr marL="531813" lvl="1" indent="-352425">
              <a:lnSpc>
                <a:spcPct val="150000"/>
              </a:lnSpc>
              <a:buClr>
                <a:srgbClr val="B17F49"/>
              </a:buClr>
              <a:buFont typeface="Wingdings" pitchFamily="2" charset="2"/>
              <a:buChar char="Ø"/>
              <a:defRPr/>
            </a:pPr>
            <a:r>
              <a:rPr lang="tr-TR" sz="2000" dirty="0">
                <a:solidFill>
                  <a:srgbClr val="FF0000"/>
                </a:solidFill>
                <a:latin typeface="Calibri" pitchFamily="34" charset="0"/>
                <a:cs typeface="Calibri" pitchFamily="34" charset="0"/>
              </a:rPr>
              <a:t>Gelir Vergisi Stopajı Desteği (6. Bölge)</a:t>
            </a:r>
          </a:p>
          <a:p>
            <a:pPr marL="179388" lvl="1" indent="0">
              <a:lnSpc>
                <a:spcPct val="150000"/>
              </a:lnSpc>
              <a:buClr>
                <a:srgbClr val="B17F49"/>
              </a:buClr>
              <a:buNone/>
              <a:defRPr/>
            </a:pPr>
            <a:endParaRPr lang="tr-TR" sz="2000"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3900974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776AB0FD-4E69-489A-9FD7-1DADD0674AC2}"/>
              </a:ext>
            </a:extLst>
          </p:cNvPr>
          <p:cNvSpPr/>
          <p:nvPr/>
        </p:nvSpPr>
        <p:spPr>
          <a:xfrm>
            <a:off x="0" y="3069316"/>
            <a:ext cx="12192000" cy="1621766"/>
          </a:xfrm>
          <a:prstGeom prst="rect">
            <a:avLst/>
          </a:prstGeom>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a:effectLst>
                  <a:outerShdw blurRad="38100" dist="38100" dir="2700000" algn="tl">
                    <a:srgbClr val="000000">
                      <a:alpha val="43137"/>
                    </a:srgbClr>
                  </a:outerShdw>
                </a:effectLst>
              </a:rPr>
              <a:t>İSTATİSTİKLER</a:t>
            </a:r>
          </a:p>
        </p:txBody>
      </p:sp>
      <p:pic>
        <p:nvPicPr>
          <p:cNvPr id="12" name="Resim 11">
            <a:extLst>
              <a:ext uri="{FF2B5EF4-FFF2-40B4-BE49-F238E27FC236}">
                <a16:creationId xmlns:a16="http://schemas.microsoft.com/office/drawing/2014/main" id="{82BE5B6C-ADD6-4666-B1C0-67FB0CEF547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3" name="Slayt Numarası Yer Tutucusu 2">
            <a:extLst>
              <a:ext uri="{FF2B5EF4-FFF2-40B4-BE49-F238E27FC236}">
                <a16:creationId xmlns:a16="http://schemas.microsoft.com/office/drawing/2014/main" id="{0EF09F9D-0A31-4573-B8D2-813B41264EBB}"/>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34</a:t>
            </a:fld>
            <a:endParaRPr lang="tr-TR" dirty="0">
              <a:solidFill>
                <a:prstClr val="white"/>
              </a:solidFill>
            </a:endParaRPr>
          </a:p>
        </p:txBody>
      </p:sp>
    </p:spTree>
    <p:extLst>
      <p:ext uri="{BB962C8B-B14F-4D97-AF65-F5344CB8AC3E}">
        <p14:creationId xmlns:p14="http://schemas.microsoft.com/office/powerpoint/2010/main" val="3457363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tr-TR" sz="1500" b="0" i="0" u="none" strike="noStrike" kern="1200" cap="none" spc="0" normalizeH="0" baseline="0" noProof="0" dirty="0">
              <a:ln>
                <a:noFill/>
              </a:ln>
              <a:solidFill>
                <a:prstClr val="white"/>
              </a:solidFill>
              <a:effectLst/>
              <a:uLnTx/>
              <a:uFillTx/>
            </a:endParaRPr>
          </a:p>
        </p:txBody>
      </p:sp>
      <p:sp>
        <p:nvSpPr>
          <p:cNvPr id="6" name="Dikdörtgen 5">
            <a:extLst>
              <a:ext uri="{FF2B5EF4-FFF2-40B4-BE49-F238E27FC236}">
                <a16:creationId xmlns:a16="http://schemas.microsoft.com/office/drawing/2014/main" id="{EE974434-DB7A-4584-A6AA-6363AD5B2F42}"/>
              </a:ext>
            </a:extLst>
          </p:cNvPr>
          <p:cNvSpPr/>
          <p:nvPr/>
        </p:nvSpPr>
        <p:spPr>
          <a:xfrm>
            <a:off x="1877018" y="1472497"/>
            <a:ext cx="917967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chemeClr val="bg1">
                    <a:lumMod val="50000"/>
                  </a:schemeClr>
                </a:solidFill>
                <a:effectLst/>
                <a:uLnTx/>
                <a:uFillTx/>
                <a:ea typeface="+mn-ea"/>
                <a:cs typeface="+mn-cs"/>
              </a:rPr>
              <a:t>20.06.2012 – 31.03.2022 Tarihleri </a:t>
            </a:r>
            <a:r>
              <a:rPr lang="tr-TR" b="1" dirty="0">
                <a:solidFill>
                  <a:schemeClr val="bg1">
                    <a:lumMod val="50000"/>
                  </a:schemeClr>
                </a:solidFill>
              </a:rPr>
              <a:t>Arasında </a:t>
            </a:r>
            <a:r>
              <a:rPr kumimoji="0" lang="tr-TR" sz="1800" b="1" i="0" u="none" strike="noStrike" kern="1200" cap="none" spc="0" normalizeH="0" baseline="0" noProof="0" dirty="0">
                <a:ln>
                  <a:noFill/>
                </a:ln>
                <a:solidFill>
                  <a:schemeClr val="bg1">
                    <a:lumMod val="50000"/>
                  </a:schemeClr>
                </a:solidFill>
                <a:effectLst/>
                <a:uLnTx/>
                <a:uFillTx/>
                <a:ea typeface="+mn-ea"/>
                <a:cs typeface="+mn-cs"/>
              </a:rPr>
              <a:t>Düzenlenen Yatırım Teşvik Belgeleri</a:t>
            </a:r>
            <a:r>
              <a:rPr kumimoji="0" lang="tr-TR" sz="1800" b="0" i="0" u="none" strike="noStrike" kern="1200" cap="none" spc="0" normalizeH="0" baseline="0" noProof="0" dirty="0">
                <a:ln>
                  <a:noFill/>
                </a:ln>
                <a:solidFill>
                  <a:schemeClr val="bg1">
                    <a:lumMod val="50000"/>
                  </a:schemeClr>
                </a:solidFill>
                <a:effectLst/>
                <a:uLnTx/>
                <a:uFillTx/>
                <a:ea typeface="+mn-ea"/>
                <a:cs typeface="+mn-cs"/>
              </a:rPr>
              <a:t> </a:t>
            </a:r>
          </a:p>
        </p:txBody>
      </p:sp>
      <p:graphicFrame>
        <p:nvGraphicFramePr>
          <p:cNvPr id="9" name="Tablo 8">
            <a:extLst>
              <a:ext uri="{FF2B5EF4-FFF2-40B4-BE49-F238E27FC236}">
                <a16:creationId xmlns:a16="http://schemas.microsoft.com/office/drawing/2014/main" id="{956A085E-8DD0-44E7-A0F6-8967136CAC11}"/>
              </a:ext>
            </a:extLst>
          </p:cNvPr>
          <p:cNvGraphicFramePr>
            <a:graphicFrameLocks noGrp="1"/>
          </p:cNvGraphicFramePr>
          <p:nvPr>
            <p:extLst>
              <p:ext uri="{D42A27DB-BD31-4B8C-83A1-F6EECF244321}">
                <p14:modId xmlns:p14="http://schemas.microsoft.com/office/powerpoint/2010/main" val="4054034631"/>
              </p:ext>
            </p:extLst>
          </p:nvPr>
        </p:nvGraphicFramePr>
        <p:xfrm>
          <a:off x="592346" y="1972668"/>
          <a:ext cx="11007307" cy="4391786"/>
        </p:xfrm>
        <a:graphic>
          <a:graphicData uri="http://schemas.openxmlformats.org/drawingml/2006/table">
            <a:tbl>
              <a:tblPr firstRow="1" lastRow="1">
                <a:tableStyleId>{F5AB1C69-6EDB-4FF4-983F-18BD219EF322}</a:tableStyleId>
              </a:tblPr>
              <a:tblGrid>
                <a:gridCol w="2198478">
                  <a:extLst>
                    <a:ext uri="{9D8B030D-6E8A-4147-A177-3AD203B41FA5}">
                      <a16:colId xmlns:a16="http://schemas.microsoft.com/office/drawing/2014/main" val="3543364508"/>
                    </a:ext>
                  </a:extLst>
                </a:gridCol>
                <a:gridCol w="1162050">
                  <a:extLst>
                    <a:ext uri="{9D8B030D-6E8A-4147-A177-3AD203B41FA5}">
                      <a16:colId xmlns:a16="http://schemas.microsoft.com/office/drawing/2014/main" val="3284790121"/>
                    </a:ext>
                  </a:extLst>
                </a:gridCol>
                <a:gridCol w="1451927">
                  <a:extLst>
                    <a:ext uri="{9D8B030D-6E8A-4147-A177-3AD203B41FA5}">
                      <a16:colId xmlns:a16="http://schemas.microsoft.com/office/drawing/2014/main" val="4077534713"/>
                    </a:ext>
                  </a:extLst>
                </a:gridCol>
                <a:gridCol w="1548713">
                  <a:extLst>
                    <a:ext uri="{9D8B030D-6E8A-4147-A177-3AD203B41FA5}">
                      <a16:colId xmlns:a16="http://schemas.microsoft.com/office/drawing/2014/main" val="3662627424"/>
                    </a:ext>
                  </a:extLst>
                </a:gridCol>
                <a:gridCol w="1548713">
                  <a:extLst>
                    <a:ext uri="{9D8B030D-6E8A-4147-A177-3AD203B41FA5}">
                      <a16:colId xmlns:a16="http://schemas.microsoft.com/office/drawing/2014/main" val="2490400257"/>
                    </a:ext>
                  </a:extLst>
                </a:gridCol>
                <a:gridCol w="1548713">
                  <a:extLst>
                    <a:ext uri="{9D8B030D-6E8A-4147-A177-3AD203B41FA5}">
                      <a16:colId xmlns:a16="http://schemas.microsoft.com/office/drawing/2014/main" val="3075941651"/>
                    </a:ext>
                  </a:extLst>
                </a:gridCol>
                <a:gridCol w="1548713">
                  <a:extLst>
                    <a:ext uri="{9D8B030D-6E8A-4147-A177-3AD203B41FA5}">
                      <a16:colId xmlns:a16="http://schemas.microsoft.com/office/drawing/2014/main" val="660066121"/>
                    </a:ext>
                  </a:extLst>
                </a:gridCol>
              </a:tblGrid>
              <a:tr h="595967">
                <a:tc>
                  <a:txBody>
                    <a:bodyPr/>
                    <a:lstStyle/>
                    <a:p>
                      <a:pPr algn="ctr" fontAlgn="ctr"/>
                      <a:r>
                        <a:rPr lang="tr-TR" sz="1400" u="none" strike="noStrike" dirty="0">
                          <a:effectLst/>
                        </a:rPr>
                        <a:t>Belge Düzenleme Yılı</a:t>
                      </a:r>
                      <a:endParaRPr lang="tr-TR" sz="1400" b="1" i="0" u="none" strike="noStrike" dirty="0">
                        <a:solidFill>
                          <a:srgbClr val="9933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400" u="none" strike="noStrike" dirty="0">
                          <a:effectLst/>
                        </a:rPr>
                        <a:t>Belge Adedi</a:t>
                      </a:r>
                      <a:endParaRPr lang="tr-TR" sz="1400" b="1" i="0" u="none" strike="noStrike" dirty="0">
                        <a:solidFill>
                          <a:srgbClr val="9933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400" u="none" strike="noStrike" dirty="0">
                          <a:effectLst/>
                        </a:rPr>
                        <a:t>Değişim </a:t>
                      </a:r>
                    </a:p>
                    <a:p>
                      <a:pPr algn="ctr" fontAlgn="ctr"/>
                      <a:r>
                        <a:rPr lang="tr-TR" sz="1400" u="none" strike="noStrike" dirty="0">
                          <a:effectLst/>
                        </a:rPr>
                        <a:t>(%)</a:t>
                      </a:r>
                      <a:endParaRPr lang="tr-TR" sz="1400" b="1" i="0" u="none" strike="noStrike" dirty="0">
                        <a:solidFill>
                          <a:srgbClr val="9933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400" u="none" strike="noStrike" dirty="0">
                          <a:effectLst/>
                        </a:rPr>
                        <a:t>Sabit Yatırım Tutarı</a:t>
                      </a:r>
                    </a:p>
                    <a:p>
                      <a:pPr algn="ctr" fontAlgn="ctr"/>
                      <a:r>
                        <a:rPr lang="tr-TR" sz="1400" u="none" strike="noStrike" dirty="0">
                          <a:effectLst/>
                        </a:rPr>
                        <a:t> (Milyon  TL)</a:t>
                      </a:r>
                      <a:endParaRPr lang="tr-TR" sz="1400" b="1" i="0" u="none" strike="noStrike" dirty="0">
                        <a:solidFill>
                          <a:srgbClr val="9933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400" u="none" strike="noStrike" dirty="0">
                          <a:effectLst/>
                        </a:rPr>
                        <a:t>Değişim</a:t>
                      </a:r>
                    </a:p>
                    <a:p>
                      <a:pPr algn="ctr" fontAlgn="ctr"/>
                      <a:r>
                        <a:rPr lang="tr-TR" sz="1400" u="none" strike="noStrike" dirty="0">
                          <a:effectLst/>
                        </a:rPr>
                        <a:t>(%)</a:t>
                      </a:r>
                      <a:endParaRPr lang="tr-TR" sz="1400" b="1" i="0" u="none" strike="noStrike" dirty="0">
                        <a:solidFill>
                          <a:srgbClr val="9933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400" u="none" strike="noStrike" dirty="0">
                          <a:effectLst/>
                        </a:rPr>
                        <a:t>İstihdam</a:t>
                      </a:r>
                      <a:endParaRPr lang="tr-TR" sz="1400" b="1" i="0" u="none" strike="noStrike" dirty="0">
                        <a:solidFill>
                          <a:srgbClr val="9933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400" u="none" strike="noStrike" dirty="0">
                          <a:effectLst/>
                        </a:rPr>
                        <a:t>Değişim</a:t>
                      </a:r>
                    </a:p>
                    <a:p>
                      <a:pPr algn="ctr" fontAlgn="ctr"/>
                      <a:r>
                        <a:rPr lang="tr-TR" sz="1400" u="none" strike="noStrike" dirty="0">
                          <a:effectLst/>
                        </a:rPr>
                        <a:t>(%)</a:t>
                      </a:r>
                      <a:endParaRPr lang="tr-TR" sz="1400" b="1" i="0" u="none" strike="noStrike" dirty="0">
                        <a:solidFill>
                          <a:srgbClr val="9933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195016"/>
                  </a:ext>
                </a:extLst>
              </a:tr>
              <a:tr h="338193">
                <a:tc>
                  <a:txBody>
                    <a:bodyPr/>
                    <a:lstStyle/>
                    <a:p>
                      <a:pPr algn="l" fontAlgn="ctr"/>
                      <a:r>
                        <a:rPr lang="tr-TR" sz="1400" u="none" strike="noStrike" dirty="0">
                          <a:effectLst/>
                        </a:rPr>
                        <a:t>2012 (20 Haziran itibariyle)</a:t>
                      </a:r>
                      <a:endParaRPr lang="tr-TR" sz="1400" b="0" i="0" u="none" strike="noStrike" dirty="0">
                        <a:solidFill>
                          <a:srgbClr val="000080"/>
                        </a:solidFill>
                        <a:effectLst/>
                        <a:latin typeface="Calibri" panose="020F0502020204030204" pitchFamily="34" charset="0"/>
                      </a:endParaRP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dirty="0">
                          <a:solidFill>
                            <a:schemeClr val="tx1"/>
                          </a:solidFill>
                          <a:effectLst/>
                          <a:latin typeface="Calibri" panose="020F0502020204030204" pitchFamily="34" charset="0"/>
                        </a:rPr>
                        <a:t>2.007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tr-TR" sz="1400" b="0" i="0" u="none" strike="noStrike" dirty="0">
                        <a:solidFill>
                          <a:schemeClr val="tx1"/>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dirty="0">
                          <a:solidFill>
                            <a:schemeClr val="tx1"/>
                          </a:solidFill>
                          <a:effectLst/>
                          <a:latin typeface="Calibri" panose="020F0502020204030204" pitchFamily="34" charset="0"/>
                          <a:ea typeface="+mn-ea"/>
                          <a:cs typeface="+mn-cs"/>
                        </a:rPr>
                        <a:t>54.194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endParaRPr lang="tr-TR" sz="1100" b="0" i="0" u="none" strike="noStrike" kern="1200" dirty="0">
                        <a:solidFill>
                          <a:schemeClr val="tx1"/>
                        </a:solidFill>
                        <a:effectLst/>
                        <a:latin typeface="Calibri" panose="020F050202020403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a:solidFill>
                            <a:schemeClr val="tx1"/>
                          </a:solidFill>
                          <a:effectLst/>
                          <a:latin typeface="Calibri" panose="020F0502020204030204" pitchFamily="34" charset="0"/>
                          <a:ea typeface="+mn-ea"/>
                          <a:cs typeface="+mn-cs"/>
                        </a:rPr>
                        <a:t>98.827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tr-TR" sz="1400" b="0" i="0" u="none" strike="noStrike">
                        <a:solidFill>
                          <a:schemeClr val="tx1"/>
                        </a:solidFill>
                        <a:effectLst/>
                        <a:latin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8372115"/>
                  </a:ext>
                </a:extLst>
              </a:tr>
              <a:tr h="302522">
                <a:tc>
                  <a:txBody>
                    <a:bodyPr/>
                    <a:lstStyle/>
                    <a:p>
                      <a:pPr algn="l" fontAlgn="ctr"/>
                      <a:r>
                        <a:rPr lang="tr-TR" sz="1400" u="none" strike="noStrike" dirty="0">
                          <a:effectLst/>
                        </a:rPr>
                        <a:t>2013</a:t>
                      </a:r>
                      <a:endParaRPr lang="tr-TR" sz="1400" b="0" i="0" u="none" strike="noStrike" dirty="0">
                        <a:solidFill>
                          <a:srgbClr val="000080"/>
                        </a:solidFill>
                        <a:effectLst/>
                        <a:latin typeface="Calibri" panose="020F0502020204030204" pitchFamily="34" charset="0"/>
                      </a:endParaRP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dirty="0">
                          <a:solidFill>
                            <a:schemeClr val="tx1"/>
                          </a:solidFill>
                          <a:effectLst/>
                          <a:latin typeface="Calibri" panose="020F0502020204030204" pitchFamily="34" charset="0"/>
                        </a:rPr>
                        <a:t>3.838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91,23%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dirty="0">
                          <a:solidFill>
                            <a:schemeClr val="tx1"/>
                          </a:solidFill>
                          <a:effectLst/>
                          <a:latin typeface="Calibri" panose="020F0502020204030204" pitchFamily="34" charset="0"/>
                          <a:ea typeface="+mn-ea"/>
                          <a:cs typeface="+mn-cs"/>
                        </a:rPr>
                        <a:t>79.488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46,67%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a:solidFill>
                            <a:schemeClr val="tx1"/>
                          </a:solidFill>
                          <a:effectLst/>
                          <a:latin typeface="Calibri" panose="020F0502020204030204" pitchFamily="34" charset="0"/>
                          <a:ea typeface="+mn-ea"/>
                          <a:cs typeface="+mn-cs"/>
                        </a:rPr>
                        <a:t>155.408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57,25%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2136972"/>
                  </a:ext>
                </a:extLst>
              </a:tr>
              <a:tr h="302522">
                <a:tc>
                  <a:txBody>
                    <a:bodyPr/>
                    <a:lstStyle/>
                    <a:p>
                      <a:pPr algn="l" fontAlgn="ctr"/>
                      <a:r>
                        <a:rPr lang="tr-TR" sz="1400" u="none" strike="noStrike" dirty="0">
                          <a:effectLst/>
                        </a:rPr>
                        <a:t>2014</a:t>
                      </a:r>
                      <a:endParaRPr lang="tr-TR" sz="1400" b="0" i="0" u="none" strike="noStrike" dirty="0">
                        <a:solidFill>
                          <a:srgbClr val="000080"/>
                        </a:solidFill>
                        <a:effectLst/>
                        <a:latin typeface="Calibri" panose="020F0502020204030204" pitchFamily="34" charset="0"/>
                      </a:endParaRP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dirty="0">
                          <a:solidFill>
                            <a:schemeClr val="tx1"/>
                          </a:solidFill>
                          <a:effectLst/>
                          <a:latin typeface="Calibri" panose="020F0502020204030204" pitchFamily="34" charset="0"/>
                        </a:rPr>
                        <a:t>3.163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rgbClr val="FF0000"/>
                          </a:solidFill>
                          <a:effectLst/>
                          <a:latin typeface="Calibri" panose="020F0502020204030204" pitchFamily="34" charset="0"/>
                          <a:ea typeface="+mn-ea"/>
                          <a:cs typeface="+mn-cs"/>
                        </a:rPr>
                        <a:t>-17,59%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dirty="0">
                          <a:solidFill>
                            <a:schemeClr val="tx1"/>
                          </a:solidFill>
                          <a:effectLst/>
                          <a:latin typeface="Calibri" panose="020F0502020204030204" pitchFamily="34" charset="0"/>
                          <a:ea typeface="+mn-ea"/>
                          <a:cs typeface="+mn-cs"/>
                        </a:rPr>
                        <a:t>96.365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21,23%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a:solidFill>
                            <a:schemeClr val="tx1"/>
                          </a:solidFill>
                          <a:effectLst/>
                          <a:latin typeface="Calibri" panose="020F0502020204030204" pitchFamily="34" charset="0"/>
                          <a:ea typeface="+mn-ea"/>
                          <a:cs typeface="+mn-cs"/>
                        </a:rPr>
                        <a:t>148.538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rgbClr val="FF0000"/>
                          </a:solidFill>
                          <a:effectLst/>
                          <a:latin typeface="Calibri" panose="020F0502020204030204" pitchFamily="34" charset="0"/>
                          <a:ea typeface="+mn-ea"/>
                          <a:cs typeface="+mn-cs"/>
                        </a:rPr>
                        <a:t>-4,42%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6751085"/>
                  </a:ext>
                </a:extLst>
              </a:tr>
              <a:tr h="275800">
                <a:tc>
                  <a:txBody>
                    <a:bodyPr/>
                    <a:lstStyle/>
                    <a:p>
                      <a:pPr algn="l" fontAlgn="ctr"/>
                      <a:r>
                        <a:rPr lang="tr-TR" sz="1400" u="none" strike="noStrike" dirty="0">
                          <a:effectLst/>
                        </a:rPr>
                        <a:t>2015</a:t>
                      </a:r>
                      <a:endParaRPr lang="tr-TR" sz="1400" b="0" i="0" u="none" strike="noStrike" dirty="0">
                        <a:solidFill>
                          <a:srgbClr val="000080"/>
                        </a:solidFill>
                        <a:effectLst/>
                        <a:latin typeface="Calibri" panose="020F0502020204030204" pitchFamily="34" charset="0"/>
                      </a:endParaRP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a:solidFill>
                            <a:schemeClr val="tx1"/>
                          </a:solidFill>
                          <a:effectLst/>
                          <a:latin typeface="Calibri" panose="020F0502020204030204" pitchFamily="34" charset="0"/>
                        </a:rPr>
                        <a:t>3.937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24,47%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dirty="0">
                          <a:solidFill>
                            <a:schemeClr val="tx1"/>
                          </a:solidFill>
                          <a:effectLst/>
                          <a:latin typeface="Calibri" panose="020F0502020204030204" pitchFamily="34" charset="0"/>
                          <a:ea typeface="+mn-ea"/>
                          <a:cs typeface="+mn-cs"/>
                        </a:rPr>
                        <a:t>112.658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16,91%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a:solidFill>
                            <a:schemeClr val="tx1"/>
                          </a:solidFill>
                          <a:effectLst/>
                          <a:latin typeface="Calibri" panose="020F0502020204030204" pitchFamily="34" charset="0"/>
                          <a:ea typeface="+mn-ea"/>
                          <a:cs typeface="+mn-cs"/>
                        </a:rPr>
                        <a:t>131.900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rgbClr val="FF0000"/>
                          </a:solidFill>
                          <a:effectLst/>
                          <a:latin typeface="Calibri" panose="020F0502020204030204" pitchFamily="34" charset="0"/>
                          <a:ea typeface="+mn-ea"/>
                          <a:cs typeface="+mn-cs"/>
                        </a:rPr>
                        <a:t>-11,20%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2972137"/>
                  </a:ext>
                </a:extLst>
              </a:tr>
              <a:tr h="302522">
                <a:tc>
                  <a:txBody>
                    <a:bodyPr/>
                    <a:lstStyle/>
                    <a:p>
                      <a:pPr algn="l" fontAlgn="ctr"/>
                      <a:r>
                        <a:rPr lang="tr-TR" sz="1400" u="none" strike="noStrike" dirty="0">
                          <a:effectLst/>
                        </a:rPr>
                        <a:t>2016</a:t>
                      </a:r>
                      <a:endParaRPr lang="tr-TR" sz="1400" b="0" i="0" u="none" strike="noStrike" dirty="0">
                        <a:solidFill>
                          <a:srgbClr val="000080"/>
                        </a:solidFill>
                        <a:effectLst/>
                        <a:latin typeface="Calibri" panose="020F0502020204030204" pitchFamily="34" charset="0"/>
                      </a:endParaRP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a:solidFill>
                            <a:schemeClr val="tx1"/>
                          </a:solidFill>
                          <a:effectLst/>
                          <a:latin typeface="Calibri" panose="020F0502020204030204" pitchFamily="34" charset="0"/>
                        </a:rPr>
                        <a:t>4.941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25,50%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dirty="0">
                          <a:solidFill>
                            <a:schemeClr val="tx1"/>
                          </a:solidFill>
                          <a:effectLst/>
                          <a:latin typeface="Calibri" panose="020F0502020204030204" pitchFamily="34" charset="0"/>
                          <a:ea typeface="+mn-ea"/>
                          <a:cs typeface="+mn-cs"/>
                        </a:rPr>
                        <a:t>119.983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a:solidFill>
                            <a:schemeClr val="tx1"/>
                          </a:solidFill>
                          <a:effectLst/>
                          <a:latin typeface="Calibri" panose="020F0502020204030204" pitchFamily="34" charset="0"/>
                          <a:ea typeface="+mn-ea"/>
                          <a:cs typeface="+mn-cs"/>
                        </a:rPr>
                        <a:t>155.137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17,62%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2990308"/>
                  </a:ext>
                </a:extLst>
              </a:tr>
              <a:tr h="302522">
                <a:tc>
                  <a:txBody>
                    <a:bodyPr/>
                    <a:lstStyle/>
                    <a:p>
                      <a:pPr algn="l" fontAlgn="ctr"/>
                      <a:r>
                        <a:rPr lang="tr-TR" sz="1400" u="none" strike="noStrike" dirty="0">
                          <a:effectLst/>
                        </a:rPr>
                        <a:t>2017</a:t>
                      </a:r>
                      <a:endParaRPr lang="tr-TR" sz="1400" b="0" i="0" u="none" strike="noStrike" dirty="0">
                        <a:solidFill>
                          <a:srgbClr val="000080"/>
                        </a:solidFill>
                        <a:effectLst/>
                        <a:latin typeface="Calibri" panose="020F0502020204030204" pitchFamily="34" charset="0"/>
                      </a:endParaRP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a:solidFill>
                            <a:schemeClr val="tx1"/>
                          </a:solidFill>
                          <a:effectLst/>
                          <a:latin typeface="Calibri" panose="020F0502020204030204" pitchFamily="34" charset="0"/>
                        </a:rPr>
                        <a:t>7.215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46,02%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a:solidFill>
                            <a:schemeClr val="tx1"/>
                          </a:solidFill>
                          <a:effectLst/>
                          <a:latin typeface="Calibri" panose="020F0502020204030204" pitchFamily="34" charset="0"/>
                          <a:ea typeface="+mn-ea"/>
                          <a:cs typeface="+mn-cs"/>
                        </a:rPr>
                        <a:t>214.279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78,59%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a:solidFill>
                            <a:schemeClr val="tx1"/>
                          </a:solidFill>
                          <a:effectLst/>
                          <a:latin typeface="Calibri" panose="020F0502020204030204" pitchFamily="34" charset="0"/>
                          <a:ea typeface="+mn-ea"/>
                          <a:cs typeface="+mn-cs"/>
                        </a:rPr>
                        <a:t>226.077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45,73%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2893155"/>
                  </a:ext>
                </a:extLst>
              </a:tr>
              <a:tr h="302522">
                <a:tc>
                  <a:txBody>
                    <a:bodyPr/>
                    <a:lstStyle/>
                    <a:p>
                      <a:pPr algn="l" fontAlgn="ctr"/>
                      <a:r>
                        <a:rPr lang="tr-TR" sz="1400" u="none" strike="noStrike" dirty="0">
                          <a:effectLst/>
                        </a:rPr>
                        <a:t>2018</a:t>
                      </a:r>
                      <a:endParaRPr lang="tr-TR" sz="1400" b="0" i="0" u="none" strike="noStrike" dirty="0">
                        <a:solidFill>
                          <a:srgbClr val="000080"/>
                        </a:solidFill>
                        <a:effectLst/>
                        <a:latin typeface="Calibri" panose="020F0502020204030204" pitchFamily="34" charset="0"/>
                      </a:endParaRP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a:solidFill>
                            <a:schemeClr val="tx1"/>
                          </a:solidFill>
                          <a:effectLst/>
                          <a:latin typeface="Calibri" panose="020F0502020204030204" pitchFamily="34" charset="0"/>
                        </a:rPr>
                        <a:t>5.706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rgbClr val="FF0000"/>
                          </a:solidFill>
                          <a:effectLst/>
                          <a:latin typeface="Calibri" panose="020F0502020204030204" pitchFamily="34" charset="0"/>
                          <a:ea typeface="+mn-ea"/>
                          <a:cs typeface="+mn-cs"/>
                        </a:rPr>
                        <a:t>-20,91%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a:solidFill>
                            <a:schemeClr val="tx1"/>
                          </a:solidFill>
                          <a:effectLst/>
                          <a:latin typeface="Calibri" panose="020F0502020204030204" pitchFamily="34" charset="0"/>
                          <a:ea typeface="+mn-ea"/>
                          <a:cs typeface="+mn-cs"/>
                        </a:rPr>
                        <a:t>198.032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rgbClr val="FF0000"/>
                          </a:solidFill>
                          <a:effectLst/>
                          <a:latin typeface="Calibri" panose="020F0502020204030204" pitchFamily="34" charset="0"/>
                          <a:ea typeface="+mn-ea"/>
                          <a:cs typeface="+mn-cs"/>
                        </a:rPr>
                        <a:t>-7,58%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dirty="0">
                          <a:solidFill>
                            <a:schemeClr val="tx1"/>
                          </a:solidFill>
                          <a:effectLst/>
                          <a:latin typeface="Calibri" panose="020F0502020204030204" pitchFamily="34" charset="0"/>
                          <a:ea typeface="+mn-ea"/>
                          <a:cs typeface="+mn-cs"/>
                        </a:rPr>
                        <a:t>245.142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8,43%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2203567"/>
                  </a:ext>
                </a:extLst>
              </a:tr>
              <a:tr h="364974">
                <a:tc>
                  <a:txBody>
                    <a:bodyPr/>
                    <a:lstStyle/>
                    <a:p>
                      <a:pPr algn="l" fontAlgn="ctr"/>
                      <a:r>
                        <a:rPr lang="tr-TR" sz="1400" u="none" strike="noStrike" kern="1200" dirty="0">
                          <a:solidFill>
                            <a:schemeClr val="dk1"/>
                          </a:solidFill>
                          <a:effectLst/>
                          <a:latin typeface="+mn-lt"/>
                          <a:ea typeface="+mn-ea"/>
                          <a:cs typeface="+mn-cs"/>
                        </a:rPr>
                        <a:t>2019 </a:t>
                      </a: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a:solidFill>
                            <a:schemeClr val="tx1"/>
                          </a:solidFill>
                          <a:effectLst/>
                          <a:latin typeface="Calibri" panose="020F0502020204030204" pitchFamily="34" charset="0"/>
                        </a:rPr>
                        <a:t>5.604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rgbClr val="FF0000"/>
                          </a:solidFill>
                          <a:effectLst/>
                          <a:latin typeface="Calibri" panose="020F0502020204030204" pitchFamily="34" charset="0"/>
                          <a:ea typeface="+mn-ea"/>
                          <a:cs typeface="+mn-cs"/>
                        </a:rPr>
                        <a:t>-1,79%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a:solidFill>
                            <a:schemeClr val="tx1"/>
                          </a:solidFill>
                          <a:effectLst/>
                          <a:latin typeface="Calibri" panose="020F0502020204030204" pitchFamily="34" charset="0"/>
                          <a:ea typeface="+mn-ea"/>
                          <a:cs typeface="+mn-cs"/>
                        </a:rPr>
                        <a:t>197.668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rgbClr val="FF0000"/>
                          </a:solidFill>
                          <a:effectLst/>
                          <a:latin typeface="Calibri" panose="020F0502020204030204" pitchFamily="34" charset="0"/>
                          <a:ea typeface="+mn-ea"/>
                          <a:cs typeface="+mn-cs"/>
                        </a:rPr>
                        <a:t>-0,18%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dirty="0">
                          <a:solidFill>
                            <a:schemeClr val="tx1"/>
                          </a:solidFill>
                          <a:effectLst/>
                          <a:latin typeface="Calibri" panose="020F0502020204030204" pitchFamily="34" charset="0"/>
                          <a:ea typeface="+mn-ea"/>
                          <a:cs typeface="+mn-cs"/>
                        </a:rPr>
                        <a:t>199.424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rgbClr val="FF0000"/>
                          </a:solidFill>
                          <a:effectLst/>
                          <a:latin typeface="Calibri" panose="020F0502020204030204" pitchFamily="34" charset="0"/>
                          <a:ea typeface="+mn-ea"/>
                          <a:cs typeface="+mn-cs"/>
                        </a:rPr>
                        <a:t>-18,65%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8863619"/>
                  </a:ext>
                </a:extLst>
              </a:tr>
              <a:tr h="318781">
                <a:tc>
                  <a:txBody>
                    <a:bodyPr/>
                    <a:lstStyle/>
                    <a:p>
                      <a:pPr algn="l" fontAlgn="ctr"/>
                      <a:r>
                        <a:rPr lang="tr-TR" sz="1400" u="none" strike="noStrike" kern="1200" dirty="0">
                          <a:solidFill>
                            <a:schemeClr val="dk1"/>
                          </a:solidFill>
                          <a:effectLst/>
                          <a:latin typeface="+mn-lt"/>
                          <a:ea typeface="+mn-ea"/>
                          <a:cs typeface="+mn-cs"/>
                        </a:rPr>
                        <a:t>2020</a:t>
                      </a: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a:solidFill>
                            <a:schemeClr val="tx1"/>
                          </a:solidFill>
                          <a:effectLst/>
                          <a:latin typeface="Calibri" panose="020F0502020204030204" pitchFamily="34" charset="0"/>
                        </a:rPr>
                        <a:t>10.406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85,69%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a:solidFill>
                            <a:schemeClr val="tx1"/>
                          </a:solidFill>
                          <a:effectLst/>
                          <a:latin typeface="Calibri" panose="020F0502020204030204" pitchFamily="34" charset="0"/>
                          <a:ea typeface="+mn-ea"/>
                          <a:cs typeface="+mn-cs"/>
                        </a:rPr>
                        <a:t>298.184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50,85%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dirty="0">
                          <a:solidFill>
                            <a:schemeClr val="tx1"/>
                          </a:solidFill>
                          <a:effectLst/>
                          <a:latin typeface="Calibri" panose="020F0502020204030204" pitchFamily="34" charset="0"/>
                          <a:ea typeface="+mn-ea"/>
                          <a:cs typeface="+mn-cs"/>
                        </a:rPr>
                        <a:t>295.179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48,02%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2329774"/>
                  </a:ext>
                </a:extLst>
              </a:tr>
              <a:tr h="318781">
                <a:tc>
                  <a:txBody>
                    <a:bodyPr/>
                    <a:lstStyle/>
                    <a:p>
                      <a:pPr algn="l" fontAlgn="ctr"/>
                      <a:r>
                        <a:rPr lang="tr-TR" sz="1400" u="none" strike="noStrike" kern="1200" dirty="0">
                          <a:solidFill>
                            <a:schemeClr val="dk1"/>
                          </a:solidFill>
                          <a:effectLst/>
                          <a:latin typeface="+mn-lt"/>
                          <a:ea typeface="+mn-ea"/>
                          <a:cs typeface="+mn-cs"/>
                        </a:rPr>
                        <a:t>2021</a:t>
                      </a: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dirty="0">
                          <a:solidFill>
                            <a:schemeClr val="tx1"/>
                          </a:solidFill>
                          <a:effectLst/>
                          <a:latin typeface="Calibri" panose="020F0502020204030204" pitchFamily="34" charset="0"/>
                        </a:rPr>
                        <a:t>12.702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22,06%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a:solidFill>
                            <a:schemeClr val="tx1"/>
                          </a:solidFill>
                          <a:effectLst/>
                          <a:latin typeface="Calibri" panose="020F0502020204030204" pitchFamily="34" charset="0"/>
                          <a:ea typeface="+mn-ea"/>
                          <a:cs typeface="+mn-cs"/>
                        </a:rPr>
                        <a:t>294.253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rgbClr val="FF0000"/>
                          </a:solidFill>
                          <a:effectLst/>
                          <a:latin typeface="Calibri" panose="020F0502020204030204" pitchFamily="34" charset="0"/>
                          <a:ea typeface="+mn-ea"/>
                          <a:cs typeface="+mn-cs"/>
                        </a:rPr>
                        <a:t>-1,32%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dirty="0">
                          <a:solidFill>
                            <a:schemeClr val="tx1"/>
                          </a:solidFill>
                          <a:effectLst/>
                          <a:latin typeface="Calibri" panose="020F0502020204030204" pitchFamily="34" charset="0"/>
                          <a:ea typeface="+mn-ea"/>
                          <a:cs typeface="+mn-cs"/>
                        </a:rPr>
                        <a:t>378.460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kern="1200" dirty="0">
                          <a:solidFill>
                            <a:schemeClr val="tx1"/>
                          </a:solidFill>
                          <a:effectLst/>
                          <a:latin typeface="Calibri" panose="020F0502020204030204" pitchFamily="34" charset="0"/>
                          <a:ea typeface="+mn-ea"/>
                          <a:cs typeface="+mn-cs"/>
                        </a:rPr>
                        <a:t>28,21%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6648515"/>
                  </a:ext>
                </a:extLst>
              </a:tr>
              <a:tr h="318781">
                <a:tc>
                  <a:txBody>
                    <a:bodyPr/>
                    <a:lstStyle/>
                    <a:p>
                      <a:pPr algn="l" fontAlgn="ctr"/>
                      <a:r>
                        <a:rPr lang="tr-TR" sz="1400" u="none" strike="noStrike" kern="1200" dirty="0">
                          <a:solidFill>
                            <a:schemeClr val="dk1"/>
                          </a:solidFill>
                          <a:effectLst/>
                          <a:latin typeface="+mn-lt"/>
                          <a:ea typeface="+mn-ea"/>
                          <a:cs typeface="+mn-cs"/>
                        </a:rPr>
                        <a:t>2022 (31 Marta kadar)</a:t>
                      </a: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100" b="0" i="0" u="none" strike="noStrike" dirty="0">
                          <a:solidFill>
                            <a:schemeClr val="tx1"/>
                          </a:solidFill>
                          <a:effectLst/>
                          <a:latin typeface="Calibri" panose="020F0502020204030204" pitchFamily="34" charset="0"/>
                        </a:rPr>
                        <a:t>2.280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endParaRPr lang="tr-TR" sz="14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a:solidFill>
                            <a:schemeClr val="tx1"/>
                          </a:solidFill>
                          <a:effectLst/>
                          <a:latin typeface="Calibri" panose="020F0502020204030204" pitchFamily="34" charset="0"/>
                          <a:ea typeface="+mn-ea"/>
                          <a:cs typeface="+mn-cs"/>
                        </a:rPr>
                        <a:t>81.755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endParaRPr lang="tr-TR" sz="1100" b="0" i="0" u="none" strike="noStrike" kern="1200" dirty="0">
                        <a:solidFill>
                          <a:schemeClr val="tx1"/>
                        </a:solidFill>
                        <a:effectLst/>
                        <a:latin typeface="Calibri" panose="020F050202020403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tr-TR" sz="1100" b="0" i="0" u="none" strike="noStrike" kern="1200" dirty="0">
                          <a:solidFill>
                            <a:schemeClr val="tx1"/>
                          </a:solidFill>
                          <a:effectLst/>
                          <a:latin typeface="Calibri" panose="020F0502020204030204" pitchFamily="34" charset="0"/>
                          <a:ea typeface="+mn-ea"/>
                          <a:cs typeface="+mn-cs"/>
                        </a:rPr>
                        <a:t>70.712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endParaRPr lang="tr-TR" sz="1400" b="0" i="0" u="none" strike="noStrike" kern="1200" dirty="0">
                        <a:solidFill>
                          <a:schemeClr val="tx1"/>
                        </a:solidFill>
                        <a:effectLst/>
                        <a:latin typeface="Calibri" panose="020F050202020403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6318893"/>
                  </a:ext>
                </a:extLst>
              </a:tr>
              <a:tr h="347899">
                <a:tc>
                  <a:txBody>
                    <a:bodyPr/>
                    <a:lstStyle/>
                    <a:p>
                      <a:pPr algn="l" fontAlgn="ctr"/>
                      <a:r>
                        <a:rPr lang="tr-TR" sz="1400" u="none" strike="noStrike" dirty="0">
                          <a:effectLst/>
                        </a:rPr>
                        <a:t>Genel Toplam</a:t>
                      </a:r>
                      <a:endParaRPr lang="tr-TR" sz="1400" b="1" i="0" u="none" strike="noStrike" dirty="0">
                        <a:solidFill>
                          <a:srgbClr val="000080"/>
                        </a:solidFill>
                        <a:effectLst/>
                        <a:latin typeface="Calibri" panose="020F0502020204030204" pitchFamily="34" charset="0"/>
                      </a:endParaRPr>
                    </a:p>
                  </a:txBody>
                  <a:tcPr marL="144000" marR="9525" marT="9525"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200" b="1" i="0" u="none" strike="noStrike" dirty="0">
                          <a:solidFill>
                            <a:schemeClr val="tx1"/>
                          </a:solidFill>
                          <a:effectLst/>
                          <a:latin typeface="Calibri" panose="020F0502020204030204" pitchFamily="34" charset="0"/>
                        </a:rPr>
                        <a:t>61.799</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tr-TR" sz="1000" b="0" i="0" u="none" strike="noStrike" dirty="0">
                        <a:solidFill>
                          <a:schemeClr val="tx1"/>
                        </a:solidFill>
                        <a:effectLst/>
                        <a:latin typeface="Times New Roman" panose="02020603050405020304" pitchFamily="18"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200" b="1" i="0" u="none" strike="noStrike" kern="1200" dirty="0">
                          <a:solidFill>
                            <a:schemeClr val="tx1"/>
                          </a:solidFill>
                          <a:effectLst/>
                          <a:latin typeface="Calibri" panose="020F0502020204030204" pitchFamily="34" charset="0"/>
                          <a:ea typeface="+mn-ea"/>
                          <a:cs typeface="+mn-cs"/>
                        </a:rPr>
                        <a:t>1.746.860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tr-TR" sz="1200" b="1" i="0" u="none" strike="noStrike" kern="1200" dirty="0">
                        <a:solidFill>
                          <a:schemeClr val="tx1"/>
                        </a:solidFill>
                        <a:effectLst/>
                        <a:latin typeface="Calibri" panose="020F0502020204030204" pitchFamily="34" charset="0"/>
                        <a:ea typeface="+mn-ea"/>
                        <a:cs typeface="+mn-cs"/>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tr-TR" sz="1200" b="1" i="0" u="none" strike="noStrike" kern="1200" dirty="0">
                          <a:solidFill>
                            <a:schemeClr val="tx1"/>
                          </a:solidFill>
                          <a:effectLst/>
                          <a:latin typeface="Calibri" panose="020F0502020204030204" pitchFamily="34" charset="0"/>
                          <a:ea typeface="+mn-ea"/>
                          <a:cs typeface="+mn-cs"/>
                        </a:rPr>
                        <a:t>2.104.804</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tr-TR" sz="1000" b="0" i="0" u="none" strike="noStrike" dirty="0">
                        <a:solidFill>
                          <a:schemeClr val="tx1"/>
                        </a:solidFill>
                        <a:effectLst/>
                        <a:latin typeface="Times New Roman" panose="02020603050405020304" pitchFamily="18"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9041742"/>
                  </a:ext>
                </a:extLst>
              </a:tr>
            </a:tbl>
          </a:graphicData>
        </a:graphic>
      </p:graphicFrame>
    </p:spTree>
    <p:extLst>
      <p:ext uri="{BB962C8B-B14F-4D97-AF65-F5344CB8AC3E}">
        <p14:creationId xmlns:p14="http://schemas.microsoft.com/office/powerpoint/2010/main" val="1958286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tr-TR" sz="1500" b="0" i="0" u="none" strike="noStrike" kern="1200" cap="none" spc="0" normalizeH="0" baseline="0" noProof="0" dirty="0">
              <a:ln>
                <a:noFill/>
              </a:ln>
              <a:solidFill>
                <a:prstClr val="white"/>
              </a:solidFill>
              <a:effectLst/>
              <a:uLnTx/>
              <a:uFillTx/>
            </a:endParaRPr>
          </a:p>
        </p:txBody>
      </p:sp>
      <p:sp>
        <p:nvSpPr>
          <p:cNvPr id="11" name="Metin kutusu 10">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12" name="Resim 11">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3" name="Slayt Numarası Yer Tutucusu 2">
            <a:extLst>
              <a:ext uri="{FF2B5EF4-FFF2-40B4-BE49-F238E27FC236}">
                <a16:creationId xmlns:a16="http://schemas.microsoft.com/office/drawing/2014/main" id="{3CB4E371-150F-452E-B801-267054CFB570}"/>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36</a:t>
            </a:fld>
            <a:endParaRPr lang="tr-TR" dirty="0">
              <a:solidFill>
                <a:prstClr val="white"/>
              </a:solidFill>
            </a:endParaRPr>
          </a:p>
        </p:txBody>
      </p:sp>
      <p:graphicFrame>
        <p:nvGraphicFramePr>
          <p:cNvPr id="14" name="Tablo 13">
            <a:extLst>
              <a:ext uri="{FF2B5EF4-FFF2-40B4-BE49-F238E27FC236}">
                <a16:creationId xmlns:a16="http://schemas.microsoft.com/office/drawing/2014/main" id="{97E3752F-4285-4FDF-9629-C3109D4AD2AC}"/>
              </a:ext>
            </a:extLst>
          </p:cNvPr>
          <p:cNvGraphicFramePr>
            <a:graphicFrameLocks noGrp="1"/>
          </p:cNvGraphicFramePr>
          <p:nvPr>
            <p:extLst>
              <p:ext uri="{D42A27DB-BD31-4B8C-83A1-F6EECF244321}">
                <p14:modId xmlns:p14="http://schemas.microsoft.com/office/powerpoint/2010/main" val="1212336770"/>
              </p:ext>
            </p:extLst>
          </p:nvPr>
        </p:nvGraphicFramePr>
        <p:xfrm>
          <a:off x="505150" y="1856148"/>
          <a:ext cx="5413867" cy="2363410"/>
        </p:xfrm>
        <a:graphic>
          <a:graphicData uri="http://schemas.openxmlformats.org/drawingml/2006/table">
            <a:tbl>
              <a:tblPr firstRow="1" lastRow="1" bandRow="1">
                <a:tableStyleId>{F5AB1C69-6EDB-4FF4-983F-18BD219EF322}</a:tableStyleId>
              </a:tblPr>
              <a:tblGrid>
                <a:gridCol w="1716940">
                  <a:extLst>
                    <a:ext uri="{9D8B030D-6E8A-4147-A177-3AD203B41FA5}">
                      <a16:colId xmlns:a16="http://schemas.microsoft.com/office/drawing/2014/main" val="2499500212"/>
                    </a:ext>
                  </a:extLst>
                </a:gridCol>
                <a:gridCol w="1232309">
                  <a:extLst>
                    <a:ext uri="{9D8B030D-6E8A-4147-A177-3AD203B41FA5}">
                      <a16:colId xmlns:a16="http://schemas.microsoft.com/office/drawing/2014/main" val="1392011121"/>
                    </a:ext>
                  </a:extLst>
                </a:gridCol>
                <a:gridCol w="1232309">
                  <a:extLst>
                    <a:ext uri="{9D8B030D-6E8A-4147-A177-3AD203B41FA5}">
                      <a16:colId xmlns:a16="http://schemas.microsoft.com/office/drawing/2014/main" val="1783966388"/>
                    </a:ext>
                  </a:extLst>
                </a:gridCol>
                <a:gridCol w="1232309">
                  <a:extLst>
                    <a:ext uri="{9D8B030D-6E8A-4147-A177-3AD203B41FA5}">
                      <a16:colId xmlns:a16="http://schemas.microsoft.com/office/drawing/2014/main" val="2501992360"/>
                    </a:ext>
                  </a:extLst>
                </a:gridCol>
              </a:tblGrid>
              <a:tr h="255782">
                <a:tc>
                  <a:txBody>
                    <a:bodyPr/>
                    <a:lstStyle/>
                    <a:p>
                      <a:pPr algn="ctr" fontAlgn="ctr"/>
                      <a:r>
                        <a:rPr lang="tr-TR" sz="1200" u="none" strike="noStrike" dirty="0">
                          <a:effectLst/>
                        </a:rPr>
                        <a:t>Bölgesi</a:t>
                      </a:r>
                      <a:endParaRPr lang="tr-TR" sz="1200" b="1" i="0" u="none" strike="noStrike"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Belge Adedi</a:t>
                      </a:r>
                      <a:endParaRPr lang="tr-TR" sz="1200" b="1" i="0" u="none" strike="noStrike"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noProof="0" dirty="0">
                          <a:effectLst/>
                        </a:rPr>
                        <a:t>Sabit Yatırım Tutarı (Milyon  TL)</a:t>
                      </a:r>
                      <a:endParaRPr lang="tr-TR" sz="1200" b="1" i="0" u="none" strike="noStrike" noProof="0"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İstihdam</a:t>
                      </a:r>
                      <a:endParaRPr lang="tr-TR" sz="1200" b="1" i="0" u="none" strike="noStrike" dirty="0">
                        <a:solidFill>
                          <a:srgbClr val="9933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21033606"/>
                  </a:ext>
                </a:extLst>
              </a:tr>
              <a:tr h="232529">
                <a:tc>
                  <a:txBody>
                    <a:bodyPr/>
                    <a:lstStyle/>
                    <a:p>
                      <a:pPr algn="l" fontAlgn="ctr"/>
                      <a:r>
                        <a:rPr lang="tr-TR" sz="1100" b="1" u="none" strike="noStrike" dirty="0">
                          <a:effectLst/>
                        </a:rPr>
                        <a:t>1. Bölge</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23.760</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736.427</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748.542</a:t>
                      </a:r>
                    </a:p>
                  </a:txBody>
                  <a:tcPr marL="9525" marR="9525" marT="9525" marB="0" anchor="ctr"/>
                </a:tc>
                <a:extLst>
                  <a:ext uri="{0D108BD9-81ED-4DB2-BD59-A6C34878D82A}">
                    <a16:rowId xmlns:a16="http://schemas.microsoft.com/office/drawing/2014/main" val="2659702601"/>
                  </a:ext>
                </a:extLst>
              </a:tr>
              <a:tr h="244156">
                <a:tc>
                  <a:txBody>
                    <a:bodyPr/>
                    <a:lstStyle/>
                    <a:p>
                      <a:pPr algn="l" fontAlgn="ctr"/>
                      <a:r>
                        <a:rPr lang="tr-TR" sz="1100" b="1" u="none" strike="noStrike" dirty="0">
                          <a:effectLst/>
                        </a:rPr>
                        <a:t>2. Bölge</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10.760</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327.830</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291.261</a:t>
                      </a:r>
                    </a:p>
                  </a:txBody>
                  <a:tcPr marL="9525" marR="9525" marT="9525" marB="0" anchor="ctr"/>
                </a:tc>
                <a:extLst>
                  <a:ext uri="{0D108BD9-81ED-4DB2-BD59-A6C34878D82A}">
                    <a16:rowId xmlns:a16="http://schemas.microsoft.com/office/drawing/2014/main" val="629943379"/>
                  </a:ext>
                </a:extLst>
              </a:tr>
              <a:tr h="244156">
                <a:tc>
                  <a:txBody>
                    <a:bodyPr/>
                    <a:lstStyle/>
                    <a:p>
                      <a:pPr algn="l" fontAlgn="ctr"/>
                      <a:r>
                        <a:rPr lang="tr-TR" sz="1100" b="1" u="none" strike="noStrike" dirty="0">
                          <a:effectLst/>
                        </a:rPr>
                        <a:t>3. Bölge</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8.674</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321.746</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228.574</a:t>
                      </a:r>
                    </a:p>
                  </a:txBody>
                  <a:tcPr marL="9525" marR="9525" marT="9525" marB="0" anchor="ctr"/>
                </a:tc>
                <a:extLst>
                  <a:ext uri="{0D108BD9-81ED-4DB2-BD59-A6C34878D82A}">
                    <a16:rowId xmlns:a16="http://schemas.microsoft.com/office/drawing/2014/main" val="2344863763"/>
                  </a:ext>
                </a:extLst>
              </a:tr>
              <a:tr h="255782">
                <a:tc>
                  <a:txBody>
                    <a:bodyPr/>
                    <a:lstStyle/>
                    <a:p>
                      <a:pPr algn="l" fontAlgn="ctr"/>
                      <a:r>
                        <a:rPr lang="tr-TR" sz="1100" b="1" u="none" strike="noStrike" dirty="0">
                          <a:effectLst/>
                        </a:rPr>
                        <a:t>4. Bölge</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6.061</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134.151</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187.041</a:t>
                      </a:r>
                    </a:p>
                  </a:txBody>
                  <a:tcPr marL="9525" marR="9525" marT="9525" marB="0" anchor="ctr"/>
                </a:tc>
                <a:extLst>
                  <a:ext uri="{0D108BD9-81ED-4DB2-BD59-A6C34878D82A}">
                    <a16:rowId xmlns:a16="http://schemas.microsoft.com/office/drawing/2014/main" val="598739841"/>
                  </a:ext>
                </a:extLst>
              </a:tr>
              <a:tr h="244156">
                <a:tc>
                  <a:txBody>
                    <a:bodyPr/>
                    <a:lstStyle/>
                    <a:p>
                      <a:pPr algn="l" fontAlgn="ctr"/>
                      <a:r>
                        <a:rPr lang="tr-TR" sz="1100" b="1" u="none" strike="noStrike" dirty="0">
                          <a:effectLst/>
                        </a:rPr>
                        <a:t>5. Bölge</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4.856</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100.226</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169.831</a:t>
                      </a:r>
                    </a:p>
                  </a:txBody>
                  <a:tcPr marL="9525" marR="9525" marT="9525" marB="0" anchor="ctr"/>
                </a:tc>
                <a:extLst>
                  <a:ext uri="{0D108BD9-81ED-4DB2-BD59-A6C34878D82A}">
                    <a16:rowId xmlns:a16="http://schemas.microsoft.com/office/drawing/2014/main" val="1857361794"/>
                  </a:ext>
                </a:extLst>
              </a:tr>
              <a:tr h="255782">
                <a:tc>
                  <a:txBody>
                    <a:bodyPr/>
                    <a:lstStyle/>
                    <a:p>
                      <a:pPr algn="l" fontAlgn="ctr"/>
                      <a:r>
                        <a:rPr lang="tr-TR" sz="1100" b="1" u="none" strike="noStrike" dirty="0">
                          <a:effectLst/>
                        </a:rPr>
                        <a:t>6. Bölge</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7.547</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72.407</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471.016</a:t>
                      </a:r>
                    </a:p>
                  </a:txBody>
                  <a:tcPr marL="9525" marR="9525" marT="9525" marB="0" anchor="ctr"/>
                </a:tc>
                <a:extLst>
                  <a:ext uri="{0D108BD9-81ED-4DB2-BD59-A6C34878D82A}">
                    <a16:rowId xmlns:a16="http://schemas.microsoft.com/office/drawing/2014/main" val="2914029562"/>
                  </a:ext>
                </a:extLst>
              </a:tr>
              <a:tr h="244156">
                <a:tc>
                  <a:txBody>
                    <a:bodyPr/>
                    <a:lstStyle/>
                    <a:p>
                      <a:pPr algn="l" fontAlgn="ctr"/>
                      <a:r>
                        <a:rPr lang="tr-TR" sz="1100" b="1" u="none" strike="noStrike" dirty="0">
                          <a:effectLst/>
                        </a:rPr>
                        <a:t>Muhtelif Bölge</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141</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54.075</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8.539</a:t>
                      </a:r>
                    </a:p>
                  </a:txBody>
                  <a:tcPr marL="9525" marR="9525" marT="9525" marB="0" anchor="ctr"/>
                </a:tc>
                <a:extLst>
                  <a:ext uri="{0D108BD9-81ED-4DB2-BD59-A6C34878D82A}">
                    <a16:rowId xmlns:a16="http://schemas.microsoft.com/office/drawing/2014/main" val="3227587760"/>
                  </a:ext>
                </a:extLst>
              </a:tr>
              <a:tr h="267408">
                <a:tc>
                  <a:txBody>
                    <a:bodyPr/>
                    <a:lstStyle/>
                    <a:p>
                      <a:pPr algn="l" fontAlgn="ctr"/>
                      <a:r>
                        <a:rPr lang="tr-TR" sz="1200" u="none" strike="noStrike" dirty="0">
                          <a:effectLst/>
                        </a:rPr>
                        <a:t>Genel Toplam</a:t>
                      </a:r>
                      <a:endParaRPr lang="tr-TR" sz="12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200" b="1" i="0" u="none" strike="noStrike">
                          <a:solidFill>
                            <a:srgbClr val="000080"/>
                          </a:solidFill>
                          <a:effectLst/>
                          <a:latin typeface="Calibri" panose="020F0502020204030204" pitchFamily="34" charset="0"/>
                        </a:rPr>
                        <a:t>61.799</a:t>
                      </a:r>
                    </a:p>
                  </a:txBody>
                  <a:tcPr marL="9525" marR="9525" marT="9525" marB="0" anchor="ctr"/>
                </a:tc>
                <a:tc>
                  <a:txBody>
                    <a:bodyPr/>
                    <a:lstStyle/>
                    <a:p>
                      <a:pPr algn="ctr" fontAlgn="ctr"/>
                      <a:r>
                        <a:rPr lang="tr-TR" sz="1200" b="1" i="0" u="none" strike="noStrike">
                          <a:solidFill>
                            <a:srgbClr val="000080"/>
                          </a:solidFill>
                          <a:effectLst/>
                          <a:latin typeface="Calibri" panose="020F0502020204030204" pitchFamily="34" charset="0"/>
                        </a:rPr>
                        <a:t>1.746.860</a:t>
                      </a:r>
                    </a:p>
                  </a:txBody>
                  <a:tcPr marL="9525"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2.104.804</a:t>
                      </a:r>
                    </a:p>
                  </a:txBody>
                  <a:tcPr marL="9525" marR="9525" marT="9525" marB="0" anchor="ctr"/>
                </a:tc>
                <a:extLst>
                  <a:ext uri="{0D108BD9-81ED-4DB2-BD59-A6C34878D82A}">
                    <a16:rowId xmlns:a16="http://schemas.microsoft.com/office/drawing/2014/main" val="757287506"/>
                  </a:ext>
                </a:extLst>
              </a:tr>
            </a:tbl>
          </a:graphicData>
        </a:graphic>
      </p:graphicFrame>
      <p:graphicFrame>
        <p:nvGraphicFramePr>
          <p:cNvPr id="15" name="Tablo 14">
            <a:extLst>
              <a:ext uri="{FF2B5EF4-FFF2-40B4-BE49-F238E27FC236}">
                <a16:creationId xmlns:a16="http://schemas.microsoft.com/office/drawing/2014/main" id="{930D3063-6271-4811-BD6C-935BEC8BD58B}"/>
              </a:ext>
            </a:extLst>
          </p:cNvPr>
          <p:cNvGraphicFramePr>
            <a:graphicFrameLocks noGrp="1"/>
          </p:cNvGraphicFramePr>
          <p:nvPr>
            <p:extLst>
              <p:ext uri="{D42A27DB-BD31-4B8C-83A1-F6EECF244321}">
                <p14:modId xmlns:p14="http://schemas.microsoft.com/office/powerpoint/2010/main" val="2331143236"/>
              </p:ext>
            </p:extLst>
          </p:nvPr>
        </p:nvGraphicFramePr>
        <p:xfrm>
          <a:off x="6272982" y="1856148"/>
          <a:ext cx="5413867" cy="2411730"/>
        </p:xfrm>
        <a:graphic>
          <a:graphicData uri="http://schemas.openxmlformats.org/drawingml/2006/table">
            <a:tbl>
              <a:tblPr firstRow="1" lastRow="1" bandRow="1">
                <a:tableStyleId>{21E4AEA4-8DFA-4A89-87EB-49C32662AFE0}</a:tableStyleId>
              </a:tblPr>
              <a:tblGrid>
                <a:gridCol w="1733068">
                  <a:extLst>
                    <a:ext uri="{9D8B030D-6E8A-4147-A177-3AD203B41FA5}">
                      <a16:colId xmlns:a16="http://schemas.microsoft.com/office/drawing/2014/main" val="4237880428"/>
                    </a:ext>
                  </a:extLst>
                </a:gridCol>
                <a:gridCol w="1226933">
                  <a:extLst>
                    <a:ext uri="{9D8B030D-6E8A-4147-A177-3AD203B41FA5}">
                      <a16:colId xmlns:a16="http://schemas.microsoft.com/office/drawing/2014/main" val="3447966321"/>
                    </a:ext>
                  </a:extLst>
                </a:gridCol>
                <a:gridCol w="1226933">
                  <a:extLst>
                    <a:ext uri="{9D8B030D-6E8A-4147-A177-3AD203B41FA5}">
                      <a16:colId xmlns:a16="http://schemas.microsoft.com/office/drawing/2014/main" val="2210792109"/>
                    </a:ext>
                  </a:extLst>
                </a:gridCol>
                <a:gridCol w="1226933">
                  <a:extLst>
                    <a:ext uri="{9D8B030D-6E8A-4147-A177-3AD203B41FA5}">
                      <a16:colId xmlns:a16="http://schemas.microsoft.com/office/drawing/2014/main" val="2809794646"/>
                    </a:ext>
                  </a:extLst>
                </a:gridCol>
              </a:tblGrid>
              <a:tr h="556263">
                <a:tc>
                  <a:txBody>
                    <a:bodyPr/>
                    <a:lstStyle/>
                    <a:p>
                      <a:pPr algn="ctr" fontAlgn="ctr"/>
                      <a:r>
                        <a:rPr lang="tr-TR" sz="1200" u="none" strike="noStrike" dirty="0">
                          <a:effectLst/>
                        </a:rPr>
                        <a:t>Destek Sınıfı</a:t>
                      </a:r>
                      <a:endParaRPr lang="tr-TR" sz="1200" b="1" i="0" u="none" strike="noStrike"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Belge Adedi</a:t>
                      </a:r>
                      <a:endParaRPr lang="tr-TR" sz="1200" b="1" i="0" u="none" strike="noStrike"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noProof="0" dirty="0">
                          <a:effectLst/>
                        </a:rPr>
                        <a:t>Sabit Yatırım Tutarı (Milyon  TL)</a:t>
                      </a:r>
                      <a:endParaRPr lang="tr-TR" sz="1200" b="1" i="0" u="none" strike="noStrike" noProof="0"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İstihdam</a:t>
                      </a:r>
                      <a:endParaRPr lang="tr-TR" sz="1200" b="1" i="0" u="none" strike="noStrike" dirty="0">
                        <a:solidFill>
                          <a:srgbClr val="9933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34597967"/>
                  </a:ext>
                </a:extLst>
              </a:tr>
              <a:tr h="282367">
                <a:tc>
                  <a:txBody>
                    <a:bodyPr/>
                    <a:lstStyle/>
                    <a:p>
                      <a:pPr algn="l" fontAlgn="ctr"/>
                      <a:r>
                        <a:rPr lang="tr-TR" sz="1100" b="1" u="none" strike="noStrike" dirty="0">
                          <a:effectLst/>
                        </a:rPr>
                        <a:t>Bölgesel</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28.867</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734.000</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1.314.622</a:t>
                      </a:r>
                    </a:p>
                  </a:txBody>
                  <a:tcPr marL="9525" marR="9525" marT="9525" marB="0" anchor="ctr"/>
                </a:tc>
                <a:extLst>
                  <a:ext uri="{0D108BD9-81ED-4DB2-BD59-A6C34878D82A}">
                    <a16:rowId xmlns:a16="http://schemas.microsoft.com/office/drawing/2014/main" val="2477300411"/>
                  </a:ext>
                </a:extLst>
              </a:tr>
              <a:tr h="296485">
                <a:tc>
                  <a:txBody>
                    <a:bodyPr/>
                    <a:lstStyle/>
                    <a:p>
                      <a:pPr algn="l" fontAlgn="ctr"/>
                      <a:r>
                        <a:rPr lang="tr-TR" sz="1100" b="1" u="none" strike="noStrike" dirty="0">
                          <a:effectLst/>
                        </a:rPr>
                        <a:t>Büyük Ölçekli</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99</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83.286</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53.714</a:t>
                      </a:r>
                    </a:p>
                  </a:txBody>
                  <a:tcPr marL="9525" marR="9525" marT="9525" marB="0" anchor="ctr"/>
                </a:tc>
                <a:extLst>
                  <a:ext uri="{0D108BD9-81ED-4DB2-BD59-A6C34878D82A}">
                    <a16:rowId xmlns:a16="http://schemas.microsoft.com/office/drawing/2014/main" val="3512386908"/>
                  </a:ext>
                </a:extLst>
              </a:tr>
              <a:tr h="296485">
                <a:tc>
                  <a:txBody>
                    <a:bodyPr/>
                    <a:lstStyle/>
                    <a:p>
                      <a:pPr algn="l" fontAlgn="ctr"/>
                      <a:r>
                        <a:rPr lang="tr-TR" sz="1100" b="1" u="none" strike="noStrike" dirty="0">
                          <a:effectLst/>
                        </a:rPr>
                        <a:t>Genel</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25.297</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474.125</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333.601</a:t>
                      </a:r>
                    </a:p>
                  </a:txBody>
                  <a:tcPr marL="9525" marR="9525" marT="9525" marB="0" anchor="ctr"/>
                </a:tc>
                <a:extLst>
                  <a:ext uri="{0D108BD9-81ED-4DB2-BD59-A6C34878D82A}">
                    <a16:rowId xmlns:a16="http://schemas.microsoft.com/office/drawing/2014/main" val="235213582"/>
                  </a:ext>
                </a:extLst>
              </a:tr>
              <a:tr h="310603">
                <a:tc>
                  <a:txBody>
                    <a:bodyPr/>
                    <a:lstStyle/>
                    <a:p>
                      <a:pPr algn="l" fontAlgn="ctr"/>
                      <a:r>
                        <a:rPr lang="tr-TR" sz="1100" b="1" u="none" strike="noStrike" dirty="0">
                          <a:effectLst/>
                        </a:rPr>
                        <a:t>Öncelikli </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7.453</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265.219</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374.437</a:t>
                      </a:r>
                    </a:p>
                  </a:txBody>
                  <a:tcPr marL="9525" marR="9525" marT="9525" marB="0" anchor="ctr"/>
                </a:tc>
                <a:extLst>
                  <a:ext uri="{0D108BD9-81ED-4DB2-BD59-A6C34878D82A}">
                    <a16:rowId xmlns:a16="http://schemas.microsoft.com/office/drawing/2014/main" val="3641363820"/>
                  </a:ext>
                </a:extLst>
              </a:tr>
              <a:tr h="29648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100" b="1" u="none" strike="noStrike" dirty="0">
                          <a:effectLst/>
                        </a:rPr>
                        <a:t>Stratejik Yatırımlar </a:t>
                      </a:r>
                      <a:endParaRPr lang="tr-TR" sz="1100" b="1" i="0" u="none" strike="noStrike" dirty="0">
                        <a:solidFill>
                          <a:srgbClr val="000080"/>
                        </a:solidFill>
                        <a:effectLst/>
                        <a:latin typeface="Calibri" panose="020F0502020204030204" pitchFamily="34" charset="0"/>
                      </a:endParaRPr>
                    </a:p>
                    <a:p>
                      <a:pPr algn="l" fontAlgn="ct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83</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190.230</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28.430</a:t>
                      </a:r>
                    </a:p>
                  </a:txBody>
                  <a:tcPr marL="9525" marR="9525" marT="9525" marB="0" anchor="ctr"/>
                </a:tc>
                <a:extLst>
                  <a:ext uri="{0D108BD9-81ED-4DB2-BD59-A6C34878D82A}">
                    <a16:rowId xmlns:a16="http://schemas.microsoft.com/office/drawing/2014/main" val="712908405"/>
                  </a:ext>
                </a:extLst>
              </a:tr>
              <a:tr h="324722">
                <a:tc>
                  <a:txBody>
                    <a:bodyPr/>
                    <a:lstStyle/>
                    <a:p>
                      <a:pPr algn="l" fontAlgn="ctr"/>
                      <a:r>
                        <a:rPr lang="tr-TR" sz="1200" u="none" strike="noStrike" dirty="0">
                          <a:effectLst/>
                        </a:rPr>
                        <a:t>Genel Toplam</a:t>
                      </a:r>
                      <a:endParaRPr lang="tr-TR" sz="12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61.799</a:t>
                      </a:r>
                    </a:p>
                  </a:txBody>
                  <a:tcPr marL="9525"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1.746.860</a:t>
                      </a:r>
                    </a:p>
                  </a:txBody>
                  <a:tcPr marL="9525"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2.104.804</a:t>
                      </a:r>
                    </a:p>
                  </a:txBody>
                  <a:tcPr marL="9525" marR="9525" marT="9525" marB="0" anchor="ctr"/>
                </a:tc>
                <a:extLst>
                  <a:ext uri="{0D108BD9-81ED-4DB2-BD59-A6C34878D82A}">
                    <a16:rowId xmlns:a16="http://schemas.microsoft.com/office/drawing/2014/main" val="2361950627"/>
                  </a:ext>
                </a:extLst>
              </a:tr>
            </a:tbl>
          </a:graphicData>
        </a:graphic>
      </p:graphicFrame>
      <p:graphicFrame>
        <p:nvGraphicFramePr>
          <p:cNvPr id="16" name="Tablo 15">
            <a:extLst>
              <a:ext uri="{FF2B5EF4-FFF2-40B4-BE49-F238E27FC236}">
                <a16:creationId xmlns:a16="http://schemas.microsoft.com/office/drawing/2014/main" id="{6E7BE475-FEB1-4BE3-AABD-BC4BF762CC06}"/>
              </a:ext>
            </a:extLst>
          </p:cNvPr>
          <p:cNvGraphicFramePr>
            <a:graphicFrameLocks noGrp="1"/>
          </p:cNvGraphicFramePr>
          <p:nvPr>
            <p:extLst>
              <p:ext uri="{D42A27DB-BD31-4B8C-83A1-F6EECF244321}">
                <p14:modId xmlns:p14="http://schemas.microsoft.com/office/powerpoint/2010/main" val="3724240753"/>
              </p:ext>
            </p:extLst>
          </p:nvPr>
        </p:nvGraphicFramePr>
        <p:xfrm>
          <a:off x="6272977" y="4600810"/>
          <a:ext cx="5413872" cy="2154653"/>
        </p:xfrm>
        <a:graphic>
          <a:graphicData uri="http://schemas.openxmlformats.org/drawingml/2006/table">
            <a:tbl>
              <a:tblPr firstRow="1" lastRow="1" bandRow="1">
                <a:tableStyleId>{5C22544A-7EE6-4342-B048-85BDC9FD1C3A}</a:tableStyleId>
              </a:tblPr>
              <a:tblGrid>
                <a:gridCol w="1733070">
                  <a:extLst>
                    <a:ext uri="{9D8B030D-6E8A-4147-A177-3AD203B41FA5}">
                      <a16:colId xmlns:a16="http://schemas.microsoft.com/office/drawing/2014/main" val="2474730161"/>
                    </a:ext>
                  </a:extLst>
                </a:gridCol>
                <a:gridCol w="1226934">
                  <a:extLst>
                    <a:ext uri="{9D8B030D-6E8A-4147-A177-3AD203B41FA5}">
                      <a16:colId xmlns:a16="http://schemas.microsoft.com/office/drawing/2014/main" val="201330565"/>
                    </a:ext>
                  </a:extLst>
                </a:gridCol>
                <a:gridCol w="1226934">
                  <a:extLst>
                    <a:ext uri="{9D8B030D-6E8A-4147-A177-3AD203B41FA5}">
                      <a16:colId xmlns:a16="http://schemas.microsoft.com/office/drawing/2014/main" val="8927016"/>
                    </a:ext>
                  </a:extLst>
                </a:gridCol>
                <a:gridCol w="1226934">
                  <a:extLst>
                    <a:ext uri="{9D8B030D-6E8A-4147-A177-3AD203B41FA5}">
                      <a16:colId xmlns:a16="http://schemas.microsoft.com/office/drawing/2014/main" val="1468023818"/>
                    </a:ext>
                  </a:extLst>
                </a:gridCol>
              </a:tblGrid>
              <a:tr h="676981">
                <a:tc>
                  <a:txBody>
                    <a:bodyPr/>
                    <a:lstStyle/>
                    <a:p>
                      <a:pPr algn="ctr" fontAlgn="ctr"/>
                      <a:r>
                        <a:rPr lang="tr-TR" sz="1200" u="none" strike="noStrike" dirty="0">
                          <a:effectLst/>
                        </a:rPr>
                        <a:t>Yatırımın Cinsi</a:t>
                      </a:r>
                      <a:endParaRPr lang="tr-TR" sz="1200" b="1" i="0" u="none" strike="noStrike"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Belge Adedi</a:t>
                      </a:r>
                      <a:endParaRPr lang="tr-TR" sz="1200" b="1" i="0" u="none" strike="noStrike"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noProof="0" dirty="0">
                          <a:effectLst/>
                        </a:rPr>
                        <a:t>Sabit Yatırım Tutarı (Milyon  TL)</a:t>
                      </a:r>
                      <a:endParaRPr lang="tr-TR" sz="1200" b="1" i="0" u="none" strike="noStrike" noProof="0"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İstihdam</a:t>
                      </a:r>
                      <a:endParaRPr lang="tr-TR" sz="1200" b="1" i="0" u="none" strike="noStrike" dirty="0">
                        <a:solidFill>
                          <a:srgbClr val="9933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92787130"/>
                  </a:ext>
                </a:extLst>
              </a:tr>
              <a:tr h="36082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100" b="1" u="none" strike="noStrike" dirty="0">
                          <a:effectLst/>
                        </a:rPr>
                        <a:t>Tevsi</a:t>
                      </a:r>
                      <a:endParaRPr lang="tr-TR" sz="1100" b="1" i="0" u="none" strike="noStrike" dirty="0">
                        <a:solidFill>
                          <a:srgbClr val="000080"/>
                        </a:solidFill>
                        <a:effectLst/>
                        <a:latin typeface="Calibri" panose="020F0502020204030204" pitchFamily="34" charset="0"/>
                      </a:endParaRPr>
                    </a:p>
                    <a:p>
                      <a:pPr algn="l" fontAlgn="ct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18.607</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533.112</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512.166</a:t>
                      </a:r>
                    </a:p>
                  </a:txBody>
                  <a:tcPr marL="9525" marR="9525" marT="9525" marB="0" anchor="ctr"/>
                </a:tc>
                <a:extLst>
                  <a:ext uri="{0D108BD9-81ED-4DB2-BD59-A6C34878D82A}">
                    <a16:rowId xmlns:a16="http://schemas.microsoft.com/office/drawing/2014/main" val="1451449858"/>
                  </a:ext>
                </a:extLst>
              </a:tr>
              <a:tr h="36082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100" b="1" u="none" strike="noStrike" dirty="0">
                          <a:effectLst/>
                        </a:rPr>
                        <a:t>Komple Yeni</a:t>
                      </a:r>
                      <a:endParaRPr lang="tr-TR" sz="1100" b="1" i="0" u="none" strike="noStrike" dirty="0">
                        <a:solidFill>
                          <a:srgbClr val="000080"/>
                        </a:solidFill>
                        <a:effectLst/>
                        <a:latin typeface="Calibri" panose="020F0502020204030204" pitchFamily="34" charset="0"/>
                      </a:endParaRPr>
                    </a:p>
                    <a:p>
                      <a:pPr algn="l" fontAlgn="ct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38.322</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1.039.057</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1.526.188</a:t>
                      </a:r>
                    </a:p>
                  </a:txBody>
                  <a:tcPr marL="9525" marR="9525" marT="9525" marB="0" anchor="ctr"/>
                </a:tc>
                <a:extLst>
                  <a:ext uri="{0D108BD9-81ED-4DB2-BD59-A6C34878D82A}">
                    <a16:rowId xmlns:a16="http://schemas.microsoft.com/office/drawing/2014/main" val="1605473879"/>
                  </a:ext>
                </a:extLst>
              </a:tr>
              <a:tr h="360827">
                <a:tc>
                  <a:txBody>
                    <a:bodyPr/>
                    <a:lstStyle/>
                    <a:p>
                      <a:pPr algn="l" fontAlgn="ctr"/>
                      <a:r>
                        <a:rPr lang="tr-TR" sz="1100" b="1" u="none" strike="noStrike" dirty="0">
                          <a:effectLst/>
                        </a:rPr>
                        <a:t>Diğer</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4.870</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174.692</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66.450</a:t>
                      </a:r>
                    </a:p>
                  </a:txBody>
                  <a:tcPr marL="9525" marR="9525" marT="9525" marB="0" anchor="ctr"/>
                </a:tc>
                <a:extLst>
                  <a:ext uri="{0D108BD9-81ED-4DB2-BD59-A6C34878D82A}">
                    <a16:rowId xmlns:a16="http://schemas.microsoft.com/office/drawing/2014/main" val="2688406516"/>
                  </a:ext>
                </a:extLst>
              </a:tr>
              <a:tr h="395191">
                <a:tc>
                  <a:txBody>
                    <a:bodyPr/>
                    <a:lstStyle/>
                    <a:p>
                      <a:pPr algn="l" fontAlgn="ctr"/>
                      <a:r>
                        <a:rPr lang="tr-TR" sz="1200" u="none" strike="noStrike" dirty="0">
                          <a:effectLst/>
                        </a:rPr>
                        <a:t>Genel Toplam</a:t>
                      </a:r>
                      <a:endParaRPr lang="tr-TR" sz="12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61.799</a:t>
                      </a:r>
                    </a:p>
                  </a:txBody>
                  <a:tcPr marL="9525"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1.746.860</a:t>
                      </a:r>
                    </a:p>
                  </a:txBody>
                  <a:tcPr marL="9525"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2.104.804</a:t>
                      </a:r>
                    </a:p>
                  </a:txBody>
                  <a:tcPr marL="9525" marR="9525" marT="9525" marB="0" anchor="ctr"/>
                </a:tc>
                <a:extLst>
                  <a:ext uri="{0D108BD9-81ED-4DB2-BD59-A6C34878D82A}">
                    <a16:rowId xmlns:a16="http://schemas.microsoft.com/office/drawing/2014/main" val="1327806585"/>
                  </a:ext>
                </a:extLst>
              </a:tr>
            </a:tbl>
          </a:graphicData>
        </a:graphic>
      </p:graphicFrame>
      <p:graphicFrame>
        <p:nvGraphicFramePr>
          <p:cNvPr id="17" name="Tablo 16">
            <a:extLst>
              <a:ext uri="{FF2B5EF4-FFF2-40B4-BE49-F238E27FC236}">
                <a16:creationId xmlns:a16="http://schemas.microsoft.com/office/drawing/2014/main" id="{B88D96F0-02EC-45DF-AC02-EC3F36785CA2}"/>
              </a:ext>
            </a:extLst>
          </p:cNvPr>
          <p:cNvGraphicFramePr>
            <a:graphicFrameLocks noGrp="1"/>
          </p:cNvGraphicFramePr>
          <p:nvPr>
            <p:extLst>
              <p:ext uri="{D42A27DB-BD31-4B8C-83A1-F6EECF244321}">
                <p14:modId xmlns:p14="http://schemas.microsoft.com/office/powerpoint/2010/main" val="1245471367"/>
              </p:ext>
            </p:extLst>
          </p:nvPr>
        </p:nvGraphicFramePr>
        <p:xfrm>
          <a:off x="505149" y="4599979"/>
          <a:ext cx="5413872" cy="2155483"/>
        </p:xfrm>
        <a:graphic>
          <a:graphicData uri="http://schemas.openxmlformats.org/drawingml/2006/table">
            <a:tbl>
              <a:tblPr firstRow="1" lastRow="1" bandRow="1">
                <a:tableStyleId>{93296810-A885-4BE3-A3E7-6D5BEEA58F35}</a:tableStyleId>
              </a:tblPr>
              <a:tblGrid>
                <a:gridCol w="1733070">
                  <a:extLst>
                    <a:ext uri="{9D8B030D-6E8A-4147-A177-3AD203B41FA5}">
                      <a16:colId xmlns:a16="http://schemas.microsoft.com/office/drawing/2014/main" val="2306442923"/>
                    </a:ext>
                  </a:extLst>
                </a:gridCol>
                <a:gridCol w="1226934">
                  <a:extLst>
                    <a:ext uri="{9D8B030D-6E8A-4147-A177-3AD203B41FA5}">
                      <a16:colId xmlns:a16="http://schemas.microsoft.com/office/drawing/2014/main" val="2840789018"/>
                    </a:ext>
                  </a:extLst>
                </a:gridCol>
                <a:gridCol w="1226934">
                  <a:extLst>
                    <a:ext uri="{9D8B030D-6E8A-4147-A177-3AD203B41FA5}">
                      <a16:colId xmlns:a16="http://schemas.microsoft.com/office/drawing/2014/main" val="2626312783"/>
                    </a:ext>
                  </a:extLst>
                </a:gridCol>
                <a:gridCol w="1226934">
                  <a:extLst>
                    <a:ext uri="{9D8B030D-6E8A-4147-A177-3AD203B41FA5}">
                      <a16:colId xmlns:a16="http://schemas.microsoft.com/office/drawing/2014/main" val="2906451084"/>
                    </a:ext>
                  </a:extLst>
                </a:gridCol>
              </a:tblGrid>
              <a:tr h="507324">
                <a:tc>
                  <a:txBody>
                    <a:bodyPr/>
                    <a:lstStyle/>
                    <a:p>
                      <a:pPr algn="ctr" fontAlgn="ctr"/>
                      <a:r>
                        <a:rPr lang="tr-TR" sz="1200" u="none" strike="noStrike" dirty="0">
                          <a:effectLst/>
                        </a:rPr>
                        <a:t>Sektörü</a:t>
                      </a:r>
                      <a:endParaRPr lang="tr-TR" sz="1200" b="1" i="0" u="none" strike="noStrike"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noProof="0">
                          <a:effectLst/>
                        </a:rPr>
                        <a:t>Belge Adedi</a:t>
                      </a:r>
                      <a:endParaRPr lang="tr-TR" sz="1200" b="1" i="0" u="none" strike="noStrike" noProof="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noProof="0" dirty="0">
                          <a:effectLst/>
                        </a:rPr>
                        <a:t>Sabit Yatırım Tutarı </a:t>
                      </a:r>
                    </a:p>
                    <a:p>
                      <a:pPr algn="ctr" fontAlgn="ctr"/>
                      <a:r>
                        <a:rPr lang="tr-TR" sz="1200" u="none" strike="noStrike" noProof="0" dirty="0">
                          <a:effectLst/>
                        </a:rPr>
                        <a:t>(Milyon  TL)</a:t>
                      </a:r>
                      <a:endParaRPr lang="tr-TR" sz="1200" b="1" i="0" u="none" strike="noStrike" noProof="0"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İstihdam</a:t>
                      </a:r>
                      <a:endParaRPr lang="tr-TR" sz="1200" b="1" i="0" u="none" strike="noStrike" dirty="0">
                        <a:solidFill>
                          <a:srgbClr val="9933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5940288"/>
                  </a:ext>
                </a:extLst>
              </a:tr>
              <a:tr h="257525">
                <a:tc>
                  <a:txBody>
                    <a:bodyPr/>
                    <a:lstStyle/>
                    <a:p>
                      <a:pPr algn="l" fontAlgn="ctr"/>
                      <a:r>
                        <a:rPr lang="tr-TR" sz="1100" b="1" u="none" strike="noStrike" dirty="0">
                          <a:effectLst/>
                        </a:rPr>
                        <a:t>ENERJİ</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7.944</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324.543</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39.207</a:t>
                      </a:r>
                    </a:p>
                  </a:txBody>
                  <a:tcPr marL="9525" marR="9525" marT="9525" marB="0" anchor="ctr"/>
                </a:tc>
                <a:extLst>
                  <a:ext uri="{0D108BD9-81ED-4DB2-BD59-A6C34878D82A}">
                    <a16:rowId xmlns:a16="http://schemas.microsoft.com/office/drawing/2014/main" val="435371588"/>
                  </a:ext>
                </a:extLst>
              </a:tr>
              <a:tr h="270401">
                <a:tc>
                  <a:txBody>
                    <a:bodyPr/>
                    <a:lstStyle/>
                    <a:p>
                      <a:pPr algn="l" fontAlgn="ctr"/>
                      <a:r>
                        <a:rPr lang="tr-TR" sz="1100" b="1" u="none" strike="noStrike" dirty="0">
                          <a:effectLst/>
                        </a:rPr>
                        <a:t>HİZMETLER</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11.601</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421.701</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612.263</a:t>
                      </a:r>
                    </a:p>
                  </a:txBody>
                  <a:tcPr marL="9525" marR="9525" marT="9525" marB="0" anchor="ctr"/>
                </a:tc>
                <a:extLst>
                  <a:ext uri="{0D108BD9-81ED-4DB2-BD59-A6C34878D82A}">
                    <a16:rowId xmlns:a16="http://schemas.microsoft.com/office/drawing/2014/main" val="4122598973"/>
                  </a:ext>
                </a:extLst>
              </a:tr>
              <a:tr h="270401">
                <a:tc>
                  <a:txBody>
                    <a:bodyPr/>
                    <a:lstStyle/>
                    <a:p>
                      <a:pPr algn="l" fontAlgn="ctr"/>
                      <a:r>
                        <a:rPr lang="tr-TR" sz="1100" b="1" u="none" strike="noStrike" dirty="0">
                          <a:effectLst/>
                        </a:rPr>
                        <a:t>İMALAT</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37.274</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906.855</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1.349.404</a:t>
                      </a:r>
                    </a:p>
                  </a:txBody>
                  <a:tcPr marL="9525" marR="9525" marT="9525" marB="0" anchor="ctr"/>
                </a:tc>
                <a:extLst>
                  <a:ext uri="{0D108BD9-81ED-4DB2-BD59-A6C34878D82A}">
                    <a16:rowId xmlns:a16="http://schemas.microsoft.com/office/drawing/2014/main" val="2408432413"/>
                  </a:ext>
                </a:extLst>
              </a:tr>
              <a:tr h="283277">
                <a:tc>
                  <a:txBody>
                    <a:bodyPr/>
                    <a:lstStyle/>
                    <a:p>
                      <a:pPr algn="l" fontAlgn="ctr"/>
                      <a:r>
                        <a:rPr lang="tr-TR" sz="1100" b="1" u="none" strike="noStrike" dirty="0">
                          <a:effectLst/>
                        </a:rPr>
                        <a:t>MADENCİLİK</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1.793</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69.298</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57.155</a:t>
                      </a:r>
                    </a:p>
                  </a:txBody>
                  <a:tcPr marL="9525" marR="9525" marT="9525" marB="0" anchor="ctr"/>
                </a:tc>
                <a:extLst>
                  <a:ext uri="{0D108BD9-81ED-4DB2-BD59-A6C34878D82A}">
                    <a16:rowId xmlns:a16="http://schemas.microsoft.com/office/drawing/2014/main" val="1571118388"/>
                  </a:ext>
                </a:extLst>
              </a:tr>
              <a:tr h="270401">
                <a:tc>
                  <a:txBody>
                    <a:bodyPr/>
                    <a:lstStyle/>
                    <a:p>
                      <a:pPr algn="l" fontAlgn="ctr"/>
                      <a:r>
                        <a:rPr lang="tr-TR" sz="1100" b="1" u="none" strike="noStrike" dirty="0">
                          <a:effectLst/>
                        </a:rPr>
                        <a:t>TARIM</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3.187</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24.463</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46.775</a:t>
                      </a:r>
                    </a:p>
                  </a:txBody>
                  <a:tcPr marL="9525" marR="9525" marT="9525" marB="0" anchor="ctr"/>
                </a:tc>
                <a:extLst>
                  <a:ext uri="{0D108BD9-81ED-4DB2-BD59-A6C34878D82A}">
                    <a16:rowId xmlns:a16="http://schemas.microsoft.com/office/drawing/2014/main" val="3449049055"/>
                  </a:ext>
                </a:extLst>
              </a:tr>
              <a:tr h="296154">
                <a:tc>
                  <a:txBody>
                    <a:bodyPr/>
                    <a:lstStyle/>
                    <a:p>
                      <a:pPr algn="l" fontAlgn="ctr"/>
                      <a:r>
                        <a:rPr lang="tr-TR" sz="1200" u="none" strike="noStrike" dirty="0">
                          <a:effectLst/>
                        </a:rPr>
                        <a:t>Genel Toplam</a:t>
                      </a:r>
                      <a:endParaRPr lang="tr-TR" sz="12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200" b="1" i="0" u="none" strike="noStrike">
                          <a:solidFill>
                            <a:srgbClr val="000080"/>
                          </a:solidFill>
                          <a:effectLst/>
                          <a:latin typeface="Calibri" panose="020F0502020204030204" pitchFamily="34" charset="0"/>
                        </a:rPr>
                        <a:t>61.799</a:t>
                      </a:r>
                    </a:p>
                  </a:txBody>
                  <a:tcPr marL="9525" marR="9525" marT="9525" marB="0" anchor="ctr"/>
                </a:tc>
                <a:tc>
                  <a:txBody>
                    <a:bodyPr/>
                    <a:lstStyle/>
                    <a:p>
                      <a:pPr algn="ctr" fontAlgn="ctr"/>
                      <a:r>
                        <a:rPr lang="tr-TR" sz="1200" b="1" i="0" u="none" strike="noStrike">
                          <a:solidFill>
                            <a:srgbClr val="000080"/>
                          </a:solidFill>
                          <a:effectLst/>
                          <a:latin typeface="Calibri" panose="020F0502020204030204" pitchFamily="34" charset="0"/>
                        </a:rPr>
                        <a:t>1.746.860</a:t>
                      </a:r>
                    </a:p>
                  </a:txBody>
                  <a:tcPr marL="9525"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2.104.804</a:t>
                      </a:r>
                    </a:p>
                  </a:txBody>
                  <a:tcPr marL="9525" marR="9525" marT="9525" marB="0" anchor="ctr"/>
                </a:tc>
                <a:extLst>
                  <a:ext uri="{0D108BD9-81ED-4DB2-BD59-A6C34878D82A}">
                    <a16:rowId xmlns:a16="http://schemas.microsoft.com/office/drawing/2014/main" val="2234036381"/>
                  </a:ext>
                </a:extLst>
              </a:tr>
            </a:tbl>
          </a:graphicData>
        </a:graphic>
      </p:graphicFrame>
      <p:sp>
        <p:nvSpPr>
          <p:cNvPr id="18" name="Dikdörtgen 17">
            <a:extLst>
              <a:ext uri="{FF2B5EF4-FFF2-40B4-BE49-F238E27FC236}">
                <a16:creationId xmlns:a16="http://schemas.microsoft.com/office/drawing/2014/main" id="{BEE9411D-7B9D-44AF-A220-44857CBD22CF}"/>
              </a:ext>
            </a:extLst>
          </p:cNvPr>
          <p:cNvSpPr/>
          <p:nvPr/>
        </p:nvSpPr>
        <p:spPr>
          <a:xfrm>
            <a:off x="1918963" y="1306204"/>
            <a:ext cx="917967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chemeClr val="bg1">
                    <a:lumMod val="50000"/>
                  </a:schemeClr>
                </a:solidFill>
                <a:effectLst/>
                <a:uLnTx/>
                <a:uFillTx/>
                <a:ea typeface="+mn-ea"/>
                <a:cs typeface="+mn-cs"/>
              </a:rPr>
              <a:t>20.06.2012 – 31. 03.2022 Tarihleri </a:t>
            </a:r>
            <a:r>
              <a:rPr lang="tr-TR" b="1" dirty="0">
                <a:solidFill>
                  <a:schemeClr val="bg1">
                    <a:lumMod val="50000"/>
                  </a:schemeClr>
                </a:solidFill>
              </a:rPr>
              <a:t>Arasında </a:t>
            </a:r>
            <a:r>
              <a:rPr kumimoji="0" lang="tr-TR" sz="1800" b="1" i="0" u="none" strike="noStrike" kern="1200" cap="none" spc="0" normalizeH="0" baseline="0" noProof="0" dirty="0">
                <a:ln>
                  <a:noFill/>
                </a:ln>
                <a:solidFill>
                  <a:schemeClr val="bg1">
                    <a:lumMod val="50000"/>
                  </a:schemeClr>
                </a:solidFill>
                <a:effectLst/>
                <a:uLnTx/>
                <a:uFillTx/>
                <a:ea typeface="+mn-ea"/>
                <a:cs typeface="+mn-cs"/>
              </a:rPr>
              <a:t>Düzenlenen Yatırım Teşvik Belgeleri</a:t>
            </a:r>
            <a:r>
              <a:rPr kumimoji="0" lang="tr-TR" sz="1800" b="0" i="0" u="none" strike="noStrike" kern="1200" cap="none" spc="0" normalizeH="0" baseline="0" noProof="0" dirty="0">
                <a:ln>
                  <a:noFill/>
                </a:ln>
                <a:solidFill>
                  <a:schemeClr val="bg1">
                    <a:lumMod val="50000"/>
                  </a:schemeClr>
                </a:solidFill>
                <a:effectLst/>
                <a:uLnTx/>
                <a:uFillTx/>
                <a:ea typeface="+mn-ea"/>
                <a:cs typeface="+mn-cs"/>
              </a:rPr>
              <a:t> </a:t>
            </a:r>
          </a:p>
        </p:txBody>
      </p:sp>
    </p:spTree>
    <p:extLst>
      <p:ext uri="{BB962C8B-B14F-4D97-AF65-F5344CB8AC3E}">
        <p14:creationId xmlns:p14="http://schemas.microsoft.com/office/powerpoint/2010/main" val="1515133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tr-TR" sz="1500" b="0" i="0" u="none" strike="noStrike" kern="1200" cap="none" spc="0" normalizeH="0" baseline="0" noProof="0" dirty="0">
              <a:ln>
                <a:noFill/>
              </a:ln>
              <a:solidFill>
                <a:prstClr val="white"/>
              </a:solidFill>
              <a:effectLst/>
              <a:uLnTx/>
              <a:uFillTx/>
            </a:endParaRPr>
          </a:p>
        </p:txBody>
      </p:sp>
      <p:graphicFrame>
        <p:nvGraphicFramePr>
          <p:cNvPr id="6" name="Tablo 5">
            <a:extLst>
              <a:ext uri="{FF2B5EF4-FFF2-40B4-BE49-F238E27FC236}">
                <a16:creationId xmlns:a16="http://schemas.microsoft.com/office/drawing/2014/main" id="{EF69D834-2084-45D0-AAE0-E446122C6B8E}"/>
              </a:ext>
            </a:extLst>
          </p:cNvPr>
          <p:cNvGraphicFramePr>
            <a:graphicFrameLocks noGrp="1"/>
          </p:cNvGraphicFramePr>
          <p:nvPr>
            <p:extLst>
              <p:ext uri="{D42A27DB-BD31-4B8C-83A1-F6EECF244321}">
                <p14:modId xmlns:p14="http://schemas.microsoft.com/office/powerpoint/2010/main" val="957205783"/>
              </p:ext>
            </p:extLst>
          </p:nvPr>
        </p:nvGraphicFramePr>
        <p:xfrm>
          <a:off x="1987132" y="1855514"/>
          <a:ext cx="9043331" cy="4817037"/>
        </p:xfrm>
        <a:graphic>
          <a:graphicData uri="http://schemas.openxmlformats.org/drawingml/2006/table">
            <a:tbl>
              <a:tblPr/>
              <a:tblGrid>
                <a:gridCol w="1914125">
                  <a:extLst>
                    <a:ext uri="{9D8B030D-6E8A-4147-A177-3AD203B41FA5}">
                      <a16:colId xmlns:a16="http://schemas.microsoft.com/office/drawing/2014/main" val="3654321595"/>
                    </a:ext>
                  </a:extLst>
                </a:gridCol>
                <a:gridCol w="2231940">
                  <a:extLst>
                    <a:ext uri="{9D8B030D-6E8A-4147-A177-3AD203B41FA5}">
                      <a16:colId xmlns:a16="http://schemas.microsoft.com/office/drawing/2014/main" val="333283889"/>
                    </a:ext>
                  </a:extLst>
                </a:gridCol>
                <a:gridCol w="1780680">
                  <a:extLst>
                    <a:ext uri="{9D8B030D-6E8A-4147-A177-3AD203B41FA5}">
                      <a16:colId xmlns:a16="http://schemas.microsoft.com/office/drawing/2014/main" val="2414760154"/>
                    </a:ext>
                  </a:extLst>
                </a:gridCol>
                <a:gridCol w="1558293">
                  <a:extLst>
                    <a:ext uri="{9D8B030D-6E8A-4147-A177-3AD203B41FA5}">
                      <a16:colId xmlns:a16="http://schemas.microsoft.com/office/drawing/2014/main" val="1393273642"/>
                    </a:ext>
                  </a:extLst>
                </a:gridCol>
                <a:gridCol w="1558293">
                  <a:extLst>
                    <a:ext uri="{9D8B030D-6E8A-4147-A177-3AD203B41FA5}">
                      <a16:colId xmlns:a16="http://schemas.microsoft.com/office/drawing/2014/main" val="2760407770"/>
                    </a:ext>
                  </a:extLst>
                </a:gridCol>
              </a:tblGrid>
              <a:tr h="459580">
                <a:tc>
                  <a:txBody>
                    <a:bodyPr/>
                    <a:lstStyle/>
                    <a:p>
                      <a:pPr algn="ctr" rtl="0" fontAlgn="ctr"/>
                      <a:r>
                        <a:rPr lang="tr-TR" sz="1800" b="1" i="0" u="none" strike="noStrike" dirty="0">
                          <a:solidFill>
                            <a:srgbClr val="FFFFFF"/>
                          </a:solidFill>
                          <a:effectLst/>
                          <a:latin typeface="Times New Roman" panose="02020603050405020304" pitchFamily="18" charset="0"/>
                        </a:rPr>
                        <a:t>YIL</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B36A"/>
                    </a:solidFill>
                  </a:tcPr>
                </a:tc>
                <a:tc>
                  <a:txBody>
                    <a:bodyPr/>
                    <a:lstStyle/>
                    <a:p>
                      <a:pPr algn="ctr" rtl="0" fontAlgn="ctr"/>
                      <a:r>
                        <a:rPr lang="tr-TR" sz="1800" b="1" i="0" u="none" strike="noStrike" dirty="0">
                          <a:solidFill>
                            <a:srgbClr val="FFFFFF"/>
                          </a:solidFill>
                          <a:effectLst/>
                          <a:latin typeface="Times New Roman" panose="02020603050405020304" pitchFamily="18" charset="0"/>
                        </a:rPr>
                        <a:t>Belge Adedi</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B36A"/>
                    </a:solidFill>
                  </a:tcPr>
                </a:tc>
                <a:tc>
                  <a:txBody>
                    <a:bodyPr/>
                    <a:lstStyle/>
                    <a:p>
                      <a:pPr algn="ctr" rtl="0" fontAlgn="ctr"/>
                      <a:r>
                        <a:rPr lang="tr-TR" sz="1800" b="1" i="0" u="none" strike="noStrike" dirty="0">
                          <a:solidFill>
                            <a:srgbClr val="FFFFFF"/>
                          </a:solidFill>
                          <a:effectLst/>
                          <a:latin typeface="Times New Roman" panose="02020603050405020304" pitchFamily="18" charset="0"/>
                        </a:rPr>
                        <a:t>Sabit  Yatırım</a:t>
                      </a:r>
                      <a:br>
                        <a:rPr lang="tr-TR" sz="1800" b="1" i="0" u="none" strike="noStrike" dirty="0">
                          <a:solidFill>
                            <a:srgbClr val="FFFFFF"/>
                          </a:solidFill>
                          <a:effectLst/>
                          <a:latin typeface="Times New Roman" panose="02020603050405020304" pitchFamily="18" charset="0"/>
                        </a:rPr>
                      </a:br>
                      <a:r>
                        <a:rPr lang="tr-TR" sz="1800" b="1" i="0" u="none" strike="noStrike" dirty="0">
                          <a:solidFill>
                            <a:srgbClr val="FFFFFF"/>
                          </a:solidFill>
                          <a:effectLst/>
                          <a:latin typeface="Times New Roman" panose="02020603050405020304" pitchFamily="18" charset="0"/>
                        </a:rPr>
                        <a:t>(Milyon TL)</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B36A"/>
                    </a:solidFill>
                  </a:tcPr>
                </a:tc>
                <a:tc>
                  <a:txBody>
                    <a:bodyPr/>
                    <a:lstStyle/>
                    <a:p>
                      <a:pPr algn="ctr" rtl="0" fontAlgn="ctr"/>
                      <a:r>
                        <a:rPr lang="tr-TR" sz="1800" b="1" i="0" u="none" strike="noStrike" dirty="0">
                          <a:solidFill>
                            <a:srgbClr val="FFFFFF"/>
                          </a:solidFill>
                          <a:effectLst/>
                          <a:latin typeface="Times New Roman" panose="02020603050405020304" pitchFamily="18" charset="0"/>
                        </a:rPr>
                        <a:t>İstihdam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B36A"/>
                    </a:solidFill>
                  </a:tcPr>
                </a:tc>
                <a:tc>
                  <a:txBody>
                    <a:bodyPr/>
                    <a:lstStyle/>
                    <a:p>
                      <a:pPr algn="ctr" rtl="0" fontAlgn="ctr"/>
                      <a:r>
                        <a:rPr lang="tr-TR" sz="1800" b="1" i="0" u="none" strike="noStrike" dirty="0">
                          <a:solidFill>
                            <a:srgbClr val="FFFFFF"/>
                          </a:solidFill>
                          <a:effectLst/>
                          <a:latin typeface="Times New Roman" panose="02020603050405020304" pitchFamily="18" charset="0"/>
                        </a:rPr>
                        <a:t>Tamamlanan Yatırımlar</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B36A"/>
                    </a:solidFill>
                  </a:tcPr>
                </a:tc>
                <a:extLst>
                  <a:ext uri="{0D108BD9-81ED-4DB2-BD59-A6C34878D82A}">
                    <a16:rowId xmlns:a16="http://schemas.microsoft.com/office/drawing/2014/main" val="2385606178"/>
                  </a:ext>
                </a:extLst>
              </a:tr>
              <a:tr h="356106">
                <a:tc>
                  <a:txBody>
                    <a:bodyPr/>
                    <a:lstStyle/>
                    <a:p>
                      <a:pPr marL="0" algn="ctr" defTabSz="914400" rtl="0" eaLnBrk="1" fontAlgn="ctr" latinLnBrk="0" hangingPunct="1"/>
                      <a:r>
                        <a:rPr kumimoji="0" lang="tr-TR" sz="1600" b="0" i="0" u="none" strike="noStrike" kern="1200" dirty="0">
                          <a:solidFill>
                            <a:srgbClr val="000000"/>
                          </a:solidFill>
                          <a:effectLst/>
                          <a:latin typeface="Calibri" panose="020F0502020204030204" pitchFamily="34" charset="0"/>
                          <a:ea typeface="+mn-ea"/>
                          <a:cs typeface="+mn-cs"/>
                        </a:rPr>
                        <a:t>2012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dirty="0">
                          <a:solidFill>
                            <a:schemeClr val="tx1"/>
                          </a:solidFill>
                          <a:effectLst/>
                          <a:latin typeface="Calibri" panose="020F0502020204030204" pitchFamily="34" charset="0"/>
                        </a:rPr>
                        <a:t>6</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a:solidFill>
                            <a:schemeClr val="tx1"/>
                          </a:solidFill>
                          <a:effectLst/>
                          <a:latin typeface="Calibri" panose="020F0502020204030204" pitchFamily="34" charset="0"/>
                        </a:rPr>
                        <a:t>544</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a:solidFill>
                            <a:schemeClr val="tx1"/>
                          </a:solidFill>
                          <a:effectLst/>
                          <a:latin typeface="Calibri" panose="020F0502020204030204" pitchFamily="34" charset="0"/>
                        </a:rPr>
                        <a:t>92</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dirty="0">
                          <a:solidFill>
                            <a:schemeClr val="tx1"/>
                          </a:solidFill>
                          <a:effectLst/>
                          <a:latin typeface="Calibri" panose="020F0502020204030204" pitchFamily="34" charset="0"/>
                        </a:rPr>
                        <a:t>4</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3912747"/>
                  </a:ext>
                </a:extLst>
              </a:tr>
              <a:tr h="356106">
                <a:tc>
                  <a:txBody>
                    <a:bodyPr/>
                    <a:lstStyle/>
                    <a:p>
                      <a:pPr marL="0" algn="ctr" defTabSz="914400" rtl="0" eaLnBrk="1" fontAlgn="ctr" latinLnBrk="0" hangingPunct="1"/>
                      <a:r>
                        <a:rPr kumimoji="0" lang="tr-TR" sz="1600" b="0" i="0" u="none" strike="noStrike" kern="1200" dirty="0">
                          <a:solidFill>
                            <a:srgbClr val="000000"/>
                          </a:solidFill>
                          <a:effectLst/>
                          <a:latin typeface="Calibri" panose="020F0502020204030204" pitchFamily="34" charset="0"/>
                          <a:ea typeface="+mn-ea"/>
                          <a:cs typeface="+mn-cs"/>
                        </a:rPr>
                        <a:t>2013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dirty="0">
                          <a:solidFill>
                            <a:schemeClr val="tx1"/>
                          </a:solidFill>
                          <a:effectLst/>
                          <a:latin typeface="Calibri" panose="020F0502020204030204" pitchFamily="34" charset="0"/>
                        </a:rPr>
                        <a:t>7</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a:solidFill>
                            <a:schemeClr val="tx1"/>
                          </a:solidFill>
                          <a:effectLst/>
                          <a:latin typeface="Calibri" panose="020F0502020204030204" pitchFamily="34" charset="0"/>
                        </a:rPr>
                        <a:t>22</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a:solidFill>
                            <a:schemeClr val="tx1"/>
                          </a:solidFill>
                          <a:effectLst/>
                          <a:latin typeface="Calibri" panose="020F0502020204030204" pitchFamily="34" charset="0"/>
                        </a:rPr>
                        <a:t>228</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dirty="0">
                          <a:solidFill>
                            <a:schemeClr val="tx1"/>
                          </a:solidFill>
                          <a:effectLst/>
                          <a:latin typeface="Calibri" panose="020F0502020204030204" pitchFamily="34" charset="0"/>
                        </a:rPr>
                        <a:t>7</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extLst>
                  <a:ext uri="{0D108BD9-81ED-4DB2-BD59-A6C34878D82A}">
                    <a16:rowId xmlns:a16="http://schemas.microsoft.com/office/drawing/2014/main" val="3216423347"/>
                  </a:ext>
                </a:extLst>
              </a:tr>
              <a:tr h="356106">
                <a:tc>
                  <a:txBody>
                    <a:bodyPr/>
                    <a:lstStyle/>
                    <a:p>
                      <a:pPr marL="0" algn="ctr" defTabSz="914400" rtl="0" eaLnBrk="1" fontAlgn="ctr" latinLnBrk="0" hangingPunct="1"/>
                      <a:r>
                        <a:rPr kumimoji="0" lang="tr-TR" sz="1600" b="0" i="0" u="none" strike="noStrike" kern="1200" dirty="0">
                          <a:solidFill>
                            <a:srgbClr val="000000"/>
                          </a:solidFill>
                          <a:effectLst/>
                          <a:latin typeface="Calibri" panose="020F0502020204030204" pitchFamily="34" charset="0"/>
                          <a:ea typeface="+mn-ea"/>
                          <a:cs typeface="+mn-cs"/>
                        </a:rPr>
                        <a:t>2014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dirty="0">
                          <a:solidFill>
                            <a:schemeClr val="tx1"/>
                          </a:solidFill>
                          <a:effectLst/>
                          <a:latin typeface="Calibri" panose="020F0502020204030204" pitchFamily="34" charset="0"/>
                        </a:rPr>
                        <a:t>6</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a:solidFill>
                            <a:schemeClr val="tx1"/>
                          </a:solidFill>
                          <a:effectLst/>
                          <a:latin typeface="Calibri" panose="020F0502020204030204" pitchFamily="34" charset="0"/>
                        </a:rPr>
                        <a:t>30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a:solidFill>
                            <a:schemeClr val="tx1"/>
                          </a:solidFill>
                          <a:effectLst/>
                          <a:latin typeface="Calibri" panose="020F0502020204030204" pitchFamily="34" charset="0"/>
                        </a:rPr>
                        <a:t>102</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dirty="0">
                          <a:solidFill>
                            <a:schemeClr val="tx1"/>
                          </a:solidFill>
                          <a:effectLst/>
                          <a:latin typeface="Calibri" panose="020F0502020204030204" pitchFamily="34" charset="0"/>
                        </a:rPr>
                        <a:t>6</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56919302"/>
                  </a:ext>
                </a:extLst>
              </a:tr>
              <a:tr h="356106">
                <a:tc>
                  <a:txBody>
                    <a:bodyPr/>
                    <a:lstStyle/>
                    <a:p>
                      <a:pPr marL="0" algn="ctr" defTabSz="914400" rtl="0" eaLnBrk="1" fontAlgn="ctr" latinLnBrk="0" hangingPunct="1"/>
                      <a:r>
                        <a:rPr kumimoji="0" lang="tr-TR" sz="1600" b="0" i="0" u="none" strike="noStrike" kern="1200" dirty="0">
                          <a:solidFill>
                            <a:srgbClr val="000000"/>
                          </a:solidFill>
                          <a:effectLst/>
                          <a:latin typeface="Calibri" panose="020F0502020204030204" pitchFamily="34" charset="0"/>
                          <a:ea typeface="+mn-ea"/>
                          <a:cs typeface="+mn-cs"/>
                        </a:rPr>
                        <a:t>2015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a:solidFill>
                            <a:schemeClr val="tx1"/>
                          </a:solidFill>
                          <a:effectLst/>
                          <a:latin typeface="Calibri" panose="020F0502020204030204" pitchFamily="34" charset="0"/>
                        </a:rPr>
                        <a:t>16</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a:solidFill>
                            <a:schemeClr val="tx1"/>
                          </a:solidFill>
                          <a:effectLst/>
                          <a:latin typeface="Calibri" panose="020F0502020204030204" pitchFamily="34" charset="0"/>
                        </a:rPr>
                        <a:t>772</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a:solidFill>
                            <a:schemeClr val="tx1"/>
                          </a:solidFill>
                          <a:effectLst/>
                          <a:latin typeface="Calibri" panose="020F0502020204030204" pitchFamily="34" charset="0"/>
                        </a:rPr>
                        <a:t>1.026</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dirty="0">
                          <a:solidFill>
                            <a:schemeClr val="tx1"/>
                          </a:solidFill>
                          <a:effectLst/>
                          <a:latin typeface="Calibri" panose="020F0502020204030204" pitchFamily="34" charset="0"/>
                        </a:rPr>
                        <a:t>8</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extLst>
                  <a:ext uri="{0D108BD9-81ED-4DB2-BD59-A6C34878D82A}">
                    <a16:rowId xmlns:a16="http://schemas.microsoft.com/office/drawing/2014/main" val="1362548963"/>
                  </a:ext>
                </a:extLst>
              </a:tr>
              <a:tr h="356106">
                <a:tc>
                  <a:txBody>
                    <a:bodyPr/>
                    <a:lstStyle/>
                    <a:p>
                      <a:pPr marL="0" algn="ctr" defTabSz="914400" rtl="0" eaLnBrk="1" fontAlgn="ctr" latinLnBrk="0" hangingPunct="1"/>
                      <a:r>
                        <a:rPr kumimoji="0" lang="tr-TR" sz="1600" b="0" i="0" u="none" strike="noStrike" kern="1200" dirty="0">
                          <a:solidFill>
                            <a:srgbClr val="000000"/>
                          </a:solidFill>
                          <a:effectLst/>
                          <a:latin typeface="Calibri" panose="020F0502020204030204" pitchFamily="34" charset="0"/>
                          <a:ea typeface="+mn-ea"/>
                          <a:cs typeface="+mn-cs"/>
                        </a:rPr>
                        <a:t>2016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a:solidFill>
                            <a:schemeClr val="tx1"/>
                          </a:solidFill>
                          <a:effectLst/>
                          <a:latin typeface="Calibri" panose="020F0502020204030204" pitchFamily="34" charset="0"/>
                        </a:rPr>
                        <a:t>24</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dirty="0">
                          <a:solidFill>
                            <a:schemeClr val="tx1"/>
                          </a:solidFill>
                          <a:effectLst/>
                          <a:latin typeface="Calibri" panose="020F0502020204030204" pitchFamily="34" charset="0"/>
                        </a:rPr>
                        <a:t>88</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a:solidFill>
                            <a:schemeClr val="tx1"/>
                          </a:solidFill>
                          <a:effectLst/>
                          <a:latin typeface="Calibri" panose="020F0502020204030204" pitchFamily="34" charset="0"/>
                        </a:rPr>
                        <a:t>315</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dirty="0">
                          <a:solidFill>
                            <a:schemeClr val="tx1"/>
                          </a:solidFill>
                          <a:effectLst/>
                          <a:latin typeface="Calibri" panose="020F0502020204030204" pitchFamily="34" charset="0"/>
                        </a:rPr>
                        <a:t>20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67817564"/>
                  </a:ext>
                </a:extLst>
              </a:tr>
              <a:tr h="356106">
                <a:tc>
                  <a:txBody>
                    <a:bodyPr/>
                    <a:lstStyle/>
                    <a:p>
                      <a:pPr marL="0" algn="ctr" defTabSz="914400" rtl="0" eaLnBrk="1" fontAlgn="ctr" latinLnBrk="0" hangingPunct="1"/>
                      <a:r>
                        <a:rPr kumimoji="0" lang="tr-TR" sz="1600" b="0" i="0" u="none" strike="noStrike" kern="1200" dirty="0">
                          <a:solidFill>
                            <a:srgbClr val="000000"/>
                          </a:solidFill>
                          <a:effectLst/>
                          <a:latin typeface="Calibri" panose="020F0502020204030204" pitchFamily="34" charset="0"/>
                          <a:ea typeface="+mn-ea"/>
                          <a:cs typeface="+mn-cs"/>
                        </a:rPr>
                        <a:t>2017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a:solidFill>
                            <a:schemeClr val="tx1"/>
                          </a:solidFill>
                          <a:effectLst/>
                          <a:latin typeface="Calibri" panose="020F0502020204030204" pitchFamily="34" charset="0"/>
                        </a:rPr>
                        <a:t>38</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dirty="0">
                          <a:solidFill>
                            <a:schemeClr val="tx1"/>
                          </a:solidFill>
                          <a:effectLst/>
                          <a:latin typeface="Calibri" panose="020F0502020204030204" pitchFamily="34" charset="0"/>
                        </a:rPr>
                        <a:t>183</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dirty="0">
                          <a:solidFill>
                            <a:schemeClr val="tx1"/>
                          </a:solidFill>
                          <a:effectLst/>
                          <a:latin typeface="Calibri" panose="020F0502020204030204" pitchFamily="34" charset="0"/>
                        </a:rPr>
                        <a:t>493</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dirty="0">
                          <a:solidFill>
                            <a:schemeClr val="tx1"/>
                          </a:solidFill>
                          <a:effectLst/>
                          <a:latin typeface="Calibri" panose="020F0502020204030204" pitchFamily="34" charset="0"/>
                        </a:rPr>
                        <a:t>26</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extLst>
                  <a:ext uri="{0D108BD9-81ED-4DB2-BD59-A6C34878D82A}">
                    <a16:rowId xmlns:a16="http://schemas.microsoft.com/office/drawing/2014/main" val="2364150057"/>
                  </a:ext>
                </a:extLst>
              </a:tr>
              <a:tr h="356106">
                <a:tc>
                  <a:txBody>
                    <a:bodyPr/>
                    <a:lstStyle/>
                    <a:p>
                      <a:pPr marL="0" algn="ctr" defTabSz="914400" rtl="0" eaLnBrk="1" fontAlgn="ctr" latinLnBrk="0" hangingPunct="1"/>
                      <a:r>
                        <a:rPr kumimoji="0" lang="tr-TR" sz="1600" b="0" i="0" u="none" strike="noStrike" kern="1200" dirty="0">
                          <a:solidFill>
                            <a:srgbClr val="000000"/>
                          </a:solidFill>
                          <a:effectLst/>
                          <a:latin typeface="Calibri" panose="020F0502020204030204" pitchFamily="34" charset="0"/>
                          <a:ea typeface="+mn-ea"/>
                          <a:cs typeface="+mn-cs"/>
                        </a:rPr>
                        <a:t>2018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a:solidFill>
                            <a:schemeClr val="tx1"/>
                          </a:solidFill>
                          <a:effectLst/>
                          <a:latin typeface="Calibri" panose="020F0502020204030204" pitchFamily="34" charset="0"/>
                        </a:rPr>
                        <a:t>13</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dirty="0">
                          <a:solidFill>
                            <a:schemeClr val="tx1"/>
                          </a:solidFill>
                          <a:effectLst/>
                          <a:latin typeface="Calibri" panose="020F0502020204030204" pitchFamily="34" charset="0"/>
                        </a:rPr>
                        <a:t>180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dirty="0">
                          <a:solidFill>
                            <a:schemeClr val="tx1"/>
                          </a:solidFill>
                          <a:effectLst/>
                          <a:latin typeface="Calibri" panose="020F0502020204030204" pitchFamily="34" charset="0"/>
                        </a:rPr>
                        <a:t>270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dirty="0">
                          <a:solidFill>
                            <a:schemeClr val="tx1"/>
                          </a:solidFill>
                          <a:effectLst/>
                          <a:latin typeface="Calibri" panose="020F0502020204030204" pitchFamily="34" charset="0"/>
                        </a:rPr>
                        <a:t>2</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2246985"/>
                  </a:ext>
                </a:extLst>
              </a:tr>
              <a:tr h="347865">
                <a:tc>
                  <a:txBody>
                    <a:bodyPr/>
                    <a:lstStyle/>
                    <a:p>
                      <a:pPr marL="0" algn="ctr" defTabSz="914400" rtl="0" eaLnBrk="1" fontAlgn="ctr" latinLnBrk="0" hangingPunct="1"/>
                      <a:r>
                        <a:rPr kumimoji="0" lang="tr-TR" sz="1600" b="0" i="0" u="none" strike="noStrike" kern="1200" dirty="0">
                          <a:solidFill>
                            <a:srgbClr val="000000"/>
                          </a:solidFill>
                          <a:effectLst/>
                          <a:latin typeface="Calibri" panose="020F0502020204030204" pitchFamily="34" charset="0"/>
                          <a:ea typeface="+mn-ea"/>
                          <a:cs typeface="+mn-cs"/>
                        </a:rPr>
                        <a:t>2019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a:solidFill>
                            <a:schemeClr val="tx1"/>
                          </a:solidFill>
                          <a:effectLst/>
                          <a:latin typeface="Calibri" panose="020F0502020204030204" pitchFamily="34" charset="0"/>
                        </a:rPr>
                        <a:t>11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a:solidFill>
                            <a:schemeClr val="tx1"/>
                          </a:solidFill>
                          <a:effectLst/>
                          <a:latin typeface="Calibri" panose="020F0502020204030204" pitchFamily="34" charset="0"/>
                        </a:rPr>
                        <a:t>124</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dirty="0">
                          <a:solidFill>
                            <a:schemeClr val="tx1"/>
                          </a:solidFill>
                          <a:effectLst/>
                          <a:latin typeface="Calibri" panose="020F0502020204030204" pitchFamily="34" charset="0"/>
                        </a:rPr>
                        <a:t>488</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dirty="0">
                          <a:solidFill>
                            <a:schemeClr val="tx1"/>
                          </a:solidFill>
                          <a:effectLst/>
                          <a:latin typeface="Calibri" panose="020F0502020204030204" pitchFamily="34" charset="0"/>
                        </a:rPr>
                        <a:t>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extLst>
                  <a:ext uri="{0D108BD9-81ED-4DB2-BD59-A6C34878D82A}">
                    <a16:rowId xmlns:a16="http://schemas.microsoft.com/office/drawing/2014/main" val="304538804"/>
                  </a:ext>
                </a:extLst>
              </a:tr>
              <a:tr h="356106">
                <a:tc>
                  <a:txBody>
                    <a:bodyPr/>
                    <a:lstStyle/>
                    <a:p>
                      <a:pPr marL="0" algn="ctr" defTabSz="914400" rtl="0" eaLnBrk="1" fontAlgn="ctr" latinLnBrk="0" hangingPunct="1"/>
                      <a:r>
                        <a:rPr kumimoji="0" lang="tr-TR" sz="1600" b="0" i="0" u="none" strike="noStrike" kern="1200" dirty="0">
                          <a:solidFill>
                            <a:srgbClr val="000000"/>
                          </a:solidFill>
                          <a:effectLst/>
                          <a:latin typeface="Calibri" panose="020F0502020204030204" pitchFamily="34" charset="0"/>
                          <a:ea typeface="+mn-ea"/>
                          <a:cs typeface="+mn-cs"/>
                        </a:rPr>
                        <a:t>2020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a:solidFill>
                            <a:schemeClr val="tx1"/>
                          </a:solidFill>
                          <a:effectLst/>
                          <a:latin typeface="Calibri" panose="020F0502020204030204" pitchFamily="34" charset="0"/>
                        </a:rPr>
                        <a:t>22</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a:solidFill>
                            <a:schemeClr val="tx1"/>
                          </a:solidFill>
                          <a:effectLst/>
                          <a:latin typeface="Calibri" panose="020F0502020204030204" pitchFamily="34" charset="0"/>
                        </a:rPr>
                        <a:t>1.493</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dirty="0">
                          <a:solidFill>
                            <a:schemeClr val="tx1"/>
                          </a:solidFill>
                          <a:effectLst/>
                          <a:latin typeface="Calibri" panose="020F0502020204030204" pitchFamily="34" charset="0"/>
                        </a:rPr>
                        <a:t>393</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ctr" fontAlgn="ctr"/>
                      <a:r>
                        <a:rPr lang="tr-TR" sz="1400" b="0" i="0" u="none" strike="noStrike" dirty="0">
                          <a:solidFill>
                            <a:schemeClr val="tx1"/>
                          </a:solidFill>
                          <a:effectLst/>
                          <a:latin typeface="Calibri" panose="020F0502020204030204" pitchFamily="34" charset="0"/>
                        </a:rPr>
                        <a:t>4</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26920436"/>
                  </a:ext>
                </a:extLst>
              </a:tr>
              <a:tr h="357789">
                <a:tc>
                  <a:txBody>
                    <a:bodyPr/>
                    <a:lstStyle/>
                    <a:p>
                      <a:pPr marL="0" algn="ctr" defTabSz="914400" rtl="0" eaLnBrk="1" fontAlgn="ctr" latinLnBrk="0" hangingPunct="1"/>
                      <a:r>
                        <a:rPr kumimoji="0" lang="tr-TR" sz="1600" b="0" i="0" u="none" strike="noStrike" kern="1200" dirty="0">
                          <a:solidFill>
                            <a:srgbClr val="000000"/>
                          </a:solidFill>
                          <a:effectLst/>
                          <a:latin typeface="Calibri" panose="020F0502020204030204" pitchFamily="34" charset="0"/>
                          <a:ea typeface="+mn-ea"/>
                          <a:cs typeface="+mn-cs"/>
                        </a:rPr>
                        <a:t>2021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a:solidFill>
                            <a:schemeClr val="tx1"/>
                          </a:solidFill>
                          <a:effectLst/>
                          <a:latin typeface="Calibri" panose="020F0502020204030204" pitchFamily="34" charset="0"/>
                        </a:rPr>
                        <a:t>23</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a:solidFill>
                            <a:schemeClr val="tx1"/>
                          </a:solidFill>
                          <a:effectLst/>
                          <a:latin typeface="Calibri" panose="020F0502020204030204" pitchFamily="34" charset="0"/>
                        </a:rPr>
                        <a:t>346</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dirty="0">
                          <a:solidFill>
                            <a:schemeClr val="tx1"/>
                          </a:solidFill>
                          <a:effectLst/>
                          <a:latin typeface="Calibri" panose="020F0502020204030204" pitchFamily="34" charset="0"/>
                        </a:rPr>
                        <a:t>469</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tc>
                  <a:txBody>
                    <a:bodyPr/>
                    <a:lstStyle/>
                    <a:p>
                      <a:pPr algn="ctr" fontAlgn="ctr"/>
                      <a:r>
                        <a:rPr lang="tr-TR" sz="1400" b="0" i="0" u="none" strike="noStrike" dirty="0">
                          <a:solidFill>
                            <a:schemeClr val="tx1"/>
                          </a:solidFill>
                          <a:effectLst/>
                          <a:latin typeface="Calibri" panose="020F0502020204030204" pitchFamily="34" charset="0"/>
                        </a:rPr>
                        <a:t>7</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7E9E7"/>
                    </a:solidFill>
                  </a:tcPr>
                </a:tc>
                <a:extLst>
                  <a:ext uri="{0D108BD9-81ED-4DB2-BD59-A6C34878D82A}">
                    <a16:rowId xmlns:a16="http://schemas.microsoft.com/office/drawing/2014/main" val="3334007439"/>
                  </a:ext>
                </a:extLst>
              </a:tr>
              <a:tr h="357789">
                <a:tc>
                  <a:txBody>
                    <a:bodyPr/>
                    <a:lstStyle/>
                    <a:p>
                      <a:pPr marL="0" algn="ctr" defTabSz="914400" rtl="0" eaLnBrk="1" fontAlgn="ctr" latinLnBrk="0" hangingPunct="1"/>
                      <a:r>
                        <a:rPr kumimoji="0" lang="tr-TR" sz="1600" b="0" i="0" u="none" strike="noStrike" kern="1200" dirty="0">
                          <a:solidFill>
                            <a:srgbClr val="000000"/>
                          </a:solidFill>
                          <a:effectLst/>
                          <a:latin typeface="Calibri" panose="020F0502020204030204" pitchFamily="34" charset="0"/>
                          <a:ea typeface="+mn-ea"/>
                          <a:cs typeface="+mn-cs"/>
                        </a:rPr>
                        <a:t>2022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2">
                        <a:lumMod val="90000"/>
                      </a:schemeClr>
                    </a:solidFill>
                  </a:tcPr>
                </a:tc>
                <a:tc>
                  <a:txBody>
                    <a:bodyPr/>
                    <a:lstStyle/>
                    <a:p>
                      <a:pPr algn="ctr" fontAlgn="ctr"/>
                      <a:r>
                        <a:rPr lang="tr-TR" sz="1400" b="0" i="0" u="none" strike="noStrike">
                          <a:solidFill>
                            <a:schemeClr val="tx1"/>
                          </a:solidFill>
                          <a:effectLst/>
                          <a:latin typeface="Calibri" panose="020F0502020204030204" pitchFamily="34" charset="0"/>
                        </a:rPr>
                        <a:t>4</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2">
                        <a:lumMod val="90000"/>
                      </a:schemeClr>
                    </a:solidFill>
                  </a:tcPr>
                </a:tc>
                <a:tc>
                  <a:txBody>
                    <a:bodyPr/>
                    <a:lstStyle/>
                    <a:p>
                      <a:pPr algn="ctr" fontAlgn="ctr"/>
                      <a:r>
                        <a:rPr lang="tr-TR" sz="1400" b="0" i="0" u="none" strike="noStrike">
                          <a:solidFill>
                            <a:schemeClr val="tx1"/>
                          </a:solidFill>
                          <a:effectLst/>
                          <a:latin typeface="Calibri" panose="020F0502020204030204" pitchFamily="34" charset="0"/>
                        </a:rPr>
                        <a:t>47</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2">
                        <a:lumMod val="90000"/>
                      </a:schemeClr>
                    </a:solidFill>
                  </a:tcPr>
                </a:tc>
                <a:tc>
                  <a:txBody>
                    <a:bodyPr/>
                    <a:lstStyle/>
                    <a:p>
                      <a:pPr algn="ctr" fontAlgn="ctr"/>
                      <a:r>
                        <a:rPr lang="tr-TR" sz="1400" b="0" i="0" u="none" strike="noStrike" dirty="0">
                          <a:solidFill>
                            <a:schemeClr val="tx1"/>
                          </a:solidFill>
                          <a:effectLst/>
                          <a:latin typeface="Calibri" panose="020F0502020204030204" pitchFamily="34" charset="0"/>
                        </a:rPr>
                        <a:t>85</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2">
                        <a:lumMod val="90000"/>
                      </a:schemeClr>
                    </a:solidFill>
                  </a:tcPr>
                </a:tc>
                <a:tc>
                  <a:txBody>
                    <a:bodyPr/>
                    <a:lstStyle/>
                    <a:p>
                      <a:pPr marL="0" algn="ctr" defTabSz="914400" rtl="0" eaLnBrk="1" fontAlgn="ctr" latinLnBrk="0" hangingPunct="1"/>
                      <a:endParaRPr lang="tr-TR" sz="14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8773265"/>
                  </a:ext>
                </a:extLst>
              </a:tr>
              <a:tr h="35610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b="1" u="none" strike="noStrike" kern="1200" dirty="0">
                          <a:solidFill>
                            <a:schemeClr val="tx1"/>
                          </a:solidFill>
                          <a:effectLst/>
                          <a:latin typeface="+mn-lt"/>
                          <a:ea typeface="+mn-ea"/>
                          <a:cs typeface="+mn-cs"/>
                        </a:rPr>
                        <a:t>TOPLAM</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65000"/>
                      </a:schemeClr>
                    </a:solidFill>
                  </a:tcPr>
                </a:tc>
                <a:tc>
                  <a:txBody>
                    <a:bodyPr/>
                    <a:lstStyle/>
                    <a:p>
                      <a:pPr algn="ctr" fontAlgn="ctr"/>
                      <a:r>
                        <a:rPr lang="tr-TR" sz="1200" b="1" i="0" u="none" strike="noStrike">
                          <a:solidFill>
                            <a:schemeClr val="tx1"/>
                          </a:solidFill>
                          <a:effectLst/>
                          <a:latin typeface="Calibri" panose="020F0502020204030204" pitchFamily="34" charset="0"/>
                        </a:rPr>
                        <a:t>170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65000"/>
                      </a:schemeClr>
                    </a:solidFill>
                  </a:tcPr>
                </a:tc>
                <a:tc>
                  <a:txBody>
                    <a:bodyPr/>
                    <a:lstStyle/>
                    <a:p>
                      <a:pPr algn="ctr" fontAlgn="ctr"/>
                      <a:r>
                        <a:rPr lang="tr-TR" sz="1200" b="1" i="0" u="none" strike="noStrike">
                          <a:solidFill>
                            <a:schemeClr val="tx1"/>
                          </a:solidFill>
                          <a:effectLst/>
                          <a:latin typeface="Calibri" panose="020F0502020204030204" pitchFamily="34" charset="0"/>
                        </a:rPr>
                        <a:t>3.828</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65000"/>
                      </a:schemeClr>
                    </a:solidFill>
                  </a:tcPr>
                </a:tc>
                <a:tc>
                  <a:txBody>
                    <a:bodyPr/>
                    <a:lstStyle/>
                    <a:p>
                      <a:pPr algn="ctr" fontAlgn="ctr"/>
                      <a:r>
                        <a:rPr lang="tr-TR" sz="1200" b="1" i="0" u="none" strike="noStrike" dirty="0">
                          <a:solidFill>
                            <a:schemeClr val="tx1"/>
                          </a:solidFill>
                          <a:effectLst/>
                          <a:latin typeface="Calibri" panose="020F0502020204030204" pitchFamily="34" charset="0"/>
                        </a:rPr>
                        <a:t>3.961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65000"/>
                      </a:schemeClr>
                    </a:solidFill>
                  </a:tcPr>
                </a:tc>
                <a:tc>
                  <a:txBody>
                    <a:bodyPr/>
                    <a:lstStyle/>
                    <a:p>
                      <a:pPr marL="0" algn="ctr" defTabSz="914400" rtl="0" eaLnBrk="1" fontAlgn="ctr" latinLnBrk="0" hangingPunct="1"/>
                      <a:r>
                        <a:rPr lang="tr-TR" sz="1400" b="1" i="0" u="none" strike="noStrike" kern="1200" dirty="0">
                          <a:solidFill>
                            <a:srgbClr val="000000"/>
                          </a:solidFill>
                          <a:effectLst/>
                          <a:latin typeface="Calibri" panose="020F0502020204030204" pitchFamily="34" charset="0"/>
                          <a:ea typeface="+mn-ea"/>
                          <a:cs typeface="+mn-cs"/>
                        </a:rPr>
                        <a:t>74</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05143286"/>
                  </a:ext>
                </a:extLst>
              </a:tr>
            </a:tbl>
          </a:graphicData>
        </a:graphic>
      </p:graphicFrame>
      <p:sp>
        <p:nvSpPr>
          <p:cNvPr id="9" name="Dikdörtgen 8">
            <a:extLst>
              <a:ext uri="{FF2B5EF4-FFF2-40B4-BE49-F238E27FC236}">
                <a16:creationId xmlns:a16="http://schemas.microsoft.com/office/drawing/2014/main" id="{BE9EC935-2267-4AF6-9759-5E5652BDD5CE}"/>
              </a:ext>
            </a:extLst>
          </p:cNvPr>
          <p:cNvSpPr/>
          <p:nvPr/>
        </p:nvSpPr>
        <p:spPr>
          <a:xfrm>
            <a:off x="1987132" y="1336343"/>
            <a:ext cx="917967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chemeClr val="bg1">
                    <a:lumMod val="50000"/>
                  </a:schemeClr>
                </a:solidFill>
                <a:effectLst/>
                <a:uLnTx/>
                <a:uFillTx/>
                <a:ea typeface="+mn-ea"/>
                <a:cs typeface="+mn-cs"/>
              </a:rPr>
              <a:t>20.06.2012 – 31.03.2022 Tarihleri </a:t>
            </a:r>
            <a:r>
              <a:rPr lang="tr-TR" b="1" dirty="0">
                <a:solidFill>
                  <a:schemeClr val="bg1">
                    <a:lumMod val="50000"/>
                  </a:schemeClr>
                </a:solidFill>
              </a:rPr>
              <a:t>Arasında KIRŞEHİR İli İçin </a:t>
            </a:r>
            <a:r>
              <a:rPr kumimoji="0" lang="tr-TR" sz="1800" b="1" i="0" u="none" strike="noStrike" kern="1200" cap="none" spc="0" normalizeH="0" baseline="0" noProof="0" dirty="0">
                <a:ln>
                  <a:noFill/>
                </a:ln>
                <a:solidFill>
                  <a:schemeClr val="bg1">
                    <a:lumMod val="50000"/>
                  </a:schemeClr>
                </a:solidFill>
                <a:effectLst/>
                <a:uLnTx/>
                <a:uFillTx/>
                <a:ea typeface="+mn-ea"/>
                <a:cs typeface="+mn-cs"/>
              </a:rPr>
              <a:t>Düzenlenen Yatırım Teşvik Belgeleri</a:t>
            </a:r>
            <a:r>
              <a:rPr kumimoji="0" lang="tr-TR" sz="1800" b="0" i="0" u="none" strike="noStrike" kern="1200" cap="none" spc="0" normalizeH="0" baseline="0" noProof="0" dirty="0">
                <a:ln>
                  <a:noFill/>
                </a:ln>
                <a:solidFill>
                  <a:schemeClr val="bg1">
                    <a:lumMod val="50000"/>
                  </a:schemeClr>
                </a:solidFill>
                <a:effectLst/>
                <a:uLnTx/>
                <a:uFillTx/>
                <a:ea typeface="+mn-ea"/>
                <a:cs typeface="+mn-cs"/>
              </a:rPr>
              <a:t> </a:t>
            </a:r>
          </a:p>
        </p:txBody>
      </p:sp>
    </p:spTree>
    <p:extLst>
      <p:ext uri="{BB962C8B-B14F-4D97-AF65-F5344CB8AC3E}">
        <p14:creationId xmlns:p14="http://schemas.microsoft.com/office/powerpoint/2010/main" val="2517938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a:ea typeface="+mn-ea"/>
                <a:cs typeface="+mn-cs"/>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latin typeface="Gotham Narrow Thi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tr-TR" sz="1500" b="0" i="0" u="none" strike="noStrike" kern="1200" cap="none" spc="0" normalizeH="0" baseline="0" noProof="0" dirty="0">
              <a:ln>
                <a:noFill/>
              </a:ln>
              <a:solidFill>
                <a:prstClr val="white"/>
              </a:solidFill>
              <a:effectLst/>
              <a:uLnTx/>
              <a:uFillTx/>
              <a:latin typeface="Gotham Narrow Thin"/>
              <a:ea typeface="+mn-ea"/>
              <a:cs typeface="+mn-cs"/>
            </a:endParaRPr>
          </a:p>
        </p:txBody>
      </p:sp>
      <p:graphicFrame>
        <p:nvGraphicFramePr>
          <p:cNvPr id="4" name="Tablo 3">
            <a:extLst>
              <a:ext uri="{FF2B5EF4-FFF2-40B4-BE49-F238E27FC236}">
                <a16:creationId xmlns:a16="http://schemas.microsoft.com/office/drawing/2014/main" id="{930D3063-6271-4811-BD6C-935BEC8BD58B}"/>
              </a:ext>
            </a:extLst>
          </p:cNvPr>
          <p:cNvGraphicFramePr>
            <a:graphicFrameLocks noGrp="1"/>
          </p:cNvGraphicFramePr>
          <p:nvPr>
            <p:extLst>
              <p:ext uri="{D42A27DB-BD31-4B8C-83A1-F6EECF244321}">
                <p14:modId xmlns:p14="http://schemas.microsoft.com/office/powerpoint/2010/main" val="2219823477"/>
              </p:ext>
            </p:extLst>
          </p:nvPr>
        </p:nvGraphicFramePr>
        <p:xfrm>
          <a:off x="6272982" y="1698836"/>
          <a:ext cx="5413867" cy="1721229"/>
        </p:xfrm>
        <a:graphic>
          <a:graphicData uri="http://schemas.openxmlformats.org/drawingml/2006/table">
            <a:tbl>
              <a:tblPr firstRow="1" lastRow="1" bandRow="1">
                <a:tableStyleId>{21E4AEA4-8DFA-4A89-87EB-49C32662AFE0}</a:tableStyleId>
              </a:tblPr>
              <a:tblGrid>
                <a:gridCol w="1733068">
                  <a:extLst>
                    <a:ext uri="{9D8B030D-6E8A-4147-A177-3AD203B41FA5}">
                      <a16:colId xmlns:a16="http://schemas.microsoft.com/office/drawing/2014/main" val="4237880428"/>
                    </a:ext>
                  </a:extLst>
                </a:gridCol>
                <a:gridCol w="1226933">
                  <a:extLst>
                    <a:ext uri="{9D8B030D-6E8A-4147-A177-3AD203B41FA5}">
                      <a16:colId xmlns:a16="http://schemas.microsoft.com/office/drawing/2014/main" val="3447966321"/>
                    </a:ext>
                  </a:extLst>
                </a:gridCol>
                <a:gridCol w="1226933">
                  <a:extLst>
                    <a:ext uri="{9D8B030D-6E8A-4147-A177-3AD203B41FA5}">
                      <a16:colId xmlns:a16="http://schemas.microsoft.com/office/drawing/2014/main" val="2210792109"/>
                    </a:ext>
                  </a:extLst>
                </a:gridCol>
                <a:gridCol w="1226933">
                  <a:extLst>
                    <a:ext uri="{9D8B030D-6E8A-4147-A177-3AD203B41FA5}">
                      <a16:colId xmlns:a16="http://schemas.microsoft.com/office/drawing/2014/main" val="2809794646"/>
                    </a:ext>
                  </a:extLst>
                </a:gridCol>
              </a:tblGrid>
              <a:tr h="399060">
                <a:tc>
                  <a:txBody>
                    <a:bodyPr/>
                    <a:lstStyle/>
                    <a:p>
                      <a:pPr algn="ctr" fontAlgn="ctr"/>
                      <a:r>
                        <a:rPr lang="tr-TR" sz="1200" u="none" strike="noStrike" dirty="0">
                          <a:effectLst/>
                        </a:rPr>
                        <a:t>Destek Sınıfı</a:t>
                      </a:r>
                      <a:endParaRPr lang="tr-TR" sz="1200" b="1" i="0" u="none" strike="noStrike"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Belge Adedi</a:t>
                      </a:r>
                      <a:endParaRPr lang="tr-TR" sz="1200" b="1" i="0" u="none" strike="noStrike"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noProof="0" dirty="0">
                          <a:effectLst/>
                        </a:rPr>
                        <a:t>Sabit Yatırım Tutarı (Milyon  TL)</a:t>
                      </a:r>
                      <a:endParaRPr lang="tr-TR" sz="1200" b="1" i="0" u="none" strike="noStrike" noProof="0"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İstihdam</a:t>
                      </a:r>
                      <a:endParaRPr lang="tr-TR" sz="1200" b="1" i="0" u="none" strike="noStrike" dirty="0">
                        <a:solidFill>
                          <a:srgbClr val="9933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34597967"/>
                  </a:ext>
                </a:extLst>
              </a:tr>
              <a:tr h="202569">
                <a:tc>
                  <a:txBody>
                    <a:bodyPr/>
                    <a:lstStyle/>
                    <a:p>
                      <a:pPr algn="l" fontAlgn="ctr"/>
                      <a:r>
                        <a:rPr lang="tr-TR" sz="1100" b="1" u="none" strike="noStrike" dirty="0">
                          <a:effectLst/>
                        </a:rPr>
                        <a:t>Bölgesel</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56</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880</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1.650</a:t>
                      </a:r>
                    </a:p>
                  </a:txBody>
                  <a:tcPr marL="9525" marR="9525" marT="9525" marB="0" anchor="ctr"/>
                </a:tc>
                <a:extLst>
                  <a:ext uri="{0D108BD9-81ED-4DB2-BD59-A6C34878D82A}">
                    <a16:rowId xmlns:a16="http://schemas.microsoft.com/office/drawing/2014/main" val="2477300411"/>
                  </a:ext>
                </a:extLst>
              </a:tr>
              <a:tr h="202569">
                <a:tc>
                  <a:txBody>
                    <a:bodyPr/>
                    <a:lstStyle/>
                    <a:p>
                      <a:pPr algn="l" fontAlgn="ctr"/>
                      <a:r>
                        <a:rPr lang="tr-TR" sz="1100" b="1" u="none" strike="noStrike" kern="1200" dirty="0">
                          <a:solidFill>
                            <a:schemeClr val="dk1"/>
                          </a:solidFill>
                          <a:effectLst/>
                          <a:latin typeface="+mn-lt"/>
                          <a:ea typeface="+mn-ea"/>
                          <a:cs typeface="+mn-cs"/>
                        </a:rPr>
                        <a:t>Büyük Ölçekli</a:t>
                      </a: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717</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930</a:t>
                      </a:r>
                    </a:p>
                  </a:txBody>
                  <a:tcPr marL="9525" marR="9525" marT="9525" marB="0" anchor="ctr"/>
                </a:tc>
                <a:extLst>
                  <a:ext uri="{0D108BD9-81ED-4DB2-BD59-A6C34878D82A}">
                    <a16:rowId xmlns:a16="http://schemas.microsoft.com/office/drawing/2014/main" val="2448013311"/>
                  </a:ext>
                </a:extLst>
              </a:tr>
              <a:tr h="248555">
                <a:tc>
                  <a:txBody>
                    <a:bodyPr/>
                    <a:lstStyle/>
                    <a:p>
                      <a:pPr algn="l" fontAlgn="ctr"/>
                      <a:r>
                        <a:rPr lang="tr-TR" sz="1100" b="1" u="none" strike="noStrike" dirty="0">
                          <a:effectLst/>
                        </a:rPr>
                        <a:t>Genel</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87</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975</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439</a:t>
                      </a:r>
                    </a:p>
                  </a:txBody>
                  <a:tcPr marL="9525" marR="9525" marT="9525" marB="0" anchor="ctr"/>
                </a:tc>
                <a:extLst>
                  <a:ext uri="{0D108BD9-81ED-4DB2-BD59-A6C34878D82A}">
                    <a16:rowId xmlns:a16="http://schemas.microsoft.com/office/drawing/2014/main" val="3512386908"/>
                  </a:ext>
                </a:extLst>
              </a:tr>
              <a:tr h="21269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100" b="1" u="none" strike="noStrike" dirty="0">
                          <a:effectLst/>
                        </a:rPr>
                        <a:t>Öncelikli</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26</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1.256</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942</a:t>
                      </a:r>
                    </a:p>
                  </a:txBody>
                  <a:tcPr marL="9525" marR="9525" marT="9525" marB="0" anchor="ctr"/>
                </a:tc>
                <a:extLst>
                  <a:ext uri="{0D108BD9-81ED-4DB2-BD59-A6C34878D82A}">
                    <a16:rowId xmlns:a16="http://schemas.microsoft.com/office/drawing/2014/main" val="235213582"/>
                  </a:ext>
                </a:extLst>
              </a:tr>
              <a:tr h="222825">
                <a:tc>
                  <a:txBody>
                    <a:bodyPr/>
                    <a:lstStyle/>
                    <a:p>
                      <a:pPr algn="l" fontAlgn="ctr"/>
                      <a:r>
                        <a:rPr lang="tr-TR" sz="1100" b="1" u="none" strike="noStrike" dirty="0">
                          <a:effectLst/>
                        </a:rPr>
                        <a:t>Stratejik Yatırımlar </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a:t>
                      </a:r>
                    </a:p>
                  </a:txBody>
                  <a:tcPr marL="9525"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a:t>
                      </a:r>
                    </a:p>
                  </a:txBody>
                  <a:tcPr marL="9525"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3641363820"/>
                  </a:ext>
                </a:extLst>
              </a:tr>
              <a:tr h="232954">
                <a:tc>
                  <a:txBody>
                    <a:bodyPr/>
                    <a:lstStyle/>
                    <a:p>
                      <a:pPr algn="l" fontAlgn="ctr"/>
                      <a:r>
                        <a:rPr lang="tr-TR" sz="1200" u="none" strike="noStrike" dirty="0">
                          <a:effectLst/>
                        </a:rPr>
                        <a:t>Genel Toplam</a:t>
                      </a:r>
                      <a:endParaRPr lang="tr-TR" sz="12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170</a:t>
                      </a:r>
                    </a:p>
                  </a:txBody>
                  <a:tcPr marL="9525"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3.828</a:t>
                      </a:r>
                    </a:p>
                  </a:txBody>
                  <a:tcPr marL="9525"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3.961</a:t>
                      </a:r>
                    </a:p>
                  </a:txBody>
                  <a:tcPr marL="9525" marR="9525" marT="9525" marB="0" anchor="ctr"/>
                </a:tc>
                <a:extLst>
                  <a:ext uri="{0D108BD9-81ED-4DB2-BD59-A6C34878D82A}">
                    <a16:rowId xmlns:a16="http://schemas.microsoft.com/office/drawing/2014/main" val="2361950627"/>
                  </a:ext>
                </a:extLst>
              </a:tr>
            </a:tbl>
          </a:graphicData>
        </a:graphic>
      </p:graphicFrame>
      <p:graphicFrame>
        <p:nvGraphicFramePr>
          <p:cNvPr id="5" name="Tablo 4">
            <a:extLst>
              <a:ext uri="{FF2B5EF4-FFF2-40B4-BE49-F238E27FC236}">
                <a16:creationId xmlns:a16="http://schemas.microsoft.com/office/drawing/2014/main" id="{6E7BE475-FEB1-4BE3-AABD-BC4BF762CC06}"/>
              </a:ext>
            </a:extLst>
          </p:cNvPr>
          <p:cNvGraphicFramePr>
            <a:graphicFrameLocks noGrp="1"/>
          </p:cNvGraphicFramePr>
          <p:nvPr>
            <p:extLst>
              <p:ext uri="{D42A27DB-BD31-4B8C-83A1-F6EECF244321}">
                <p14:modId xmlns:p14="http://schemas.microsoft.com/office/powerpoint/2010/main" val="4080240316"/>
              </p:ext>
            </p:extLst>
          </p:nvPr>
        </p:nvGraphicFramePr>
        <p:xfrm>
          <a:off x="6272981" y="3513091"/>
          <a:ext cx="5413872" cy="1381460"/>
        </p:xfrm>
        <a:graphic>
          <a:graphicData uri="http://schemas.openxmlformats.org/drawingml/2006/table">
            <a:tbl>
              <a:tblPr firstRow="1" lastRow="1" bandRow="1">
                <a:tableStyleId>{5C22544A-7EE6-4342-B048-85BDC9FD1C3A}</a:tableStyleId>
              </a:tblPr>
              <a:tblGrid>
                <a:gridCol w="1733070">
                  <a:extLst>
                    <a:ext uri="{9D8B030D-6E8A-4147-A177-3AD203B41FA5}">
                      <a16:colId xmlns:a16="http://schemas.microsoft.com/office/drawing/2014/main" val="2474730161"/>
                    </a:ext>
                  </a:extLst>
                </a:gridCol>
                <a:gridCol w="1226934">
                  <a:extLst>
                    <a:ext uri="{9D8B030D-6E8A-4147-A177-3AD203B41FA5}">
                      <a16:colId xmlns:a16="http://schemas.microsoft.com/office/drawing/2014/main" val="201330565"/>
                    </a:ext>
                  </a:extLst>
                </a:gridCol>
                <a:gridCol w="1226934">
                  <a:extLst>
                    <a:ext uri="{9D8B030D-6E8A-4147-A177-3AD203B41FA5}">
                      <a16:colId xmlns:a16="http://schemas.microsoft.com/office/drawing/2014/main" val="8927016"/>
                    </a:ext>
                  </a:extLst>
                </a:gridCol>
                <a:gridCol w="1226934">
                  <a:extLst>
                    <a:ext uri="{9D8B030D-6E8A-4147-A177-3AD203B41FA5}">
                      <a16:colId xmlns:a16="http://schemas.microsoft.com/office/drawing/2014/main" val="1468023818"/>
                    </a:ext>
                  </a:extLst>
                </a:gridCol>
              </a:tblGrid>
              <a:tr h="431559">
                <a:tc>
                  <a:txBody>
                    <a:bodyPr/>
                    <a:lstStyle/>
                    <a:p>
                      <a:pPr algn="ctr" fontAlgn="ctr"/>
                      <a:r>
                        <a:rPr lang="tr-TR" sz="1200" u="none" strike="noStrike" dirty="0">
                          <a:effectLst/>
                        </a:rPr>
                        <a:t>Yatırımın Cinsi</a:t>
                      </a:r>
                      <a:endParaRPr lang="tr-TR" sz="1200" b="1" i="0" u="none" strike="noStrike"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Belge Adedi</a:t>
                      </a:r>
                      <a:endParaRPr lang="tr-TR" sz="1200" b="1" i="0" u="none" strike="noStrike"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noProof="0" dirty="0">
                          <a:effectLst/>
                        </a:rPr>
                        <a:t>Sabit Yatırım Tutarı (Milyon  TL)</a:t>
                      </a:r>
                      <a:endParaRPr lang="tr-TR" sz="1200" b="1" i="0" u="none" strike="noStrike" noProof="0"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İstihdam</a:t>
                      </a:r>
                      <a:endParaRPr lang="tr-TR" sz="1200" b="1" i="0" u="none" strike="noStrike" dirty="0">
                        <a:solidFill>
                          <a:srgbClr val="9933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92787130"/>
                  </a:ext>
                </a:extLst>
              </a:tr>
              <a:tr h="23001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100" b="1" u="none" strike="noStrike" dirty="0">
                          <a:effectLst/>
                        </a:rPr>
                        <a:t>Tevsi</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20</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904</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1.312</a:t>
                      </a:r>
                    </a:p>
                  </a:txBody>
                  <a:tcPr marL="9525" marR="9525" marT="9525" marB="0" anchor="ctr"/>
                </a:tc>
                <a:extLst>
                  <a:ext uri="{0D108BD9-81ED-4DB2-BD59-A6C34878D82A}">
                    <a16:rowId xmlns:a16="http://schemas.microsoft.com/office/drawing/2014/main" val="1451449858"/>
                  </a:ext>
                </a:extLst>
              </a:tr>
              <a:tr h="23794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100" b="1" u="none" strike="noStrike" dirty="0">
                          <a:effectLst/>
                        </a:rPr>
                        <a:t>Komple Yeni</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137</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1.815</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2.525</a:t>
                      </a:r>
                    </a:p>
                  </a:txBody>
                  <a:tcPr marL="9525" marR="9525" marT="9525" marB="0" anchor="ctr"/>
                </a:tc>
                <a:extLst>
                  <a:ext uri="{0D108BD9-81ED-4DB2-BD59-A6C34878D82A}">
                    <a16:rowId xmlns:a16="http://schemas.microsoft.com/office/drawing/2014/main" val="1605473879"/>
                  </a:ext>
                </a:extLst>
              </a:tr>
              <a:tr h="230018">
                <a:tc>
                  <a:txBody>
                    <a:bodyPr/>
                    <a:lstStyle/>
                    <a:p>
                      <a:pPr algn="l" fontAlgn="ctr"/>
                      <a:r>
                        <a:rPr lang="tr-TR" sz="1100" b="1" u="none" strike="noStrike" dirty="0">
                          <a:effectLst/>
                        </a:rPr>
                        <a:t>Diğer</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13</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1.109</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124</a:t>
                      </a:r>
                    </a:p>
                  </a:txBody>
                  <a:tcPr marL="9525" marR="9525" marT="9525" marB="0" anchor="ctr"/>
                </a:tc>
                <a:extLst>
                  <a:ext uri="{0D108BD9-81ED-4DB2-BD59-A6C34878D82A}">
                    <a16:rowId xmlns:a16="http://schemas.microsoft.com/office/drawing/2014/main" val="2688406516"/>
                  </a:ext>
                </a:extLst>
              </a:tr>
              <a:tr h="251924">
                <a:tc>
                  <a:txBody>
                    <a:bodyPr/>
                    <a:lstStyle/>
                    <a:p>
                      <a:pPr algn="l" fontAlgn="ctr"/>
                      <a:r>
                        <a:rPr lang="tr-TR" sz="1200" u="none" strike="noStrike" dirty="0">
                          <a:effectLst/>
                        </a:rPr>
                        <a:t>Genel Toplam</a:t>
                      </a:r>
                      <a:endParaRPr lang="tr-TR" sz="12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170</a:t>
                      </a:r>
                    </a:p>
                  </a:txBody>
                  <a:tcPr marL="9525"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3.828</a:t>
                      </a:r>
                    </a:p>
                  </a:txBody>
                  <a:tcPr marL="9525"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3.961</a:t>
                      </a:r>
                    </a:p>
                  </a:txBody>
                  <a:tcPr marL="9525" marR="9525" marT="9525" marB="0" anchor="ctr"/>
                </a:tc>
                <a:extLst>
                  <a:ext uri="{0D108BD9-81ED-4DB2-BD59-A6C34878D82A}">
                    <a16:rowId xmlns:a16="http://schemas.microsoft.com/office/drawing/2014/main" val="1327806585"/>
                  </a:ext>
                </a:extLst>
              </a:tr>
            </a:tbl>
          </a:graphicData>
        </a:graphic>
      </p:graphicFrame>
      <p:graphicFrame>
        <p:nvGraphicFramePr>
          <p:cNvPr id="6" name="Tablo 5">
            <a:extLst>
              <a:ext uri="{FF2B5EF4-FFF2-40B4-BE49-F238E27FC236}">
                <a16:creationId xmlns:a16="http://schemas.microsoft.com/office/drawing/2014/main" id="{B88D96F0-02EC-45DF-AC02-EC3F36785CA2}"/>
              </a:ext>
            </a:extLst>
          </p:cNvPr>
          <p:cNvGraphicFramePr>
            <a:graphicFrameLocks noGrp="1"/>
          </p:cNvGraphicFramePr>
          <p:nvPr>
            <p:extLst>
              <p:ext uri="{D42A27DB-BD31-4B8C-83A1-F6EECF244321}">
                <p14:modId xmlns:p14="http://schemas.microsoft.com/office/powerpoint/2010/main" val="657600020"/>
              </p:ext>
            </p:extLst>
          </p:nvPr>
        </p:nvGraphicFramePr>
        <p:xfrm>
          <a:off x="6231395" y="4969545"/>
          <a:ext cx="5455455" cy="1692007"/>
        </p:xfrm>
        <a:graphic>
          <a:graphicData uri="http://schemas.openxmlformats.org/drawingml/2006/table">
            <a:tbl>
              <a:tblPr firstRow="1" lastRow="1" bandRow="1">
                <a:tableStyleId>{93296810-A885-4BE3-A3E7-6D5BEEA58F35}</a:tableStyleId>
              </a:tblPr>
              <a:tblGrid>
                <a:gridCol w="1746381">
                  <a:extLst>
                    <a:ext uri="{9D8B030D-6E8A-4147-A177-3AD203B41FA5}">
                      <a16:colId xmlns:a16="http://schemas.microsoft.com/office/drawing/2014/main" val="2306442923"/>
                    </a:ext>
                  </a:extLst>
                </a:gridCol>
                <a:gridCol w="1236358">
                  <a:extLst>
                    <a:ext uri="{9D8B030D-6E8A-4147-A177-3AD203B41FA5}">
                      <a16:colId xmlns:a16="http://schemas.microsoft.com/office/drawing/2014/main" val="2840789018"/>
                    </a:ext>
                  </a:extLst>
                </a:gridCol>
                <a:gridCol w="1236358">
                  <a:extLst>
                    <a:ext uri="{9D8B030D-6E8A-4147-A177-3AD203B41FA5}">
                      <a16:colId xmlns:a16="http://schemas.microsoft.com/office/drawing/2014/main" val="2626312783"/>
                    </a:ext>
                  </a:extLst>
                </a:gridCol>
                <a:gridCol w="1236358">
                  <a:extLst>
                    <a:ext uri="{9D8B030D-6E8A-4147-A177-3AD203B41FA5}">
                      <a16:colId xmlns:a16="http://schemas.microsoft.com/office/drawing/2014/main" val="2906451084"/>
                    </a:ext>
                  </a:extLst>
                </a:gridCol>
              </a:tblGrid>
              <a:tr h="462534">
                <a:tc>
                  <a:txBody>
                    <a:bodyPr/>
                    <a:lstStyle/>
                    <a:p>
                      <a:pPr algn="ctr" fontAlgn="ctr"/>
                      <a:r>
                        <a:rPr lang="tr-TR" sz="1200" u="none" strike="noStrike" dirty="0">
                          <a:effectLst/>
                        </a:rPr>
                        <a:t>Sektörü</a:t>
                      </a:r>
                      <a:endParaRPr lang="tr-TR" sz="1200" b="1" i="0" u="none" strike="noStrike"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noProof="0" dirty="0">
                          <a:effectLst/>
                        </a:rPr>
                        <a:t>Belge Adedi</a:t>
                      </a:r>
                      <a:endParaRPr lang="tr-TR" sz="1200" b="1" i="0" u="none" strike="noStrike" noProof="0"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noProof="0" dirty="0">
                          <a:effectLst/>
                        </a:rPr>
                        <a:t>Sabit Yatırım Tutarı </a:t>
                      </a:r>
                    </a:p>
                    <a:p>
                      <a:pPr algn="ctr" fontAlgn="ctr"/>
                      <a:r>
                        <a:rPr lang="tr-TR" sz="1200" u="none" strike="noStrike" noProof="0" dirty="0">
                          <a:effectLst/>
                        </a:rPr>
                        <a:t>(Milyon  TL)</a:t>
                      </a:r>
                      <a:endParaRPr lang="tr-TR" sz="1200" b="1" i="0" u="none" strike="noStrike" noProof="0" dirty="0">
                        <a:solidFill>
                          <a:srgbClr val="993300"/>
                        </a:solidFill>
                        <a:effectLst/>
                        <a:latin typeface="Calibri" panose="020F0502020204030204" pitchFamily="34" charset="0"/>
                      </a:endParaRPr>
                    </a:p>
                  </a:txBody>
                  <a:tcPr marL="9525" marR="9525" marT="9525" marB="0" anchor="ctr"/>
                </a:tc>
                <a:tc>
                  <a:txBody>
                    <a:bodyPr/>
                    <a:lstStyle/>
                    <a:p>
                      <a:pPr algn="ctr" fontAlgn="ctr"/>
                      <a:r>
                        <a:rPr lang="tr-TR" sz="1200" u="none" strike="noStrike" dirty="0">
                          <a:effectLst/>
                        </a:rPr>
                        <a:t>İstihdam</a:t>
                      </a:r>
                      <a:endParaRPr lang="tr-TR" sz="1200" b="1" i="0" u="none" strike="noStrike" dirty="0">
                        <a:solidFill>
                          <a:srgbClr val="9933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5940288"/>
                  </a:ext>
                </a:extLst>
              </a:tr>
              <a:tr h="202016">
                <a:tc>
                  <a:txBody>
                    <a:bodyPr/>
                    <a:lstStyle/>
                    <a:p>
                      <a:pPr algn="l" fontAlgn="ctr"/>
                      <a:r>
                        <a:rPr lang="tr-TR" sz="1100" b="1" u="none" strike="noStrike" dirty="0">
                          <a:effectLst/>
                        </a:rPr>
                        <a:t>ENERJİ</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56</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851</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208</a:t>
                      </a:r>
                    </a:p>
                  </a:txBody>
                  <a:tcPr marL="9525" marR="9525" marT="9525" marB="0" anchor="ctr"/>
                </a:tc>
                <a:extLst>
                  <a:ext uri="{0D108BD9-81ED-4DB2-BD59-A6C34878D82A}">
                    <a16:rowId xmlns:a16="http://schemas.microsoft.com/office/drawing/2014/main" val="435371588"/>
                  </a:ext>
                </a:extLst>
              </a:tr>
              <a:tr h="202016">
                <a:tc>
                  <a:txBody>
                    <a:bodyPr/>
                    <a:lstStyle/>
                    <a:p>
                      <a:pPr algn="l" fontAlgn="ctr"/>
                      <a:r>
                        <a:rPr lang="tr-TR" sz="1100" b="1" u="none" strike="noStrike" dirty="0">
                          <a:effectLst/>
                        </a:rPr>
                        <a:t>HİZMETLER</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39</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324</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999</a:t>
                      </a:r>
                    </a:p>
                  </a:txBody>
                  <a:tcPr marL="9525" marR="9525" marT="9525" marB="0" anchor="ctr"/>
                </a:tc>
                <a:extLst>
                  <a:ext uri="{0D108BD9-81ED-4DB2-BD59-A6C34878D82A}">
                    <a16:rowId xmlns:a16="http://schemas.microsoft.com/office/drawing/2014/main" val="4122598973"/>
                  </a:ext>
                </a:extLst>
              </a:tr>
              <a:tr h="202016">
                <a:tc>
                  <a:txBody>
                    <a:bodyPr/>
                    <a:lstStyle/>
                    <a:p>
                      <a:pPr algn="l" fontAlgn="ctr"/>
                      <a:r>
                        <a:rPr lang="tr-TR" sz="1100" b="1" u="none" strike="noStrike" dirty="0">
                          <a:effectLst/>
                        </a:rPr>
                        <a:t>İMALAT</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52</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2.310</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2.260</a:t>
                      </a:r>
                    </a:p>
                  </a:txBody>
                  <a:tcPr marL="9525" marR="9525" marT="9525" marB="0" anchor="ctr"/>
                </a:tc>
                <a:extLst>
                  <a:ext uri="{0D108BD9-81ED-4DB2-BD59-A6C34878D82A}">
                    <a16:rowId xmlns:a16="http://schemas.microsoft.com/office/drawing/2014/main" val="2408432413"/>
                  </a:ext>
                </a:extLst>
              </a:tr>
              <a:tr h="202016">
                <a:tc>
                  <a:txBody>
                    <a:bodyPr/>
                    <a:lstStyle/>
                    <a:p>
                      <a:pPr algn="l" fontAlgn="ctr"/>
                      <a:r>
                        <a:rPr lang="tr-TR" sz="1100" b="1" u="none" strike="noStrike" dirty="0">
                          <a:effectLst/>
                        </a:rPr>
                        <a:t>MADENCİLİK</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9</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76</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165</a:t>
                      </a:r>
                    </a:p>
                  </a:txBody>
                  <a:tcPr marL="9525" marR="9525" marT="9525" marB="0" anchor="ctr"/>
                </a:tc>
                <a:extLst>
                  <a:ext uri="{0D108BD9-81ED-4DB2-BD59-A6C34878D82A}">
                    <a16:rowId xmlns:a16="http://schemas.microsoft.com/office/drawing/2014/main" val="1571118388"/>
                  </a:ext>
                </a:extLst>
              </a:tr>
              <a:tr h="202016">
                <a:tc>
                  <a:txBody>
                    <a:bodyPr/>
                    <a:lstStyle/>
                    <a:p>
                      <a:pPr algn="l" fontAlgn="ctr"/>
                      <a:r>
                        <a:rPr lang="tr-TR" sz="1100" b="1" u="none" strike="noStrike" dirty="0">
                          <a:effectLst/>
                        </a:rPr>
                        <a:t>TARIM</a:t>
                      </a:r>
                      <a:endParaRPr lang="tr-TR" sz="11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14</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267</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329</a:t>
                      </a:r>
                    </a:p>
                  </a:txBody>
                  <a:tcPr marL="9525" marR="9525" marT="9525" marB="0" anchor="ctr"/>
                </a:tc>
                <a:extLst>
                  <a:ext uri="{0D108BD9-81ED-4DB2-BD59-A6C34878D82A}">
                    <a16:rowId xmlns:a16="http://schemas.microsoft.com/office/drawing/2014/main" val="3449049055"/>
                  </a:ext>
                </a:extLst>
              </a:tr>
              <a:tr h="219393">
                <a:tc>
                  <a:txBody>
                    <a:bodyPr/>
                    <a:lstStyle/>
                    <a:p>
                      <a:pPr algn="l" fontAlgn="ctr"/>
                      <a:r>
                        <a:rPr lang="tr-TR" sz="1200" u="none" strike="noStrike" dirty="0">
                          <a:effectLst/>
                        </a:rPr>
                        <a:t>Genel Toplam</a:t>
                      </a:r>
                      <a:endParaRPr lang="tr-TR" sz="1200" b="1" i="0" u="none" strike="noStrike" dirty="0">
                        <a:solidFill>
                          <a:srgbClr val="000080"/>
                        </a:solidFill>
                        <a:effectLst/>
                        <a:latin typeface="Calibri" panose="020F0502020204030204" pitchFamily="34" charset="0"/>
                      </a:endParaRPr>
                    </a:p>
                  </a:txBody>
                  <a:tcPr marL="144000"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170</a:t>
                      </a:r>
                    </a:p>
                  </a:txBody>
                  <a:tcPr marL="9525"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3.828</a:t>
                      </a:r>
                    </a:p>
                  </a:txBody>
                  <a:tcPr marL="9525"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3.961</a:t>
                      </a:r>
                    </a:p>
                  </a:txBody>
                  <a:tcPr marL="9525" marR="9525" marT="9525" marB="0" anchor="ctr"/>
                </a:tc>
                <a:extLst>
                  <a:ext uri="{0D108BD9-81ED-4DB2-BD59-A6C34878D82A}">
                    <a16:rowId xmlns:a16="http://schemas.microsoft.com/office/drawing/2014/main" val="2234036381"/>
                  </a:ext>
                </a:extLst>
              </a:tr>
            </a:tbl>
          </a:graphicData>
        </a:graphic>
      </p:graphicFrame>
      <p:sp>
        <p:nvSpPr>
          <p:cNvPr id="9" name="Dikdörtgen 8">
            <a:extLst>
              <a:ext uri="{FF2B5EF4-FFF2-40B4-BE49-F238E27FC236}">
                <a16:creationId xmlns:a16="http://schemas.microsoft.com/office/drawing/2014/main" id="{BEE9411D-7B9D-44AF-A220-44857CBD22CF}"/>
              </a:ext>
            </a:extLst>
          </p:cNvPr>
          <p:cNvSpPr/>
          <p:nvPr/>
        </p:nvSpPr>
        <p:spPr>
          <a:xfrm>
            <a:off x="1918963" y="1306204"/>
            <a:ext cx="917967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white">
                    <a:lumMod val="50000"/>
                  </a:prstClr>
                </a:solidFill>
                <a:effectLst/>
                <a:uLnTx/>
                <a:uFillTx/>
                <a:latin typeface="Calibri"/>
                <a:ea typeface="+mn-ea"/>
                <a:cs typeface="+mn-cs"/>
              </a:rPr>
              <a:t>20.06.2012 – 31.03.2022 Tarihleri Arasında </a:t>
            </a:r>
            <a:r>
              <a:rPr lang="tr-TR" b="1" dirty="0">
                <a:solidFill>
                  <a:prstClr val="white">
                    <a:lumMod val="50000"/>
                  </a:prstClr>
                </a:solidFill>
                <a:latin typeface="Calibri"/>
              </a:rPr>
              <a:t>KIRŞEHİR</a:t>
            </a:r>
            <a:r>
              <a:rPr kumimoji="0" lang="tr-TR" sz="1800" b="1" i="0" u="none" strike="noStrike" kern="1200" cap="none" spc="0" normalizeH="0" baseline="0" noProof="0" dirty="0">
                <a:ln>
                  <a:noFill/>
                </a:ln>
                <a:solidFill>
                  <a:prstClr val="white">
                    <a:lumMod val="50000"/>
                  </a:prstClr>
                </a:solidFill>
                <a:effectLst/>
                <a:uLnTx/>
                <a:uFillTx/>
                <a:latin typeface="Calibri"/>
                <a:ea typeface="+mn-ea"/>
                <a:cs typeface="+mn-cs"/>
              </a:rPr>
              <a:t> İ</a:t>
            </a:r>
            <a:r>
              <a:rPr lang="tr-TR" b="1" dirty="0" err="1">
                <a:solidFill>
                  <a:prstClr val="white">
                    <a:lumMod val="50000"/>
                  </a:prstClr>
                </a:solidFill>
                <a:latin typeface="Calibri"/>
              </a:rPr>
              <a:t>li</a:t>
            </a:r>
            <a:r>
              <a:rPr lang="tr-TR" b="1" dirty="0">
                <a:solidFill>
                  <a:prstClr val="white">
                    <a:lumMod val="50000"/>
                  </a:prstClr>
                </a:solidFill>
                <a:latin typeface="Calibri"/>
              </a:rPr>
              <a:t> için </a:t>
            </a:r>
            <a:r>
              <a:rPr kumimoji="0" lang="tr-TR" sz="1800" b="1" i="0" u="none" strike="noStrike" kern="1200" cap="none" spc="0" normalizeH="0" baseline="0" noProof="0" dirty="0">
                <a:ln>
                  <a:noFill/>
                </a:ln>
                <a:solidFill>
                  <a:prstClr val="white">
                    <a:lumMod val="50000"/>
                  </a:prstClr>
                </a:solidFill>
                <a:effectLst/>
                <a:uLnTx/>
                <a:uFillTx/>
                <a:latin typeface="Calibri"/>
                <a:ea typeface="+mn-ea"/>
                <a:cs typeface="+mn-cs"/>
              </a:rPr>
              <a:t>Düzenlenen Yatırım Teşvik Belgeleri</a:t>
            </a:r>
            <a:r>
              <a:rPr kumimoji="0" lang="tr-TR" sz="1800" b="0" i="0" u="none" strike="noStrike" kern="1200" cap="none" spc="0" normalizeH="0" baseline="0" noProof="0" dirty="0">
                <a:ln>
                  <a:noFill/>
                </a:ln>
                <a:solidFill>
                  <a:prstClr val="white">
                    <a:lumMod val="50000"/>
                  </a:prstClr>
                </a:solidFill>
                <a:effectLst/>
                <a:uLnTx/>
                <a:uFillTx/>
                <a:latin typeface="Calibri"/>
                <a:ea typeface="+mn-ea"/>
                <a:cs typeface="+mn-cs"/>
              </a:rPr>
              <a:t> </a:t>
            </a:r>
          </a:p>
        </p:txBody>
      </p:sp>
      <p:sp>
        <p:nvSpPr>
          <p:cNvPr id="12" name="Metin kutusu 11">
            <a:extLst>
              <a:ext uri="{FF2B5EF4-FFF2-40B4-BE49-F238E27FC236}">
                <a16:creationId xmlns:a16="http://schemas.microsoft.com/office/drawing/2014/main" id="{3799386A-4037-405F-8684-798C5E72C746}"/>
              </a:ext>
            </a:extLst>
          </p:cNvPr>
          <p:cNvSpPr txBox="1"/>
          <p:nvPr/>
        </p:nvSpPr>
        <p:spPr>
          <a:xfrm>
            <a:off x="434421" y="6297297"/>
            <a:ext cx="2983509" cy="430887"/>
          </a:xfrm>
          <a:prstGeom prst="rect">
            <a:avLst/>
          </a:prstGeom>
          <a:noFill/>
        </p:spPr>
        <p:txBody>
          <a:bodyPr wrap="none" rtlCol="0">
            <a:spAutoFit/>
          </a:bodyPr>
          <a:lstStyle/>
          <a:p>
            <a:r>
              <a:rPr lang="tr-TR" sz="1100" dirty="0"/>
              <a:t>* 01/01/2021 tarihi itibariyle 4. Bölge olmuştur</a:t>
            </a:r>
          </a:p>
          <a:p>
            <a:r>
              <a:rPr lang="tr-TR" sz="1100" dirty="0"/>
              <a:t>** 01/01/2021 tarihi itibariyle 3. Bölge olmuştur.</a:t>
            </a:r>
          </a:p>
        </p:txBody>
      </p:sp>
      <p:graphicFrame>
        <p:nvGraphicFramePr>
          <p:cNvPr id="11" name="Tablo 10">
            <a:extLst>
              <a:ext uri="{FF2B5EF4-FFF2-40B4-BE49-F238E27FC236}">
                <a16:creationId xmlns:a16="http://schemas.microsoft.com/office/drawing/2014/main" id="{C5AD9AA2-8705-4079-9690-4FAAD1E70594}"/>
              </a:ext>
            </a:extLst>
          </p:cNvPr>
          <p:cNvGraphicFramePr>
            <a:graphicFrameLocks noGrp="1"/>
          </p:cNvGraphicFramePr>
          <p:nvPr>
            <p:extLst>
              <p:ext uri="{D42A27DB-BD31-4B8C-83A1-F6EECF244321}">
                <p14:modId xmlns:p14="http://schemas.microsoft.com/office/powerpoint/2010/main" val="1049168548"/>
              </p:ext>
            </p:extLst>
          </p:nvPr>
        </p:nvGraphicFramePr>
        <p:xfrm>
          <a:off x="434421" y="1611279"/>
          <a:ext cx="5413868" cy="4725737"/>
        </p:xfrm>
        <a:graphic>
          <a:graphicData uri="http://schemas.openxmlformats.org/drawingml/2006/table">
            <a:tbl>
              <a:tblPr firstRow="1" lastRow="1" bandRow="1">
                <a:tableStyleId>{073A0DAA-6AF3-43AB-8588-CEC1D06C72B9}</a:tableStyleId>
              </a:tblPr>
              <a:tblGrid>
                <a:gridCol w="1987103">
                  <a:extLst>
                    <a:ext uri="{9D8B030D-6E8A-4147-A177-3AD203B41FA5}">
                      <a16:colId xmlns:a16="http://schemas.microsoft.com/office/drawing/2014/main" val="2183652589"/>
                    </a:ext>
                  </a:extLst>
                </a:gridCol>
                <a:gridCol w="1142255">
                  <a:extLst>
                    <a:ext uri="{9D8B030D-6E8A-4147-A177-3AD203B41FA5}">
                      <a16:colId xmlns:a16="http://schemas.microsoft.com/office/drawing/2014/main" val="699270563"/>
                    </a:ext>
                  </a:extLst>
                </a:gridCol>
                <a:gridCol w="1142255">
                  <a:extLst>
                    <a:ext uri="{9D8B030D-6E8A-4147-A177-3AD203B41FA5}">
                      <a16:colId xmlns:a16="http://schemas.microsoft.com/office/drawing/2014/main" val="1674321405"/>
                    </a:ext>
                  </a:extLst>
                </a:gridCol>
                <a:gridCol w="1142255">
                  <a:extLst>
                    <a:ext uri="{9D8B030D-6E8A-4147-A177-3AD203B41FA5}">
                      <a16:colId xmlns:a16="http://schemas.microsoft.com/office/drawing/2014/main" val="2801134639"/>
                    </a:ext>
                  </a:extLst>
                </a:gridCol>
              </a:tblGrid>
              <a:tr h="472094">
                <a:tc>
                  <a:txBody>
                    <a:bodyPr/>
                    <a:lstStyle/>
                    <a:p>
                      <a:pPr algn="l" fontAlgn="ctr"/>
                      <a:r>
                        <a:rPr lang="tr-TR" sz="1200" u="none" strike="noStrike" dirty="0">
                          <a:effectLst/>
                        </a:rPr>
                        <a:t>Yatırımın Yeri – 4. Bölge İlleri</a:t>
                      </a:r>
                      <a:endParaRPr lang="tr-TR" sz="1200" b="1" i="0" u="none" strike="noStrike" dirty="0">
                        <a:solidFill>
                          <a:srgbClr val="993300"/>
                        </a:solidFill>
                        <a:effectLst/>
                        <a:latin typeface="Calibri" panose="020F0502020204030204" pitchFamily="34" charset="0"/>
                      </a:endParaRPr>
                    </a:p>
                  </a:txBody>
                  <a:tcPr marL="9525" marR="9525" marT="9525" marB="0" anchor="ctr"/>
                </a:tc>
                <a:tc>
                  <a:txBody>
                    <a:bodyPr/>
                    <a:lstStyle/>
                    <a:p>
                      <a:pPr algn="r" fontAlgn="ctr"/>
                      <a:r>
                        <a:rPr lang="tr-TR" sz="1200" u="none" strike="noStrike" dirty="0">
                          <a:effectLst/>
                        </a:rPr>
                        <a:t>Belge  Adedi</a:t>
                      </a:r>
                      <a:endParaRPr lang="tr-TR" sz="1200" b="1" i="0" u="none" strike="noStrike" dirty="0">
                        <a:solidFill>
                          <a:srgbClr val="993300"/>
                        </a:solidFill>
                        <a:effectLst/>
                        <a:latin typeface="Calibri" panose="020F0502020204030204" pitchFamily="34" charset="0"/>
                      </a:endParaRPr>
                    </a:p>
                  </a:txBody>
                  <a:tcPr marL="9525" marR="108000" marT="9525" marB="0" anchor="ctr"/>
                </a:tc>
                <a:tc>
                  <a:txBody>
                    <a:bodyPr/>
                    <a:lstStyle/>
                    <a:p>
                      <a:pPr algn="r" fontAlgn="ctr"/>
                      <a:r>
                        <a:rPr lang="tr-TR" sz="1200" u="none" strike="noStrike">
                          <a:effectLst/>
                        </a:rPr>
                        <a:t>Sabit Yatırım  (Milyon TL)</a:t>
                      </a:r>
                      <a:endParaRPr lang="tr-TR" sz="1200" b="1" i="0" u="none" strike="noStrike">
                        <a:solidFill>
                          <a:srgbClr val="993300"/>
                        </a:solidFill>
                        <a:effectLst/>
                        <a:latin typeface="Calibri" panose="020F0502020204030204" pitchFamily="34" charset="0"/>
                      </a:endParaRPr>
                    </a:p>
                  </a:txBody>
                  <a:tcPr marL="9525" marR="108000" marT="9525" marB="0" anchor="ctr"/>
                </a:tc>
                <a:tc>
                  <a:txBody>
                    <a:bodyPr/>
                    <a:lstStyle/>
                    <a:p>
                      <a:pPr algn="r" fontAlgn="ctr"/>
                      <a:r>
                        <a:rPr lang="tr-TR" sz="1200" u="none" strike="noStrike">
                          <a:effectLst/>
                        </a:rPr>
                        <a:t>İstihdam </a:t>
                      </a:r>
                      <a:endParaRPr lang="tr-TR" sz="1200" b="1" i="0" u="none" strike="noStrike">
                        <a:solidFill>
                          <a:srgbClr val="993300"/>
                        </a:solidFill>
                        <a:effectLst/>
                        <a:latin typeface="Calibri" panose="020F0502020204030204" pitchFamily="34" charset="0"/>
                      </a:endParaRPr>
                    </a:p>
                  </a:txBody>
                  <a:tcPr marL="9525" marR="108000" marT="9525" marB="0" anchor="ctr"/>
                </a:tc>
                <a:extLst>
                  <a:ext uri="{0D108BD9-81ED-4DB2-BD59-A6C34878D82A}">
                    <a16:rowId xmlns:a16="http://schemas.microsoft.com/office/drawing/2014/main" val="318615367"/>
                  </a:ext>
                </a:extLst>
              </a:tr>
              <a:tr h="222867">
                <a:tc>
                  <a:txBody>
                    <a:bodyPr/>
                    <a:lstStyle/>
                    <a:p>
                      <a:pPr algn="l" fontAlgn="ctr"/>
                      <a:r>
                        <a:rPr lang="tr-TR" sz="1100" b="1" i="0" u="none" strike="noStrike" dirty="0">
                          <a:solidFill>
                            <a:schemeClr val="tx1"/>
                          </a:solidFill>
                          <a:effectLst/>
                          <a:latin typeface="Calibri" panose="020F0502020204030204" pitchFamily="34" charset="0"/>
                        </a:rPr>
                        <a:t>Afyonkarahisar</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853</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10.769</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13.794</a:t>
                      </a:r>
                    </a:p>
                  </a:txBody>
                  <a:tcPr marL="9525" marR="9525" marT="9525" marB="0" anchor="ctr"/>
                </a:tc>
                <a:extLst>
                  <a:ext uri="{0D108BD9-81ED-4DB2-BD59-A6C34878D82A}">
                    <a16:rowId xmlns:a16="http://schemas.microsoft.com/office/drawing/2014/main" val="3928268303"/>
                  </a:ext>
                </a:extLst>
              </a:tr>
              <a:tr h="222867">
                <a:tc>
                  <a:txBody>
                    <a:bodyPr/>
                    <a:lstStyle/>
                    <a:p>
                      <a:pPr algn="l" fontAlgn="ctr"/>
                      <a:r>
                        <a:rPr lang="tr-TR" sz="1100" b="1" i="0" u="none" strike="noStrike" dirty="0">
                          <a:solidFill>
                            <a:schemeClr val="tx1"/>
                          </a:solidFill>
                          <a:effectLst/>
                          <a:latin typeface="Calibri" panose="020F0502020204030204" pitchFamily="34" charset="0"/>
                        </a:rPr>
                        <a:t>Aksaray *</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86</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1.103</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2.201</a:t>
                      </a:r>
                    </a:p>
                  </a:txBody>
                  <a:tcPr marL="9525" marR="9525" marT="9525" marB="0" anchor="ctr"/>
                </a:tc>
                <a:extLst>
                  <a:ext uri="{0D108BD9-81ED-4DB2-BD59-A6C34878D82A}">
                    <a16:rowId xmlns:a16="http://schemas.microsoft.com/office/drawing/2014/main" val="2960970764"/>
                  </a:ext>
                </a:extLst>
              </a:tr>
              <a:tr h="222867">
                <a:tc>
                  <a:txBody>
                    <a:bodyPr/>
                    <a:lstStyle/>
                    <a:p>
                      <a:pPr algn="l" fontAlgn="ctr"/>
                      <a:r>
                        <a:rPr lang="tr-TR" sz="1100" b="1" i="0" u="none" strike="noStrike" dirty="0">
                          <a:solidFill>
                            <a:schemeClr val="tx1"/>
                          </a:solidFill>
                          <a:effectLst/>
                          <a:latin typeface="Calibri" panose="020F0502020204030204" pitchFamily="34" charset="0"/>
                        </a:rPr>
                        <a:t>Amasya</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249</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2.811</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6.935</a:t>
                      </a:r>
                    </a:p>
                  </a:txBody>
                  <a:tcPr marL="9525" marR="9525" marT="9525" marB="0" anchor="ctr"/>
                </a:tc>
                <a:extLst>
                  <a:ext uri="{0D108BD9-81ED-4DB2-BD59-A6C34878D82A}">
                    <a16:rowId xmlns:a16="http://schemas.microsoft.com/office/drawing/2014/main" val="1359150350"/>
                  </a:ext>
                </a:extLst>
              </a:tr>
              <a:tr h="222867">
                <a:tc>
                  <a:txBody>
                    <a:bodyPr/>
                    <a:lstStyle/>
                    <a:p>
                      <a:pPr algn="l" fontAlgn="ctr"/>
                      <a:r>
                        <a:rPr lang="tr-TR" sz="1100" b="1" i="0" u="none" strike="noStrike" dirty="0">
                          <a:solidFill>
                            <a:schemeClr val="tx1"/>
                          </a:solidFill>
                          <a:effectLst/>
                          <a:latin typeface="Calibri" panose="020F0502020204030204" pitchFamily="34" charset="0"/>
                        </a:rPr>
                        <a:t>Artvin</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84</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3.731</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1.807</a:t>
                      </a:r>
                    </a:p>
                  </a:txBody>
                  <a:tcPr marL="9525" marR="9525" marT="9525" marB="0" anchor="ctr"/>
                </a:tc>
                <a:extLst>
                  <a:ext uri="{0D108BD9-81ED-4DB2-BD59-A6C34878D82A}">
                    <a16:rowId xmlns:a16="http://schemas.microsoft.com/office/drawing/2014/main" val="4059109955"/>
                  </a:ext>
                </a:extLst>
              </a:tr>
              <a:tr h="222867">
                <a:tc>
                  <a:txBody>
                    <a:bodyPr/>
                    <a:lstStyle/>
                    <a:p>
                      <a:pPr algn="l" fontAlgn="ctr"/>
                      <a:r>
                        <a:rPr lang="tr-TR" sz="1100" b="1" i="0" u="none" strike="noStrike" dirty="0">
                          <a:solidFill>
                            <a:schemeClr val="tx1"/>
                          </a:solidFill>
                          <a:effectLst/>
                          <a:latin typeface="Calibri" panose="020F0502020204030204" pitchFamily="34" charset="0"/>
                        </a:rPr>
                        <a:t>Bartın</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90</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9.530</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5.178</a:t>
                      </a:r>
                    </a:p>
                  </a:txBody>
                  <a:tcPr marL="9525" marR="9525" marT="9525" marB="0" anchor="ctr"/>
                </a:tc>
                <a:extLst>
                  <a:ext uri="{0D108BD9-81ED-4DB2-BD59-A6C34878D82A}">
                    <a16:rowId xmlns:a16="http://schemas.microsoft.com/office/drawing/2014/main" val="2061947724"/>
                  </a:ext>
                </a:extLst>
              </a:tr>
              <a:tr h="222867">
                <a:tc>
                  <a:txBody>
                    <a:bodyPr/>
                    <a:lstStyle/>
                    <a:p>
                      <a:pPr algn="l" fontAlgn="ctr"/>
                      <a:r>
                        <a:rPr lang="tr-TR" sz="1100" b="1" i="0" u="none" strike="noStrike" dirty="0">
                          <a:solidFill>
                            <a:schemeClr val="tx1"/>
                          </a:solidFill>
                          <a:effectLst/>
                          <a:latin typeface="Calibri" panose="020F0502020204030204" pitchFamily="34" charset="0"/>
                        </a:rPr>
                        <a:t>Çorum</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386</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3.899</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8.075</a:t>
                      </a:r>
                    </a:p>
                  </a:txBody>
                  <a:tcPr marL="9525" marR="9525" marT="9525" marB="0" anchor="ctr"/>
                </a:tc>
                <a:extLst>
                  <a:ext uri="{0D108BD9-81ED-4DB2-BD59-A6C34878D82A}">
                    <a16:rowId xmlns:a16="http://schemas.microsoft.com/office/drawing/2014/main" val="1961970139"/>
                  </a:ext>
                </a:extLst>
              </a:tr>
              <a:tr h="222867">
                <a:tc>
                  <a:txBody>
                    <a:bodyPr/>
                    <a:lstStyle/>
                    <a:p>
                      <a:pPr algn="l" fontAlgn="ctr"/>
                      <a:r>
                        <a:rPr lang="tr-TR" sz="1100" b="1" i="0" u="none" strike="noStrike" dirty="0">
                          <a:solidFill>
                            <a:schemeClr val="tx1"/>
                          </a:solidFill>
                          <a:effectLst/>
                          <a:latin typeface="Calibri" panose="020F0502020204030204" pitchFamily="34" charset="0"/>
                        </a:rPr>
                        <a:t>Düzce**</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366</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12.109</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14.895</a:t>
                      </a:r>
                    </a:p>
                  </a:txBody>
                  <a:tcPr marL="9525" marR="9525" marT="9525" marB="0" anchor="ctr"/>
                </a:tc>
                <a:extLst>
                  <a:ext uri="{0D108BD9-81ED-4DB2-BD59-A6C34878D82A}">
                    <a16:rowId xmlns:a16="http://schemas.microsoft.com/office/drawing/2014/main" val="3041371571"/>
                  </a:ext>
                </a:extLst>
              </a:tr>
              <a:tr h="222867">
                <a:tc>
                  <a:txBody>
                    <a:bodyPr/>
                    <a:lstStyle/>
                    <a:p>
                      <a:pPr algn="l" fontAlgn="ctr"/>
                      <a:r>
                        <a:rPr lang="tr-TR" sz="1100" b="1" i="0" u="none" strike="noStrike" dirty="0">
                          <a:solidFill>
                            <a:schemeClr val="tx1"/>
                          </a:solidFill>
                          <a:effectLst/>
                          <a:latin typeface="Calibri" panose="020F0502020204030204" pitchFamily="34" charset="0"/>
                        </a:rPr>
                        <a:t>Elazığ</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483</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9.430</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14.544</a:t>
                      </a:r>
                    </a:p>
                  </a:txBody>
                  <a:tcPr marL="9525" marR="9525" marT="9525" marB="0" anchor="ctr"/>
                </a:tc>
                <a:extLst>
                  <a:ext uri="{0D108BD9-81ED-4DB2-BD59-A6C34878D82A}">
                    <a16:rowId xmlns:a16="http://schemas.microsoft.com/office/drawing/2014/main" val="2166106418"/>
                  </a:ext>
                </a:extLst>
              </a:tr>
              <a:tr h="222867">
                <a:tc>
                  <a:txBody>
                    <a:bodyPr/>
                    <a:lstStyle/>
                    <a:p>
                      <a:pPr algn="l" fontAlgn="ctr"/>
                      <a:r>
                        <a:rPr lang="tr-TR" sz="1100" b="1" i="0" u="none" strike="noStrike" dirty="0">
                          <a:solidFill>
                            <a:schemeClr val="tx1"/>
                          </a:solidFill>
                          <a:effectLst/>
                          <a:latin typeface="Calibri" panose="020F0502020204030204" pitchFamily="34" charset="0"/>
                        </a:rPr>
                        <a:t>Erzincan</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172</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6.297</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6.260</a:t>
                      </a:r>
                    </a:p>
                  </a:txBody>
                  <a:tcPr marL="9525" marR="9525" marT="9525" marB="0" anchor="ctr"/>
                </a:tc>
                <a:extLst>
                  <a:ext uri="{0D108BD9-81ED-4DB2-BD59-A6C34878D82A}">
                    <a16:rowId xmlns:a16="http://schemas.microsoft.com/office/drawing/2014/main" val="693953223"/>
                  </a:ext>
                </a:extLst>
              </a:tr>
              <a:tr h="222867">
                <a:tc>
                  <a:txBody>
                    <a:bodyPr/>
                    <a:lstStyle/>
                    <a:p>
                      <a:pPr algn="l" fontAlgn="ctr"/>
                      <a:r>
                        <a:rPr lang="tr-TR" sz="1100" b="1" i="0" u="none" strike="noStrike">
                          <a:solidFill>
                            <a:schemeClr val="tx1"/>
                          </a:solidFill>
                          <a:effectLst/>
                          <a:latin typeface="Calibri" panose="020F0502020204030204" pitchFamily="34" charset="0"/>
                        </a:rPr>
                        <a:t>Hatay</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583</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22.926</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15.567</a:t>
                      </a:r>
                    </a:p>
                  </a:txBody>
                  <a:tcPr marL="9525" marR="9525" marT="9525" marB="0" anchor="ctr"/>
                </a:tc>
                <a:extLst>
                  <a:ext uri="{0D108BD9-81ED-4DB2-BD59-A6C34878D82A}">
                    <a16:rowId xmlns:a16="http://schemas.microsoft.com/office/drawing/2014/main" val="1014390538"/>
                  </a:ext>
                </a:extLst>
              </a:tr>
              <a:tr h="222867">
                <a:tc>
                  <a:txBody>
                    <a:bodyPr/>
                    <a:lstStyle/>
                    <a:p>
                      <a:pPr algn="l" fontAlgn="ctr"/>
                      <a:r>
                        <a:rPr lang="tr-TR" sz="1100" b="1" i="0" u="none" strike="noStrike" dirty="0">
                          <a:solidFill>
                            <a:schemeClr val="tx1"/>
                          </a:solidFill>
                          <a:effectLst/>
                          <a:latin typeface="Calibri" panose="020F0502020204030204" pitchFamily="34" charset="0"/>
                        </a:rPr>
                        <a:t>Kastamonu</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264</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4.679</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8.566</a:t>
                      </a:r>
                    </a:p>
                  </a:txBody>
                  <a:tcPr marL="9525" marR="9525" marT="9525" marB="0" anchor="ctr"/>
                </a:tc>
                <a:extLst>
                  <a:ext uri="{0D108BD9-81ED-4DB2-BD59-A6C34878D82A}">
                    <a16:rowId xmlns:a16="http://schemas.microsoft.com/office/drawing/2014/main" val="3175615221"/>
                  </a:ext>
                </a:extLst>
              </a:tr>
              <a:tr h="222867">
                <a:tc>
                  <a:txBody>
                    <a:bodyPr/>
                    <a:lstStyle/>
                    <a:p>
                      <a:pPr algn="l" fontAlgn="ctr"/>
                      <a:r>
                        <a:rPr lang="tr-TR" sz="1100" b="1" i="0" u="none" strike="noStrike" dirty="0">
                          <a:solidFill>
                            <a:schemeClr val="tx1"/>
                          </a:solidFill>
                          <a:effectLst/>
                          <a:latin typeface="Calibri" panose="020F0502020204030204" pitchFamily="34" charset="0"/>
                        </a:rPr>
                        <a:t>Kırıkkale**</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186</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5.594</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4.378</a:t>
                      </a:r>
                    </a:p>
                  </a:txBody>
                  <a:tcPr marL="9525" marR="9525" marT="9525" marB="0" anchor="ctr"/>
                </a:tc>
                <a:extLst>
                  <a:ext uri="{0D108BD9-81ED-4DB2-BD59-A6C34878D82A}">
                    <a16:rowId xmlns:a16="http://schemas.microsoft.com/office/drawing/2014/main" val="3722293338"/>
                  </a:ext>
                </a:extLst>
              </a:tr>
              <a:tr h="222867">
                <a:tc>
                  <a:txBody>
                    <a:bodyPr/>
                    <a:lstStyle/>
                    <a:p>
                      <a:pPr algn="l" fontAlgn="ctr"/>
                      <a:r>
                        <a:rPr lang="tr-TR" sz="1100" b="1" i="0" u="none" strike="noStrike" dirty="0">
                          <a:solidFill>
                            <a:srgbClr val="FF0000"/>
                          </a:solidFill>
                          <a:effectLst/>
                          <a:latin typeface="Calibri" panose="020F0502020204030204" pitchFamily="34" charset="0"/>
                        </a:rPr>
                        <a:t>Kırşehir</a:t>
                      </a:r>
                    </a:p>
                  </a:txBody>
                  <a:tcPr marL="9525" marR="9525" marT="9525" marB="0" anchor="ctr"/>
                </a:tc>
                <a:tc>
                  <a:txBody>
                    <a:bodyPr/>
                    <a:lstStyle/>
                    <a:p>
                      <a:pPr algn="ctr" fontAlgn="ctr"/>
                      <a:r>
                        <a:rPr lang="tr-TR" sz="1100" b="1" i="0" u="none" strike="noStrike" dirty="0">
                          <a:solidFill>
                            <a:srgbClr val="FF0000"/>
                          </a:solidFill>
                          <a:effectLst/>
                          <a:latin typeface="Calibri" panose="020F0502020204030204" pitchFamily="34" charset="0"/>
                        </a:rPr>
                        <a:t>170</a:t>
                      </a:r>
                    </a:p>
                  </a:txBody>
                  <a:tcPr marL="9525" marR="9525" marT="9525" marB="0" anchor="ctr"/>
                </a:tc>
                <a:tc>
                  <a:txBody>
                    <a:bodyPr/>
                    <a:lstStyle/>
                    <a:p>
                      <a:pPr algn="ctr" fontAlgn="ctr"/>
                      <a:r>
                        <a:rPr lang="tr-TR" sz="1100" b="1" i="0" u="none" strike="noStrike" dirty="0">
                          <a:solidFill>
                            <a:srgbClr val="FF0000"/>
                          </a:solidFill>
                          <a:effectLst/>
                          <a:latin typeface="Calibri" panose="020F0502020204030204" pitchFamily="34" charset="0"/>
                        </a:rPr>
                        <a:t>3.828</a:t>
                      </a:r>
                    </a:p>
                  </a:txBody>
                  <a:tcPr marL="9525" marR="9525" marT="9525" marB="0" anchor="ctr"/>
                </a:tc>
                <a:tc>
                  <a:txBody>
                    <a:bodyPr/>
                    <a:lstStyle/>
                    <a:p>
                      <a:pPr algn="ctr" fontAlgn="ctr"/>
                      <a:r>
                        <a:rPr lang="tr-TR" sz="1100" b="1" i="0" u="none" strike="noStrike" dirty="0">
                          <a:solidFill>
                            <a:srgbClr val="FF0000"/>
                          </a:solidFill>
                          <a:effectLst/>
                          <a:latin typeface="Calibri" panose="020F0502020204030204" pitchFamily="34" charset="0"/>
                        </a:rPr>
                        <a:t>3.961</a:t>
                      </a:r>
                    </a:p>
                  </a:txBody>
                  <a:tcPr marL="9525" marR="9525" marT="9525" marB="0" anchor="ctr"/>
                </a:tc>
                <a:extLst>
                  <a:ext uri="{0D108BD9-81ED-4DB2-BD59-A6C34878D82A}">
                    <a16:rowId xmlns:a16="http://schemas.microsoft.com/office/drawing/2014/main" val="3566574507"/>
                  </a:ext>
                </a:extLst>
              </a:tr>
              <a:tr h="222867">
                <a:tc>
                  <a:txBody>
                    <a:bodyPr/>
                    <a:lstStyle/>
                    <a:p>
                      <a:pPr algn="l" fontAlgn="ctr"/>
                      <a:r>
                        <a:rPr lang="tr-TR" sz="1100" b="1" i="0" u="none" strike="noStrike" dirty="0">
                          <a:solidFill>
                            <a:schemeClr val="tx1"/>
                          </a:solidFill>
                          <a:effectLst/>
                          <a:latin typeface="Calibri" panose="020F0502020204030204" pitchFamily="34" charset="0"/>
                        </a:rPr>
                        <a:t>Kütahya**</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417</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11.667</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15.766</a:t>
                      </a:r>
                    </a:p>
                  </a:txBody>
                  <a:tcPr marL="9525" marR="9525" marT="9525" marB="0" anchor="ctr"/>
                </a:tc>
                <a:extLst>
                  <a:ext uri="{0D108BD9-81ED-4DB2-BD59-A6C34878D82A}">
                    <a16:rowId xmlns:a16="http://schemas.microsoft.com/office/drawing/2014/main" val="980454601"/>
                  </a:ext>
                </a:extLst>
              </a:tr>
              <a:tr h="222867">
                <a:tc>
                  <a:txBody>
                    <a:bodyPr/>
                    <a:lstStyle/>
                    <a:p>
                      <a:pPr algn="l" fontAlgn="ctr"/>
                      <a:r>
                        <a:rPr lang="tr-TR" sz="1100" b="1" i="0" u="none" strike="noStrike" dirty="0">
                          <a:solidFill>
                            <a:schemeClr val="tx1"/>
                          </a:solidFill>
                          <a:effectLst/>
                          <a:latin typeface="Calibri" panose="020F0502020204030204" pitchFamily="34" charset="0"/>
                        </a:rPr>
                        <a:t>Malatya</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690</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16.453</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47.456</a:t>
                      </a:r>
                    </a:p>
                  </a:txBody>
                  <a:tcPr marL="9525" marR="9525" marT="9525" marB="0" anchor="ctr"/>
                </a:tc>
                <a:extLst>
                  <a:ext uri="{0D108BD9-81ED-4DB2-BD59-A6C34878D82A}">
                    <a16:rowId xmlns:a16="http://schemas.microsoft.com/office/drawing/2014/main" val="1801310535"/>
                  </a:ext>
                </a:extLst>
              </a:tr>
              <a:tr h="222867">
                <a:tc>
                  <a:txBody>
                    <a:bodyPr/>
                    <a:lstStyle/>
                    <a:p>
                      <a:pPr algn="l" fontAlgn="ctr"/>
                      <a:r>
                        <a:rPr lang="tr-TR" sz="1100" b="1" i="0" u="none" strike="noStrike" dirty="0">
                          <a:solidFill>
                            <a:schemeClr val="tx1"/>
                          </a:solidFill>
                          <a:effectLst/>
                          <a:latin typeface="Calibri" panose="020F0502020204030204" pitchFamily="34" charset="0"/>
                        </a:rPr>
                        <a:t>Nevşehir</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416</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3.241</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5.284</a:t>
                      </a:r>
                    </a:p>
                  </a:txBody>
                  <a:tcPr marL="9525" marR="9525" marT="9525" marB="0" anchor="ctr"/>
                </a:tc>
                <a:extLst>
                  <a:ext uri="{0D108BD9-81ED-4DB2-BD59-A6C34878D82A}">
                    <a16:rowId xmlns:a16="http://schemas.microsoft.com/office/drawing/2014/main" val="1080157939"/>
                  </a:ext>
                </a:extLst>
              </a:tr>
              <a:tr h="222867">
                <a:tc>
                  <a:txBody>
                    <a:bodyPr/>
                    <a:lstStyle/>
                    <a:p>
                      <a:pPr algn="l" fontAlgn="ctr"/>
                      <a:r>
                        <a:rPr lang="tr-TR" sz="1100" b="1" i="0" u="none" strike="noStrike" dirty="0">
                          <a:solidFill>
                            <a:schemeClr val="tx1"/>
                          </a:solidFill>
                          <a:effectLst/>
                          <a:latin typeface="Calibri" panose="020F0502020204030204" pitchFamily="34" charset="0"/>
                        </a:rPr>
                        <a:t>Rize**</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113</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824</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2.145</a:t>
                      </a:r>
                    </a:p>
                  </a:txBody>
                  <a:tcPr marL="9525" marR="9525" marT="9525" marB="0" anchor="ctr"/>
                </a:tc>
                <a:extLst>
                  <a:ext uri="{0D108BD9-81ED-4DB2-BD59-A6C34878D82A}">
                    <a16:rowId xmlns:a16="http://schemas.microsoft.com/office/drawing/2014/main" val="1776720220"/>
                  </a:ext>
                </a:extLst>
              </a:tr>
              <a:tr h="222867">
                <a:tc>
                  <a:txBody>
                    <a:bodyPr/>
                    <a:lstStyle/>
                    <a:p>
                      <a:pPr algn="l" fontAlgn="ctr"/>
                      <a:r>
                        <a:rPr lang="tr-TR" sz="1100" b="1" i="0" u="none" strike="noStrike" dirty="0">
                          <a:solidFill>
                            <a:schemeClr val="tx1"/>
                          </a:solidFill>
                          <a:effectLst/>
                          <a:latin typeface="Calibri" panose="020F0502020204030204" pitchFamily="34" charset="0"/>
                        </a:rPr>
                        <a:t>Sivas</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453</a:t>
                      </a:r>
                    </a:p>
                  </a:txBody>
                  <a:tcPr marL="9525" marR="9525" marT="9525" marB="0" anchor="ctr"/>
                </a:tc>
                <a:tc>
                  <a:txBody>
                    <a:bodyPr/>
                    <a:lstStyle/>
                    <a:p>
                      <a:pPr algn="ctr" fontAlgn="ctr"/>
                      <a:r>
                        <a:rPr lang="tr-TR" sz="1100" b="0" i="0" u="none" strike="noStrike">
                          <a:solidFill>
                            <a:schemeClr val="tx1"/>
                          </a:solidFill>
                          <a:effectLst/>
                          <a:latin typeface="Calibri" panose="020F0502020204030204" pitchFamily="34" charset="0"/>
                        </a:rPr>
                        <a:t>5.260</a:t>
                      </a:r>
                    </a:p>
                  </a:txBody>
                  <a:tcPr marL="9525" marR="9525" marT="9525" marB="0" anchor="ctr"/>
                </a:tc>
                <a:tc>
                  <a:txBody>
                    <a:bodyPr/>
                    <a:lstStyle/>
                    <a:p>
                      <a:pPr algn="ctr" fontAlgn="ctr"/>
                      <a:r>
                        <a:rPr lang="tr-TR" sz="1100" b="0" i="0" u="none" strike="noStrike" dirty="0">
                          <a:solidFill>
                            <a:schemeClr val="tx1"/>
                          </a:solidFill>
                          <a:effectLst/>
                          <a:latin typeface="Calibri" panose="020F0502020204030204" pitchFamily="34" charset="0"/>
                        </a:rPr>
                        <a:t>10.229</a:t>
                      </a:r>
                    </a:p>
                  </a:txBody>
                  <a:tcPr marL="9525" marR="9525" marT="9525" marB="0" anchor="ctr"/>
                </a:tc>
                <a:extLst>
                  <a:ext uri="{0D108BD9-81ED-4DB2-BD59-A6C34878D82A}">
                    <a16:rowId xmlns:a16="http://schemas.microsoft.com/office/drawing/2014/main" val="2223399294"/>
                  </a:ext>
                </a:extLst>
              </a:tr>
              <a:tr h="242037">
                <a:tc>
                  <a:txBody>
                    <a:bodyPr/>
                    <a:lstStyle/>
                    <a:p>
                      <a:pPr algn="l" fontAlgn="ctr"/>
                      <a:r>
                        <a:rPr lang="tr-TR" sz="1200" b="1" i="0" u="none" strike="noStrike" dirty="0">
                          <a:solidFill>
                            <a:schemeClr val="bg1"/>
                          </a:solidFill>
                          <a:effectLst/>
                          <a:latin typeface="Calibri" panose="020F0502020204030204" pitchFamily="34" charset="0"/>
                        </a:rPr>
                        <a:t>Genel Toplam</a:t>
                      </a:r>
                    </a:p>
                  </a:txBody>
                  <a:tcPr marL="9525" marR="9525" marT="9525" marB="0" anchor="ctr"/>
                </a:tc>
                <a:tc>
                  <a:txBody>
                    <a:bodyPr/>
                    <a:lstStyle/>
                    <a:p>
                      <a:pPr algn="ctr" fontAlgn="ctr"/>
                      <a:r>
                        <a:rPr lang="tr-TR" sz="1100" b="1" i="0" u="none" strike="noStrike" dirty="0">
                          <a:solidFill>
                            <a:srgbClr val="FFFFFF"/>
                          </a:solidFill>
                          <a:effectLst/>
                          <a:latin typeface="Calibri" panose="020F0502020204030204" pitchFamily="34" charset="0"/>
                        </a:rPr>
                        <a:t>6.061</a:t>
                      </a:r>
                    </a:p>
                  </a:txBody>
                  <a:tcPr marL="9525" marR="9525" marT="9525" marB="0" anchor="ctr"/>
                </a:tc>
                <a:tc>
                  <a:txBody>
                    <a:bodyPr/>
                    <a:lstStyle/>
                    <a:p>
                      <a:pPr algn="ctr" fontAlgn="ctr"/>
                      <a:r>
                        <a:rPr lang="tr-TR" sz="1100" b="1" i="0" u="none" strike="noStrike" dirty="0">
                          <a:solidFill>
                            <a:srgbClr val="FFFFFF"/>
                          </a:solidFill>
                          <a:effectLst/>
                          <a:latin typeface="Calibri" panose="020F0502020204030204" pitchFamily="34" charset="0"/>
                        </a:rPr>
                        <a:t>134.151</a:t>
                      </a:r>
                    </a:p>
                  </a:txBody>
                  <a:tcPr marL="9525" marR="9525" marT="9525" marB="0" anchor="ctr"/>
                </a:tc>
                <a:tc>
                  <a:txBody>
                    <a:bodyPr/>
                    <a:lstStyle/>
                    <a:p>
                      <a:pPr algn="ctr" fontAlgn="ctr"/>
                      <a:r>
                        <a:rPr lang="tr-TR" sz="1100" b="1" i="0" u="none" strike="noStrike" dirty="0">
                          <a:solidFill>
                            <a:srgbClr val="FFFFFF"/>
                          </a:solidFill>
                          <a:effectLst/>
                          <a:latin typeface="Calibri" panose="020F0502020204030204" pitchFamily="34" charset="0"/>
                        </a:rPr>
                        <a:t>187.041</a:t>
                      </a:r>
                    </a:p>
                  </a:txBody>
                  <a:tcPr marL="9525" marR="9525" marT="9525" marB="0" anchor="ctr"/>
                </a:tc>
                <a:extLst>
                  <a:ext uri="{0D108BD9-81ED-4DB2-BD59-A6C34878D82A}">
                    <a16:rowId xmlns:a16="http://schemas.microsoft.com/office/drawing/2014/main" val="2008386865"/>
                  </a:ext>
                </a:extLst>
              </a:tr>
            </a:tbl>
          </a:graphicData>
        </a:graphic>
      </p:graphicFrame>
    </p:spTree>
    <p:extLst>
      <p:ext uri="{BB962C8B-B14F-4D97-AF65-F5344CB8AC3E}">
        <p14:creationId xmlns:p14="http://schemas.microsoft.com/office/powerpoint/2010/main" val="1412293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a:ea typeface="+mn-ea"/>
                <a:cs typeface="+mn-cs"/>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latin typeface="Gotham Narrow Thin"/>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tr-TR" sz="1500" b="0" i="0" u="none" strike="noStrike" kern="1200" cap="none" spc="0" normalizeH="0" baseline="0" noProof="0" dirty="0">
              <a:ln>
                <a:noFill/>
              </a:ln>
              <a:solidFill>
                <a:prstClr val="white"/>
              </a:solidFill>
              <a:effectLst/>
              <a:uLnTx/>
              <a:uFillTx/>
              <a:latin typeface="Gotham Narrow Thin"/>
              <a:ea typeface="+mn-ea"/>
              <a:cs typeface="+mn-cs"/>
            </a:endParaRPr>
          </a:p>
        </p:txBody>
      </p:sp>
      <p:graphicFrame>
        <p:nvGraphicFramePr>
          <p:cNvPr id="2" name="Tablo 1">
            <a:extLst>
              <a:ext uri="{FF2B5EF4-FFF2-40B4-BE49-F238E27FC236}">
                <a16:creationId xmlns:a16="http://schemas.microsoft.com/office/drawing/2014/main" id="{2607A624-C045-43CC-99A2-CD422B7CEDC7}"/>
              </a:ext>
            </a:extLst>
          </p:cNvPr>
          <p:cNvGraphicFramePr>
            <a:graphicFrameLocks noGrp="1"/>
          </p:cNvGraphicFramePr>
          <p:nvPr>
            <p:extLst>
              <p:ext uri="{D42A27DB-BD31-4B8C-83A1-F6EECF244321}">
                <p14:modId xmlns:p14="http://schemas.microsoft.com/office/powerpoint/2010/main" val="2018708030"/>
              </p:ext>
            </p:extLst>
          </p:nvPr>
        </p:nvGraphicFramePr>
        <p:xfrm>
          <a:off x="448985" y="1774994"/>
          <a:ext cx="11196282" cy="4816060"/>
        </p:xfrm>
        <a:graphic>
          <a:graphicData uri="http://schemas.openxmlformats.org/drawingml/2006/table">
            <a:tbl>
              <a:tblPr firstRow="1" lastRow="1" bandRow="1">
                <a:tableStyleId>{5C22544A-7EE6-4342-B048-85BDC9FD1C3A}</a:tableStyleId>
              </a:tblPr>
              <a:tblGrid>
                <a:gridCol w="5819790">
                  <a:extLst>
                    <a:ext uri="{9D8B030D-6E8A-4147-A177-3AD203B41FA5}">
                      <a16:colId xmlns:a16="http://schemas.microsoft.com/office/drawing/2014/main" val="3270343616"/>
                    </a:ext>
                  </a:extLst>
                </a:gridCol>
                <a:gridCol w="1792164">
                  <a:extLst>
                    <a:ext uri="{9D8B030D-6E8A-4147-A177-3AD203B41FA5}">
                      <a16:colId xmlns:a16="http://schemas.microsoft.com/office/drawing/2014/main" val="1404834073"/>
                    </a:ext>
                  </a:extLst>
                </a:gridCol>
                <a:gridCol w="1792164">
                  <a:extLst>
                    <a:ext uri="{9D8B030D-6E8A-4147-A177-3AD203B41FA5}">
                      <a16:colId xmlns:a16="http://schemas.microsoft.com/office/drawing/2014/main" val="3504314291"/>
                    </a:ext>
                  </a:extLst>
                </a:gridCol>
                <a:gridCol w="1792164">
                  <a:extLst>
                    <a:ext uri="{9D8B030D-6E8A-4147-A177-3AD203B41FA5}">
                      <a16:colId xmlns:a16="http://schemas.microsoft.com/office/drawing/2014/main" val="3749927098"/>
                    </a:ext>
                  </a:extLst>
                </a:gridCol>
              </a:tblGrid>
              <a:tr h="554253">
                <a:tc>
                  <a:txBody>
                    <a:bodyPr/>
                    <a:lstStyle/>
                    <a:p>
                      <a:pPr algn="ctr" fontAlgn="ctr"/>
                      <a:r>
                        <a:rPr lang="tr-TR" sz="1000" u="none" strike="noStrike" dirty="0">
                          <a:effectLst/>
                        </a:rPr>
                        <a:t>Yatırımın Konusu</a:t>
                      </a:r>
                      <a:endParaRPr lang="tr-TR" sz="1000" b="1" i="0" u="none" strike="noStrike" dirty="0">
                        <a:solidFill>
                          <a:srgbClr val="993300"/>
                        </a:solidFill>
                        <a:effectLst/>
                        <a:latin typeface="Calibri" panose="020F0502020204030204" pitchFamily="34" charset="0"/>
                      </a:endParaRPr>
                    </a:p>
                  </a:txBody>
                  <a:tcPr marL="1313" marR="1313" marT="1313" marB="0" anchor="ctr"/>
                </a:tc>
                <a:tc>
                  <a:txBody>
                    <a:bodyPr/>
                    <a:lstStyle/>
                    <a:p>
                      <a:pPr algn="ctr" fontAlgn="ctr"/>
                      <a:r>
                        <a:rPr lang="tr-TR" sz="1000" u="none" strike="noStrike" dirty="0">
                          <a:effectLst/>
                        </a:rPr>
                        <a:t>Belge  Adedi</a:t>
                      </a:r>
                      <a:endParaRPr lang="tr-TR" sz="1000" b="1" i="0" u="none" strike="noStrike" dirty="0">
                        <a:solidFill>
                          <a:srgbClr val="993300"/>
                        </a:solidFill>
                        <a:effectLst/>
                        <a:latin typeface="Calibri" panose="020F0502020204030204" pitchFamily="34" charset="0"/>
                      </a:endParaRPr>
                    </a:p>
                  </a:txBody>
                  <a:tcPr marL="1313" marR="1313" marT="1313" marB="0" anchor="ctr"/>
                </a:tc>
                <a:tc>
                  <a:txBody>
                    <a:bodyPr/>
                    <a:lstStyle/>
                    <a:p>
                      <a:pPr algn="ctr" fontAlgn="ctr"/>
                      <a:r>
                        <a:rPr lang="tr-TR" sz="1000" u="none" strike="noStrike" dirty="0">
                          <a:effectLst/>
                        </a:rPr>
                        <a:t>Sabit Yatırım  (Milyon TL)</a:t>
                      </a:r>
                      <a:endParaRPr lang="tr-TR" sz="1000" b="1" i="0" u="none" strike="noStrike" dirty="0">
                        <a:solidFill>
                          <a:srgbClr val="993300"/>
                        </a:solidFill>
                        <a:effectLst/>
                        <a:latin typeface="Calibri" panose="020F0502020204030204" pitchFamily="34" charset="0"/>
                      </a:endParaRPr>
                    </a:p>
                  </a:txBody>
                  <a:tcPr marL="1313" marR="1313" marT="1313" marB="0" anchor="ctr"/>
                </a:tc>
                <a:tc>
                  <a:txBody>
                    <a:bodyPr/>
                    <a:lstStyle/>
                    <a:p>
                      <a:pPr algn="ctr" fontAlgn="ctr"/>
                      <a:r>
                        <a:rPr lang="tr-TR" sz="1000" u="none" strike="noStrike" dirty="0">
                          <a:effectLst/>
                        </a:rPr>
                        <a:t>İstihdam </a:t>
                      </a:r>
                      <a:endParaRPr lang="tr-TR" sz="1000" b="1" i="0" u="none" strike="noStrike" dirty="0">
                        <a:solidFill>
                          <a:srgbClr val="993300"/>
                        </a:solidFill>
                        <a:effectLst/>
                        <a:latin typeface="Calibri" panose="020F0502020204030204" pitchFamily="34" charset="0"/>
                      </a:endParaRPr>
                    </a:p>
                  </a:txBody>
                  <a:tcPr marL="1313" marR="1313" marT="1313" marB="0" anchor="ctr"/>
                </a:tc>
                <a:extLst>
                  <a:ext uri="{0D108BD9-81ED-4DB2-BD59-A6C34878D82A}">
                    <a16:rowId xmlns:a16="http://schemas.microsoft.com/office/drawing/2014/main" val="759129676"/>
                  </a:ext>
                </a:extLst>
              </a:tr>
              <a:tr h="389432">
                <a:tc>
                  <a:txBody>
                    <a:bodyPr/>
                    <a:lstStyle/>
                    <a:p>
                      <a:pPr algn="l" fontAlgn="ctr"/>
                      <a:r>
                        <a:rPr lang="tr-TR" sz="1200" b="0" i="0" u="none" strike="noStrike" dirty="0">
                          <a:solidFill>
                            <a:srgbClr val="000080"/>
                          </a:solidFill>
                          <a:effectLst/>
                          <a:latin typeface="Calibri" panose="020F0502020204030204" pitchFamily="34" charset="0"/>
                        </a:rPr>
                        <a:t>EĞİTİM HİZMETLERİ</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8</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40</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619</a:t>
                      </a:r>
                    </a:p>
                  </a:txBody>
                  <a:tcPr marL="9525" marR="9525" marT="9525" marB="0" anchor="ctr"/>
                </a:tc>
                <a:extLst>
                  <a:ext uri="{0D108BD9-81ED-4DB2-BD59-A6C34878D82A}">
                    <a16:rowId xmlns:a16="http://schemas.microsoft.com/office/drawing/2014/main" val="2437568023"/>
                  </a:ext>
                </a:extLst>
              </a:tr>
              <a:tr h="389432">
                <a:tc>
                  <a:txBody>
                    <a:bodyPr/>
                    <a:lstStyle/>
                    <a:p>
                      <a:pPr algn="l" fontAlgn="ctr"/>
                      <a:r>
                        <a:rPr lang="tr-TR" sz="1200" b="0" i="0" u="none" strike="noStrike" dirty="0">
                          <a:solidFill>
                            <a:srgbClr val="000080"/>
                          </a:solidFill>
                          <a:effectLst/>
                          <a:latin typeface="Calibri" panose="020F0502020204030204" pitchFamily="34" charset="0"/>
                        </a:rPr>
                        <a:t>ENERJİ</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56</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851</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208</a:t>
                      </a:r>
                    </a:p>
                  </a:txBody>
                  <a:tcPr marL="9525" marR="9525" marT="9525" marB="0" anchor="ctr"/>
                </a:tc>
                <a:extLst>
                  <a:ext uri="{0D108BD9-81ED-4DB2-BD59-A6C34878D82A}">
                    <a16:rowId xmlns:a16="http://schemas.microsoft.com/office/drawing/2014/main" val="1099610597"/>
                  </a:ext>
                </a:extLst>
              </a:tr>
              <a:tr h="389432">
                <a:tc>
                  <a:txBody>
                    <a:bodyPr/>
                    <a:lstStyle/>
                    <a:p>
                      <a:pPr algn="l" fontAlgn="ctr"/>
                      <a:r>
                        <a:rPr lang="tr-TR" sz="1200" b="0" i="0" u="none" strike="noStrike" dirty="0">
                          <a:solidFill>
                            <a:srgbClr val="000080"/>
                          </a:solidFill>
                          <a:effectLst/>
                          <a:latin typeface="Calibri" panose="020F0502020204030204" pitchFamily="34" charset="0"/>
                        </a:rPr>
                        <a:t>GAYRİMENKUL, KİRALAMA VE İŞ FAALİYETLERİ</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3</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25</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30</a:t>
                      </a:r>
                    </a:p>
                  </a:txBody>
                  <a:tcPr marL="9525" marR="9525" marT="9525" marB="0" anchor="ctr"/>
                </a:tc>
                <a:extLst>
                  <a:ext uri="{0D108BD9-81ED-4DB2-BD59-A6C34878D82A}">
                    <a16:rowId xmlns:a16="http://schemas.microsoft.com/office/drawing/2014/main" val="3519822610"/>
                  </a:ext>
                </a:extLst>
              </a:tr>
              <a:tr h="389432">
                <a:tc>
                  <a:txBody>
                    <a:bodyPr/>
                    <a:lstStyle/>
                    <a:p>
                      <a:pPr algn="l" fontAlgn="ctr"/>
                      <a:r>
                        <a:rPr lang="tr-TR" sz="1200" b="0" i="0" u="none" strike="noStrike" dirty="0">
                          <a:solidFill>
                            <a:srgbClr val="000080"/>
                          </a:solidFill>
                          <a:effectLst/>
                          <a:latin typeface="Calibri" panose="020F0502020204030204" pitchFamily="34" charset="0"/>
                        </a:rPr>
                        <a:t>İMALAT SANAYİİ</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52</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2.310</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2.260</a:t>
                      </a:r>
                    </a:p>
                  </a:txBody>
                  <a:tcPr marL="9525" marR="9525" marT="9525" marB="0" anchor="ctr"/>
                </a:tc>
                <a:extLst>
                  <a:ext uri="{0D108BD9-81ED-4DB2-BD59-A6C34878D82A}">
                    <a16:rowId xmlns:a16="http://schemas.microsoft.com/office/drawing/2014/main" val="817930803"/>
                  </a:ext>
                </a:extLst>
              </a:tr>
              <a:tr h="389432">
                <a:tc>
                  <a:txBody>
                    <a:bodyPr/>
                    <a:lstStyle/>
                    <a:p>
                      <a:pPr algn="l" fontAlgn="ctr"/>
                      <a:r>
                        <a:rPr lang="tr-TR" sz="1200" b="0" i="0" u="none" strike="noStrike" dirty="0">
                          <a:solidFill>
                            <a:srgbClr val="000080"/>
                          </a:solidFill>
                          <a:effectLst/>
                          <a:latin typeface="Calibri" panose="020F0502020204030204" pitchFamily="34" charset="0"/>
                        </a:rPr>
                        <a:t>BELEDİYE</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13</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32</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573474791"/>
                  </a:ext>
                </a:extLst>
              </a:tr>
              <a:tr h="389432">
                <a:tc>
                  <a:txBody>
                    <a:bodyPr/>
                    <a:lstStyle/>
                    <a:p>
                      <a:pPr algn="l" fontAlgn="ctr"/>
                      <a:r>
                        <a:rPr lang="tr-TR" sz="1200" b="0" i="0" u="none" strike="noStrike" dirty="0">
                          <a:solidFill>
                            <a:srgbClr val="000080"/>
                          </a:solidFill>
                          <a:effectLst/>
                          <a:latin typeface="Calibri" panose="020F0502020204030204" pitchFamily="34" charset="0"/>
                        </a:rPr>
                        <a:t>MADENCİLİK VE TAŞOCAKÇILIĞI</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9</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76</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165</a:t>
                      </a:r>
                    </a:p>
                  </a:txBody>
                  <a:tcPr marL="9525" marR="9525" marT="9525" marB="0" anchor="ctr"/>
                </a:tc>
                <a:extLst>
                  <a:ext uri="{0D108BD9-81ED-4DB2-BD59-A6C34878D82A}">
                    <a16:rowId xmlns:a16="http://schemas.microsoft.com/office/drawing/2014/main" val="1760730594"/>
                  </a:ext>
                </a:extLst>
              </a:tr>
              <a:tr h="389432">
                <a:tc>
                  <a:txBody>
                    <a:bodyPr/>
                    <a:lstStyle/>
                    <a:p>
                      <a:pPr algn="l" fontAlgn="ctr"/>
                      <a:r>
                        <a:rPr lang="tr-TR" sz="1200" b="0" i="0" u="none" strike="noStrike" dirty="0">
                          <a:solidFill>
                            <a:srgbClr val="000080"/>
                          </a:solidFill>
                          <a:effectLst/>
                          <a:latin typeface="Calibri" panose="020F0502020204030204" pitchFamily="34" charset="0"/>
                        </a:rPr>
                        <a:t>OTEL</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4</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99</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1325770020"/>
                  </a:ext>
                </a:extLst>
              </a:tr>
              <a:tr h="389432">
                <a:tc>
                  <a:txBody>
                    <a:bodyPr/>
                    <a:lstStyle/>
                    <a:p>
                      <a:pPr algn="l" fontAlgn="ctr"/>
                      <a:r>
                        <a:rPr lang="tr-TR" sz="1200" b="0" i="0" u="none" strike="noStrike" dirty="0">
                          <a:solidFill>
                            <a:srgbClr val="000080"/>
                          </a:solidFill>
                          <a:effectLst/>
                          <a:latin typeface="Calibri" panose="020F0502020204030204" pitchFamily="34" charset="0"/>
                        </a:rPr>
                        <a:t>SAĞLIK İŞLERİ VE SOSYAL HİZMETLER</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3</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25</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192</a:t>
                      </a:r>
                    </a:p>
                  </a:txBody>
                  <a:tcPr marL="9525" marR="9525" marT="9525" marB="0" anchor="ctr"/>
                </a:tc>
                <a:extLst>
                  <a:ext uri="{0D108BD9-81ED-4DB2-BD59-A6C34878D82A}">
                    <a16:rowId xmlns:a16="http://schemas.microsoft.com/office/drawing/2014/main" val="3398025756"/>
                  </a:ext>
                </a:extLst>
              </a:tr>
              <a:tr h="389432">
                <a:tc>
                  <a:txBody>
                    <a:bodyPr/>
                    <a:lstStyle/>
                    <a:p>
                      <a:pPr algn="l" fontAlgn="ctr"/>
                      <a:r>
                        <a:rPr lang="tr-TR" sz="1200" b="0" i="0" u="none" strike="noStrike" dirty="0">
                          <a:solidFill>
                            <a:srgbClr val="000080"/>
                          </a:solidFill>
                          <a:effectLst/>
                          <a:latin typeface="Calibri" panose="020F0502020204030204" pitchFamily="34" charset="0"/>
                        </a:rPr>
                        <a:t>TARIM</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14</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267</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329</a:t>
                      </a:r>
                    </a:p>
                  </a:txBody>
                  <a:tcPr marL="9525" marR="9525" marT="9525" marB="0" anchor="ctr"/>
                </a:tc>
                <a:extLst>
                  <a:ext uri="{0D108BD9-81ED-4DB2-BD59-A6C34878D82A}">
                    <a16:rowId xmlns:a16="http://schemas.microsoft.com/office/drawing/2014/main" val="1847237524"/>
                  </a:ext>
                </a:extLst>
              </a:tr>
              <a:tr h="389432">
                <a:tc>
                  <a:txBody>
                    <a:bodyPr/>
                    <a:lstStyle/>
                    <a:p>
                      <a:pPr algn="l" fontAlgn="ctr"/>
                      <a:r>
                        <a:rPr lang="es-ES" sz="1200" b="0" i="0" u="none" strike="noStrike" dirty="0">
                          <a:solidFill>
                            <a:srgbClr val="000080"/>
                          </a:solidFill>
                          <a:effectLst/>
                          <a:latin typeface="Calibri" panose="020F0502020204030204" pitchFamily="34" charset="0"/>
                        </a:rPr>
                        <a:t>ULAŞTIRMA, HABERLEŞME VE DEPOLAMA HİZMETLERİ</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8</a:t>
                      </a:r>
                    </a:p>
                  </a:txBody>
                  <a:tcPr marL="9525" marR="9525" marT="9525" marB="0" anchor="ctr"/>
                </a:tc>
                <a:tc>
                  <a:txBody>
                    <a:bodyPr/>
                    <a:lstStyle/>
                    <a:p>
                      <a:pPr algn="ctr" fontAlgn="ctr"/>
                      <a:r>
                        <a:rPr lang="tr-TR" sz="1100" b="0" i="0" u="none" strike="noStrike">
                          <a:solidFill>
                            <a:srgbClr val="000080"/>
                          </a:solidFill>
                          <a:effectLst/>
                          <a:latin typeface="Calibri" panose="020F0502020204030204" pitchFamily="34" charset="0"/>
                        </a:rPr>
                        <a:t>103</a:t>
                      </a:r>
                    </a:p>
                  </a:txBody>
                  <a:tcPr marL="9525" marR="9525" marT="9525" marB="0" anchor="ctr"/>
                </a:tc>
                <a:tc>
                  <a:txBody>
                    <a:bodyPr/>
                    <a:lstStyle/>
                    <a:p>
                      <a:pPr algn="ctr" fontAlgn="ctr"/>
                      <a:r>
                        <a:rPr lang="tr-TR" sz="1100" b="0" i="0" u="none" strike="noStrike" dirty="0">
                          <a:solidFill>
                            <a:srgbClr val="000080"/>
                          </a:solidFill>
                          <a:effectLst/>
                          <a:latin typeface="Calibri" panose="020F0502020204030204" pitchFamily="34" charset="0"/>
                        </a:rPr>
                        <a:t>99</a:t>
                      </a:r>
                    </a:p>
                  </a:txBody>
                  <a:tcPr marL="9525" marR="9525" marT="9525" marB="0" anchor="ctr"/>
                </a:tc>
                <a:extLst>
                  <a:ext uri="{0D108BD9-81ED-4DB2-BD59-A6C34878D82A}">
                    <a16:rowId xmlns:a16="http://schemas.microsoft.com/office/drawing/2014/main" val="181068295"/>
                  </a:ext>
                </a:extLst>
              </a:tr>
              <a:tr h="367487">
                <a:tc>
                  <a:txBody>
                    <a:bodyPr/>
                    <a:lstStyle/>
                    <a:p>
                      <a:pPr algn="l" fontAlgn="ctr"/>
                      <a:r>
                        <a:rPr lang="tr-TR" sz="1400" b="1" i="0" u="none" strike="noStrike" dirty="0">
                          <a:solidFill>
                            <a:srgbClr val="000080"/>
                          </a:solidFill>
                          <a:effectLst/>
                          <a:latin typeface="Calibri" panose="020F0502020204030204" pitchFamily="34" charset="0"/>
                        </a:rPr>
                        <a:t>Genel Toplam</a:t>
                      </a:r>
                    </a:p>
                  </a:txBody>
                  <a:tcPr marL="9525"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170</a:t>
                      </a:r>
                    </a:p>
                  </a:txBody>
                  <a:tcPr marL="9525"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3.828</a:t>
                      </a:r>
                    </a:p>
                  </a:txBody>
                  <a:tcPr marL="9525" marR="9525" marT="9525" marB="0" anchor="ctr"/>
                </a:tc>
                <a:tc>
                  <a:txBody>
                    <a:bodyPr/>
                    <a:lstStyle/>
                    <a:p>
                      <a:pPr algn="ctr" fontAlgn="ctr"/>
                      <a:r>
                        <a:rPr lang="tr-TR" sz="1200" b="1" i="0" u="none" strike="noStrike" dirty="0">
                          <a:solidFill>
                            <a:srgbClr val="000080"/>
                          </a:solidFill>
                          <a:effectLst/>
                          <a:latin typeface="Calibri" panose="020F0502020204030204" pitchFamily="34" charset="0"/>
                        </a:rPr>
                        <a:t>3.961</a:t>
                      </a:r>
                    </a:p>
                  </a:txBody>
                  <a:tcPr marL="9525" marR="9525" marT="9525" marB="0" anchor="ctr"/>
                </a:tc>
                <a:extLst>
                  <a:ext uri="{0D108BD9-81ED-4DB2-BD59-A6C34878D82A}">
                    <a16:rowId xmlns:a16="http://schemas.microsoft.com/office/drawing/2014/main" val="840374351"/>
                  </a:ext>
                </a:extLst>
              </a:tr>
            </a:tbl>
          </a:graphicData>
        </a:graphic>
      </p:graphicFrame>
      <p:sp>
        <p:nvSpPr>
          <p:cNvPr id="11" name="Dikdörtgen 10">
            <a:extLst>
              <a:ext uri="{FF2B5EF4-FFF2-40B4-BE49-F238E27FC236}">
                <a16:creationId xmlns:a16="http://schemas.microsoft.com/office/drawing/2014/main" id="{AE326990-D5BC-44F3-A797-C86B2C267516}"/>
              </a:ext>
            </a:extLst>
          </p:cNvPr>
          <p:cNvSpPr/>
          <p:nvPr/>
        </p:nvSpPr>
        <p:spPr>
          <a:xfrm>
            <a:off x="2027118" y="1303192"/>
            <a:ext cx="917967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white">
                    <a:lumMod val="50000"/>
                  </a:prstClr>
                </a:solidFill>
                <a:effectLst/>
                <a:uLnTx/>
                <a:uFillTx/>
                <a:latin typeface="Calibri"/>
                <a:ea typeface="+mn-ea"/>
                <a:cs typeface="+mn-cs"/>
              </a:rPr>
              <a:t>20.06.2012 – 31.03.2022 Tarihleri Arasında </a:t>
            </a:r>
            <a:r>
              <a:rPr lang="tr-TR" sz="1600" b="1" dirty="0">
                <a:solidFill>
                  <a:prstClr val="white">
                    <a:lumMod val="50000"/>
                  </a:prstClr>
                </a:solidFill>
                <a:latin typeface="Calibri"/>
              </a:rPr>
              <a:t>KIRŞEHİR</a:t>
            </a:r>
            <a:r>
              <a:rPr kumimoji="0" lang="tr-TR" sz="1600" b="1" i="0" u="none" strike="noStrike" kern="1200" cap="none" spc="0" normalizeH="0" baseline="0" noProof="0" dirty="0">
                <a:ln>
                  <a:noFill/>
                </a:ln>
                <a:solidFill>
                  <a:prstClr val="white">
                    <a:lumMod val="50000"/>
                  </a:prstClr>
                </a:solidFill>
                <a:effectLst/>
                <a:uLnTx/>
                <a:uFillTx/>
                <a:latin typeface="Calibri"/>
                <a:ea typeface="+mn-ea"/>
                <a:cs typeface="+mn-cs"/>
              </a:rPr>
              <a:t> </a:t>
            </a:r>
            <a:r>
              <a:rPr lang="tr-TR" sz="1600" b="1" noProof="0" dirty="0">
                <a:solidFill>
                  <a:prstClr val="white">
                    <a:lumMod val="50000"/>
                  </a:prstClr>
                </a:solidFill>
                <a:latin typeface="Calibri"/>
              </a:rPr>
              <a:t>İl</a:t>
            </a:r>
            <a:r>
              <a:rPr lang="tr-TR" sz="1600" b="1" dirty="0">
                <a:solidFill>
                  <a:prstClr val="white">
                    <a:lumMod val="50000"/>
                  </a:prstClr>
                </a:solidFill>
                <a:latin typeface="Calibri"/>
              </a:rPr>
              <a:t>i için </a:t>
            </a:r>
            <a:r>
              <a:rPr kumimoji="0" lang="tr-TR" sz="1600" b="1" i="0" u="none" strike="noStrike" kern="1200" cap="none" spc="0" normalizeH="0" baseline="0" noProof="0" dirty="0">
                <a:ln>
                  <a:noFill/>
                </a:ln>
                <a:solidFill>
                  <a:prstClr val="white">
                    <a:lumMod val="50000"/>
                  </a:prstClr>
                </a:solidFill>
                <a:effectLst/>
                <a:uLnTx/>
                <a:uFillTx/>
                <a:latin typeface="Calibri"/>
                <a:ea typeface="+mn-ea"/>
                <a:cs typeface="+mn-cs"/>
              </a:rPr>
              <a:t>Düzenlenen Yatırım Teşvik Belgeleri</a:t>
            </a:r>
            <a:r>
              <a:rPr kumimoji="0" lang="tr-TR" sz="1600" b="0" i="0" u="none" strike="noStrike" kern="1200" cap="none" spc="0" normalizeH="0" baseline="0" noProof="0" dirty="0">
                <a:ln>
                  <a:noFill/>
                </a:ln>
                <a:solidFill>
                  <a:prstClr val="white">
                    <a:lumMod val="50000"/>
                  </a:prstClr>
                </a:solidFill>
                <a:effectLst/>
                <a:uLnTx/>
                <a:uFillTx/>
                <a:latin typeface="Calibri"/>
                <a:ea typeface="+mn-ea"/>
                <a:cs typeface="+mn-cs"/>
              </a:rPr>
              <a:t> </a:t>
            </a:r>
          </a:p>
        </p:txBody>
      </p:sp>
    </p:spTree>
    <p:extLst>
      <p:ext uri="{BB962C8B-B14F-4D97-AF65-F5344CB8AC3E}">
        <p14:creationId xmlns:p14="http://schemas.microsoft.com/office/powerpoint/2010/main" val="221986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stretch>
            <a:fillRect/>
          </a:stretch>
        </p:blipFill>
        <p:spPr>
          <a:xfrm>
            <a:off x="11691539" y="5901499"/>
            <a:ext cx="444339" cy="915097"/>
          </a:xfrm>
          <a:prstGeom prst="rect">
            <a:avLst/>
          </a:prstGeom>
        </p:spPr>
      </p:pic>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tr-TR" sz="1500" b="0" i="0" u="none" strike="noStrike" kern="1200" cap="none" spc="0" normalizeH="0" baseline="0" noProof="0" dirty="0">
              <a:ln>
                <a:noFill/>
              </a:ln>
              <a:solidFill>
                <a:prstClr val="white"/>
              </a:solidFill>
              <a:effectLst/>
              <a:uLnTx/>
              <a:uFillTx/>
            </a:endParaRPr>
          </a:p>
        </p:txBody>
      </p:sp>
      <p:sp>
        <p:nvSpPr>
          <p:cNvPr id="4" name="Dikdörtgen 3">
            <a:extLst>
              <a:ext uri="{FF2B5EF4-FFF2-40B4-BE49-F238E27FC236}">
                <a16:creationId xmlns:a16="http://schemas.microsoft.com/office/drawing/2014/main" id="{60C05728-C168-4D7F-8CDB-DDE9BD751EB2}"/>
              </a:ext>
            </a:extLst>
          </p:cNvPr>
          <p:cNvSpPr/>
          <p:nvPr/>
        </p:nvSpPr>
        <p:spPr>
          <a:xfrm>
            <a:off x="989901" y="2023302"/>
            <a:ext cx="10655366" cy="3358099"/>
          </a:xfrm>
          <a:prstGeom prst="rect">
            <a:avLst/>
          </a:prstGeom>
        </p:spPr>
        <p:txBody>
          <a:bodyPr wrap="square">
            <a:spAutoFit/>
          </a:bodyPr>
          <a:lstStyle/>
          <a:p>
            <a:pPr marL="273050" indent="-273050" algn="just" fontAlgn="auto">
              <a:lnSpc>
                <a:spcPct val="160000"/>
              </a:lnSpc>
              <a:spcBef>
                <a:spcPts val="0"/>
              </a:spcBef>
              <a:spcAft>
                <a:spcPct val="40000"/>
              </a:spcAft>
              <a:buClr>
                <a:srgbClr val="CC0000"/>
              </a:buClr>
              <a:buFont typeface="Wingdings" pitchFamily="2" charset="2"/>
              <a:buChar char="Ø"/>
            </a:pPr>
            <a:r>
              <a:rPr lang="tr-TR" sz="1800" dirty="0">
                <a:solidFill>
                  <a:prstClr val="black"/>
                </a:solidFill>
                <a:latin typeface="Arial" charset="0"/>
                <a:cs typeface="Arial" charset="0"/>
              </a:rPr>
              <a:t>Tüm ülkelerce değişik amaçlarla uygulanan ve temelde ülkedeki ekonomik ve sosyal sorunların giderilmesini hedef alan devlet yardımları, kamunun piyasa mekanizmasına müdahale araçlarının en önemlilerinden biridir.</a:t>
            </a:r>
          </a:p>
          <a:p>
            <a:pPr algn="just" fontAlgn="auto">
              <a:lnSpc>
                <a:spcPct val="160000"/>
              </a:lnSpc>
              <a:spcBef>
                <a:spcPts val="0"/>
              </a:spcBef>
              <a:spcAft>
                <a:spcPct val="40000"/>
              </a:spcAft>
              <a:buClr>
                <a:srgbClr val="CC0000"/>
              </a:buClr>
            </a:pPr>
            <a:endParaRPr lang="tr-TR" sz="1800" dirty="0">
              <a:solidFill>
                <a:prstClr val="black"/>
              </a:solidFill>
              <a:latin typeface="Arial" charset="0"/>
              <a:cs typeface="Arial" charset="0"/>
            </a:endParaRPr>
          </a:p>
          <a:p>
            <a:pPr marL="273050" indent="-273050" algn="just" fontAlgn="auto">
              <a:lnSpc>
                <a:spcPct val="160000"/>
              </a:lnSpc>
              <a:spcBef>
                <a:spcPts val="0"/>
              </a:spcBef>
              <a:spcAft>
                <a:spcPts val="0"/>
              </a:spcAft>
              <a:buClr>
                <a:srgbClr val="CC0000"/>
              </a:buClr>
              <a:buFont typeface="Wingdings" pitchFamily="2" charset="2"/>
              <a:buChar char="Ø"/>
            </a:pPr>
            <a:r>
              <a:rPr lang="tr-TR" sz="1800" dirty="0">
                <a:solidFill>
                  <a:prstClr val="black"/>
                </a:solidFill>
                <a:latin typeface="Arial" charset="0"/>
                <a:cs typeface="Arial" charset="0"/>
              </a:rPr>
              <a:t>Uygulama amacı, kullanılan enstrümanlar ve yöntem bakımından gelişmelere göre hızla adapte edilebilen dinamik bir müdahale aracı olması, devlet yardımlarını ekonomik ve sosyal sorunların çözümünde önemli bir konuma getirmiştir</a:t>
            </a:r>
          </a:p>
        </p:txBody>
      </p:sp>
    </p:spTree>
    <p:extLst>
      <p:ext uri="{BB962C8B-B14F-4D97-AF65-F5344CB8AC3E}">
        <p14:creationId xmlns:p14="http://schemas.microsoft.com/office/powerpoint/2010/main" val="2512114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776AB0FD-4E69-489A-9FD7-1DADD0674AC2}"/>
              </a:ext>
            </a:extLst>
          </p:cNvPr>
          <p:cNvSpPr/>
          <p:nvPr/>
        </p:nvSpPr>
        <p:spPr>
          <a:xfrm>
            <a:off x="1" y="2618117"/>
            <a:ext cx="12192000" cy="1621766"/>
          </a:xfrm>
          <a:prstGeom prst="rect">
            <a:avLst/>
          </a:prstGeom>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effectLst>
                  <a:outerShdw blurRad="38100" dist="38100" dir="2700000" algn="tl">
                    <a:srgbClr val="000000">
                      <a:alpha val="43137"/>
                    </a:srgbClr>
                  </a:outerShdw>
                </a:effectLst>
              </a:rPr>
              <a:t>SON DÖNEMDE YAPILAN ÖNEMLİ DEĞİŞİKLİKLER</a:t>
            </a:r>
          </a:p>
        </p:txBody>
      </p:sp>
      <p:pic>
        <p:nvPicPr>
          <p:cNvPr id="12" name="Resim 11">
            <a:extLst>
              <a:ext uri="{FF2B5EF4-FFF2-40B4-BE49-F238E27FC236}">
                <a16:creationId xmlns:a16="http://schemas.microsoft.com/office/drawing/2014/main" id="{82BE5B6C-ADD6-4666-B1C0-67FB0CEF547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3" name="Slayt Numarası Yer Tutucusu 2">
            <a:extLst>
              <a:ext uri="{FF2B5EF4-FFF2-40B4-BE49-F238E27FC236}">
                <a16:creationId xmlns:a16="http://schemas.microsoft.com/office/drawing/2014/main" id="{0EF09F9D-0A31-4573-B8D2-813B41264EBB}"/>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40</a:t>
            </a:fld>
            <a:endParaRPr lang="tr-TR" dirty="0">
              <a:solidFill>
                <a:prstClr val="white"/>
              </a:solidFill>
            </a:endParaRPr>
          </a:p>
        </p:txBody>
      </p:sp>
    </p:spTree>
    <p:extLst>
      <p:ext uri="{BB962C8B-B14F-4D97-AF65-F5344CB8AC3E}">
        <p14:creationId xmlns:p14="http://schemas.microsoft.com/office/powerpoint/2010/main" val="1190092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tr-TR" sz="1500" b="0" i="0" u="none" strike="noStrike" kern="1200" cap="none" spc="0" normalizeH="0" baseline="0" noProof="0" dirty="0">
              <a:ln>
                <a:noFill/>
              </a:ln>
              <a:solidFill>
                <a:prstClr val="white"/>
              </a:solidFill>
              <a:effectLst/>
              <a:uLnTx/>
              <a:uFillTx/>
            </a:endParaRPr>
          </a:p>
        </p:txBody>
      </p:sp>
      <p:sp>
        <p:nvSpPr>
          <p:cNvPr id="12" name="Dikdörtgen 1">
            <a:extLst>
              <a:ext uri="{FF2B5EF4-FFF2-40B4-BE49-F238E27FC236}">
                <a16:creationId xmlns:a16="http://schemas.microsoft.com/office/drawing/2014/main" id="{37D9CF16-CE6B-4922-AF93-C9916EC81DC8}"/>
              </a:ext>
            </a:extLst>
          </p:cNvPr>
          <p:cNvSpPr/>
          <p:nvPr/>
        </p:nvSpPr>
        <p:spPr>
          <a:xfrm>
            <a:off x="577895" y="1621491"/>
            <a:ext cx="11315022" cy="605466"/>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000" b="1" dirty="0">
                <a:solidFill>
                  <a:srgbClr val="6C8190"/>
                </a:solidFill>
                <a:latin typeface="Arial" pitchFamily="34" charset="0"/>
                <a:cs typeface="Arial" pitchFamily="34" charset="0"/>
              </a:rPr>
              <a:t>Son Dönemde Yapılan Önemli Değişiklikler</a:t>
            </a:r>
          </a:p>
        </p:txBody>
      </p:sp>
      <p:sp>
        <p:nvSpPr>
          <p:cNvPr id="9" name="8 Dikdörtgen">
            <a:extLst>
              <a:ext uri="{FF2B5EF4-FFF2-40B4-BE49-F238E27FC236}">
                <a16:creationId xmlns:a16="http://schemas.microsoft.com/office/drawing/2014/main" id="{D2B66009-7E0C-459B-9BF8-A0C9AB9D6651}"/>
              </a:ext>
            </a:extLst>
          </p:cNvPr>
          <p:cNvSpPr/>
          <p:nvPr/>
        </p:nvSpPr>
        <p:spPr>
          <a:xfrm>
            <a:off x="853670" y="2472940"/>
            <a:ext cx="10445055" cy="4532010"/>
          </a:xfrm>
          <a:prstGeom prst="rect">
            <a:avLst/>
          </a:prstGeom>
        </p:spPr>
        <p:txBody>
          <a:bodyPr wrap="square">
            <a:spAutoFit/>
          </a:bodyPr>
          <a:lstStyle/>
          <a:p>
            <a:pPr algn="ctr" eaLnBrk="0" fontAlgn="auto" hangingPunct="0">
              <a:lnSpc>
                <a:spcPts val="4500"/>
              </a:lnSpc>
              <a:spcAft>
                <a:spcPts val="0"/>
              </a:spcAft>
              <a:buClr>
                <a:srgbClr val="262673"/>
              </a:buClr>
              <a:buSzPct val="100000"/>
              <a:buFont typeface="Wingdings" pitchFamily="2" charset="2"/>
              <a:buNone/>
              <a:defRPr/>
            </a:pPr>
            <a:r>
              <a:rPr lang="tr-TR" sz="2400" b="1" dirty="0">
                <a:solidFill>
                  <a:srgbClr val="D6B36A"/>
                </a:solidFill>
                <a:latin typeface="Calibri"/>
                <a:cs typeface="Calibri" pitchFamily="34" charset="0"/>
              </a:rPr>
              <a:t>Asgari yatırım tutarları</a:t>
            </a:r>
          </a:p>
          <a:p>
            <a:pPr algn="ctr" eaLnBrk="0" fontAlgn="auto" hangingPunct="0">
              <a:lnSpc>
                <a:spcPts val="2100"/>
              </a:lnSpc>
              <a:spcAft>
                <a:spcPts val="0"/>
              </a:spcAft>
              <a:buClr>
                <a:srgbClr val="262673"/>
              </a:buClr>
              <a:buSzPct val="100000"/>
              <a:buFont typeface="Wingdings" pitchFamily="2" charset="2"/>
              <a:buNone/>
              <a:defRPr/>
            </a:pPr>
            <a:r>
              <a:rPr lang="tr-TR" sz="2000" b="1" dirty="0">
                <a:solidFill>
                  <a:srgbClr val="D6B36A"/>
                </a:solidFill>
                <a:latin typeface="Calibri"/>
                <a:cs typeface="Calibri" pitchFamily="34" charset="0"/>
              </a:rPr>
              <a:t>(01.01.2022’den sonra geçerli olmak üzere)</a:t>
            </a:r>
          </a:p>
          <a:p>
            <a:pPr algn="ctr" eaLnBrk="0" fontAlgn="auto" hangingPunct="0">
              <a:lnSpc>
                <a:spcPts val="2100"/>
              </a:lnSpc>
              <a:spcAft>
                <a:spcPts val="0"/>
              </a:spcAft>
              <a:buClr>
                <a:srgbClr val="262673"/>
              </a:buClr>
              <a:buSzPct val="100000"/>
              <a:buFont typeface="Wingdings" pitchFamily="2" charset="2"/>
              <a:buNone/>
              <a:defRPr/>
            </a:pPr>
            <a:endParaRPr lang="tr-TR" sz="2000" b="1" dirty="0">
              <a:solidFill>
                <a:srgbClr val="D6B36A"/>
              </a:solidFill>
              <a:latin typeface="Calibri"/>
              <a:cs typeface="Calibri" pitchFamily="34" charset="0"/>
            </a:endParaRPr>
          </a:p>
          <a:p>
            <a:pPr marL="342900" indent="-342900" algn="just" eaLnBrk="0" fontAlgn="auto" hangingPunct="0">
              <a:lnSpc>
                <a:spcPct val="90000"/>
              </a:lnSpc>
              <a:spcAft>
                <a:spcPts val="0"/>
              </a:spcAft>
              <a:buClr>
                <a:srgbClr val="D6B36A"/>
              </a:buClr>
              <a:buFont typeface="Wingdings" panose="05000000000000000000" pitchFamily="2" charset="2"/>
              <a:buChar char="Ø"/>
              <a:defRPr/>
            </a:pPr>
            <a:r>
              <a:rPr lang="tr-TR" sz="2400" dirty="0">
                <a:solidFill>
                  <a:srgbClr val="000000"/>
                </a:solidFill>
                <a:cs typeface="Calibri" pitchFamily="34" charset="0"/>
              </a:rPr>
              <a:t>Genel Teşvik Sistemi’nde asgari sabit yatırım tutarı;</a:t>
            </a:r>
          </a:p>
          <a:p>
            <a:pPr marL="800100" lvl="1" indent="-342900" algn="just" eaLnBrk="0" hangingPunct="0">
              <a:lnSpc>
                <a:spcPct val="90000"/>
              </a:lnSpc>
              <a:buClr>
                <a:srgbClr val="D6B36A"/>
              </a:buClr>
              <a:buFont typeface="Wingdings" panose="05000000000000000000" pitchFamily="2" charset="2"/>
              <a:buChar char="Ø"/>
              <a:defRPr/>
            </a:pPr>
            <a:r>
              <a:rPr lang="tr-TR" sz="2400" dirty="0">
                <a:solidFill>
                  <a:srgbClr val="000000"/>
                </a:solidFill>
                <a:cs typeface="Calibri" pitchFamily="34" charset="0"/>
              </a:rPr>
              <a:t>I. ve II. Bölgelerde 3 milyon TL,</a:t>
            </a:r>
          </a:p>
          <a:p>
            <a:pPr marL="800100" lvl="1" indent="-342900" algn="just" eaLnBrk="0" hangingPunct="0">
              <a:lnSpc>
                <a:spcPct val="90000"/>
              </a:lnSpc>
              <a:buClr>
                <a:srgbClr val="D6B36A"/>
              </a:buClr>
              <a:buFont typeface="Wingdings" panose="05000000000000000000" pitchFamily="2" charset="2"/>
              <a:buChar char="Ø"/>
              <a:defRPr/>
            </a:pPr>
            <a:r>
              <a:rPr lang="tr-TR" sz="2400" dirty="0">
                <a:solidFill>
                  <a:srgbClr val="000000"/>
                </a:solidFill>
                <a:cs typeface="Calibri" pitchFamily="34" charset="0"/>
              </a:rPr>
              <a:t>III., IV., V. ve VI. Bölgelerde 1 Milyon 500 bin TL’dir.</a:t>
            </a:r>
          </a:p>
          <a:p>
            <a:pPr lvl="1" algn="just" eaLnBrk="0" hangingPunct="0">
              <a:lnSpc>
                <a:spcPct val="90000"/>
              </a:lnSpc>
              <a:buClr>
                <a:srgbClr val="D6B36A"/>
              </a:buClr>
              <a:defRPr/>
            </a:pPr>
            <a:endParaRPr lang="tr-TR" sz="2400" dirty="0">
              <a:solidFill>
                <a:srgbClr val="000000"/>
              </a:solidFill>
              <a:cs typeface="Calibri" pitchFamily="34" charset="0"/>
            </a:endParaRPr>
          </a:p>
          <a:p>
            <a:pPr marL="342900" indent="-342900" algn="just" eaLnBrk="0" hangingPunct="0">
              <a:lnSpc>
                <a:spcPct val="90000"/>
              </a:lnSpc>
              <a:buClr>
                <a:srgbClr val="D6B36A"/>
              </a:buClr>
              <a:buFont typeface="Wingdings" panose="05000000000000000000" pitchFamily="2" charset="2"/>
              <a:buChar char="Ø"/>
              <a:defRPr/>
            </a:pPr>
            <a:r>
              <a:rPr lang="tr-TR" sz="2400" dirty="0">
                <a:solidFill>
                  <a:srgbClr val="000000"/>
                </a:solidFill>
                <a:cs typeface="Calibri" pitchFamily="34" charset="0"/>
              </a:rPr>
              <a:t> Stratejik Yatırımlar için belirlenen asgari sabit yatırım tutarı 50 milyon TL’dir.</a:t>
            </a:r>
          </a:p>
          <a:p>
            <a:pPr algn="just" eaLnBrk="0" hangingPunct="0">
              <a:lnSpc>
                <a:spcPct val="90000"/>
              </a:lnSpc>
              <a:buClr>
                <a:srgbClr val="D6B36A"/>
              </a:buClr>
              <a:defRPr/>
            </a:pPr>
            <a:endParaRPr lang="tr-TR" sz="2400" dirty="0">
              <a:solidFill>
                <a:srgbClr val="000000"/>
              </a:solidFill>
              <a:cs typeface="Calibri" pitchFamily="34" charset="0"/>
            </a:endParaRPr>
          </a:p>
          <a:p>
            <a:pPr marL="342900" indent="-342900" algn="just" eaLnBrk="0" hangingPunct="0">
              <a:lnSpc>
                <a:spcPct val="90000"/>
              </a:lnSpc>
              <a:buClr>
                <a:srgbClr val="D6B36A"/>
              </a:buClr>
              <a:buFont typeface="Wingdings" panose="05000000000000000000" pitchFamily="2" charset="2"/>
              <a:buChar char="Ø"/>
              <a:defRPr/>
            </a:pPr>
            <a:r>
              <a:rPr lang="tr-TR" sz="2400" dirty="0">
                <a:solidFill>
                  <a:srgbClr val="000000"/>
                </a:solidFill>
                <a:cs typeface="Calibri" pitchFamily="34" charset="0"/>
              </a:rPr>
              <a:t>Bölgesel Teşvik Uygulamaları için ise asgari 1.500.000 TL’den başlamak üzere desteklenen her bir sektör ve her bir il için ayrı ayrı belirlenmiştir.</a:t>
            </a:r>
          </a:p>
          <a:p>
            <a:pPr marL="342900" indent="-342900" algn="just" eaLnBrk="0" hangingPunct="0">
              <a:lnSpc>
                <a:spcPct val="90000"/>
              </a:lnSpc>
              <a:buClr>
                <a:srgbClr val="D6B36A"/>
              </a:buClr>
              <a:buFont typeface="Wingdings" panose="05000000000000000000" pitchFamily="2" charset="2"/>
              <a:buChar char="Ø"/>
              <a:defRPr/>
            </a:pPr>
            <a:endParaRPr lang="tr-TR" sz="2400" dirty="0">
              <a:solidFill>
                <a:srgbClr val="000000"/>
              </a:solidFill>
              <a:cs typeface="Calibri" pitchFamily="34" charset="0"/>
            </a:endParaRPr>
          </a:p>
          <a:p>
            <a:pPr marL="342900" indent="-342900" algn="just" eaLnBrk="0" fontAlgn="auto" hangingPunct="0">
              <a:lnSpc>
                <a:spcPct val="90000"/>
              </a:lnSpc>
              <a:spcAft>
                <a:spcPts val="0"/>
              </a:spcAft>
              <a:buClr>
                <a:srgbClr val="D6B36A"/>
              </a:buClr>
              <a:buFont typeface="Wingdings" panose="05000000000000000000" pitchFamily="2" charset="2"/>
              <a:buChar char="Ø"/>
              <a:defRPr/>
            </a:pPr>
            <a:endParaRPr lang="tr-TR" sz="2400" dirty="0">
              <a:solidFill>
                <a:srgbClr val="000000"/>
              </a:solidFill>
              <a:latin typeface="Calibri"/>
              <a:cs typeface="Calibri" pitchFamily="34" charset="0"/>
            </a:endParaRPr>
          </a:p>
        </p:txBody>
      </p:sp>
    </p:spTree>
    <p:extLst>
      <p:ext uri="{BB962C8B-B14F-4D97-AF65-F5344CB8AC3E}">
        <p14:creationId xmlns:p14="http://schemas.microsoft.com/office/powerpoint/2010/main" val="2051647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tr-TR" sz="1500" b="0" i="0" u="none" strike="noStrike" kern="1200" cap="none" spc="0" normalizeH="0" baseline="0" noProof="0" dirty="0">
              <a:ln>
                <a:noFill/>
              </a:ln>
              <a:solidFill>
                <a:prstClr val="white"/>
              </a:solidFill>
              <a:effectLst/>
              <a:uLnTx/>
              <a:uFillTx/>
            </a:endParaRPr>
          </a:p>
        </p:txBody>
      </p:sp>
      <p:sp>
        <p:nvSpPr>
          <p:cNvPr id="12" name="Dikdörtgen 1">
            <a:extLst>
              <a:ext uri="{FF2B5EF4-FFF2-40B4-BE49-F238E27FC236}">
                <a16:creationId xmlns:a16="http://schemas.microsoft.com/office/drawing/2014/main" id="{37D9CF16-CE6B-4922-AF93-C9916EC81DC8}"/>
              </a:ext>
            </a:extLst>
          </p:cNvPr>
          <p:cNvSpPr/>
          <p:nvPr/>
        </p:nvSpPr>
        <p:spPr>
          <a:xfrm>
            <a:off x="577895" y="1621491"/>
            <a:ext cx="11315022" cy="605466"/>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000" b="1" dirty="0">
                <a:solidFill>
                  <a:srgbClr val="6C8190"/>
                </a:solidFill>
                <a:latin typeface="Arial" pitchFamily="34" charset="0"/>
                <a:cs typeface="Arial" pitchFamily="34" charset="0"/>
              </a:rPr>
              <a:t>Son Dönemde Yapılan Önemli Değişiklikler</a:t>
            </a:r>
          </a:p>
        </p:txBody>
      </p:sp>
      <p:sp>
        <p:nvSpPr>
          <p:cNvPr id="9" name="8 Dikdörtgen">
            <a:extLst>
              <a:ext uri="{FF2B5EF4-FFF2-40B4-BE49-F238E27FC236}">
                <a16:creationId xmlns:a16="http://schemas.microsoft.com/office/drawing/2014/main" id="{D2B66009-7E0C-459B-9BF8-A0C9AB9D6651}"/>
              </a:ext>
            </a:extLst>
          </p:cNvPr>
          <p:cNvSpPr/>
          <p:nvPr/>
        </p:nvSpPr>
        <p:spPr>
          <a:xfrm>
            <a:off x="1161488" y="2479581"/>
            <a:ext cx="10309253" cy="2908489"/>
          </a:xfrm>
          <a:prstGeom prst="rect">
            <a:avLst/>
          </a:prstGeom>
        </p:spPr>
        <p:txBody>
          <a:bodyPr wrap="square">
            <a:spAutoFit/>
          </a:bodyPr>
          <a:lstStyle/>
          <a:p>
            <a:pPr algn="ctr" eaLnBrk="0" fontAlgn="auto" hangingPunct="0">
              <a:lnSpc>
                <a:spcPts val="4500"/>
              </a:lnSpc>
              <a:spcAft>
                <a:spcPts val="0"/>
              </a:spcAft>
              <a:buClr>
                <a:srgbClr val="262673"/>
              </a:buClr>
              <a:buSzPct val="100000"/>
              <a:buFont typeface="Wingdings" pitchFamily="2" charset="2"/>
              <a:buNone/>
              <a:defRPr/>
            </a:pPr>
            <a:r>
              <a:rPr lang="tr-TR" sz="2400" b="1" dirty="0">
                <a:solidFill>
                  <a:srgbClr val="D6B36A"/>
                </a:solidFill>
                <a:latin typeface="Calibri"/>
                <a:cs typeface="Calibri" pitchFamily="34" charset="0"/>
              </a:rPr>
              <a:t>Gümrük Vergisi Muafiyeti</a:t>
            </a:r>
          </a:p>
          <a:p>
            <a:pPr algn="ctr" eaLnBrk="0" fontAlgn="auto" hangingPunct="0">
              <a:lnSpc>
                <a:spcPts val="4500"/>
              </a:lnSpc>
              <a:spcAft>
                <a:spcPts val="0"/>
              </a:spcAft>
              <a:buClr>
                <a:srgbClr val="262673"/>
              </a:buClr>
              <a:buSzPct val="100000"/>
              <a:buFont typeface="Wingdings" pitchFamily="2" charset="2"/>
              <a:buNone/>
              <a:defRPr/>
            </a:pPr>
            <a:endParaRPr lang="tr-TR" sz="2000" dirty="0">
              <a:solidFill>
                <a:srgbClr val="C00000"/>
              </a:solidFill>
              <a:latin typeface="Calibri"/>
              <a:cs typeface="Calibri" pitchFamily="34" charset="0"/>
            </a:endParaRPr>
          </a:p>
          <a:p>
            <a:pPr marL="342900" indent="-342900" algn="just" eaLnBrk="0" fontAlgn="auto" hangingPunct="0">
              <a:lnSpc>
                <a:spcPct val="90000"/>
              </a:lnSpc>
              <a:spcAft>
                <a:spcPts val="0"/>
              </a:spcAft>
              <a:buClr>
                <a:srgbClr val="D6B36A"/>
              </a:buClr>
              <a:buFont typeface="Wingdings" panose="05000000000000000000" pitchFamily="2" charset="2"/>
              <a:buChar char="Ø"/>
              <a:defRPr/>
            </a:pPr>
            <a:r>
              <a:rPr lang="tr-TR" sz="2400" dirty="0"/>
              <a:t>Yerli makine imalat sanayinin teşvik edilmesi gayesi gözetilerek, ülkemizde uygun üretim kapasitesi bulunan makine ve </a:t>
            </a:r>
            <a:r>
              <a:rPr lang="tr-TR" sz="2400" dirty="0" err="1"/>
              <a:t>teçhizatların</a:t>
            </a:r>
            <a:r>
              <a:rPr lang="tr-TR" sz="2400" dirty="0"/>
              <a:t> ithal edilmesi halinde, yatırım teşvik belgesine dahil edilmekle birlikte gümrük vergisi muafiyetinden yararlandırılmaması sağlanmıştır. </a:t>
            </a:r>
          </a:p>
          <a:p>
            <a:pPr marL="342900" indent="-342900" algn="just" eaLnBrk="0" fontAlgn="auto" hangingPunct="0">
              <a:lnSpc>
                <a:spcPct val="90000"/>
              </a:lnSpc>
              <a:spcAft>
                <a:spcPts val="0"/>
              </a:spcAft>
              <a:buClr>
                <a:srgbClr val="D6B36A"/>
              </a:buClr>
              <a:buFont typeface="Wingdings" panose="05000000000000000000" pitchFamily="2" charset="2"/>
              <a:buChar char="Ø"/>
              <a:defRPr/>
            </a:pPr>
            <a:r>
              <a:rPr lang="tr-TR" sz="2400" dirty="0"/>
              <a:t>Söz konusu makine ve teçhizat listesine Kararın Ek-8’inde yer verilmiştir.</a:t>
            </a:r>
            <a:endParaRPr lang="tr-TR" sz="3200" dirty="0">
              <a:solidFill>
                <a:srgbClr val="000000"/>
              </a:solidFill>
              <a:latin typeface="Calibri"/>
              <a:cs typeface="Calibri" pitchFamily="34" charset="0"/>
            </a:endParaRPr>
          </a:p>
        </p:txBody>
      </p:sp>
    </p:spTree>
    <p:extLst>
      <p:ext uri="{BB962C8B-B14F-4D97-AF65-F5344CB8AC3E}">
        <p14:creationId xmlns:p14="http://schemas.microsoft.com/office/powerpoint/2010/main" val="3304625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tr-TR" sz="1500" b="0" i="0" u="none" strike="noStrike" kern="1200" cap="none" spc="0" normalizeH="0" baseline="0" noProof="0" dirty="0">
              <a:ln>
                <a:noFill/>
              </a:ln>
              <a:solidFill>
                <a:prstClr val="white"/>
              </a:solidFill>
              <a:effectLst/>
              <a:uLnTx/>
              <a:uFillTx/>
            </a:endParaRPr>
          </a:p>
        </p:txBody>
      </p:sp>
      <p:sp>
        <p:nvSpPr>
          <p:cNvPr id="12" name="Dikdörtgen 1">
            <a:extLst>
              <a:ext uri="{FF2B5EF4-FFF2-40B4-BE49-F238E27FC236}">
                <a16:creationId xmlns:a16="http://schemas.microsoft.com/office/drawing/2014/main" id="{37D9CF16-CE6B-4922-AF93-C9916EC81DC8}"/>
              </a:ext>
            </a:extLst>
          </p:cNvPr>
          <p:cNvSpPr/>
          <p:nvPr/>
        </p:nvSpPr>
        <p:spPr>
          <a:xfrm>
            <a:off x="577895" y="1621491"/>
            <a:ext cx="11315022" cy="605466"/>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000" b="1" dirty="0">
                <a:solidFill>
                  <a:srgbClr val="6C8190"/>
                </a:solidFill>
                <a:latin typeface="Arial" pitchFamily="34" charset="0"/>
                <a:cs typeface="Arial" pitchFamily="34" charset="0"/>
              </a:rPr>
              <a:t>Son Dönemde Yapılan Önemli Değişiklikler</a:t>
            </a:r>
          </a:p>
        </p:txBody>
      </p:sp>
      <p:sp>
        <p:nvSpPr>
          <p:cNvPr id="9" name="8 Dikdörtgen">
            <a:extLst>
              <a:ext uri="{FF2B5EF4-FFF2-40B4-BE49-F238E27FC236}">
                <a16:creationId xmlns:a16="http://schemas.microsoft.com/office/drawing/2014/main" id="{D2B66009-7E0C-459B-9BF8-A0C9AB9D6651}"/>
              </a:ext>
            </a:extLst>
          </p:cNvPr>
          <p:cNvSpPr/>
          <p:nvPr/>
        </p:nvSpPr>
        <p:spPr>
          <a:xfrm>
            <a:off x="1161488" y="2479581"/>
            <a:ext cx="9869023" cy="2908489"/>
          </a:xfrm>
          <a:prstGeom prst="rect">
            <a:avLst/>
          </a:prstGeom>
        </p:spPr>
        <p:txBody>
          <a:bodyPr wrap="square">
            <a:spAutoFit/>
          </a:bodyPr>
          <a:lstStyle/>
          <a:p>
            <a:pPr algn="ctr" eaLnBrk="0" fontAlgn="auto" hangingPunct="0">
              <a:lnSpc>
                <a:spcPts val="4500"/>
              </a:lnSpc>
              <a:spcAft>
                <a:spcPts val="0"/>
              </a:spcAft>
              <a:buClr>
                <a:srgbClr val="262673"/>
              </a:buClr>
              <a:buSzPct val="100000"/>
              <a:buFont typeface="Wingdings" pitchFamily="2" charset="2"/>
              <a:buNone/>
              <a:defRPr/>
            </a:pPr>
            <a:r>
              <a:rPr lang="tr-TR" sz="2400" b="1" dirty="0">
                <a:solidFill>
                  <a:srgbClr val="D6B36A"/>
                </a:solidFill>
                <a:latin typeface="Calibri"/>
                <a:cs typeface="Calibri" pitchFamily="34" charset="0"/>
              </a:rPr>
              <a:t>ETUYS Sistemi ve Yetkilendirme</a:t>
            </a:r>
          </a:p>
          <a:p>
            <a:pPr algn="ctr" eaLnBrk="0" fontAlgn="auto" hangingPunct="0">
              <a:lnSpc>
                <a:spcPts val="4500"/>
              </a:lnSpc>
              <a:spcAft>
                <a:spcPts val="0"/>
              </a:spcAft>
              <a:buClr>
                <a:srgbClr val="262673"/>
              </a:buClr>
              <a:buSzPct val="100000"/>
              <a:buFont typeface="Wingdings" pitchFamily="2" charset="2"/>
              <a:buNone/>
              <a:defRPr/>
            </a:pPr>
            <a:endParaRPr lang="tr-TR" sz="2000" dirty="0">
              <a:solidFill>
                <a:srgbClr val="C00000"/>
              </a:solidFill>
              <a:latin typeface="Calibri"/>
              <a:cs typeface="Calibri" pitchFamily="34" charset="0"/>
            </a:endParaRPr>
          </a:p>
          <a:p>
            <a:pPr marL="342900" indent="-342900" algn="just" eaLnBrk="0" fontAlgn="auto" hangingPunct="0">
              <a:lnSpc>
                <a:spcPct val="90000"/>
              </a:lnSpc>
              <a:spcAft>
                <a:spcPts val="0"/>
              </a:spcAft>
              <a:buClr>
                <a:srgbClr val="D6B36A"/>
              </a:buClr>
              <a:buFont typeface="Wingdings" panose="05000000000000000000" pitchFamily="2" charset="2"/>
              <a:buChar char="Ø"/>
              <a:defRPr/>
            </a:pPr>
            <a:r>
              <a:rPr lang="tr-TR" sz="2400" dirty="0">
                <a:solidFill>
                  <a:srgbClr val="000000"/>
                </a:solidFill>
                <a:latin typeface="Calibri"/>
                <a:cs typeface="Calibri" pitchFamily="34" charset="0"/>
              </a:rPr>
              <a:t>E-TUYS Sistemi 2 Temmuz 2018 tarihi itibarıyla uygulanmaya başlanmış olup bütün süreçler elektronik ortama taşınmıştır.</a:t>
            </a:r>
          </a:p>
          <a:p>
            <a:pPr marL="342900" indent="-342900" eaLnBrk="0" fontAlgn="auto" hangingPunct="0">
              <a:lnSpc>
                <a:spcPct val="90000"/>
              </a:lnSpc>
              <a:spcAft>
                <a:spcPts val="0"/>
              </a:spcAft>
              <a:buClr>
                <a:srgbClr val="CC0000"/>
              </a:buClr>
              <a:buFont typeface="Wingdings" panose="05000000000000000000" pitchFamily="2" charset="2"/>
              <a:buChar char="Ø"/>
              <a:defRPr/>
            </a:pPr>
            <a:endParaRPr lang="tr-TR" sz="2400" dirty="0">
              <a:solidFill>
                <a:srgbClr val="000000"/>
              </a:solidFill>
              <a:latin typeface="Calibri"/>
              <a:cs typeface="Calibri" pitchFamily="34" charset="0"/>
            </a:endParaRPr>
          </a:p>
          <a:p>
            <a:pPr marL="342900" indent="-342900" algn="just" eaLnBrk="0" fontAlgn="auto" hangingPunct="0">
              <a:lnSpc>
                <a:spcPct val="90000"/>
              </a:lnSpc>
              <a:spcAft>
                <a:spcPts val="0"/>
              </a:spcAft>
              <a:buClr>
                <a:srgbClr val="D6B36A"/>
              </a:buClr>
              <a:buFont typeface="Wingdings" panose="05000000000000000000" pitchFamily="2" charset="2"/>
              <a:buChar char="Ø"/>
              <a:defRPr/>
            </a:pPr>
            <a:r>
              <a:rPr lang="tr-TR" sz="2400" dirty="0">
                <a:solidFill>
                  <a:srgbClr val="000000"/>
                </a:solidFill>
                <a:latin typeface="Calibri"/>
                <a:cs typeface="Calibri" pitchFamily="34" charset="0"/>
              </a:rPr>
              <a:t> İşlemler firmanın yetkilendireceği bir veya birkaç kişi tarafından e-imza ile tamamen elektronik olarak yürütülmektedir.</a:t>
            </a:r>
          </a:p>
        </p:txBody>
      </p:sp>
    </p:spTree>
    <p:extLst>
      <p:ext uri="{BB962C8B-B14F-4D97-AF65-F5344CB8AC3E}">
        <p14:creationId xmlns:p14="http://schemas.microsoft.com/office/powerpoint/2010/main" val="3506747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tr-TR" sz="1500" b="0" i="0" u="none" strike="noStrike" kern="1200" cap="none" spc="0" normalizeH="0" baseline="0" noProof="0" dirty="0">
              <a:ln>
                <a:noFill/>
              </a:ln>
              <a:solidFill>
                <a:prstClr val="white"/>
              </a:solidFill>
              <a:effectLst/>
              <a:uLnTx/>
              <a:uFillTx/>
            </a:endParaRPr>
          </a:p>
        </p:txBody>
      </p:sp>
      <p:sp>
        <p:nvSpPr>
          <p:cNvPr id="12" name="Dikdörtgen 1">
            <a:extLst>
              <a:ext uri="{FF2B5EF4-FFF2-40B4-BE49-F238E27FC236}">
                <a16:creationId xmlns:a16="http://schemas.microsoft.com/office/drawing/2014/main" id="{37D9CF16-CE6B-4922-AF93-C9916EC81DC8}"/>
              </a:ext>
            </a:extLst>
          </p:cNvPr>
          <p:cNvSpPr/>
          <p:nvPr/>
        </p:nvSpPr>
        <p:spPr>
          <a:xfrm>
            <a:off x="577895" y="1621491"/>
            <a:ext cx="11315022" cy="605466"/>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000" b="1" dirty="0">
                <a:solidFill>
                  <a:srgbClr val="6C8190"/>
                </a:solidFill>
                <a:latin typeface="Arial" pitchFamily="34" charset="0"/>
                <a:cs typeface="Arial" pitchFamily="34" charset="0"/>
              </a:rPr>
              <a:t>Son Dönemde Yapılan Önemli Değişiklikler</a:t>
            </a:r>
          </a:p>
        </p:txBody>
      </p:sp>
      <p:sp>
        <p:nvSpPr>
          <p:cNvPr id="9" name="8 Dikdörtgen">
            <a:extLst>
              <a:ext uri="{FF2B5EF4-FFF2-40B4-BE49-F238E27FC236}">
                <a16:creationId xmlns:a16="http://schemas.microsoft.com/office/drawing/2014/main" id="{D2B66009-7E0C-459B-9BF8-A0C9AB9D6651}"/>
              </a:ext>
            </a:extLst>
          </p:cNvPr>
          <p:cNvSpPr/>
          <p:nvPr/>
        </p:nvSpPr>
        <p:spPr>
          <a:xfrm>
            <a:off x="759163" y="2390340"/>
            <a:ext cx="10733089" cy="4847481"/>
          </a:xfrm>
          <a:prstGeom prst="rect">
            <a:avLst/>
          </a:prstGeom>
        </p:spPr>
        <p:txBody>
          <a:bodyPr wrap="square">
            <a:spAutoFit/>
          </a:bodyPr>
          <a:lstStyle/>
          <a:p>
            <a:pPr algn="ctr" eaLnBrk="0" fontAlgn="auto" hangingPunct="0">
              <a:lnSpc>
                <a:spcPts val="4500"/>
              </a:lnSpc>
              <a:spcAft>
                <a:spcPts val="0"/>
              </a:spcAft>
              <a:buClr>
                <a:srgbClr val="262673"/>
              </a:buClr>
              <a:buSzPct val="100000"/>
              <a:buFont typeface="Wingdings" pitchFamily="2" charset="2"/>
              <a:buNone/>
              <a:defRPr/>
            </a:pPr>
            <a:r>
              <a:rPr lang="tr-TR" sz="2400" b="1" dirty="0">
                <a:solidFill>
                  <a:srgbClr val="D6B36A"/>
                </a:solidFill>
                <a:latin typeface="Calibri"/>
                <a:cs typeface="Calibri" pitchFamily="34" charset="0"/>
              </a:rPr>
              <a:t>Faiz veya Kâr Payı Desteği</a:t>
            </a:r>
          </a:p>
          <a:p>
            <a:pPr marL="342900" indent="-342900" algn="just" eaLnBrk="0" hangingPunct="0">
              <a:buClr>
                <a:srgbClr val="D6B36A"/>
              </a:buClr>
              <a:buSzPct val="100000"/>
              <a:buFont typeface="Wingdings" panose="05000000000000000000" pitchFamily="2" charset="2"/>
              <a:buChar char="Ø"/>
              <a:defRPr/>
            </a:pPr>
            <a:r>
              <a:rPr lang="tr-TR" dirty="0">
                <a:solidFill>
                  <a:prstClr val="black"/>
                </a:solidFill>
                <a:cs typeface="Arial" charset="0"/>
              </a:rPr>
              <a:t>Ar-Ge ve çevre yatırımları ile asgari 50 milyon TL tutarındaki elektrik veya hidrojenle çalışan ulaşım araçları imalatını da içeren sanayi tesisi yatırımları için sağlanan faiz desteği y</a:t>
            </a:r>
            <a:r>
              <a:rPr lang="es-ES" dirty="0">
                <a:solidFill>
                  <a:prstClr val="black"/>
                </a:solidFill>
                <a:cs typeface="Arial" charset="0"/>
              </a:rPr>
              <a:t>atırımın %10’u</a:t>
            </a:r>
            <a:r>
              <a:rPr lang="tr-TR" dirty="0" err="1">
                <a:solidFill>
                  <a:prstClr val="black"/>
                </a:solidFill>
                <a:cs typeface="Arial" charset="0"/>
              </a:rPr>
              <a:t>na</a:t>
            </a:r>
            <a:r>
              <a:rPr lang="tr-TR" dirty="0">
                <a:solidFill>
                  <a:prstClr val="black"/>
                </a:solidFill>
                <a:cs typeface="Arial" charset="0"/>
              </a:rPr>
              <a:t> kadar</a:t>
            </a:r>
            <a:r>
              <a:rPr lang="es-ES" dirty="0">
                <a:solidFill>
                  <a:prstClr val="black"/>
                </a:solidFill>
                <a:cs typeface="Arial" charset="0"/>
              </a:rPr>
              <a:t> </a:t>
            </a:r>
            <a:r>
              <a:rPr lang="tr-TR" dirty="0">
                <a:solidFill>
                  <a:prstClr val="black"/>
                </a:solidFill>
                <a:cs typeface="Arial" charset="0"/>
              </a:rPr>
              <a:t>ve </a:t>
            </a:r>
            <a:r>
              <a:rPr lang="es-ES" dirty="0">
                <a:solidFill>
                  <a:prstClr val="black"/>
                </a:solidFill>
                <a:cs typeface="Arial" charset="0"/>
              </a:rPr>
              <a:t>azami 1</a:t>
            </a:r>
            <a:r>
              <a:rPr lang="tr-TR" dirty="0">
                <a:solidFill>
                  <a:prstClr val="black"/>
                </a:solidFill>
                <a:cs typeface="Arial" charset="0"/>
              </a:rPr>
              <a:t>0 Milyon TL’ye yükseltilmiştir.</a:t>
            </a:r>
          </a:p>
          <a:p>
            <a:pPr marL="342900" indent="-342900" algn="just" eaLnBrk="0" hangingPunct="0">
              <a:buClr>
                <a:srgbClr val="D6B36A"/>
              </a:buClr>
              <a:buSzPct val="100000"/>
              <a:buFont typeface="Wingdings" panose="05000000000000000000" pitchFamily="2" charset="2"/>
              <a:buChar char="Ø"/>
              <a:defRPr/>
            </a:pPr>
            <a:endParaRPr lang="tr-TR" dirty="0">
              <a:solidFill>
                <a:prstClr val="black"/>
              </a:solidFill>
              <a:cs typeface="Arial" charset="0"/>
            </a:endParaRPr>
          </a:p>
          <a:p>
            <a:pPr marL="342900" indent="-342900" algn="just" eaLnBrk="0" hangingPunct="0">
              <a:buClr>
                <a:srgbClr val="D6B36A"/>
              </a:buClr>
              <a:buSzPct val="100000"/>
              <a:buFont typeface="Wingdings" panose="05000000000000000000" pitchFamily="2" charset="2"/>
              <a:buChar char="Ø"/>
              <a:defRPr/>
            </a:pPr>
            <a:r>
              <a:rPr lang="tr-TR" dirty="0">
                <a:solidFill>
                  <a:prstClr val="black"/>
                </a:solidFill>
                <a:cs typeface="Arial" charset="0"/>
              </a:rPr>
              <a:t>Yüksek teknolojili kapsamına giren yatırım konularındaki kullanılmış komple tesisler için faiz desteği sağlanmıştır.</a:t>
            </a:r>
          </a:p>
          <a:p>
            <a:pPr marL="342900" indent="-342900" algn="just" eaLnBrk="0" hangingPunct="0">
              <a:buClr>
                <a:srgbClr val="D6B36A"/>
              </a:buClr>
              <a:buSzPct val="100000"/>
              <a:buFont typeface="Wingdings" panose="05000000000000000000" pitchFamily="2" charset="2"/>
              <a:buChar char="Ø"/>
              <a:defRPr/>
            </a:pPr>
            <a:endParaRPr lang="tr-TR" dirty="0">
              <a:solidFill>
                <a:prstClr val="black"/>
              </a:solidFill>
              <a:cs typeface="Arial" charset="0"/>
            </a:endParaRPr>
          </a:p>
          <a:p>
            <a:pPr marL="342900" indent="-342900" algn="just" eaLnBrk="0" hangingPunct="0">
              <a:buClr>
                <a:srgbClr val="D6B36A"/>
              </a:buClr>
              <a:buSzPct val="100000"/>
              <a:buFont typeface="Wingdings" panose="05000000000000000000" pitchFamily="2" charset="2"/>
              <a:buChar char="Ø"/>
              <a:defRPr/>
            </a:pPr>
            <a:r>
              <a:rPr lang="tr-TR" dirty="0">
                <a:solidFill>
                  <a:prstClr val="black"/>
                </a:solidFill>
                <a:cs typeface="Arial" charset="0"/>
              </a:rPr>
              <a:t>TCMB kaynaklı «Yatırım Taahhütlü Avans Kredisi» kapsamında öncelikli ve stratejik yatırımlar için 5 puan faiz desteği sağlanmıştır. </a:t>
            </a:r>
          </a:p>
          <a:p>
            <a:pPr marL="342900" indent="-342900" algn="just" eaLnBrk="0" hangingPunct="0">
              <a:buClr>
                <a:srgbClr val="D6B36A"/>
              </a:buClr>
              <a:buSzPct val="100000"/>
              <a:buFont typeface="Wingdings" panose="05000000000000000000" pitchFamily="2" charset="2"/>
              <a:buChar char="Ø"/>
              <a:defRPr/>
            </a:pPr>
            <a:endParaRPr lang="tr-TR" dirty="0">
              <a:solidFill>
                <a:prstClr val="black"/>
              </a:solidFill>
              <a:cs typeface="Arial" charset="0"/>
            </a:endParaRPr>
          </a:p>
          <a:p>
            <a:pPr marL="342900" indent="-342900" algn="just" eaLnBrk="0" hangingPunct="0">
              <a:buClr>
                <a:srgbClr val="D6B36A"/>
              </a:buClr>
              <a:buSzPct val="100000"/>
              <a:buFont typeface="Wingdings" panose="05000000000000000000" pitchFamily="2" charset="2"/>
              <a:buChar char="Ø"/>
              <a:defRPr/>
            </a:pPr>
            <a:r>
              <a:rPr lang="tr-TR" dirty="0">
                <a:solidFill>
                  <a:prstClr val="black"/>
                </a:solidFill>
                <a:cs typeface="Arial" charset="0"/>
              </a:rPr>
              <a:t>Stratejik Yatırımlar için faiz desteği yatırımın </a:t>
            </a:r>
            <a:r>
              <a:rPr lang="tr-TR" dirty="0">
                <a:solidFill>
                  <a:srgbClr val="FF0000"/>
                </a:solidFill>
                <a:cs typeface="Arial" charset="0"/>
              </a:rPr>
              <a:t>%10’u veya 75 Milyon TL </a:t>
            </a:r>
            <a:r>
              <a:rPr lang="tr-TR" dirty="0">
                <a:solidFill>
                  <a:prstClr val="black"/>
                </a:solidFill>
                <a:cs typeface="Arial" charset="0"/>
              </a:rPr>
              <a:t>olarak güncellendi.</a:t>
            </a:r>
          </a:p>
          <a:p>
            <a:pPr marL="342900" indent="-342900" algn="just" eaLnBrk="0" hangingPunct="0">
              <a:buClr>
                <a:srgbClr val="D6B36A"/>
              </a:buClr>
              <a:buSzPct val="100000"/>
              <a:buFont typeface="Wingdings" panose="05000000000000000000" pitchFamily="2" charset="2"/>
              <a:buChar char="Ø"/>
              <a:defRPr/>
            </a:pPr>
            <a:endParaRPr lang="tr-TR" dirty="0">
              <a:solidFill>
                <a:prstClr val="black"/>
              </a:solidFill>
              <a:cs typeface="Arial" charset="0"/>
            </a:endParaRPr>
          </a:p>
          <a:p>
            <a:pPr marL="342900" indent="-342900" algn="just" eaLnBrk="0" hangingPunct="0">
              <a:buClr>
                <a:srgbClr val="D6B36A"/>
              </a:buClr>
              <a:buSzPct val="100000"/>
              <a:buFont typeface="Wingdings" panose="05000000000000000000" pitchFamily="2" charset="2"/>
              <a:buChar char="Ø"/>
              <a:defRPr/>
            </a:pPr>
            <a:endParaRPr lang="es-ES" dirty="0">
              <a:solidFill>
                <a:prstClr val="black"/>
              </a:solidFill>
              <a:cs typeface="Arial" charset="0"/>
            </a:endParaRPr>
          </a:p>
          <a:p>
            <a:pPr algn="ctr" eaLnBrk="0" fontAlgn="auto" hangingPunct="0">
              <a:lnSpc>
                <a:spcPts val="4500"/>
              </a:lnSpc>
              <a:spcAft>
                <a:spcPts val="0"/>
              </a:spcAft>
              <a:buClr>
                <a:srgbClr val="262673"/>
              </a:buClr>
              <a:buSzPct val="100000"/>
              <a:buFont typeface="Wingdings" pitchFamily="2" charset="2"/>
              <a:buNone/>
              <a:defRPr/>
            </a:pPr>
            <a:endParaRPr lang="tr-TR" sz="2400" b="1" dirty="0">
              <a:solidFill>
                <a:srgbClr val="D6B36A"/>
              </a:solidFill>
              <a:latin typeface="Calibri"/>
              <a:cs typeface="Calibri" pitchFamily="34" charset="0"/>
            </a:endParaRPr>
          </a:p>
        </p:txBody>
      </p:sp>
    </p:spTree>
    <p:extLst>
      <p:ext uri="{BB962C8B-B14F-4D97-AF65-F5344CB8AC3E}">
        <p14:creationId xmlns:p14="http://schemas.microsoft.com/office/powerpoint/2010/main" val="2229390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tr-TR" sz="1500" b="0" i="0" u="none" strike="noStrike" kern="1200" cap="none" spc="0" normalizeH="0" baseline="0" noProof="0" dirty="0">
              <a:ln>
                <a:noFill/>
              </a:ln>
              <a:solidFill>
                <a:prstClr val="white"/>
              </a:solidFill>
              <a:effectLst/>
              <a:uLnTx/>
              <a:uFillTx/>
            </a:endParaRPr>
          </a:p>
        </p:txBody>
      </p:sp>
      <p:sp>
        <p:nvSpPr>
          <p:cNvPr id="12" name="Dikdörtgen 1">
            <a:extLst>
              <a:ext uri="{FF2B5EF4-FFF2-40B4-BE49-F238E27FC236}">
                <a16:creationId xmlns:a16="http://schemas.microsoft.com/office/drawing/2014/main" id="{37D9CF16-CE6B-4922-AF93-C9916EC81DC8}"/>
              </a:ext>
            </a:extLst>
          </p:cNvPr>
          <p:cNvSpPr/>
          <p:nvPr/>
        </p:nvSpPr>
        <p:spPr>
          <a:xfrm>
            <a:off x="577895" y="1621491"/>
            <a:ext cx="11315022" cy="605466"/>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000" b="1" dirty="0">
                <a:solidFill>
                  <a:srgbClr val="6C8190"/>
                </a:solidFill>
                <a:latin typeface="Arial" pitchFamily="34" charset="0"/>
                <a:cs typeface="Arial" pitchFamily="34" charset="0"/>
              </a:rPr>
              <a:t>Son Dönemde Yapılan Önemli Değişiklikler</a:t>
            </a:r>
          </a:p>
        </p:txBody>
      </p:sp>
      <p:sp>
        <p:nvSpPr>
          <p:cNvPr id="9" name="8 Dikdörtgen">
            <a:extLst>
              <a:ext uri="{FF2B5EF4-FFF2-40B4-BE49-F238E27FC236}">
                <a16:creationId xmlns:a16="http://schemas.microsoft.com/office/drawing/2014/main" id="{D2B66009-7E0C-459B-9BF8-A0C9AB9D6651}"/>
              </a:ext>
            </a:extLst>
          </p:cNvPr>
          <p:cNvSpPr/>
          <p:nvPr/>
        </p:nvSpPr>
        <p:spPr>
          <a:xfrm>
            <a:off x="759163" y="2390340"/>
            <a:ext cx="10733089" cy="5861669"/>
          </a:xfrm>
          <a:prstGeom prst="rect">
            <a:avLst/>
          </a:prstGeom>
        </p:spPr>
        <p:txBody>
          <a:bodyPr wrap="square">
            <a:spAutoFit/>
          </a:bodyPr>
          <a:lstStyle/>
          <a:p>
            <a:pPr algn="ctr" eaLnBrk="0" fontAlgn="auto" hangingPunct="0">
              <a:lnSpc>
                <a:spcPts val="4500"/>
              </a:lnSpc>
              <a:spcAft>
                <a:spcPts val="0"/>
              </a:spcAft>
              <a:buClr>
                <a:srgbClr val="262673"/>
              </a:buClr>
              <a:buSzPct val="100000"/>
              <a:buFont typeface="Wingdings" pitchFamily="2" charset="2"/>
              <a:buNone/>
              <a:defRPr/>
            </a:pPr>
            <a:r>
              <a:rPr lang="tr-TR" sz="2800" b="1" dirty="0">
                <a:solidFill>
                  <a:srgbClr val="D6B36A"/>
                </a:solidFill>
                <a:latin typeface="Calibri"/>
                <a:cs typeface="Calibri" pitchFamily="34" charset="0"/>
              </a:rPr>
              <a:t>Faiz veya Kâr Payı Desteği</a:t>
            </a:r>
          </a:p>
          <a:p>
            <a:pPr marL="342900" indent="-342900" algn="just" eaLnBrk="0" hangingPunct="0">
              <a:buClr>
                <a:srgbClr val="D6B36A"/>
              </a:buClr>
              <a:buSzPct val="100000"/>
              <a:buFont typeface="Wingdings" panose="05000000000000000000" pitchFamily="2" charset="2"/>
              <a:buChar char="Ø"/>
              <a:defRPr/>
            </a:pPr>
            <a:r>
              <a:rPr lang="tr-TR" sz="2800" dirty="0">
                <a:solidFill>
                  <a:prstClr val="black"/>
                </a:solidFill>
                <a:cs typeface="Arial" charset="0"/>
              </a:rPr>
              <a:t>5. ve 6. Bölgede yer alan illerde imalat sanayine yönelik (US-97:15-37 kodlarında) yatırımlar için Bakanlıkça ilan edilecek aracı kurumlar tarafından sağlanan krediler kapsamında </a:t>
            </a:r>
            <a:r>
              <a:rPr lang="tr-TR" sz="2800" b="1" dirty="0">
                <a:solidFill>
                  <a:srgbClr val="FF0000"/>
                </a:solidFill>
                <a:cs typeface="Arial" charset="0"/>
              </a:rPr>
              <a:t>7 puan faiz desteği </a:t>
            </a:r>
            <a:r>
              <a:rPr lang="tr-TR" sz="2800" dirty="0">
                <a:solidFill>
                  <a:prstClr val="black"/>
                </a:solidFill>
                <a:cs typeface="Arial" charset="0"/>
              </a:rPr>
              <a:t>sağlanmış; </a:t>
            </a:r>
          </a:p>
          <a:p>
            <a:pPr marL="342900" indent="-342900" algn="just" eaLnBrk="0" hangingPunct="0">
              <a:buClr>
                <a:srgbClr val="D6B36A"/>
              </a:buClr>
              <a:buSzPct val="100000"/>
              <a:buFont typeface="Wingdings" panose="05000000000000000000" pitchFamily="2" charset="2"/>
              <a:buChar char="Ø"/>
              <a:defRPr/>
            </a:pPr>
            <a:r>
              <a:rPr lang="tr-TR" sz="2800" dirty="0">
                <a:solidFill>
                  <a:prstClr val="black"/>
                </a:solidFill>
                <a:cs typeface="Arial" charset="0"/>
              </a:rPr>
              <a:t>5. ve 6. Bölgede yer alan iller ile 3. Bölgede yer alan illerin Ek-7’de yer alan ilçelerinin OSB’lerinde, 4. Bölgede yer alan illerin </a:t>
            </a:r>
            <a:r>
              <a:rPr lang="tr-TR" sz="2800">
                <a:solidFill>
                  <a:prstClr val="black"/>
                </a:solidFill>
                <a:cs typeface="Arial" charset="0"/>
              </a:rPr>
              <a:t>OSB’lerinde azami </a:t>
            </a:r>
            <a:r>
              <a:rPr lang="tr-TR" sz="2800" dirty="0">
                <a:solidFill>
                  <a:prstClr val="black"/>
                </a:solidFill>
                <a:cs typeface="Arial" charset="0"/>
              </a:rPr>
              <a:t>faiz desteği tutarı da </a:t>
            </a:r>
            <a:r>
              <a:rPr lang="tr-TR" sz="2800" b="1" dirty="0">
                <a:solidFill>
                  <a:srgbClr val="FF0000"/>
                </a:solidFill>
                <a:cs typeface="Arial" charset="0"/>
              </a:rPr>
              <a:t>iki katına </a:t>
            </a:r>
            <a:r>
              <a:rPr lang="tr-TR" sz="2800" dirty="0">
                <a:solidFill>
                  <a:prstClr val="black"/>
                </a:solidFill>
                <a:cs typeface="Arial" charset="0"/>
              </a:rPr>
              <a:t>çıkarılmıştır.</a:t>
            </a:r>
          </a:p>
          <a:p>
            <a:pPr marL="342900" indent="-342900" algn="just" eaLnBrk="0" hangingPunct="0">
              <a:buClr>
                <a:srgbClr val="D6B36A"/>
              </a:buClr>
              <a:buSzPct val="100000"/>
              <a:buFont typeface="Wingdings" panose="05000000000000000000" pitchFamily="2" charset="2"/>
              <a:buChar char="Ø"/>
              <a:defRPr/>
            </a:pPr>
            <a:endParaRPr lang="tr-TR" dirty="0">
              <a:solidFill>
                <a:prstClr val="black"/>
              </a:solidFill>
              <a:cs typeface="Arial" charset="0"/>
            </a:endParaRPr>
          </a:p>
          <a:p>
            <a:pPr marL="342900" indent="-342900" algn="just" eaLnBrk="0" hangingPunct="0">
              <a:buClr>
                <a:srgbClr val="D6B36A"/>
              </a:buClr>
              <a:buSzPct val="100000"/>
              <a:buFont typeface="Wingdings" panose="05000000000000000000" pitchFamily="2" charset="2"/>
              <a:buChar char="Ø"/>
              <a:defRPr/>
            </a:pPr>
            <a:endParaRPr lang="tr-TR" dirty="0">
              <a:solidFill>
                <a:prstClr val="black"/>
              </a:solidFill>
              <a:cs typeface="Arial" charset="0"/>
            </a:endParaRPr>
          </a:p>
          <a:p>
            <a:pPr marL="342900" indent="-342900" algn="just" eaLnBrk="0" hangingPunct="0">
              <a:buClr>
                <a:srgbClr val="D6B36A"/>
              </a:buClr>
              <a:buSzPct val="100000"/>
              <a:buFont typeface="Wingdings" panose="05000000000000000000" pitchFamily="2" charset="2"/>
              <a:buChar char="Ø"/>
              <a:defRPr/>
            </a:pPr>
            <a:endParaRPr lang="tr-TR" dirty="0">
              <a:solidFill>
                <a:prstClr val="black"/>
              </a:solidFill>
              <a:cs typeface="Arial" charset="0"/>
            </a:endParaRPr>
          </a:p>
          <a:p>
            <a:pPr marL="342900" indent="-342900" algn="just" eaLnBrk="0" hangingPunct="0">
              <a:buClr>
                <a:srgbClr val="D6B36A"/>
              </a:buClr>
              <a:buSzPct val="100000"/>
              <a:buFont typeface="Wingdings" panose="05000000000000000000" pitchFamily="2" charset="2"/>
              <a:buChar char="Ø"/>
              <a:defRPr/>
            </a:pPr>
            <a:endParaRPr lang="tr-TR" dirty="0">
              <a:solidFill>
                <a:prstClr val="black"/>
              </a:solidFill>
              <a:cs typeface="Arial" charset="0"/>
            </a:endParaRPr>
          </a:p>
          <a:p>
            <a:pPr marL="342900" indent="-342900" algn="just" eaLnBrk="0" hangingPunct="0">
              <a:buClr>
                <a:srgbClr val="D6B36A"/>
              </a:buClr>
              <a:buSzPct val="100000"/>
              <a:buFont typeface="Wingdings" panose="05000000000000000000" pitchFamily="2" charset="2"/>
              <a:buChar char="Ø"/>
              <a:defRPr/>
            </a:pPr>
            <a:endParaRPr lang="tr-TR" dirty="0">
              <a:solidFill>
                <a:prstClr val="black"/>
              </a:solidFill>
              <a:cs typeface="Arial" charset="0"/>
            </a:endParaRPr>
          </a:p>
          <a:p>
            <a:pPr marL="342900" indent="-342900" algn="just" eaLnBrk="0" hangingPunct="0">
              <a:buClr>
                <a:srgbClr val="D6B36A"/>
              </a:buClr>
              <a:buSzPct val="100000"/>
              <a:buFont typeface="Wingdings" panose="05000000000000000000" pitchFamily="2" charset="2"/>
              <a:buChar char="Ø"/>
              <a:defRPr/>
            </a:pPr>
            <a:endParaRPr lang="es-ES" dirty="0">
              <a:solidFill>
                <a:prstClr val="black"/>
              </a:solidFill>
              <a:cs typeface="Arial" charset="0"/>
            </a:endParaRPr>
          </a:p>
          <a:p>
            <a:pPr algn="ctr" eaLnBrk="0" fontAlgn="auto" hangingPunct="0">
              <a:lnSpc>
                <a:spcPts val="4500"/>
              </a:lnSpc>
              <a:spcAft>
                <a:spcPts val="0"/>
              </a:spcAft>
              <a:buClr>
                <a:srgbClr val="262673"/>
              </a:buClr>
              <a:buSzPct val="100000"/>
              <a:buFont typeface="Wingdings" pitchFamily="2" charset="2"/>
              <a:buNone/>
              <a:defRPr/>
            </a:pPr>
            <a:endParaRPr lang="tr-TR" sz="2400" b="1" dirty="0">
              <a:solidFill>
                <a:srgbClr val="D6B36A"/>
              </a:solidFill>
              <a:latin typeface="Calibri"/>
              <a:cs typeface="Calibri" pitchFamily="34" charset="0"/>
            </a:endParaRPr>
          </a:p>
        </p:txBody>
      </p:sp>
    </p:spTree>
    <p:extLst>
      <p:ext uri="{BB962C8B-B14F-4D97-AF65-F5344CB8AC3E}">
        <p14:creationId xmlns:p14="http://schemas.microsoft.com/office/powerpoint/2010/main" val="3527432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tr-TR" sz="1500" b="0" i="0" u="none" strike="noStrike" kern="1200" cap="none" spc="0" normalizeH="0" baseline="0" noProof="0" dirty="0">
              <a:ln>
                <a:noFill/>
              </a:ln>
              <a:solidFill>
                <a:prstClr val="white"/>
              </a:solidFill>
              <a:effectLst/>
              <a:uLnTx/>
              <a:uFillTx/>
            </a:endParaRPr>
          </a:p>
        </p:txBody>
      </p:sp>
      <p:sp>
        <p:nvSpPr>
          <p:cNvPr id="12" name="Dikdörtgen 1">
            <a:extLst>
              <a:ext uri="{FF2B5EF4-FFF2-40B4-BE49-F238E27FC236}">
                <a16:creationId xmlns:a16="http://schemas.microsoft.com/office/drawing/2014/main" id="{37D9CF16-CE6B-4922-AF93-C9916EC81DC8}"/>
              </a:ext>
            </a:extLst>
          </p:cNvPr>
          <p:cNvSpPr/>
          <p:nvPr/>
        </p:nvSpPr>
        <p:spPr>
          <a:xfrm>
            <a:off x="577895" y="1621491"/>
            <a:ext cx="11315022" cy="605466"/>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000" b="1" dirty="0">
                <a:solidFill>
                  <a:srgbClr val="6C8190"/>
                </a:solidFill>
                <a:latin typeface="Arial" pitchFamily="34" charset="0"/>
                <a:cs typeface="Arial" pitchFamily="34" charset="0"/>
              </a:rPr>
              <a:t>Son Dönemde Yapılan Önemli Değişiklikler</a:t>
            </a:r>
          </a:p>
        </p:txBody>
      </p:sp>
      <p:sp>
        <p:nvSpPr>
          <p:cNvPr id="9" name="8 Dikdörtgen">
            <a:extLst>
              <a:ext uri="{FF2B5EF4-FFF2-40B4-BE49-F238E27FC236}">
                <a16:creationId xmlns:a16="http://schemas.microsoft.com/office/drawing/2014/main" id="{D2B66009-7E0C-459B-9BF8-A0C9AB9D6651}"/>
              </a:ext>
            </a:extLst>
          </p:cNvPr>
          <p:cNvSpPr/>
          <p:nvPr/>
        </p:nvSpPr>
        <p:spPr>
          <a:xfrm>
            <a:off x="577895" y="2226957"/>
            <a:ext cx="10839522" cy="4062651"/>
          </a:xfrm>
          <a:prstGeom prst="rect">
            <a:avLst/>
          </a:prstGeom>
        </p:spPr>
        <p:txBody>
          <a:bodyPr wrap="square">
            <a:spAutoFit/>
          </a:bodyPr>
          <a:lstStyle/>
          <a:p>
            <a:pPr algn="ctr" eaLnBrk="0" hangingPunct="0">
              <a:buClr>
                <a:srgbClr val="D6B36A"/>
              </a:buClr>
            </a:pPr>
            <a:r>
              <a:rPr lang="tr-TR" sz="2400" b="1" dirty="0">
                <a:solidFill>
                  <a:srgbClr val="D6B36A"/>
                </a:solidFill>
                <a:cs typeface="Calibri" pitchFamily="34" charset="0"/>
              </a:rPr>
              <a:t>Öncelikli Yatırım Konuları</a:t>
            </a:r>
          </a:p>
          <a:p>
            <a:pPr marL="342900" indent="-342900" algn="just" eaLnBrk="0" hangingPunct="0">
              <a:buClr>
                <a:srgbClr val="D6B36A"/>
              </a:buClr>
              <a:buFont typeface="Wingdings" panose="05000000000000000000" pitchFamily="2" charset="2"/>
              <a:buChar char="Ø"/>
            </a:pPr>
            <a:endParaRPr lang="tr-TR" dirty="0">
              <a:solidFill>
                <a:prstClr val="black"/>
              </a:solidFill>
              <a:cs typeface="Arial" charset="0"/>
            </a:endParaRPr>
          </a:p>
          <a:p>
            <a:pPr marL="342900" indent="-342900" algn="just" eaLnBrk="0" hangingPunct="0">
              <a:buClr>
                <a:srgbClr val="D6B36A"/>
              </a:buClr>
              <a:buFont typeface="Wingdings" panose="05000000000000000000" pitchFamily="2" charset="2"/>
              <a:buChar char="Ø"/>
            </a:pPr>
            <a:r>
              <a:rPr lang="tr-TR" dirty="0">
                <a:solidFill>
                  <a:prstClr val="black"/>
                </a:solidFill>
                <a:cs typeface="Arial" charset="0"/>
              </a:rPr>
              <a:t>Eklenen yatırım konuları:</a:t>
            </a:r>
          </a:p>
          <a:p>
            <a:pPr marL="742950" lvl="1" indent="-285750">
              <a:buFont typeface="Arial" panose="020B0604020202020204" pitchFamily="34" charset="0"/>
              <a:buChar char="•"/>
            </a:pPr>
            <a:r>
              <a:rPr lang="tr-TR" dirty="0"/>
              <a:t>Asgari yatırım tutarı şartı aranmaksızın ihtisas serbest bölgelerinde gerçekleştirilecek yazılım ve bilişim ürünleri üretimi yatırımları.</a:t>
            </a:r>
          </a:p>
          <a:p>
            <a:pPr marL="742950" lvl="1" indent="-285750">
              <a:buFont typeface="Arial" panose="020B0604020202020204" pitchFamily="34" charset="0"/>
              <a:buChar char="•"/>
            </a:pPr>
            <a:r>
              <a:rPr lang="tr-TR" dirty="0"/>
              <a:t>Ar-ge ve çevre yatırımları</a:t>
            </a:r>
          </a:p>
          <a:p>
            <a:pPr marL="742950" lvl="1" indent="-285750">
              <a:buFont typeface="Arial" panose="020B0604020202020204" pitchFamily="34" charset="0"/>
              <a:buChar char="•"/>
            </a:pPr>
            <a:r>
              <a:rPr lang="tr-TR" dirty="0"/>
              <a:t>Elektrik veya hidrojenle çalışan ulaşım araçları imalatı</a:t>
            </a:r>
          </a:p>
          <a:p>
            <a:pPr marL="742950" lvl="1" indent="-285750">
              <a:buFont typeface="Arial" panose="020B0604020202020204" pitchFamily="34" charset="0"/>
              <a:buChar char="•"/>
            </a:pPr>
            <a:endParaRPr lang="tr-TR" dirty="0"/>
          </a:p>
          <a:p>
            <a:pPr marL="285750" indent="-285750" algn="just" eaLnBrk="0" hangingPunct="0">
              <a:buClr>
                <a:srgbClr val="D6B36A"/>
              </a:buClr>
              <a:buFont typeface="Wingdings" panose="05000000000000000000" pitchFamily="2" charset="2"/>
              <a:buChar char="Ø"/>
            </a:pPr>
            <a:r>
              <a:rPr lang="tr-TR" dirty="0">
                <a:solidFill>
                  <a:prstClr val="black"/>
                </a:solidFill>
                <a:cs typeface="Arial" charset="0"/>
              </a:rPr>
              <a:t>5 Milyon TL asgari yatırım şartı aranan geri kazanım yatırımları için sağlanan destekler Çevre İzin ve Lisans Yönetmeliği kapsamında Çevre Lisansına tabi yatırımları kapsayacak şekilde genişletilmiştir. </a:t>
            </a:r>
          </a:p>
          <a:p>
            <a:pPr marL="285750" indent="-285750" algn="just" eaLnBrk="0" hangingPunct="0">
              <a:buClr>
                <a:srgbClr val="D6B36A"/>
              </a:buClr>
              <a:buFont typeface="Wingdings" panose="05000000000000000000" pitchFamily="2" charset="2"/>
              <a:buChar char="Ø"/>
            </a:pPr>
            <a:endParaRPr lang="tr-TR" dirty="0">
              <a:solidFill>
                <a:prstClr val="black"/>
              </a:solidFill>
              <a:cs typeface="Arial" charset="0"/>
            </a:endParaRPr>
          </a:p>
          <a:p>
            <a:pPr marL="342900" indent="-342900" algn="just" eaLnBrk="0" hangingPunct="0">
              <a:buClr>
                <a:srgbClr val="D6B36A"/>
              </a:buClr>
              <a:buFont typeface="Wingdings" panose="05000000000000000000" pitchFamily="2" charset="2"/>
              <a:buChar char="Ø"/>
            </a:pPr>
            <a:r>
              <a:rPr lang="tr-TR" dirty="0">
                <a:solidFill>
                  <a:srgbClr val="FF0000"/>
                </a:solidFill>
                <a:cs typeface="Arial" charset="0"/>
              </a:rPr>
              <a:t>Asgari 5.000 m² beyaz alan şartını sağlayan veri merkezi yatırımları </a:t>
            </a:r>
          </a:p>
          <a:p>
            <a:pPr marL="342900" indent="-342900" algn="just" eaLnBrk="0" hangingPunct="0">
              <a:buClr>
                <a:srgbClr val="D6B36A"/>
              </a:buClr>
              <a:buFont typeface="Wingdings" panose="05000000000000000000" pitchFamily="2" charset="2"/>
              <a:buChar char="Ø"/>
            </a:pPr>
            <a:endParaRPr lang="tr-TR" dirty="0">
              <a:solidFill>
                <a:prstClr val="black"/>
              </a:solidFill>
              <a:cs typeface="Arial" charset="0"/>
            </a:endParaRPr>
          </a:p>
          <a:p>
            <a:pPr marL="342900" indent="-342900" algn="just" eaLnBrk="0" hangingPunct="0">
              <a:buClr>
                <a:srgbClr val="D6B36A"/>
              </a:buClr>
              <a:buFont typeface="Wingdings" panose="05000000000000000000" pitchFamily="2" charset="2"/>
              <a:buChar char="Ø"/>
            </a:pPr>
            <a:endParaRPr lang="tr-TR" dirty="0">
              <a:solidFill>
                <a:prstClr val="black"/>
              </a:solidFill>
              <a:highlight>
                <a:srgbClr val="FF0000"/>
              </a:highlight>
              <a:cs typeface="Arial" charset="0"/>
            </a:endParaRPr>
          </a:p>
        </p:txBody>
      </p:sp>
    </p:spTree>
    <p:extLst>
      <p:ext uri="{BB962C8B-B14F-4D97-AF65-F5344CB8AC3E}">
        <p14:creationId xmlns:p14="http://schemas.microsoft.com/office/powerpoint/2010/main" val="1803972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tr-TR" sz="1500" b="0" i="0" u="none" strike="noStrike" kern="1200" cap="none" spc="0" normalizeH="0" baseline="0" noProof="0" dirty="0">
              <a:ln>
                <a:noFill/>
              </a:ln>
              <a:solidFill>
                <a:prstClr val="white"/>
              </a:solidFill>
              <a:effectLst/>
              <a:uLnTx/>
              <a:uFillTx/>
            </a:endParaRPr>
          </a:p>
        </p:txBody>
      </p:sp>
      <p:sp>
        <p:nvSpPr>
          <p:cNvPr id="12" name="Dikdörtgen 1">
            <a:extLst>
              <a:ext uri="{FF2B5EF4-FFF2-40B4-BE49-F238E27FC236}">
                <a16:creationId xmlns:a16="http://schemas.microsoft.com/office/drawing/2014/main" id="{37D9CF16-CE6B-4922-AF93-C9916EC81DC8}"/>
              </a:ext>
            </a:extLst>
          </p:cNvPr>
          <p:cNvSpPr/>
          <p:nvPr/>
        </p:nvSpPr>
        <p:spPr>
          <a:xfrm>
            <a:off x="577895" y="1621491"/>
            <a:ext cx="11315022" cy="605466"/>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000" b="1" dirty="0">
                <a:solidFill>
                  <a:srgbClr val="6C8190"/>
                </a:solidFill>
                <a:latin typeface="Arial" pitchFamily="34" charset="0"/>
                <a:cs typeface="Arial" pitchFamily="34" charset="0"/>
              </a:rPr>
              <a:t>Son Dönemde Yapılan Önemli Değişiklikler</a:t>
            </a:r>
          </a:p>
        </p:txBody>
      </p:sp>
      <p:sp>
        <p:nvSpPr>
          <p:cNvPr id="9" name="8 Dikdörtgen">
            <a:extLst>
              <a:ext uri="{FF2B5EF4-FFF2-40B4-BE49-F238E27FC236}">
                <a16:creationId xmlns:a16="http://schemas.microsoft.com/office/drawing/2014/main" id="{D2B66009-7E0C-459B-9BF8-A0C9AB9D6651}"/>
              </a:ext>
            </a:extLst>
          </p:cNvPr>
          <p:cNvSpPr/>
          <p:nvPr/>
        </p:nvSpPr>
        <p:spPr>
          <a:xfrm>
            <a:off x="645952" y="2249046"/>
            <a:ext cx="10994626" cy="606384"/>
          </a:xfrm>
          <a:prstGeom prst="rect">
            <a:avLst/>
          </a:prstGeom>
        </p:spPr>
        <p:txBody>
          <a:bodyPr wrap="square">
            <a:spAutoFit/>
          </a:bodyPr>
          <a:lstStyle/>
          <a:p>
            <a:pPr algn="ctr" eaLnBrk="0" fontAlgn="auto" hangingPunct="0">
              <a:lnSpc>
                <a:spcPts val="4500"/>
              </a:lnSpc>
              <a:spcAft>
                <a:spcPts val="0"/>
              </a:spcAft>
              <a:buClr>
                <a:srgbClr val="262673"/>
              </a:buClr>
              <a:buSzPct val="100000"/>
              <a:buFont typeface="Wingdings" pitchFamily="2" charset="2"/>
              <a:buNone/>
              <a:defRPr/>
            </a:pPr>
            <a:r>
              <a:rPr lang="tr-TR" sz="2400" b="1" dirty="0">
                <a:solidFill>
                  <a:srgbClr val="D6B36A"/>
                </a:solidFill>
                <a:cs typeface="Calibri" pitchFamily="34" charset="0"/>
              </a:rPr>
              <a:t>İlçe Bazlı Bölgesel Destek Uygulamaları</a:t>
            </a:r>
            <a:endParaRPr lang="tr-TR" sz="1200" b="1" dirty="0">
              <a:solidFill>
                <a:srgbClr val="D6B36A"/>
              </a:solidFill>
              <a:cs typeface="Calibri" pitchFamily="34" charset="0"/>
            </a:endParaRPr>
          </a:p>
        </p:txBody>
      </p:sp>
      <p:sp>
        <p:nvSpPr>
          <p:cNvPr id="2" name="Dikdörtgen 1">
            <a:extLst>
              <a:ext uri="{FF2B5EF4-FFF2-40B4-BE49-F238E27FC236}">
                <a16:creationId xmlns:a16="http://schemas.microsoft.com/office/drawing/2014/main" id="{D00223B4-0CE5-4FA5-B388-C07A359FFBBA}"/>
              </a:ext>
            </a:extLst>
          </p:cNvPr>
          <p:cNvSpPr/>
          <p:nvPr/>
        </p:nvSpPr>
        <p:spPr>
          <a:xfrm>
            <a:off x="1037028" y="3093683"/>
            <a:ext cx="10430722" cy="3139321"/>
          </a:xfrm>
          <a:prstGeom prst="rect">
            <a:avLst/>
          </a:prstGeom>
        </p:spPr>
        <p:txBody>
          <a:bodyPr wrap="square">
            <a:spAutoFit/>
          </a:bodyPr>
          <a:lstStyle/>
          <a:p>
            <a:pPr marL="342900" indent="-342900" algn="just" eaLnBrk="0" hangingPunct="0">
              <a:buClr>
                <a:srgbClr val="D6B36A"/>
              </a:buClr>
              <a:buFont typeface="Wingdings" panose="05000000000000000000" pitchFamily="2" charset="2"/>
              <a:buChar char="Ø"/>
            </a:pPr>
            <a:r>
              <a:rPr lang="tr-TR" sz="2000" dirty="0">
                <a:solidFill>
                  <a:prstClr val="black"/>
                </a:solidFill>
                <a:cs typeface="Arial" charset="0"/>
              </a:rPr>
              <a:t>SEGE 2017 çalışması sonucu yenilenen gelişmişlik düzeyi esas alınarak illerin yeni bölgelerine göre dağılımı yapılmıştır. </a:t>
            </a:r>
          </a:p>
          <a:p>
            <a:pPr marL="342900" indent="-342900" algn="just" eaLnBrk="0" hangingPunct="0">
              <a:buClr>
                <a:srgbClr val="D6B36A"/>
              </a:buClr>
              <a:buFont typeface="Wingdings" panose="05000000000000000000" pitchFamily="2" charset="2"/>
              <a:buChar char="Ø"/>
            </a:pPr>
            <a:endParaRPr lang="tr-TR" sz="2000" dirty="0">
              <a:solidFill>
                <a:prstClr val="black"/>
              </a:solidFill>
              <a:cs typeface="Arial" charset="0"/>
            </a:endParaRPr>
          </a:p>
          <a:p>
            <a:pPr marL="342900" indent="-342900" algn="just" eaLnBrk="0" hangingPunct="0">
              <a:buClr>
                <a:srgbClr val="D6B36A"/>
              </a:buClr>
              <a:buFont typeface="Wingdings" panose="05000000000000000000" pitchFamily="2" charset="2"/>
              <a:buChar char="Ø"/>
            </a:pPr>
            <a:r>
              <a:rPr lang="tr-TR" sz="2000" dirty="0">
                <a:solidFill>
                  <a:prstClr val="black"/>
                </a:solidFill>
                <a:cs typeface="Arial" charset="0"/>
              </a:rPr>
              <a:t>İl ve ilçelerin yeni gelişmişlik düzeyine göre bulunduğu il sınırlarına göre görece daha az gelişmiş ilçelere bir alt bölge desteği verilmesi sağlanmak suretiyle il ve ilçeler arası gelişmişlik farklılıklarının azaltılması hedeflenmiştir. </a:t>
            </a:r>
          </a:p>
          <a:p>
            <a:pPr algn="just" eaLnBrk="0" hangingPunct="0">
              <a:buClr>
                <a:srgbClr val="D6B36A"/>
              </a:buClr>
            </a:pPr>
            <a:endParaRPr lang="tr-TR" sz="2000" dirty="0">
              <a:solidFill>
                <a:prstClr val="black"/>
              </a:solidFill>
              <a:cs typeface="Arial" charset="0"/>
            </a:endParaRPr>
          </a:p>
          <a:p>
            <a:pPr marL="342900" indent="-342900" algn="just" eaLnBrk="0" hangingPunct="0">
              <a:buClr>
                <a:srgbClr val="D6B36A"/>
              </a:buClr>
              <a:buFont typeface="Wingdings" panose="05000000000000000000" pitchFamily="2" charset="2"/>
              <a:buChar char="Ø"/>
            </a:pPr>
            <a:r>
              <a:rPr lang="tr-TR" sz="2000" dirty="0">
                <a:solidFill>
                  <a:prstClr val="black"/>
                </a:solidFill>
                <a:cs typeface="Arial" charset="0"/>
              </a:rPr>
              <a:t>Kırşehir İlinde </a:t>
            </a:r>
            <a:r>
              <a:rPr lang="tr-TR" sz="2000" b="1" dirty="0">
                <a:solidFill>
                  <a:prstClr val="black"/>
                </a:solidFill>
                <a:cs typeface="Arial" charset="0"/>
              </a:rPr>
              <a:t>Akpınar, Çiçekdağı, Boztepe ve Akçakent </a:t>
            </a:r>
            <a:r>
              <a:rPr lang="tr-TR" sz="2000" dirty="0">
                <a:solidFill>
                  <a:prstClr val="black"/>
                </a:solidFill>
                <a:cs typeface="Arial" charset="0"/>
              </a:rPr>
              <a:t>ilçeleri alt bölge desteklerinden faydalanabilecektir. </a:t>
            </a:r>
          </a:p>
          <a:p>
            <a:pPr marL="285750" indent="-285750">
              <a:buFont typeface="Wingdings" panose="05000000000000000000" pitchFamily="2" charset="2"/>
              <a:buChar char="Ø"/>
            </a:pPr>
            <a:endParaRPr lang="tr-TR" dirty="0"/>
          </a:p>
        </p:txBody>
      </p:sp>
    </p:spTree>
    <p:extLst>
      <p:ext uri="{BB962C8B-B14F-4D97-AF65-F5344CB8AC3E}">
        <p14:creationId xmlns:p14="http://schemas.microsoft.com/office/powerpoint/2010/main" val="3041177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tr-TR" sz="1500" b="0" i="0" u="none" strike="noStrike" kern="1200" cap="none" spc="0" normalizeH="0" baseline="0" noProof="0" dirty="0">
              <a:ln>
                <a:noFill/>
              </a:ln>
              <a:solidFill>
                <a:prstClr val="white"/>
              </a:solidFill>
              <a:effectLst/>
              <a:uLnTx/>
              <a:uFillTx/>
            </a:endParaRPr>
          </a:p>
        </p:txBody>
      </p:sp>
      <p:sp>
        <p:nvSpPr>
          <p:cNvPr id="12" name="Dikdörtgen 1">
            <a:extLst>
              <a:ext uri="{FF2B5EF4-FFF2-40B4-BE49-F238E27FC236}">
                <a16:creationId xmlns:a16="http://schemas.microsoft.com/office/drawing/2014/main" id="{37D9CF16-CE6B-4922-AF93-C9916EC81DC8}"/>
              </a:ext>
            </a:extLst>
          </p:cNvPr>
          <p:cNvSpPr/>
          <p:nvPr/>
        </p:nvSpPr>
        <p:spPr>
          <a:xfrm>
            <a:off x="577895" y="1621491"/>
            <a:ext cx="11315022" cy="605466"/>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000" b="1" dirty="0">
                <a:solidFill>
                  <a:srgbClr val="6C8190"/>
                </a:solidFill>
                <a:latin typeface="Arial" pitchFamily="34" charset="0"/>
                <a:cs typeface="Arial" pitchFamily="34" charset="0"/>
              </a:rPr>
              <a:t>Son Dönemde Yapılan Önemli Değişiklikler</a:t>
            </a:r>
          </a:p>
        </p:txBody>
      </p:sp>
      <p:sp>
        <p:nvSpPr>
          <p:cNvPr id="9" name="8 Dikdörtgen">
            <a:extLst>
              <a:ext uri="{FF2B5EF4-FFF2-40B4-BE49-F238E27FC236}">
                <a16:creationId xmlns:a16="http://schemas.microsoft.com/office/drawing/2014/main" id="{D2B66009-7E0C-459B-9BF8-A0C9AB9D6651}"/>
              </a:ext>
            </a:extLst>
          </p:cNvPr>
          <p:cNvSpPr/>
          <p:nvPr/>
        </p:nvSpPr>
        <p:spPr>
          <a:xfrm>
            <a:off x="717753" y="2293900"/>
            <a:ext cx="10927514" cy="2215991"/>
          </a:xfrm>
          <a:prstGeom prst="rect">
            <a:avLst/>
          </a:prstGeom>
        </p:spPr>
        <p:txBody>
          <a:bodyPr wrap="square">
            <a:spAutoFit/>
          </a:bodyPr>
          <a:lstStyle/>
          <a:p>
            <a:pPr algn="ctr" eaLnBrk="0" hangingPunct="0">
              <a:buClr>
                <a:srgbClr val="D6B36A"/>
              </a:buClr>
            </a:pPr>
            <a:endParaRPr lang="tr-TR" sz="2400" b="1" dirty="0">
              <a:solidFill>
                <a:srgbClr val="D6B36A"/>
              </a:solidFill>
              <a:cs typeface="Calibri" pitchFamily="34" charset="0"/>
            </a:endParaRPr>
          </a:p>
          <a:p>
            <a:pPr algn="ctr" eaLnBrk="0" hangingPunct="0">
              <a:buClr>
                <a:srgbClr val="D6B36A"/>
              </a:buClr>
            </a:pPr>
            <a:r>
              <a:rPr lang="tr-TR" sz="2400" b="1" dirty="0">
                <a:solidFill>
                  <a:srgbClr val="D6B36A"/>
                </a:solidFill>
                <a:cs typeface="Calibri" pitchFamily="34" charset="0"/>
              </a:rPr>
              <a:t>Süre Uzatımı ve Tamamlama Vizesi</a:t>
            </a:r>
          </a:p>
          <a:p>
            <a:pPr marL="342900" indent="-342900" algn="just" eaLnBrk="0" hangingPunct="0">
              <a:buClr>
                <a:srgbClr val="D6B36A"/>
              </a:buClr>
              <a:buFont typeface="Wingdings" panose="05000000000000000000" pitchFamily="2" charset="2"/>
              <a:buChar char="Ø"/>
            </a:pPr>
            <a:endParaRPr lang="tr-TR" dirty="0">
              <a:solidFill>
                <a:prstClr val="black"/>
              </a:solidFill>
              <a:cs typeface="Arial" charset="0"/>
            </a:endParaRPr>
          </a:p>
          <a:p>
            <a:pPr marL="342900" indent="-342900" algn="just" eaLnBrk="0" hangingPunct="0">
              <a:buClr>
                <a:srgbClr val="D6B36A"/>
              </a:buClr>
              <a:buFont typeface="Wingdings" panose="05000000000000000000" pitchFamily="2" charset="2"/>
              <a:buChar char="Ø"/>
            </a:pPr>
            <a:r>
              <a:rPr lang="tr-TR" dirty="0">
                <a:solidFill>
                  <a:prstClr val="black"/>
                </a:solidFill>
                <a:cs typeface="Arial" charset="0"/>
              </a:rPr>
              <a:t>COVİD-19 nedeniyle; 11/3/2020 tarihinden önce düzenlenen ve bu tarih itibariyle süresi devam eden yatırım teşvik belgeleri kapsamındaki yatırımların tamamlanabilmesini teminen talep edilmesi halinde </a:t>
            </a:r>
            <a:r>
              <a:rPr lang="tr-TR" dirty="0">
                <a:solidFill>
                  <a:srgbClr val="FF0000"/>
                </a:solidFill>
                <a:cs typeface="Arial" charset="0"/>
              </a:rPr>
              <a:t>iki yıla kadar ilave süre</a:t>
            </a:r>
            <a:r>
              <a:rPr lang="tr-TR" dirty="0">
                <a:solidFill>
                  <a:prstClr val="black"/>
                </a:solidFill>
                <a:cs typeface="Arial" charset="0"/>
              </a:rPr>
              <a:t> verilmiştir.</a:t>
            </a:r>
          </a:p>
          <a:p>
            <a:pPr marL="342900" indent="-342900" algn="just" eaLnBrk="0" hangingPunct="0">
              <a:buClr>
                <a:srgbClr val="D6B36A"/>
              </a:buClr>
              <a:buFont typeface="Wingdings" panose="05000000000000000000" pitchFamily="2" charset="2"/>
              <a:buChar char="Ø"/>
            </a:pPr>
            <a:endParaRPr lang="tr-TR" dirty="0">
              <a:solidFill>
                <a:prstClr val="black"/>
              </a:solidFill>
              <a:cs typeface="Arial" charset="0"/>
            </a:endParaRPr>
          </a:p>
        </p:txBody>
      </p:sp>
      <p:sp>
        <p:nvSpPr>
          <p:cNvPr id="13" name="8 Dikdörtgen">
            <a:extLst>
              <a:ext uri="{FF2B5EF4-FFF2-40B4-BE49-F238E27FC236}">
                <a16:creationId xmlns:a16="http://schemas.microsoft.com/office/drawing/2014/main" id="{D2B66009-7E0C-459B-9BF8-A0C9AB9D6651}"/>
              </a:ext>
            </a:extLst>
          </p:cNvPr>
          <p:cNvSpPr/>
          <p:nvPr/>
        </p:nvSpPr>
        <p:spPr>
          <a:xfrm>
            <a:off x="462747" y="4509891"/>
            <a:ext cx="11182520" cy="1661993"/>
          </a:xfrm>
          <a:prstGeom prst="rect">
            <a:avLst/>
          </a:prstGeom>
        </p:spPr>
        <p:txBody>
          <a:bodyPr wrap="square">
            <a:spAutoFit/>
          </a:bodyPr>
          <a:lstStyle/>
          <a:p>
            <a:pPr algn="ctr" eaLnBrk="0" hangingPunct="0">
              <a:buClr>
                <a:srgbClr val="D6B36A"/>
              </a:buClr>
            </a:pPr>
            <a:endParaRPr lang="tr-TR" sz="2400" b="1" dirty="0">
              <a:solidFill>
                <a:srgbClr val="D6B36A"/>
              </a:solidFill>
              <a:cs typeface="Calibri" pitchFamily="34" charset="0"/>
            </a:endParaRPr>
          </a:p>
          <a:p>
            <a:pPr algn="ctr" eaLnBrk="0" hangingPunct="0">
              <a:buClr>
                <a:srgbClr val="D6B36A"/>
              </a:buClr>
            </a:pPr>
            <a:r>
              <a:rPr lang="tr-TR" sz="2400" b="1" dirty="0">
                <a:solidFill>
                  <a:srgbClr val="D6B36A"/>
                </a:solidFill>
                <a:cs typeface="Calibri" pitchFamily="34" charset="0"/>
              </a:rPr>
              <a:t>Desteklenen Yeni Yatırım Konusu</a:t>
            </a:r>
          </a:p>
          <a:p>
            <a:pPr marL="342900" indent="-342900" algn="just" eaLnBrk="0" hangingPunct="0">
              <a:buClr>
                <a:srgbClr val="D6B36A"/>
              </a:buClr>
              <a:buFont typeface="Wingdings" panose="05000000000000000000" pitchFamily="2" charset="2"/>
              <a:buChar char="Ø"/>
            </a:pPr>
            <a:endParaRPr lang="tr-TR" dirty="0">
              <a:solidFill>
                <a:prstClr val="black"/>
              </a:solidFill>
              <a:cs typeface="Arial" charset="0"/>
            </a:endParaRPr>
          </a:p>
          <a:p>
            <a:pPr marL="342900" indent="-342900" algn="just" eaLnBrk="0" hangingPunct="0">
              <a:buClr>
                <a:srgbClr val="D6B36A"/>
              </a:buClr>
              <a:buFont typeface="Wingdings" panose="05000000000000000000" pitchFamily="2" charset="2"/>
              <a:buChar char="Ø"/>
            </a:pPr>
            <a:r>
              <a:rPr lang="tr-TR" dirty="0">
                <a:solidFill>
                  <a:prstClr val="black"/>
                </a:solidFill>
                <a:cs typeface="Arial" charset="0"/>
              </a:rPr>
              <a:t>Kâğıt üretimine yönelik plantasyon sahası yatırımların ve sentetik elyaf üretimine yönelik yatırımların yatırım teşviklerinden yararlanabilmesi sağlanmıştır.</a:t>
            </a:r>
          </a:p>
        </p:txBody>
      </p:sp>
    </p:spTree>
    <p:extLst>
      <p:ext uri="{BB962C8B-B14F-4D97-AF65-F5344CB8AC3E}">
        <p14:creationId xmlns:p14="http://schemas.microsoft.com/office/powerpoint/2010/main" val="4095956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tr-TR" sz="1500" b="0" i="0" u="none" strike="noStrike" kern="1200" cap="none" spc="0" normalizeH="0" baseline="0" noProof="0" dirty="0">
              <a:ln>
                <a:noFill/>
              </a:ln>
              <a:solidFill>
                <a:prstClr val="white"/>
              </a:solidFill>
              <a:effectLst/>
              <a:uLnTx/>
              <a:uFillTx/>
            </a:endParaRPr>
          </a:p>
        </p:txBody>
      </p:sp>
      <p:sp>
        <p:nvSpPr>
          <p:cNvPr id="12" name="Dikdörtgen 1">
            <a:extLst>
              <a:ext uri="{FF2B5EF4-FFF2-40B4-BE49-F238E27FC236}">
                <a16:creationId xmlns:a16="http://schemas.microsoft.com/office/drawing/2014/main" id="{37D9CF16-CE6B-4922-AF93-C9916EC81DC8}"/>
              </a:ext>
            </a:extLst>
          </p:cNvPr>
          <p:cNvSpPr/>
          <p:nvPr/>
        </p:nvSpPr>
        <p:spPr>
          <a:xfrm>
            <a:off x="577895" y="1621491"/>
            <a:ext cx="11315022" cy="605466"/>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000" b="1" dirty="0">
                <a:solidFill>
                  <a:srgbClr val="6C8190"/>
                </a:solidFill>
                <a:latin typeface="Arial" pitchFamily="34" charset="0"/>
                <a:cs typeface="Arial" pitchFamily="34" charset="0"/>
              </a:rPr>
              <a:t>Son Dönemde Yapılan Önemli Değişiklikler</a:t>
            </a:r>
          </a:p>
        </p:txBody>
      </p:sp>
      <p:sp>
        <p:nvSpPr>
          <p:cNvPr id="9" name="8 Dikdörtgen">
            <a:extLst>
              <a:ext uri="{FF2B5EF4-FFF2-40B4-BE49-F238E27FC236}">
                <a16:creationId xmlns:a16="http://schemas.microsoft.com/office/drawing/2014/main" id="{D2B66009-7E0C-459B-9BF8-A0C9AB9D6651}"/>
              </a:ext>
            </a:extLst>
          </p:cNvPr>
          <p:cNvSpPr/>
          <p:nvPr/>
        </p:nvSpPr>
        <p:spPr>
          <a:xfrm>
            <a:off x="717753" y="2293900"/>
            <a:ext cx="10927514" cy="4708981"/>
          </a:xfrm>
          <a:prstGeom prst="rect">
            <a:avLst/>
          </a:prstGeom>
        </p:spPr>
        <p:txBody>
          <a:bodyPr wrap="square">
            <a:spAutoFit/>
          </a:bodyPr>
          <a:lstStyle/>
          <a:p>
            <a:pPr algn="ctr" eaLnBrk="0" hangingPunct="0">
              <a:buClr>
                <a:srgbClr val="D6B36A"/>
              </a:buClr>
            </a:pPr>
            <a:endParaRPr lang="tr-TR" sz="2400" b="1" dirty="0">
              <a:solidFill>
                <a:srgbClr val="D6B36A"/>
              </a:solidFill>
              <a:cs typeface="Calibri" pitchFamily="34" charset="0"/>
            </a:endParaRPr>
          </a:p>
          <a:p>
            <a:pPr algn="ctr" eaLnBrk="0" hangingPunct="0">
              <a:buClr>
                <a:srgbClr val="D6B36A"/>
              </a:buClr>
            </a:pPr>
            <a:r>
              <a:rPr lang="it-IT" sz="2400" b="1" dirty="0">
                <a:solidFill>
                  <a:srgbClr val="D6B36A"/>
                </a:solidFill>
                <a:cs typeface="Calibri" pitchFamily="34" charset="0"/>
              </a:rPr>
              <a:t>Sigorta Primi </a:t>
            </a:r>
            <a:r>
              <a:rPr lang="tr-TR" sz="2400" b="1" dirty="0">
                <a:solidFill>
                  <a:srgbClr val="D6B36A"/>
                </a:solidFill>
                <a:cs typeface="Calibri" pitchFamily="34" charset="0"/>
              </a:rPr>
              <a:t>İ</a:t>
            </a:r>
            <a:r>
              <a:rPr lang="it-IT" sz="2400" b="1" dirty="0">
                <a:solidFill>
                  <a:srgbClr val="D6B36A"/>
                </a:solidFill>
                <a:cs typeface="Calibri" pitchFamily="34" charset="0"/>
              </a:rPr>
              <a:t>şveren Hissesi Desteği</a:t>
            </a:r>
            <a:endParaRPr lang="tr-TR" sz="2400" b="1" dirty="0">
              <a:solidFill>
                <a:srgbClr val="D6B36A"/>
              </a:solidFill>
              <a:cs typeface="Calibri" pitchFamily="34" charset="0"/>
            </a:endParaRPr>
          </a:p>
          <a:p>
            <a:pPr marL="342900" indent="-342900" algn="just" eaLnBrk="0" hangingPunct="0">
              <a:buClr>
                <a:srgbClr val="D6B36A"/>
              </a:buClr>
              <a:buFont typeface="Wingdings" panose="05000000000000000000" pitchFamily="2" charset="2"/>
              <a:buChar char="Ø"/>
            </a:pPr>
            <a:endParaRPr lang="tr-TR" dirty="0">
              <a:solidFill>
                <a:prstClr val="black"/>
              </a:solidFill>
              <a:cs typeface="Arial" charset="0"/>
            </a:endParaRPr>
          </a:p>
          <a:p>
            <a:pPr marL="342900" indent="-342900" algn="just" eaLnBrk="0" hangingPunct="0">
              <a:buClr>
                <a:srgbClr val="D6B36A"/>
              </a:buClr>
              <a:buFont typeface="Wingdings" panose="05000000000000000000" pitchFamily="2" charset="2"/>
              <a:buChar char="Ø"/>
            </a:pPr>
            <a:r>
              <a:rPr lang="tr-TR" dirty="0">
                <a:solidFill>
                  <a:prstClr val="black"/>
                </a:solidFill>
                <a:cs typeface="Arial" charset="0"/>
              </a:rPr>
              <a:t>Teşvik belgesi düzenlenmesine ilişkin müracaat aşamasında talep edilmesi halinde, vergi indiriminden yararlanılmamak kaydıyla, mevcut yatırıma katkı oranı yarısı kadar artırılarak uygulanabilecektir.</a:t>
            </a:r>
          </a:p>
          <a:p>
            <a:pPr marL="342900" indent="-342900" algn="just" eaLnBrk="0" hangingPunct="0">
              <a:buClr>
                <a:srgbClr val="D6B36A"/>
              </a:buClr>
              <a:buFont typeface="Wingdings" panose="05000000000000000000" pitchFamily="2" charset="2"/>
              <a:buChar char="Ø"/>
            </a:pPr>
            <a:r>
              <a:rPr lang="tr-TR" dirty="0">
                <a:solidFill>
                  <a:srgbClr val="FF0000"/>
                </a:solidFill>
                <a:cs typeface="Arial" charset="0"/>
              </a:rPr>
              <a:t>Genç ve kadın istihdamını destelemek amacıyla </a:t>
            </a:r>
            <a:r>
              <a:rPr lang="tr-TR" dirty="0">
                <a:solidFill>
                  <a:prstClr val="black"/>
                </a:solidFill>
                <a:cs typeface="Arial" charset="0"/>
              </a:rPr>
              <a:t>destek uygulamasının bitimini müteakip yatırımcıların Sosyal Güvenlik Kurumuna müracaat ederek talep etmeleri halinde sigorta primi işveren hissesi desteği uygulaması süresince işyerinden bu destek kapsamında muhtasar ve prim hizmet beyannamelerinde Sosyal Güvenlik Kurumuna her ay bildirilen kadın ve/veya genç (18-25 yaş) sigortalılardan çalışma süreleri 1 yılı aşanların sayısı hesaplanarak Teşvik Belgesi üzerinde herhangi bir işlem yapılmaksızın belgede belirtilen ilave istihdam sayısını geçmemek üzere, hesaplanan sayıda kadın ve/veya genç sigortalı için teşvik belgesinde belirtilen sürelere her bir yıl için 1 ay ilave edilerek uygulanır. </a:t>
            </a:r>
          </a:p>
          <a:p>
            <a:pPr marL="800100" lvl="1" indent="-342900" algn="just" eaLnBrk="0" hangingPunct="0">
              <a:buClr>
                <a:srgbClr val="D6B36A"/>
              </a:buClr>
              <a:buFont typeface="Wingdings" panose="05000000000000000000" pitchFamily="2" charset="2"/>
              <a:buChar char="Ø"/>
            </a:pPr>
            <a:r>
              <a:rPr lang="tr-TR" dirty="0">
                <a:solidFill>
                  <a:prstClr val="black"/>
                </a:solidFill>
                <a:cs typeface="Arial" charset="0"/>
              </a:rPr>
              <a:t>Destek tutarı, teşvik belgesinde belirtilen orana karşılık gelen azami destek tutarının hesaplanmasında dikkate alınacak. </a:t>
            </a:r>
          </a:p>
          <a:p>
            <a:pPr marL="800100" lvl="1" indent="-342900" algn="just" eaLnBrk="0" hangingPunct="0">
              <a:buClr>
                <a:srgbClr val="D6B36A"/>
              </a:buClr>
              <a:buFont typeface="Wingdings" panose="05000000000000000000" pitchFamily="2" charset="2"/>
              <a:buChar char="Ø"/>
            </a:pPr>
            <a:r>
              <a:rPr lang="tr-TR" dirty="0">
                <a:solidFill>
                  <a:prstClr val="black"/>
                </a:solidFill>
                <a:cs typeface="Arial" charset="0"/>
              </a:rPr>
              <a:t>Bu destek, 29/06/2021 ve sonrasında yapılan yatırım teşvik belgesi müracaatlarına uygulanacak.</a:t>
            </a:r>
          </a:p>
          <a:p>
            <a:pPr marL="342900" indent="-342900" algn="just" eaLnBrk="0" hangingPunct="0">
              <a:buClr>
                <a:srgbClr val="D6B36A"/>
              </a:buClr>
              <a:buFont typeface="Wingdings" panose="05000000000000000000" pitchFamily="2" charset="2"/>
              <a:buChar char="Ø"/>
            </a:pPr>
            <a:endParaRPr lang="tr-TR" dirty="0">
              <a:solidFill>
                <a:prstClr val="black"/>
              </a:solidFill>
              <a:cs typeface="Arial" charset="0"/>
            </a:endParaRPr>
          </a:p>
        </p:txBody>
      </p:sp>
    </p:spTree>
    <p:extLst>
      <p:ext uri="{BB962C8B-B14F-4D97-AF65-F5344CB8AC3E}">
        <p14:creationId xmlns:p14="http://schemas.microsoft.com/office/powerpoint/2010/main" val="179254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stretch>
            <a:fillRect/>
          </a:stretch>
        </p:blipFill>
        <p:spPr>
          <a:xfrm>
            <a:off x="11691539" y="5901499"/>
            <a:ext cx="444339" cy="915097"/>
          </a:xfrm>
          <a:prstGeom prst="rect">
            <a:avLst/>
          </a:prstGeom>
        </p:spPr>
      </p:pic>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tr-TR" sz="1500" b="0" i="0" u="none" strike="noStrike" kern="1200" cap="none" spc="0" normalizeH="0" baseline="0" noProof="0" dirty="0">
              <a:ln>
                <a:noFill/>
              </a:ln>
              <a:solidFill>
                <a:prstClr val="white"/>
              </a:solidFill>
              <a:effectLst/>
              <a:uLnTx/>
              <a:uFillTx/>
            </a:endParaRPr>
          </a:p>
        </p:txBody>
      </p:sp>
      <p:sp>
        <p:nvSpPr>
          <p:cNvPr id="4" name="Metin kutusu 3">
            <a:extLst>
              <a:ext uri="{FF2B5EF4-FFF2-40B4-BE49-F238E27FC236}">
                <a16:creationId xmlns:a16="http://schemas.microsoft.com/office/drawing/2014/main" id="{1CAB4190-71EC-4DBE-8BBB-8DDE3C5576AB}"/>
              </a:ext>
            </a:extLst>
          </p:cNvPr>
          <p:cNvSpPr txBox="1"/>
          <p:nvPr/>
        </p:nvSpPr>
        <p:spPr>
          <a:xfrm>
            <a:off x="1095316" y="2350121"/>
            <a:ext cx="10254988" cy="2982291"/>
          </a:xfrm>
          <a:prstGeom prst="rect">
            <a:avLst/>
          </a:prstGeom>
          <a:noFill/>
        </p:spPr>
        <p:txBody>
          <a:bodyPr wrap="square" rtlCol="0">
            <a:spAutoFit/>
          </a:bodyPr>
          <a:lstStyle/>
          <a:p>
            <a:pPr marL="444500" indent="-444500" algn="just" fontAlgn="auto">
              <a:lnSpc>
                <a:spcPct val="160000"/>
              </a:lnSpc>
              <a:spcBef>
                <a:spcPts val="0"/>
              </a:spcBef>
              <a:spcAft>
                <a:spcPts val="0"/>
              </a:spcAft>
              <a:buClr>
                <a:srgbClr val="CC0000"/>
              </a:buClr>
              <a:buFont typeface="Wingdings" pitchFamily="2" charset="2"/>
              <a:buChar char="Ø"/>
            </a:pPr>
            <a:r>
              <a:rPr lang="tr-TR" sz="2000" dirty="0">
                <a:solidFill>
                  <a:prstClr val="black"/>
                </a:solidFill>
                <a:latin typeface="Arial" charset="0"/>
                <a:cs typeface="Arial" charset="0"/>
              </a:rPr>
              <a:t>Ülkemizde, 1913 yılından beri sistemli bir şekilde uygulanan teşvik tedbirleri, ekonomik gelişmelere paralel olarak büyük değişikliklere uğramıştır. Bu dönem içinde ekonomik, sosyal ve siyasi yönde yaşanan değişimlerin kamu politikalarını büyük ölçüde etkilemesi sonucunda, teşvik uygulamaları hem içerik hem de şekil olarak büyük değişime uğramıştır.</a:t>
            </a:r>
            <a:r>
              <a:rPr lang="en-GB" sz="2000" dirty="0">
                <a:solidFill>
                  <a:prstClr val="black"/>
                </a:solidFill>
                <a:latin typeface="Arial" charset="0"/>
                <a:cs typeface="Arial" charset="0"/>
              </a:rPr>
              <a:t>		</a:t>
            </a:r>
          </a:p>
          <a:p>
            <a:pPr marL="444500" indent="-444500" algn="just" fontAlgn="auto">
              <a:lnSpc>
                <a:spcPct val="160000"/>
              </a:lnSpc>
              <a:spcBef>
                <a:spcPts val="0"/>
              </a:spcBef>
              <a:spcAft>
                <a:spcPts val="0"/>
              </a:spcAft>
            </a:pPr>
            <a:endParaRPr lang="en-GB" sz="2000" dirty="0">
              <a:solidFill>
                <a:prstClr val="black"/>
              </a:solidFill>
              <a:latin typeface="Arial" charset="0"/>
              <a:cs typeface="Arial" charset="0"/>
            </a:endParaRPr>
          </a:p>
        </p:txBody>
      </p:sp>
    </p:spTree>
    <p:extLst>
      <p:ext uri="{BB962C8B-B14F-4D97-AF65-F5344CB8AC3E}">
        <p14:creationId xmlns:p14="http://schemas.microsoft.com/office/powerpoint/2010/main" val="3482411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tr-TR" sz="1500" b="0" i="0" u="none" strike="noStrike" kern="1200" cap="none" spc="0" normalizeH="0" baseline="0" noProof="0" dirty="0">
              <a:ln>
                <a:noFill/>
              </a:ln>
              <a:solidFill>
                <a:prstClr val="white"/>
              </a:solidFill>
              <a:effectLst/>
              <a:uLnTx/>
              <a:uFillTx/>
            </a:endParaRPr>
          </a:p>
        </p:txBody>
      </p:sp>
      <p:sp>
        <p:nvSpPr>
          <p:cNvPr id="12" name="Dikdörtgen 1">
            <a:extLst>
              <a:ext uri="{FF2B5EF4-FFF2-40B4-BE49-F238E27FC236}">
                <a16:creationId xmlns:a16="http://schemas.microsoft.com/office/drawing/2014/main" id="{37D9CF16-CE6B-4922-AF93-C9916EC81DC8}"/>
              </a:ext>
            </a:extLst>
          </p:cNvPr>
          <p:cNvSpPr/>
          <p:nvPr/>
        </p:nvSpPr>
        <p:spPr>
          <a:xfrm>
            <a:off x="577895" y="1621491"/>
            <a:ext cx="11315022" cy="605466"/>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000" b="1" dirty="0">
                <a:solidFill>
                  <a:srgbClr val="6C8190"/>
                </a:solidFill>
                <a:latin typeface="Arial" pitchFamily="34" charset="0"/>
                <a:cs typeface="Arial" pitchFamily="34" charset="0"/>
              </a:rPr>
              <a:t>Son Dönemde Yapılan Önemli Değişiklikler</a:t>
            </a:r>
          </a:p>
        </p:txBody>
      </p:sp>
      <p:sp>
        <p:nvSpPr>
          <p:cNvPr id="9" name="8 Dikdörtgen">
            <a:extLst>
              <a:ext uri="{FF2B5EF4-FFF2-40B4-BE49-F238E27FC236}">
                <a16:creationId xmlns:a16="http://schemas.microsoft.com/office/drawing/2014/main" id="{D2B66009-7E0C-459B-9BF8-A0C9AB9D6651}"/>
              </a:ext>
            </a:extLst>
          </p:cNvPr>
          <p:cNvSpPr/>
          <p:nvPr/>
        </p:nvSpPr>
        <p:spPr>
          <a:xfrm>
            <a:off x="717753" y="2293900"/>
            <a:ext cx="10927514" cy="4062651"/>
          </a:xfrm>
          <a:prstGeom prst="rect">
            <a:avLst/>
          </a:prstGeom>
        </p:spPr>
        <p:txBody>
          <a:bodyPr wrap="square">
            <a:spAutoFit/>
          </a:bodyPr>
          <a:lstStyle/>
          <a:p>
            <a:pPr algn="ctr" eaLnBrk="0" hangingPunct="0">
              <a:buClr>
                <a:srgbClr val="D6B36A"/>
              </a:buClr>
            </a:pPr>
            <a:r>
              <a:rPr lang="tr-TR" sz="2400" b="1" dirty="0">
                <a:solidFill>
                  <a:srgbClr val="D6B36A"/>
                </a:solidFill>
                <a:cs typeface="Calibri" pitchFamily="34" charset="0"/>
              </a:rPr>
              <a:t>Vergi İndirimi</a:t>
            </a:r>
          </a:p>
          <a:p>
            <a:pPr marL="342900" indent="-342900" algn="just" eaLnBrk="0" hangingPunct="0">
              <a:buClr>
                <a:srgbClr val="D6B36A"/>
              </a:buClr>
              <a:buFont typeface="Wingdings" panose="05000000000000000000" pitchFamily="2" charset="2"/>
              <a:buChar char="Ø"/>
            </a:pPr>
            <a:endParaRPr lang="tr-TR" dirty="0">
              <a:solidFill>
                <a:prstClr val="black"/>
              </a:solidFill>
              <a:cs typeface="Arial" charset="0"/>
            </a:endParaRPr>
          </a:p>
          <a:p>
            <a:pPr marL="342900" indent="-342900" algn="just" eaLnBrk="0" hangingPunct="0">
              <a:buClr>
                <a:srgbClr val="D6B36A"/>
              </a:buClr>
              <a:buFont typeface="Wingdings" panose="05000000000000000000" pitchFamily="2" charset="2"/>
              <a:buChar char="Ø"/>
            </a:pPr>
            <a:endParaRPr lang="tr-TR" dirty="0">
              <a:solidFill>
                <a:prstClr val="black"/>
              </a:solidFill>
              <a:cs typeface="Arial" charset="0"/>
            </a:endParaRPr>
          </a:p>
          <a:p>
            <a:pPr algn="just" eaLnBrk="0" hangingPunct="0">
              <a:buClr>
                <a:srgbClr val="D6B36A"/>
              </a:buClr>
            </a:pPr>
            <a:r>
              <a:rPr lang="tr-TR" dirty="0">
                <a:solidFill>
                  <a:prstClr val="black"/>
                </a:solidFill>
                <a:cs typeface="Arial" charset="0"/>
              </a:rPr>
              <a:t>       </a:t>
            </a:r>
            <a:r>
              <a:rPr lang="tr-TR" b="1" dirty="0">
                <a:solidFill>
                  <a:prstClr val="black"/>
                </a:solidFill>
                <a:cs typeface="Arial" charset="0"/>
              </a:rPr>
              <a:t>5520 Sayılı Kurumlar Vergisi Kanununda 26.10.2021 tarihinde yapılan düzenleme ile:</a:t>
            </a:r>
          </a:p>
          <a:p>
            <a:pPr marL="342900" indent="-342900" algn="just" eaLnBrk="0" hangingPunct="0">
              <a:buClr>
                <a:srgbClr val="D6B36A"/>
              </a:buClr>
              <a:buFont typeface="Wingdings" panose="05000000000000000000" pitchFamily="2" charset="2"/>
              <a:buChar char="Ø"/>
            </a:pPr>
            <a:endParaRPr lang="tr-TR" dirty="0">
              <a:solidFill>
                <a:prstClr val="black"/>
              </a:solidFill>
              <a:cs typeface="Arial" charset="0"/>
            </a:endParaRPr>
          </a:p>
          <a:p>
            <a:pPr marL="342900" indent="-342900" algn="just" eaLnBrk="0" hangingPunct="0">
              <a:buClr>
                <a:srgbClr val="D6B36A"/>
              </a:buClr>
              <a:buFont typeface="Wingdings" panose="05000000000000000000" pitchFamily="2" charset="2"/>
              <a:buChar char="Ø"/>
            </a:pPr>
            <a:r>
              <a:rPr lang="tr-TR" b="1" dirty="0"/>
              <a:t>1/1/2022 tarihinden itibaren yapılacak yatırım harcamalarına uygulanmak üzere</a:t>
            </a:r>
            <a:r>
              <a:rPr lang="tr-TR" dirty="0"/>
              <a:t> y</a:t>
            </a:r>
            <a:r>
              <a:rPr lang="tr-TR" dirty="0">
                <a:solidFill>
                  <a:prstClr val="black"/>
                </a:solidFill>
                <a:cs typeface="Arial" charset="0"/>
              </a:rPr>
              <a:t>atırım teşvik belgesi bazında yapılan yatırım harcamasına yatırıma katkı oranının uygulanmasıyla belirlenen tutarın %10’luk kısmı, kurumlar vergisi beyannamesinin verilmesi gereken ayı takip eden ikinci ayın sonuna kadar talep edilmesi şartıyla,  özel tüketim vergisi ve katma değer vergisi hariç olmak üzere tahakkuk etmiş diğer vergi borçlarından terkin edilmek suretiyle kullanılabilir. </a:t>
            </a:r>
          </a:p>
          <a:p>
            <a:pPr marL="342900" indent="-342900" algn="just" eaLnBrk="0" hangingPunct="0">
              <a:buClr>
                <a:srgbClr val="D6B36A"/>
              </a:buClr>
              <a:buFont typeface="Wingdings" panose="05000000000000000000" pitchFamily="2" charset="2"/>
              <a:buChar char="Ø"/>
            </a:pPr>
            <a:r>
              <a:rPr lang="tr-TR" dirty="0"/>
              <a:t>Diğer vergi borçlarının terkini suretiyle kullanılan tutarın bir katına isabet eden yatırıma katkı tutarından vazgeçildiği kabul edilir.</a:t>
            </a:r>
          </a:p>
          <a:p>
            <a:pPr marL="342900" indent="-342900" algn="just" eaLnBrk="0" hangingPunct="0">
              <a:buClr>
                <a:srgbClr val="D6B36A"/>
              </a:buClr>
              <a:buFont typeface="Wingdings" panose="05000000000000000000" pitchFamily="2" charset="2"/>
              <a:buChar char="Ø"/>
            </a:pPr>
            <a:endParaRPr lang="tr-TR" dirty="0">
              <a:solidFill>
                <a:prstClr val="black"/>
              </a:solidFill>
              <a:cs typeface="Arial" charset="0"/>
            </a:endParaRPr>
          </a:p>
          <a:p>
            <a:pPr marL="342900" indent="-342900" algn="just" eaLnBrk="0" hangingPunct="0">
              <a:buClr>
                <a:srgbClr val="D6B36A"/>
              </a:buClr>
              <a:buFont typeface="Wingdings" panose="05000000000000000000" pitchFamily="2" charset="2"/>
              <a:buChar char="Ø"/>
            </a:pPr>
            <a:endParaRPr lang="tr-TR" dirty="0">
              <a:solidFill>
                <a:prstClr val="black"/>
              </a:solidFill>
              <a:cs typeface="Arial" charset="0"/>
            </a:endParaRPr>
          </a:p>
        </p:txBody>
      </p:sp>
    </p:spTree>
    <p:extLst>
      <p:ext uri="{BB962C8B-B14F-4D97-AF65-F5344CB8AC3E}">
        <p14:creationId xmlns:p14="http://schemas.microsoft.com/office/powerpoint/2010/main" val="3841311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tr-TR" sz="1500" b="0" i="0" u="none" strike="noStrike" kern="1200" cap="none" spc="0" normalizeH="0" baseline="0" noProof="0" dirty="0">
              <a:ln>
                <a:noFill/>
              </a:ln>
              <a:solidFill>
                <a:prstClr val="white"/>
              </a:solidFill>
              <a:effectLst/>
              <a:uLnTx/>
              <a:uFillTx/>
            </a:endParaRPr>
          </a:p>
        </p:txBody>
      </p:sp>
      <p:sp>
        <p:nvSpPr>
          <p:cNvPr id="12" name="Dikdörtgen 1">
            <a:extLst>
              <a:ext uri="{FF2B5EF4-FFF2-40B4-BE49-F238E27FC236}">
                <a16:creationId xmlns:a16="http://schemas.microsoft.com/office/drawing/2014/main" id="{37D9CF16-CE6B-4922-AF93-C9916EC81DC8}"/>
              </a:ext>
            </a:extLst>
          </p:cNvPr>
          <p:cNvSpPr/>
          <p:nvPr/>
        </p:nvSpPr>
        <p:spPr>
          <a:xfrm>
            <a:off x="577895" y="1621491"/>
            <a:ext cx="11315022" cy="605466"/>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000" b="1" dirty="0">
                <a:solidFill>
                  <a:srgbClr val="6C8190"/>
                </a:solidFill>
                <a:latin typeface="Arial" pitchFamily="34" charset="0"/>
                <a:cs typeface="Arial" pitchFamily="34" charset="0"/>
              </a:rPr>
              <a:t>Son Dönemde Yapılan Önemli Değişiklikler</a:t>
            </a:r>
          </a:p>
        </p:txBody>
      </p:sp>
      <p:sp>
        <p:nvSpPr>
          <p:cNvPr id="11" name="8 Dikdörtgen">
            <a:extLst>
              <a:ext uri="{FF2B5EF4-FFF2-40B4-BE49-F238E27FC236}">
                <a16:creationId xmlns:a16="http://schemas.microsoft.com/office/drawing/2014/main" id="{2137276D-9C99-490E-9772-61D3A5E3E7B2}"/>
              </a:ext>
            </a:extLst>
          </p:cNvPr>
          <p:cNvSpPr/>
          <p:nvPr/>
        </p:nvSpPr>
        <p:spPr>
          <a:xfrm>
            <a:off x="717753" y="2293900"/>
            <a:ext cx="10927514" cy="4339650"/>
          </a:xfrm>
          <a:prstGeom prst="rect">
            <a:avLst/>
          </a:prstGeom>
        </p:spPr>
        <p:txBody>
          <a:bodyPr wrap="square">
            <a:spAutoFit/>
          </a:bodyPr>
          <a:lstStyle/>
          <a:p>
            <a:pPr algn="ctr" eaLnBrk="0" hangingPunct="0">
              <a:buClr>
                <a:srgbClr val="D6B36A"/>
              </a:buClr>
            </a:pPr>
            <a:r>
              <a:rPr lang="tr-TR" sz="2400" b="1" dirty="0">
                <a:solidFill>
                  <a:srgbClr val="D6B36A"/>
                </a:solidFill>
                <a:cs typeface="Calibri" pitchFamily="34" charset="0"/>
              </a:rPr>
              <a:t>Güneş ve Rüzgar Enerjisi Yatırımları</a:t>
            </a:r>
          </a:p>
          <a:p>
            <a:pPr marL="342900" indent="-342900" algn="just" eaLnBrk="0" hangingPunct="0">
              <a:buClr>
                <a:srgbClr val="D6B36A"/>
              </a:buClr>
              <a:buFont typeface="Wingdings" panose="05000000000000000000" pitchFamily="2" charset="2"/>
              <a:buChar char="Ø"/>
            </a:pPr>
            <a:endParaRPr lang="tr-TR" dirty="0">
              <a:solidFill>
                <a:prstClr val="black"/>
              </a:solidFill>
              <a:cs typeface="Arial" charset="0"/>
            </a:endParaRPr>
          </a:p>
          <a:p>
            <a:pPr algn="just" eaLnBrk="0" hangingPunct="0">
              <a:buClr>
                <a:srgbClr val="D6B36A"/>
              </a:buClr>
            </a:pPr>
            <a:r>
              <a:rPr lang="tr-TR" b="1" dirty="0">
                <a:solidFill>
                  <a:prstClr val="black"/>
                </a:solidFill>
                <a:cs typeface="Arial" charset="0"/>
              </a:rPr>
              <a:t>Yapılan düzenleme ile:</a:t>
            </a:r>
          </a:p>
          <a:p>
            <a:pPr marL="342900" indent="-342900" algn="just" eaLnBrk="0" hangingPunct="0">
              <a:buClr>
                <a:srgbClr val="D6B36A"/>
              </a:buClr>
              <a:buFont typeface="Wingdings" panose="05000000000000000000" pitchFamily="2" charset="2"/>
              <a:buChar char="Ø"/>
            </a:pPr>
            <a:endParaRPr lang="tr-TR" dirty="0">
              <a:solidFill>
                <a:prstClr val="black"/>
              </a:solidFill>
              <a:cs typeface="Arial" charset="0"/>
            </a:endParaRPr>
          </a:p>
          <a:p>
            <a:pPr marL="342900" indent="-342900" algn="just" eaLnBrk="0" hangingPunct="0">
              <a:buClr>
                <a:srgbClr val="D6B36A"/>
              </a:buClr>
              <a:buFont typeface="Wingdings" panose="05000000000000000000" pitchFamily="2" charset="2"/>
              <a:buChar char="Ø"/>
            </a:pPr>
            <a:r>
              <a:rPr lang="tr-TR" dirty="0"/>
              <a:t>Lisanssız faaliyet kapsamında ve bağlantı anlaşmasındaki sözleşme gücü ile sınırlı olmak kaydıyla, güneş enerjisine dayalı elektrik üretim tesisi yatırımları ile rüzgâr enerjisine dayalı elektrik üretim tesisi yatırımları faiz/kâr payı desteği sağlanmaksızın, 1 inci, 2 </a:t>
            </a:r>
            <a:r>
              <a:rPr lang="tr-TR" dirty="0" err="1"/>
              <a:t>nci</a:t>
            </a:r>
            <a:r>
              <a:rPr lang="tr-TR" dirty="0"/>
              <a:t> ve 3 üncü bölgelerde gerçekleştirilmeleri halinde 4 üncü bölgede uygulanan, 4 üncü, 5 inci ve 6 </a:t>
            </a:r>
            <a:r>
              <a:rPr lang="tr-TR" dirty="0" err="1"/>
              <a:t>ncı</a:t>
            </a:r>
            <a:r>
              <a:rPr lang="tr-TR" dirty="0"/>
              <a:t> bölgelerde gerçekleştirilmeleri halinde ise bulunduğu bölgede uygulanan bölgesel desteklerden yararlanması sağlanmıştır.</a:t>
            </a:r>
          </a:p>
          <a:p>
            <a:pPr marL="800100" lvl="1" indent="-342900" algn="just" eaLnBrk="0" hangingPunct="0">
              <a:buClr>
                <a:srgbClr val="D6B36A"/>
              </a:buClr>
              <a:buFont typeface="Wingdings" panose="05000000000000000000" pitchFamily="2" charset="2"/>
              <a:buChar char="Ø"/>
            </a:pPr>
            <a:r>
              <a:rPr lang="tr-TR" dirty="0"/>
              <a:t>Güneş enerjisine dayalı elektrik üretimi yatırımları kapsamında </a:t>
            </a:r>
            <a:r>
              <a:rPr lang="tr-TR" b="1" dirty="0"/>
              <a:t>güneş paneli ve güneş paneli taşıyıcı konstrüksiyon sistemleri</a:t>
            </a:r>
            <a:r>
              <a:rPr lang="tr-TR" dirty="0"/>
              <a:t>, </a:t>
            </a:r>
          </a:p>
          <a:p>
            <a:pPr marL="800100" lvl="1" indent="-342900" algn="just" eaLnBrk="0" hangingPunct="0">
              <a:buClr>
                <a:srgbClr val="D6B36A"/>
              </a:buClr>
              <a:buFont typeface="Wingdings" panose="05000000000000000000" pitchFamily="2" charset="2"/>
              <a:buChar char="Ø"/>
            </a:pPr>
            <a:r>
              <a:rPr lang="tr-TR" dirty="0"/>
              <a:t>Rüzgâr enerjisine dayalı elektrik üretimi yatırımları kapsamında </a:t>
            </a:r>
            <a:r>
              <a:rPr lang="tr-TR" b="1" dirty="0"/>
              <a:t>kanat, jeneratör ve türbinler </a:t>
            </a:r>
            <a:r>
              <a:rPr lang="tr-TR" dirty="0"/>
              <a:t>yerli olarak temin edilmek zorundadır.</a:t>
            </a:r>
            <a:endParaRPr lang="tr-TR" b="1" dirty="0"/>
          </a:p>
          <a:p>
            <a:pPr marL="342900" indent="-342900" algn="just" eaLnBrk="0" hangingPunct="0">
              <a:buClr>
                <a:srgbClr val="D6B36A"/>
              </a:buClr>
              <a:buFont typeface="Wingdings" panose="05000000000000000000" pitchFamily="2" charset="2"/>
              <a:buChar char="Ø"/>
            </a:pPr>
            <a:endParaRPr lang="tr-TR" dirty="0">
              <a:solidFill>
                <a:prstClr val="black"/>
              </a:solidFill>
              <a:cs typeface="Arial" charset="0"/>
            </a:endParaRPr>
          </a:p>
          <a:p>
            <a:pPr marL="342900" indent="-342900" algn="just" eaLnBrk="0" hangingPunct="0">
              <a:buClr>
                <a:srgbClr val="D6B36A"/>
              </a:buClr>
              <a:buFont typeface="Wingdings" panose="05000000000000000000" pitchFamily="2" charset="2"/>
              <a:buChar char="Ø"/>
            </a:pPr>
            <a:endParaRPr lang="tr-TR" dirty="0">
              <a:solidFill>
                <a:prstClr val="black"/>
              </a:solidFill>
              <a:cs typeface="Arial" charset="0"/>
            </a:endParaRPr>
          </a:p>
        </p:txBody>
      </p:sp>
    </p:spTree>
    <p:extLst>
      <p:ext uri="{BB962C8B-B14F-4D97-AF65-F5344CB8AC3E}">
        <p14:creationId xmlns:p14="http://schemas.microsoft.com/office/powerpoint/2010/main" val="2375891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776AB0FD-4E69-489A-9FD7-1DADD0674AC2}"/>
              </a:ext>
            </a:extLst>
          </p:cNvPr>
          <p:cNvSpPr/>
          <p:nvPr/>
        </p:nvSpPr>
        <p:spPr>
          <a:xfrm>
            <a:off x="1" y="2618117"/>
            <a:ext cx="12192000" cy="1621766"/>
          </a:xfrm>
          <a:prstGeom prst="rect">
            <a:avLst/>
          </a:prstGeom>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effectLst>
                  <a:outerShdw blurRad="38100" dist="38100" dir="2700000" algn="tl">
                    <a:srgbClr val="000000">
                      <a:alpha val="43137"/>
                    </a:srgbClr>
                  </a:outerShdw>
                </a:effectLst>
              </a:rPr>
              <a:t>PROJE BAZLI TEŞVİK SİSTEMİ</a:t>
            </a:r>
          </a:p>
        </p:txBody>
      </p:sp>
      <p:pic>
        <p:nvPicPr>
          <p:cNvPr id="12" name="Resim 11">
            <a:extLst>
              <a:ext uri="{FF2B5EF4-FFF2-40B4-BE49-F238E27FC236}">
                <a16:creationId xmlns:a16="http://schemas.microsoft.com/office/drawing/2014/main" id="{82BE5B6C-ADD6-4666-B1C0-67FB0CEF547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3" name="Slayt Numarası Yer Tutucusu 2">
            <a:extLst>
              <a:ext uri="{FF2B5EF4-FFF2-40B4-BE49-F238E27FC236}">
                <a16:creationId xmlns:a16="http://schemas.microsoft.com/office/drawing/2014/main" id="{0EF09F9D-0A31-4573-B8D2-813B41264EBB}"/>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52</a:t>
            </a:fld>
            <a:endParaRPr lang="tr-TR" dirty="0">
              <a:solidFill>
                <a:prstClr val="white"/>
              </a:solidFill>
            </a:endParaRPr>
          </a:p>
        </p:txBody>
      </p:sp>
    </p:spTree>
    <p:extLst>
      <p:ext uri="{BB962C8B-B14F-4D97-AF65-F5344CB8AC3E}">
        <p14:creationId xmlns:p14="http://schemas.microsoft.com/office/powerpoint/2010/main" val="1224820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PROJE BAZLI TEŞVİK SİSTEMİ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tr-TR" sz="1500" b="0" i="0" u="none" strike="noStrike" kern="1200" cap="none" spc="0" normalizeH="0" baseline="0" noProof="0" dirty="0">
              <a:ln>
                <a:noFill/>
              </a:ln>
              <a:solidFill>
                <a:prstClr val="white"/>
              </a:solidFill>
              <a:effectLst/>
              <a:uLnTx/>
              <a:uFillTx/>
            </a:endParaRPr>
          </a:p>
        </p:txBody>
      </p:sp>
      <p:sp>
        <p:nvSpPr>
          <p:cNvPr id="2" name="Dikdörtgen 1">
            <a:extLst>
              <a:ext uri="{FF2B5EF4-FFF2-40B4-BE49-F238E27FC236}">
                <a16:creationId xmlns:a16="http://schemas.microsoft.com/office/drawing/2014/main" id="{B561F3D9-C83E-4CC5-9C0D-1D4210E6FFF0}"/>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Proje Bazlı Teşvik Sisteminin Amacı</a:t>
            </a:r>
          </a:p>
        </p:txBody>
      </p:sp>
      <p:sp>
        <p:nvSpPr>
          <p:cNvPr id="9" name="İçerik Yer Tutucusu 1">
            <a:extLst>
              <a:ext uri="{FF2B5EF4-FFF2-40B4-BE49-F238E27FC236}">
                <a16:creationId xmlns:a16="http://schemas.microsoft.com/office/drawing/2014/main" id="{619DAE96-3FB2-4324-97F7-35455BE84C2B}"/>
              </a:ext>
            </a:extLst>
          </p:cNvPr>
          <p:cNvSpPr txBox="1">
            <a:spLocks/>
          </p:cNvSpPr>
          <p:nvPr/>
        </p:nvSpPr>
        <p:spPr>
          <a:xfrm>
            <a:off x="516000" y="2519999"/>
            <a:ext cx="11160000" cy="3960000"/>
          </a:xfrm>
          <a:prstGeom prst="rect">
            <a:avLst/>
          </a:prstGeom>
        </p:spPr>
        <p:txBody>
          <a:bodyPr>
            <a:normAutofit/>
          </a:bodyPr>
          <a:lstStyle/>
          <a:p>
            <a:pPr marL="354013" indent="-354013" algn="just">
              <a:lnSpc>
                <a:spcPct val="150000"/>
              </a:lnSpc>
              <a:buClr>
                <a:srgbClr val="B17F49"/>
              </a:buClr>
              <a:buFont typeface="Wingdings" pitchFamily="2" charset="2"/>
              <a:buChar char="q"/>
            </a:pPr>
            <a:r>
              <a:rPr lang="tr-TR" sz="2400" dirty="0">
                <a:solidFill>
                  <a:schemeClr val="tx1">
                    <a:lumMod val="50000"/>
                  </a:schemeClr>
                </a:solidFill>
                <a:latin typeface="Calibri" pitchFamily="34" charset="0"/>
                <a:cs typeface="Calibri" pitchFamily="34" charset="0"/>
              </a:rPr>
              <a:t>Ülkemizin mevcut durumda veya gelecekte ortaya çıkabilecek kritik ihtiyaçlarını karşılayabilecek,</a:t>
            </a:r>
          </a:p>
          <a:p>
            <a:pPr marL="354013" indent="-354013" algn="just">
              <a:lnSpc>
                <a:spcPct val="150000"/>
              </a:lnSpc>
              <a:buClr>
                <a:srgbClr val="B17F49"/>
              </a:buClr>
              <a:buFont typeface="Wingdings" pitchFamily="2" charset="2"/>
              <a:buChar char="q"/>
            </a:pPr>
            <a:r>
              <a:rPr lang="tr-TR" sz="2400" dirty="0">
                <a:solidFill>
                  <a:schemeClr val="tx1">
                    <a:lumMod val="50000"/>
                  </a:schemeClr>
                </a:solidFill>
                <a:latin typeface="Calibri" pitchFamily="34" charset="0"/>
                <a:cs typeface="Calibri" pitchFamily="34" charset="0"/>
              </a:rPr>
              <a:t>Arz güvenliğini sağlayabilecek,</a:t>
            </a:r>
          </a:p>
          <a:p>
            <a:pPr marL="354013" indent="-354013" algn="just">
              <a:lnSpc>
                <a:spcPct val="150000"/>
              </a:lnSpc>
              <a:buClr>
                <a:srgbClr val="B17F49"/>
              </a:buClr>
              <a:buFont typeface="Wingdings" pitchFamily="2" charset="2"/>
              <a:buChar char="q"/>
            </a:pPr>
            <a:r>
              <a:rPr lang="tr-TR" sz="2400" dirty="0">
                <a:solidFill>
                  <a:schemeClr val="tx1">
                    <a:lumMod val="50000"/>
                  </a:schemeClr>
                </a:solidFill>
                <a:latin typeface="Calibri" pitchFamily="34" charset="0"/>
                <a:cs typeface="Calibri" pitchFamily="34" charset="0"/>
              </a:rPr>
              <a:t>Dışa bağımlılığı azaltabilecek,</a:t>
            </a:r>
          </a:p>
          <a:p>
            <a:pPr marL="354013" indent="-354013" algn="just">
              <a:lnSpc>
                <a:spcPct val="150000"/>
              </a:lnSpc>
              <a:buClr>
                <a:srgbClr val="B17F49"/>
              </a:buClr>
              <a:buFont typeface="Wingdings" pitchFamily="2" charset="2"/>
              <a:buChar char="q"/>
            </a:pPr>
            <a:r>
              <a:rPr lang="tr-TR" sz="2400" dirty="0">
                <a:solidFill>
                  <a:schemeClr val="tx1">
                    <a:lumMod val="50000"/>
                  </a:schemeClr>
                </a:solidFill>
                <a:latin typeface="Calibri" pitchFamily="34" charset="0"/>
                <a:cs typeface="Calibri" pitchFamily="34" charset="0"/>
              </a:rPr>
              <a:t>Teknolojik dönüşümü gerçekleştirecek,</a:t>
            </a:r>
          </a:p>
          <a:p>
            <a:pPr marL="354013" indent="-354013" algn="just">
              <a:lnSpc>
                <a:spcPct val="150000"/>
              </a:lnSpc>
              <a:buClr>
                <a:srgbClr val="B17F49"/>
              </a:buClr>
              <a:buFont typeface="Wingdings" pitchFamily="2" charset="2"/>
              <a:buChar char="q"/>
            </a:pPr>
            <a:r>
              <a:rPr lang="tr-TR" sz="2400" dirty="0">
                <a:solidFill>
                  <a:schemeClr val="tx1">
                    <a:lumMod val="50000"/>
                  </a:schemeClr>
                </a:solidFill>
                <a:latin typeface="Calibri" pitchFamily="34" charset="0"/>
                <a:cs typeface="Calibri" pitchFamily="34" charset="0"/>
              </a:rPr>
              <a:t>Yenilikçi, Ar-Ge yoğun ve katma değeri yüksek </a:t>
            </a:r>
            <a:r>
              <a:rPr lang="tr-TR" sz="2400" b="1" dirty="0">
                <a:solidFill>
                  <a:srgbClr val="C00000"/>
                </a:solidFill>
                <a:latin typeface="Calibri" pitchFamily="34" charset="0"/>
                <a:cs typeface="Calibri" pitchFamily="34" charset="0"/>
              </a:rPr>
              <a:t>500 Milyon TL </a:t>
            </a:r>
            <a:r>
              <a:rPr lang="tr-TR" sz="2400" dirty="0">
                <a:solidFill>
                  <a:schemeClr val="tx1">
                    <a:lumMod val="50000"/>
                  </a:schemeClr>
                </a:solidFill>
                <a:latin typeface="Calibri" pitchFamily="34" charset="0"/>
                <a:cs typeface="Calibri" pitchFamily="34" charset="0"/>
              </a:rPr>
              <a:t>üzerindeki </a:t>
            </a:r>
            <a:r>
              <a:rPr lang="tr-TR" sz="2400" i="1" dirty="0">
                <a:latin typeface="Calibri" pitchFamily="34" charset="0"/>
                <a:cs typeface="Calibri" pitchFamily="34" charset="0"/>
              </a:rPr>
              <a:t>yatırım projelerinin proje bazlı olarak özel destek mekanizmaları ile </a:t>
            </a:r>
            <a:r>
              <a:rPr lang="tr-TR" sz="2400" dirty="0">
                <a:latin typeface="Calibri" pitchFamily="34" charset="0"/>
                <a:cs typeface="Calibri" pitchFamily="34" charset="0"/>
              </a:rPr>
              <a:t>desteklenmesidir.</a:t>
            </a:r>
          </a:p>
        </p:txBody>
      </p:sp>
    </p:spTree>
    <p:extLst>
      <p:ext uri="{BB962C8B-B14F-4D97-AF65-F5344CB8AC3E}">
        <p14:creationId xmlns:p14="http://schemas.microsoft.com/office/powerpoint/2010/main" val="1805719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PROJE BAZLI TEŞVİK SİSTEMİ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tr-TR" sz="1500" b="0" i="0" u="none" strike="noStrike" kern="1200" cap="none" spc="0" normalizeH="0" baseline="0" noProof="0" dirty="0">
              <a:ln>
                <a:noFill/>
              </a:ln>
              <a:solidFill>
                <a:prstClr val="white"/>
              </a:solidFill>
              <a:effectLst/>
              <a:uLnTx/>
              <a:uFillTx/>
            </a:endParaRPr>
          </a:p>
        </p:txBody>
      </p:sp>
      <p:sp>
        <p:nvSpPr>
          <p:cNvPr id="2" name="Dikdörtgen 1">
            <a:extLst>
              <a:ext uri="{FF2B5EF4-FFF2-40B4-BE49-F238E27FC236}">
                <a16:creationId xmlns:a16="http://schemas.microsoft.com/office/drawing/2014/main" id="{B561F3D9-C83E-4CC5-9C0D-1D4210E6FFF0}"/>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Proje Bazlı Teşvik Sistemi Mevzuatı</a:t>
            </a:r>
          </a:p>
        </p:txBody>
      </p:sp>
      <p:sp>
        <p:nvSpPr>
          <p:cNvPr id="11" name="İçerik Yer Tutucusu 1">
            <a:extLst>
              <a:ext uri="{FF2B5EF4-FFF2-40B4-BE49-F238E27FC236}">
                <a16:creationId xmlns:a16="http://schemas.microsoft.com/office/drawing/2014/main" id="{65081FB4-A012-4002-9520-FDA4CE707761}"/>
              </a:ext>
            </a:extLst>
          </p:cNvPr>
          <p:cNvSpPr txBox="1">
            <a:spLocks/>
          </p:cNvSpPr>
          <p:nvPr/>
        </p:nvSpPr>
        <p:spPr>
          <a:xfrm>
            <a:off x="516000" y="2520000"/>
            <a:ext cx="11160000" cy="3960000"/>
          </a:xfrm>
          <a:prstGeom prst="rect">
            <a:avLst/>
          </a:prstGeom>
        </p:spPr>
        <p:txBody>
          <a:bodyPr>
            <a:normAutofit/>
          </a:bodyPr>
          <a:lstStyle/>
          <a:p>
            <a:pPr marL="354013" lvl="0" indent="-354013" algn="just" defTabSz="914400" fontAlgn="base">
              <a:lnSpc>
                <a:spcPct val="150000"/>
              </a:lnSpc>
              <a:spcAft>
                <a:spcPts val="600"/>
              </a:spcAft>
              <a:buClr>
                <a:srgbClr val="B17F49"/>
              </a:buClr>
              <a:buSzPct val="100000"/>
              <a:buFont typeface="Wingdings" panose="05000000000000000000" pitchFamily="2" charset="2"/>
              <a:buChar char="Ø"/>
            </a:pPr>
            <a:r>
              <a:rPr lang="tr-TR" altLang="tr-TR" sz="2000" dirty="0">
                <a:solidFill>
                  <a:prstClr val="black"/>
                </a:solidFill>
                <a:latin typeface="Arial" pitchFamily="34" charset="0"/>
                <a:cs typeface="Arial" pitchFamily="34" charset="0"/>
              </a:rPr>
              <a:t>Proje Bazlı Teşvik Sistemi kapsamında yatırımlar, Kanun ve Karar hükümleri çerçevesinde desteklenmektedir.</a:t>
            </a:r>
            <a:r>
              <a:rPr lang="en-GB" altLang="tr-TR" sz="2000" dirty="0">
                <a:solidFill>
                  <a:prstClr val="black"/>
                </a:solidFill>
                <a:latin typeface="Arial" pitchFamily="34" charset="0"/>
                <a:cs typeface="Arial" pitchFamily="34" charset="0"/>
              </a:rPr>
              <a:t> </a:t>
            </a:r>
            <a:r>
              <a:rPr lang="tr-TR" altLang="tr-TR" sz="2000" b="1" dirty="0">
                <a:solidFill>
                  <a:prstClr val="black"/>
                </a:solidFill>
                <a:latin typeface="Arial" pitchFamily="34" charset="0"/>
                <a:cs typeface="Arial" pitchFamily="34" charset="0"/>
              </a:rPr>
              <a:t>   </a:t>
            </a:r>
            <a:endParaRPr lang="en-GB" altLang="tr-TR" sz="2000" u="sng" dirty="0">
              <a:solidFill>
                <a:prstClr val="black"/>
              </a:solidFill>
              <a:latin typeface="Arial" pitchFamily="34" charset="0"/>
              <a:cs typeface="Arial" pitchFamily="34" charset="0"/>
            </a:endParaRPr>
          </a:p>
          <a:p>
            <a:pPr marL="717550" lvl="0" indent="-363538" algn="just" defTabSz="914400" fontAlgn="base">
              <a:lnSpc>
                <a:spcPct val="150000"/>
              </a:lnSpc>
              <a:spcBef>
                <a:spcPct val="0"/>
              </a:spcBef>
              <a:spcAft>
                <a:spcPct val="20000"/>
              </a:spcAft>
              <a:buClr>
                <a:srgbClr val="6C8190"/>
              </a:buClr>
              <a:buSzPct val="100000"/>
              <a:buFont typeface="Wingdings" pitchFamily="2" charset="2"/>
              <a:buChar char="§"/>
            </a:pPr>
            <a:r>
              <a:rPr lang="tr-TR" altLang="tr-TR" sz="2000" b="1" dirty="0">
                <a:solidFill>
                  <a:prstClr val="black"/>
                </a:solidFill>
                <a:latin typeface="Arial" pitchFamily="34" charset="0"/>
                <a:cs typeface="Arial" pitchFamily="34" charset="0"/>
              </a:rPr>
              <a:t>20/8/2016 tarihli ve 6745 sayılı Kanun </a:t>
            </a:r>
            <a:r>
              <a:rPr lang="tr-TR" altLang="tr-TR" sz="2000" dirty="0">
                <a:solidFill>
                  <a:prstClr val="black"/>
                </a:solidFill>
                <a:latin typeface="Arial" pitchFamily="34" charset="0"/>
                <a:cs typeface="Arial" pitchFamily="34" charset="0"/>
              </a:rPr>
              <a:t>(7/9/2016 tarihli Resmi Gazete)</a:t>
            </a:r>
          </a:p>
          <a:p>
            <a:pPr marL="717550" lvl="0" indent="-363538" algn="just" defTabSz="914400" fontAlgn="base">
              <a:lnSpc>
                <a:spcPct val="150000"/>
              </a:lnSpc>
              <a:spcBef>
                <a:spcPct val="0"/>
              </a:spcBef>
              <a:spcAft>
                <a:spcPct val="20000"/>
              </a:spcAft>
              <a:buClr>
                <a:srgbClr val="6C8190"/>
              </a:buClr>
              <a:buSzPct val="100000"/>
              <a:buFont typeface="Wingdings" pitchFamily="2" charset="2"/>
              <a:buChar char="§"/>
            </a:pPr>
            <a:r>
              <a:rPr lang="tr-TR" altLang="tr-TR" sz="2000" b="1" dirty="0">
                <a:solidFill>
                  <a:prstClr val="black"/>
                </a:solidFill>
                <a:latin typeface="Arial" pitchFamily="34" charset="0"/>
                <a:cs typeface="Arial" pitchFamily="34" charset="0"/>
              </a:rPr>
              <a:t>2016/9495 sayılı “Yatırımlara Proje Bazlı Devlet Yardımı Verilmesine İlişkin Karar”     </a:t>
            </a:r>
            <a:r>
              <a:rPr lang="tr-TR" altLang="tr-TR" sz="2000" dirty="0">
                <a:solidFill>
                  <a:prstClr val="black"/>
                </a:solidFill>
                <a:latin typeface="Arial" pitchFamily="34" charset="0"/>
                <a:cs typeface="Arial" pitchFamily="34" charset="0"/>
              </a:rPr>
              <a:t>(26/11/2016 tarihli Resmi Gazete)</a:t>
            </a:r>
          </a:p>
          <a:p>
            <a:pPr marL="717550" lvl="0" indent="-363538" algn="just" defTabSz="914400" fontAlgn="base">
              <a:lnSpc>
                <a:spcPct val="150000"/>
              </a:lnSpc>
              <a:spcBef>
                <a:spcPct val="0"/>
              </a:spcBef>
              <a:spcAft>
                <a:spcPct val="20000"/>
              </a:spcAft>
              <a:buClr>
                <a:srgbClr val="6C8190"/>
              </a:buClr>
              <a:buSzPct val="100000"/>
              <a:buFont typeface="Wingdings" pitchFamily="2" charset="2"/>
              <a:buChar char="§"/>
            </a:pPr>
            <a:r>
              <a:rPr lang="tr-TR" altLang="tr-TR" sz="2000" b="1" dirty="0">
                <a:solidFill>
                  <a:prstClr val="black"/>
                </a:solidFill>
                <a:latin typeface="Arial" pitchFamily="34" charset="0"/>
                <a:cs typeface="Arial" pitchFamily="34" charset="0"/>
              </a:rPr>
              <a:t>2016/1 Sayılı Tebliğ </a:t>
            </a:r>
            <a:r>
              <a:rPr lang="tr-TR" altLang="tr-TR" sz="2000" dirty="0">
                <a:solidFill>
                  <a:prstClr val="black"/>
                </a:solidFill>
                <a:latin typeface="Arial" pitchFamily="34" charset="0"/>
                <a:cs typeface="Arial" pitchFamily="34" charset="0"/>
              </a:rPr>
              <a:t>(28/12/2019 tarihli Resmi Gazete) </a:t>
            </a:r>
            <a:endParaRPr lang="tr-TR" altLang="tr-TR" sz="20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03662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PROJE BAZLI TEŞVİK SİSTEMİ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tr-TR" sz="1500" b="0" i="0" u="none" strike="noStrike" kern="1200" cap="none" spc="0" normalizeH="0" baseline="0" noProof="0" dirty="0">
              <a:ln>
                <a:noFill/>
              </a:ln>
              <a:solidFill>
                <a:prstClr val="white"/>
              </a:solidFill>
              <a:effectLst/>
              <a:uLnTx/>
              <a:uFillTx/>
            </a:endParaRPr>
          </a:p>
        </p:txBody>
      </p:sp>
      <p:graphicFrame>
        <p:nvGraphicFramePr>
          <p:cNvPr id="9" name="4 Diyagram">
            <a:extLst>
              <a:ext uri="{FF2B5EF4-FFF2-40B4-BE49-F238E27FC236}">
                <a16:creationId xmlns:a16="http://schemas.microsoft.com/office/drawing/2014/main" id="{B363F38F-F955-4C32-8252-8BCC09E17E40}"/>
              </a:ext>
            </a:extLst>
          </p:cNvPr>
          <p:cNvGraphicFramePr/>
          <p:nvPr>
            <p:extLst>
              <p:ext uri="{D42A27DB-BD31-4B8C-83A1-F6EECF244321}">
                <p14:modId xmlns:p14="http://schemas.microsoft.com/office/powerpoint/2010/main" val="3256053964"/>
              </p:ext>
            </p:extLst>
          </p:nvPr>
        </p:nvGraphicFramePr>
        <p:xfrm>
          <a:off x="746095" y="1637734"/>
          <a:ext cx="10699810" cy="48833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01098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PROJE BAZLI TEŞVİK SİSTEMİ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tr-TR" sz="1500" b="0" i="0" u="none" strike="noStrike" kern="1200" cap="none" spc="0" normalizeH="0" baseline="0" noProof="0" dirty="0">
              <a:ln>
                <a:noFill/>
              </a:ln>
              <a:solidFill>
                <a:prstClr val="white"/>
              </a:solidFill>
              <a:effectLst/>
              <a:uLnTx/>
              <a:uFillTx/>
            </a:endParaRPr>
          </a:p>
        </p:txBody>
      </p:sp>
      <p:sp>
        <p:nvSpPr>
          <p:cNvPr id="30" name="Slayt Numarası Yer Tutucusu 2">
            <a:extLst>
              <a:ext uri="{FF2B5EF4-FFF2-40B4-BE49-F238E27FC236}">
                <a16:creationId xmlns:a16="http://schemas.microsoft.com/office/drawing/2014/main" id="{5B21186B-473E-45E9-A474-18EC0BD846A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FBC7D2-9A17-40CE-A03A-C47EC45D6984}" type="slidenum">
              <a:rPr kumimoji="0" lang="tr-TR"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tr-TR"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Başlık 2">
            <a:extLst>
              <a:ext uri="{FF2B5EF4-FFF2-40B4-BE49-F238E27FC236}">
                <a16:creationId xmlns:a16="http://schemas.microsoft.com/office/drawing/2014/main" id="{4F01AC74-8AE2-4C67-8C9B-9558ACF4DC00}"/>
              </a:ext>
            </a:extLst>
          </p:cNvPr>
          <p:cNvSpPr txBox="1">
            <a:spLocks/>
          </p:cNvSpPr>
          <p:nvPr/>
        </p:nvSpPr>
        <p:spPr>
          <a:xfrm>
            <a:off x="1781830" y="1764280"/>
            <a:ext cx="7999041" cy="396000"/>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tr-TR" sz="2900" b="1" dirty="0">
                <a:solidFill>
                  <a:srgbClr val="687F91"/>
                </a:solidFill>
                <a:effectLst>
                  <a:outerShdw blurRad="38100" dist="38100" dir="2700000" algn="tl">
                    <a:srgbClr val="000000">
                      <a:alpha val="43137"/>
                    </a:srgbClr>
                  </a:outerShdw>
                </a:effectLst>
                <a:cs typeface="Calibri" pitchFamily="34" charset="0"/>
              </a:rPr>
              <a:t>Muhtemel Yatırım Konuları </a:t>
            </a:r>
          </a:p>
        </p:txBody>
      </p:sp>
      <p:pic>
        <p:nvPicPr>
          <p:cNvPr id="32" name="Resim 31">
            <a:extLst>
              <a:ext uri="{FF2B5EF4-FFF2-40B4-BE49-F238E27FC236}">
                <a16:creationId xmlns:a16="http://schemas.microsoft.com/office/drawing/2014/main" id="{74BC9A16-4A8C-49A4-969E-FDC1020E79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424" y="2352485"/>
            <a:ext cx="1453220" cy="966391"/>
          </a:xfrm>
          <a:prstGeom prst="rect">
            <a:avLst/>
          </a:prstGeom>
          <a:ln>
            <a:noFill/>
          </a:ln>
          <a:effectLst>
            <a:softEdge rad="112500"/>
          </a:effectLst>
        </p:spPr>
      </p:pic>
      <p:pic>
        <p:nvPicPr>
          <p:cNvPr id="33" name="Resim 32">
            <a:extLst>
              <a:ext uri="{FF2B5EF4-FFF2-40B4-BE49-F238E27FC236}">
                <a16:creationId xmlns:a16="http://schemas.microsoft.com/office/drawing/2014/main" id="{ECBBB6C0-5193-492E-8E93-026CF4662425}"/>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965057" y="3742011"/>
            <a:ext cx="1308136" cy="966906"/>
          </a:xfrm>
          <a:prstGeom prst="rect">
            <a:avLst/>
          </a:prstGeom>
          <a:ln>
            <a:noFill/>
          </a:ln>
          <a:effectLst>
            <a:softEdge rad="112500"/>
          </a:effectLst>
        </p:spPr>
      </p:pic>
      <p:pic>
        <p:nvPicPr>
          <p:cNvPr id="34" name="Resim 33">
            <a:extLst>
              <a:ext uri="{FF2B5EF4-FFF2-40B4-BE49-F238E27FC236}">
                <a16:creationId xmlns:a16="http://schemas.microsoft.com/office/drawing/2014/main" id="{42E20AC8-639B-43CA-8D37-BCF8326AF2E8}"/>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997966" y="4906546"/>
            <a:ext cx="1308136" cy="966906"/>
          </a:xfrm>
          <a:prstGeom prst="rect">
            <a:avLst/>
          </a:prstGeom>
          <a:ln>
            <a:noFill/>
          </a:ln>
          <a:effectLst>
            <a:softEdge rad="112500"/>
          </a:effectLst>
        </p:spPr>
      </p:pic>
      <p:pic>
        <p:nvPicPr>
          <p:cNvPr id="35" name="Resim 34">
            <a:extLst>
              <a:ext uri="{FF2B5EF4-FFF2-40B4-BE49-F238E27FC236}">
                <a16:creationId xmlns:a16="http://schemas.microsoft.com/office/drawing/2014/main" id="{B3F815EB-C1DF-4D8E-B2A9-EC69D875AFA4}"/>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492560" y="2311056"/>
            <a:ext cx="1547664" cy="954317"/>
          </a:xfrm>
          <a:prstGeom prst="rect">
            <a:avLst/>
          </a:prstGeom>
          <a:ln>
            <a:noFill/>
          </a:ln>
          <a:effectLst>
            <a:softEdge rad="112500"/>
          </a:effectLst>
        </p:spPr>
      </p:pic>
      <p:pic>
        <p:nvPicPr>
          <p:cNvPr id="36" name="Resim 35">
            <a:extLst>
              <a:ext uri="{FF2B5EF4-FFF2-40B4-BE49-F238E27FC236}">
                <a16:creationId xmlns:a16="http://schemas.microsoft.com/office/drawing/2014/main" id="{BF13DEC2-0E88-40F3-90FB-CC90E5C4F1CE}"/>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8492560" y="3742011"/>
            <a:ext cx="1547664" cy="973786"/>
          </a:xfrm>
          <a:prstGeom prst="rect">
            <a:avLst/>
          </a:prstGeom>
          <a:ln>
            <a:noFill/>
          </a:ln>
          <a:effectLst>
            <a:softEdge rad="112500"/>
          </a:effectLst>
        </p:spPr>
      </p:pic>
      <p:pic>
        <p:nvPicPr>
          <p:cNvPr id="37" name="Resim 36">
            <a:extLst>
              <a:ext uri="{FF2B5EF4-FFF2-40B4-BE49-F238E27FC236}">
                <a16:creationId xmlns:a16="http://schemas.microsoft.com/office/drawing/2014/main" id="{00277724-68DF-43C6-9E0C-3818C56FCA72}"/>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532924" y="5196309"/>
            <a:ext cx="1547664" cy="879924"/>
          </a:xfrm>
          <a:prstGeom prst="rect">
            <a:avLst/>
          </a:prstGeom>
          <a:ln>
            <a:noFill/>
          </a:ln>
          <a:effectLst>
            <a:softEdge rad="112500"/>
          </a:effectLst>
        </p:spPr>
      </p:pic>
      <p:sp>
        <p:nvSpPr>
          <p:cNvPr id="38" name="İçerik Yer Tutucusu 1">
            <a:extLst>
              <a:ext uri="{FF2B5EF4-FFF2-40B4-BE49-F238E27FC236}">
                <a16:creationId xmlns:a16="http://schemas.microsoft.com/office/drawing/2014/main" id="{373AD490-8FF8-4127-B0C2-9A433DDEB5A3}"/>
              </a:ext>
            </a:extLst>
          </p:cNvPr>
          <p:cNvSpPr txBox="1">
            <a:spLocks/>
          </p:cNvSpPr>
          <p:nvPr/>
        </p:nvSpPr>
        <p:spPr>
          <a:xfrm>
            <a:off x="3131221" y="2343003"/>
            <a:ext cx="5197351" cy="146649"/>
          </a:xfrm>
          <a:prstGeom prst="rect">
            <a:avLst/>
          </a:prstGeom>
        </p:spPr>
        <p:txBody>
          <a:bodyPr/>
          <a:lstStyle>
            <a:lvl1pPr marL="342900" indent="-342900" algn="l" rtl="0" eaLnBrk="0" fontAlgn="base" hangingPunct="0">
              <a:spcBef>
                <a:spcPct val="20000"/>
              </a:spcBef>
              <a:spcAft>
                <a:spcPct val="0"/>
              </a:spcAft>
              <a:buClr>
                <a:srgbClr val="FF0000"/>
              </a:buClr>
              <a:buSzPct val="75000"/>
              <a:buFont typeface="Wingdings" pitchFamily="2" charset="2"/>
              <a:buChar char="n"/>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FF0000"/>
              </a:buClr>
              <a:buSzPct val="75000"/>
              <a:buFont typeface="Wingdings" pitchFamily="2" charset="2"/>
              <a:buChar char="n"/>
              <a:defRPr sz="2800">
                <a:solidFill>
                  <a:schemeClr val="accent2"/>
                </a:solidFill>
                <a:latin typeface="+mn-lt"/>
              </a:defRPr>
            </a:lvl2pPr>
            <a:lvl3pPr marL="1143000" indent="-228600" algn="l" rtl="0" eaLnBrk="0" fontAlgn="base" hangingPunct="0">
              <a:spcBef>
                <a:spcPct val="20000"/>
              </a:spcBef>
              <a:spcAft>
                <a:spcPct val="0"/>
              </a:spcAft>
              <a:buClr>
                <a:srgbClr val="FF0000"/>
              </a:buClr>
              <a:buSzPct val="75000"/>
              <a:buFont typeface="Wingdings" pitchFamily="2" charset="2"/>
              <a:buChar char="n"/>
              <a:defRPr sz="2400">
                <a:solidFill>
                  <a:schemeClr val="accent2"/>
                </a:solidFill>
                <a:latin typeface="+mn-lt"/>
              </a:defRPr>
            </a:lvl3pPr>
            <a:lvl4pPr marL="1600200" indent="-228600" algn="l" rtl="0" eaLnBrk="0" fontAlgn="base" hangingPunct="0">
              <a:spcBef>
                <a:spcPct val="20000"/>
              </a:spcBef>
              <a:spcAft>
                <a:spcPct val="0"/>
              </a:spcAft>
              <a:buClr>
                <a:srgbClr val="FF0000"/>
              </a:buClr>
              <a:buSzPct val="75000"/>
              <a:buFont typeface="Wingdings" pitchFamily="2" charset="2"/>
              <a:buChar char="n"/>
              <a:defRPr sz="2000">
                <a:solidFill>
                  <a:schemeClr val="accent2"/>
                </a:solidFill>
                <a:latin typeface="+mn-lt"/>
              </a:defRPr>
            </a:lvl4pPr>
            <a:lvl5pPr marL="2057400" indent="-228600" algn="l" rtl="0" eaLnBrk="0" fontAlgn="base" hangingPunct="0">
              <a:spcBef>
                <a:spcPct val="20000"/>
              </a:spcBef>
              <a:spcAft>
                <a:spcPct val="0"/>
              </a:spcAft>
              <a:buClr>
                <a:srgbClr val="FF0000"/>
              </a:buClr>
              <a:buSzPct val="75000"/>
              <a:buFont typeface="Wingdings" pitchFamily="2" charset="2"/>
              <a:buChar char="n"/>
              <a:defRPr sz="2000">
                <a:solidFill>
                  <a:schemeClr val="accent2"/>
                </a:solidFill>
                <a:latin typeface="+mn-lt"/>
              </a:defRPr>
            </a:lvl5pPr>
            <a:lvl6pPr marL="2514600" indent="-228600" algn="l" rtl="0" fontAlgn="base">
              <a:spcBef>
                <a:spcPct val="20000"/>
              </a:spcBef>
              <a:spcAft>
                <a:spcPct val="0"/>
              </a:spcAft>
              <a:buClr>
                <a:srgbClr val="FF0000"/>
              </a:buClr>
              <a:buSzPct val="75000"/>
              <a:buFont typeface="Wingdings" pitchFamily="2" charset="2"/>
              <a:buChar char="n"/>
              <a:defRPr sz="2000">
                <a:solidFill>
                  <a:schemeClr val="accent2"/>
                </a:solidFill>
                <a:latin typeface="+mn-lt"/>
              </a:defRPr>
            </a:lvl6pPr>
            <a:lvl7pPr marL="2971800" indent="-228600" algn="l" rtl="0" fontAlgn="base">
              <a:spcBef>
                <a:spcPct val="20000"/>
              </a:spcBef>
              <a:spcAft>
                <a:spcPct val="0"/>
              </a:spcAft>
              <a:buClr>
                <a:srgbClr val="FF0000"/>
              </a:buClr>
              <a:buSzPct val="75000"/>
              <a:buFont typeface="Wingdings" pitchFamily="2" charset="2"/>
              <a:buChar char="n"/>
              <a:defRPr sz="2000">
                <a:solidFill>
                  <a:schemeClr val="accent2"/>
                </a:solidFill>
                <a:latin typeface="+mn-lt"/>
              </a:defRPr>
            </a:lvl7pPr>
            <a:lvl8pPr marL="3429000" indent="-228600" algn="l" rtl="0" fontAlgn="base">
              <a:spcBef>
                <a:spcPct val="20000"/>
              </a:spcBef>
              <a:spcAft>
                <a:spcPct val="0"/>
              </a:spcAft>
              <a:buClr>
                <a:srgbClr val="FF0000"/>
              </a:buClr>
              <a:buSzPct val="75000"/>
              <a:buFont typeface="Wingdings" pitchFamily="2" charset="2"/>
              <a:buChar char="n"/>
              <a:defRPr sz="2000">
                <a:solidFill>
                  <a:schemeClr val="accent2"/>
                </a:solidFill>
                <a:latin typeface="+mn-lt"/>
              </a:defRPr>
            </a:lvl8pPr>
            <a:lvl9pPr marL="3886200" indent="-228600" algn="l" rtl="0" fontAlgn="base">
              <a:spcBef>
                <a:spcPct val="20000"/>
              </a:spcBef>
              <a:spcAft>
                <a:spcPct val="0"/>
              </a:spcAft>
              <a:buClr>
                <a:srgbClr val="FF0000"/>
              </a:buClr>
              <a:buSzPct val="75000"/>
              <a:buFont typeface="Wingdings" pitchFamily="2" charset="2"/>
              <a:buChar char="n"/>
              <a:defRPr sz="2000">
                <a:solidFill>
                  <a:schemeClr val="accent2"/>
                </a:solidFill>
                <a:latin typeface="+mn-lt"/>
              </a:defRPr>
            </a:lvl9pPr>
          </a:lstStyle>
          <a:p>
            <a:pPr marL="342900" marR="0" lvl="0" indent="-342900" algn="just" defTabSz="914400" rtl="0" eaLnBrk="0" fontAlgn="base" latinLnBrk="0" hangingPunct="0">
              <a:lnSpc>
                <a:spcPct val="100000"/>
              </a:lnSpc>
              <a:spcBef>
                <a:spcPct val="20000"/>
              </a:spcBef>
              <a:spcAft>
                <a:spcPts val="0"/>
              </a:spcAft>
              <a:buClr>
                <a:srgbClr val="D6B36A"/>
              </a:buClr>
              <a:buSzPct val="75000"/>
              <a:buFont typeface="Wingdings" pitchFamily="2" charset="2"/>
              <a:buChar char="n"/>
              <a:tabLst/>
              <a:defRPr/>
            </a:pPr>
            <a:r>
              <a:rPr kumimoji="0" lang="tr-TR" sz="1800" b="0" i="0" u="none" strike="noStrike" kern="0" cap="none" spc="0" normalizeH="0" baseline="0" noProof="0" dirty="0">
                <a:ln>
                  <a:noFill/>
                </a:ln>
                <a:solidFill>
                  <a:prstClr val="black">
                    <a:lumMod val="50000"/>
                  </a:prstClr>
                </a:solidFill>
                <a:effectLst/>
                <a:uLnTx/>
                <a:uFillTx/>
                <a:latin typeface="Calibri"/>
                <a:ea typeface="+mn-ea"/>
                <a:cs typeface="+mn-cs"/>
              </a:rPr>
              <a:t>Yenilenebilir enerji üretim teknolojileri</a:t>
            </a:r>
          </a:p>
        </p:txBody>
      </p:sp>
      <p:sp>
        <p:nvSpPr>
          <p:cNvPr id="39" name="Dikdörtgen 38">
            <a:extLst>
              <a:ext uri="{FF2B5EF4-FFF2-40B4-BE49-F238E27FC236}">
                <a16:creationId xmlns:a16="http://schemas.microsoft.com/office/drawing/2014/main" id="{3205C234-485B-4A51-8CAE-79C593DE486A}"/>
              </a:ext>
            </a:extLst>
          </p:cNvPr>
          <p:cNvSpPr/>
          <p:nvPr/>
        </p:nvSpPr>
        <p:spPr>
          <a:xfrm>
            <a:off x="3131221" y="2769416"/>
            <a:ext cx="5745356" cy="430887"/>
          </a:xfrm>
          <a:prstGeom prst="rect">
            <a:avLst/>
          </a:prstGeom>
        </p:spPr>
        <p:txBody>
          <a:bodyPr wrap="square">
            <a:spAutoFit/>
          </a:bodyPr>
          <a:lstStyle/>
          <a:p>
            <a:pPr marL="342900" indent="-342900" algn="just" eaLnBrk="0" fontAlgn="auto" hangingPunct="0">
              <a:spcBef>
                <a:spcPct val="20000"/>
              </a:spcBef>
              <a:spcAft>
                <a:spcPts val="0"/>
              </a:spcAft>
              <a:buClr>
                <a:srgbClr val="D6B36A"/>
              </a:buClr>
              <a:buSzPct val="75000"/>
              <a:buFont typeface="Wingdings" pitchFamily="2" charset="2"/>
              <a:buChar char="n"/>
            </a:pPr>
            <a:r>
              <a:rPr lang="tr-TR" sz="1800" kern="0" dirty="0">
                <a:solidFill>
                  <a:prstClr val="black">
                    <a:lumMod val="50000"/>
                  </a:prstClr>
                </a:solidFill>
                <a:latin typeface="Calibri"/>
              </a:rPr>
              <a:t>Cevhere</a:t>
            </a:r>
            <a:r>
              <a:rPr lang="tr-TR" sz="2200" kern="0" dirty="0">
                <a:solidFill>
                  <a:prstClr val="black">
                    <a:lumMod val="50000"/>
                  </a:prstClr>
                </a:solidFill>
                <a:latin typeface="Calibri"/>
              </a:rPr>
              <a:t> </a:t>
            </a:r>
            <a:r>
              <a:rPr lang="tr-TR" sz="1800" kern="0" dirty="0">
                <a:solidFill>
                  <a:prstClr val="black">
                    <a:lumMod val="50000"/>
                  </a:prstClr>
                </a:solidFill>
                <a:latin typeface="Calibri"/>
              </a:rPr>
              <a:t>dayalı entegre metalürji tesisleri</a:t>
            </a:r>
          </a:p>
        </p:txBody>
      </p:sp>
      <p:sp>
        <p:nvSpPr>
          <p:cNvPr id="40" name="Dikdörtgen 39">
            <a:extLst>
              <a:ext uri="{FF2B5EF4-FFF2-40B4-BE49-F238E27FC236}">
                <a16:creationId xmlns:a16="http://schemas.microsoft.com/office/drawing/2014/main" id="{1D2C9F61-1908-4D19-87C9-7E85CD1C28E7}"/>
              </a:ext>
            </a:extLst>
          </p:cNvPr>
          <p:cNvSpPr/>
          <p:nvPr/>
        </p:nvSpPr>
        <p:spPr>
          <a:xfrm>
            <a:off x="3131221" y="3302108"/>
            <a:ext cx="4132815" cy="430887"/>
          </a:xfrm>
          <a:prstGeom prst="rect">
            <a:avLst/>
          </a:prstGeom>
        </p:spPr>
        <p:txBody>
          <a:bodyPr wrap="square">
            <a:spAutoFit/>
          </a:bodyPr>
          <a:lstStyle/>
          <a:p>
            <a:pPr marL="342900" indent="-342900" algn="just" eaLnBrk="0" fontAlgn="auto" hangingPunct="0">
              <a:spcBef>
                <a:spcPct val="20000"/>
              </a:spcBef>
              <a:spcAft>
                <a:spcPts val="0"/>
              </a:spcAft>
              <a:buClr>
                <a:srgbClr val="D6B36A"/>
              </a:buClr>
              <a:buSzPct val="75000"/>
              <a:buFont typeface="Wingdings" pitchFamily="2" charset="2"/>
              <a:buChar char="n"/>
            </a:pPr>
            <a:r>
              <a:rPr lang="tr-TR" sz="1800" kern="0" dirty="0">
                <a:solidFill>
                  <a:prstClr val="black">
                    <a:lumMod val="50000"/>
                  </a:prstClr>
                </a:solidFill>
                <a:latin typeface="Calibri"/>
              </a:rPr>
              <a:t>Petrokimya</a:t>
            </a:r>
            <a:r>
              <a:rPr lang="tr-TR" sz="2200" kern="0" dirty="0">
                <a:solidFill>
                  <a:prstClr val="black">
                    <a:lumMod val="50000"/>
                  </a:prstClr>
                </a:solidFill>
                <a:latin typeface="Calibri"/>
              </a:rPr>
              <a:t> </a:t>
            </a:r>
          </a:p>
        </p:txBody>
      </p:sp>
      <p:sp>
        <p:nvSpPr>
          <p:cNvPr id="41" name="Dikdörtgen 40">
            <a:extLst>
              <a:ext uri="{FF2B5EF4-FFF2-40B4-BE49-F238E27FC236}">
                <a16:creationId xmlns:a16="http://schemas.microsoft.com/office/drawing/2014/main" id="{D34C9BE9-1293-44D1-B9FE-472EFCFDE1E6}"/>
              </a:ext>
            </a:extLst>
          </p:cNvPr>
          <p:cNvSpPr/>
          <p:nvPr/>
        </p:nvSpPr>
        <p:spPr>
          <a:xfrm>
            <a:off x="3131221" y="3915495"/>
            <a:ext cx="5649253" cy="369332"/>
          </a:xfrm>
          <a:prstGeom prst="rect">
            <a:avLst/>
          </a:prstGeom>
        </p:spPr>
        <p:txBody>
          <a:bodyPr wrap="square">
            <a:spAutoFit/>
          </a:bodyPr>
          <a:lstStyle/>
          <a:p>
            <a:pPr marL="342900" indent="-342900" algn="just" eaLnBrk="0" fontAlgn="auto" hangingPunct="0">
              <a:spcBef>
                <a:spcPct val="20000"/>
              </a:spcBef>
              <a:spcAft>
                <a:spcPts val="0"/>
              </a:spcAft>
              <a:buClr>
                <a:srgbClr val="D6B36A"/>
              </a:buClr>
              <a:buSzPct val="75000"/>
              <a:buFont typeface="Wingdings" pitchFamily="2" charset="2"/>
              <a:buChar char="n"/>
            </a:pPr>
            <a:r>
              <a:rPr lang="tr-TR" sz="1800" kern="0" dirty="0">
                <a:solidFill>
                  <a:prstClr val="black">
                    <a:lumMod val="50000"/>
                  </a:prstClr>
                </a:solidFill>
                <a:latin typeface="Calibri"/>
              </a:rPr>
              <a:t>Sağlık teknolojileri (Tıbbi cihaz, ilaç </a:t>
            </a:r>
            <a:r>
              <a:rPr lang="tr-TR" sz="1800" kern="0" dirty="0" err="1">
                <a:solidFill>
                  <a:prstClr val="black">
                    <a:lumMod val="50000"/>
                  </a:prstClr>
                </a:solidFill>
                <a:latin typeface="Calibri"/>
              </a:rPr>
              <a:t>v.b</a:t>
            </a:r>
            <a:r>
              <a:rPr lang="tr-TR" sz="1800" kern="0" dirty="0">
                <a:solidFill>
                  <a:prstClr val="black">
                    <a:lumMod val="50000"/>
                  </a:prstClr>
                </a:solidFill>
                <a:latin typeface="Calibri"/>
              </a:rPr>
              <a:t>.) </a:t>
            </a:r>
          </a:p>
        </p:txBody>
      </p:sp>
      <p:sp>
        <p:nvSpPr>
          <p:cNvPr id="42" name="Dikdörtgen 41">
            <a:extLst>
              <a:ext uri="{FF2B5EF4-FFF2-40B4-BE49-F238E27FC236}">
                <a16:creationId xmlns:a16="http://schemas.microsoft.com/office/drawing/2014/main" id="{136A42D7-36FC-439B-846B-DDB8C3DFA853}"/>
              </a:ext>
            </a:extLst>
          </p:cNvPr>
          <p:cNvSpPr/>
          <p:nvPr/>
        </p:nvSpPr>
        <p:spPr>
          <a:xfrm>
            <a:off x="3131221" y="4407986"/>
            <a:ext cx="5315388" cy="369332"/>
          </a:xfrm>
          <a:prstGeom prst="rect">
            <a:avLst/>
          </a:prstGeom>
        </p:spPr>
        <p:txBody>
          <a:bodyPr wrap="square">
            <a:spAutoFit/>
          </a:bodyPr>
          <a:lstStyle/>
          <a:p>
            <a:pPr marL="342900" indent="-342900" algn="just" eaLnBrk="0" fontAlgn="auto" hangingPunct="0">
              <a:spcBef>
                <a:spcPct val="20000"/>
              </a:spcBef>
              <a:spcAft>
                <a:spcPts val="0"/>
              </a:spcAft>
              <a:buClr>
                <a:srgbClr val="D6B36A"/>
              </a:buClr>
              <a:buSzPct val="75000"/>
              <a:buFont typeface="Wingdings" pitchFamily="2" charset="2"/>
              <a:buChar char="n"/>
            </a:pPr>
            <a:r>
              <a:rPr lang="tr-TR" sz="1800" kern="0" dirty="0">
                <a:solidFill>
                  <a:prstClr val="black">
                    <a:lumMod val="50000"/>
                  </a:prstClr>
                </a:solidFill>
                <a:latin typeface="Calibri"/>
              </a:rPr>
              <a:t>Ulaştırma teknolojileri, Tarım Teknolojileri </a:t>
            </a:r>
          </a:p>
        </p:txBody>
      </p:sp>
      <p:sp>
        <p:nvSpPr>
          <p:cNvPr id="43" name="Dikdörtgen 42">
            <a:extLst>
              <a:ext uri="{FF2B5EF4-FFF2-40B4-BE49-F238E27FC236}">
                <a16:creationId xmlns:a16="http://schemas.microsoft.com/office/drawing/2014/main" id="{1B4E0D57-9278-4466-A5C2-C3FBF2984603}"/>
              </a:ext>
            </a:extLst>
          </p:cNvPr>
          <p:cNvSpPr/>
          <p:nvPr/>
        </p:nvSpPr>
        <p:spPr>
          <a:xfrm>
            <a:off x="3131221" y="4907933"/>
            <a:ext cx="5531153" cy="369332"/>
          </a:xfrm>
          <a:prstGeom prst="rect">
            <a:avLst/>
          </a:prstGeom>
        </p:spPr>
        <p:txBody>
          <a:bodyPr wrap="square">
            <a:spAutoFit/>
          </a:bodyPr>
          <a:lstStyle/>
          <a:p>
            <a:pPr marL="342900" indent="-342900" algn="just" eaLnBrk="0" fontAlgn="auto" hangingPunct="0">
              <a:spcBef>
                <a:spcPct val="20000"/>
              </a:spcBef>
              <a:spcAft>
                <a:spcPts val="0"/>
              </a:spcAft>
              <a:buClr>
                <a:srgbClr val="D6B36A"/>
              </a:buClr>
              <a:buSzPct val="75000"/>
              <a:buFont typeface="Wingdings" pitchFamily="2" charset="2"/>
              <a:buChar char="n"/>
            </a:pPr>
            <a:r>
              <a:rPr lang="tr-TR" sz="1800" kern="0" dirty="0">
                <a:solidFill>
                  <a:prstClr val="black">
                    <a:lumMod val="50000"/>
                  </a:prstClr>
                </a:solidFill>
                <a:latin typeface="Calibri"/>
              </a:rPr>
              <a:t>Savunma sistemleri, uzay ve havacılık teknolojileri </a:t>
            </a:r>
          </a:p>
        </p:txBody>
      </p:sp>
      <p:sp>
        <p:nvSpPr>
          <p:cNvPr id="44" name="Dikdörtgen 43">
            <a:extLst>
              <a:ext uri="{FF2B5EF4-FFF2-40B4-BE49-F238E27FC236}">
                <a16:creationId xmlns:a16="http://schemas.microsoft.com/office/drawing/2014/main" id="{05F24EF0-08B4-478C-9A25-C4275720CA60}"/>
              </a:ext>
            </a:extLst>
          </p:cNvPr>
          <p:cNvSpPr/>
          <p:nvPr/>
        </p:nvSpPr>
        <p:spPr>
          <a:xfrm>
            <a:off x="3131221" y="5418500"/>
            <a:ext cx="5441223" cy="646331"/>
          </a:xfrm>
          <a:prstGeom prst="rect">
            <a:avLst/>
          </a:prstGeom>
        </p:spPr>
        <p:txBody>
          <a:bodyPr wrap="square">
            <a:spAutoFit/>
          </a:bodyPr>
          <a:lstStyle/>
          <a:p>
            <a:pPr marL="342900" indent="-342900" algn="just" eaLnBrk="0" fontAlgn="auto" hangingPunct="0">
              <a:spcBef>
                <a:spcPct val="20000"/>
              </a:spcBef>
              <a:spcAft>
                <a:spcPts val="0"/>
              </a:spcAft>
              <a:buClr>
                <a:srgbClr val="D6B36A"/>
              </a:buClr>
              <a:buSzPct val="75000"/>
              <a:buFont typeface="Wingdings" pitchFamily="2" charset="2"/>
              <a:buChar char="n"/>
            </a:pPr>
            <a:r>
              <a:rPr lang="tr-TR" sz="1800" kern="0" dirty="0" err="1">
                <a:solidFill>
                  <a:prstClr val="black">
                    <a:lumMod val="50000"/>
                  </a:prstClr>
                </a:solidFill>
                <a:latin typeface="Calibri"/>
              </a:rPr>
              <a:t>Biyoteknoloji</a:t>
            </a:r>
            <a:r>
              <a:rPr lang="tr-TR" sz="1800" kern="0" dirty="0">
                <a:solidFill>
                  <a:prstClr val="black">
                    <a:lumMod val="50000"/>
                  </a:prstClr>
                </a:solidFill>
                <a:latin typeface="Calibri"/>
              </a:rPr>
              <a:t>, </a:t>
            </a:r>
            <a:r>
              <a:rPr lang="tr-TR" sz="1800" kern="0" dirty="0" err="1">
                <a:solidFill>
                  <a:prstClr val="black">
                    <a:lumMod val="50000"/>
                  </a:prstClr>
                </a:solidFill>
                <a:latin typeface="Calibri"/>
              </a:rPr>
              <a:t>nanoteknoloji</a:t>
            </a:r>
            <a:r>
              <a:rPr lang="tr-TR" sz="1800" kern="0" dirty="0">
                <a:solidFill>
                  <a:prstClr val="black">
                    <a:lumMod val="50000"/>
                  </a:prstClr>
                </a:solidFill>
                <a:latin typeface="Calibri"/>
              </a:rPr>
              <a:t>, bilişim ve haberleşme teknolojileri, vb. </a:t>
            </a:r>
          </a:p>
        </p:txBody>
      </p:sp>
      <p:sp>
        <p:nvSpPr>
          <p:cNvPr id="45" name="Rectangle 2">
            <a:extLst>
              <a:ext uri="{FF2B5EF4-FFF2-40B4-BE49-F238E27FC236}">
                <a16:creationId xmlns:a16="http://schemas.microsoft.com/office/drawing/2014/main" id="{C861B9DE-E577-4DC8-847F-FA9CBEE490A9}"/>
              </a:ext>
            </a:extLst>
          </p:cNvPr>
          <p:cNvSpPr>
            <a:spLocks/>
          </p:cNvSpPr>
          <p:nvPr/>
        </p:nvSpPr>
        <p:spPr bwMode="auto">
          <a:xfrm>
            <a:off x="-18773" y="6448821"/>
            <a:ext cx="9144000" cy="440532"/>
          </a:xfrm>
          <a:prstGeom prst="rect">
            <a:avLst/>
          </a:prstGeom>
          <a:noFill/>
          <a:ln w="9525">
            <a:noFill/>
            <a:miter lim="800000"/>
            <a:headEnd/>
            <a:tailEnd/>
          </a:ln>
        </p:spPr>
        <p:txBody>
          <a:bodyPr anchor="ctr"/>
          <a:lstStyle/>
          <a:p>
            <a:pPr algn="ctr" eaLnBrk="0" hangingPunct="0"/>
            <a:r>
              <a:rPr lang="tr-TR" sz="1600" b="1" dirty="0">
                <a:solidFill>
                  <a:schemeClr val="bg1"/>
                </a:solidFill>
                <a:latin typeface="Arial" charset="0"/>
              </a:rPr>
              <a:t>Teşvik Uygulama ve Yabancı Sermaye Genel Müdürlüğü</a:t>
            </a:r>
          </a:p>
        </p:txBody>
      </p:sp>
    </p:spTree>
    <p:extLst>
      <p:ext uri="{BB962C8B-B14F-4D97-AF65-F5344CB8AC3E}">
        <p14:creationId xmlns:p14="http://schemas.microsoft.com/office/powerpoint/2010/main" val="2793569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PROJE BAZLI TEŞVİK SİSTEMİ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tr-TR" sz="1500" b="0" i="0" u="none" strike="noStrike" kern="1200" cap="none" spc="0" normalizeH="0" baseline="0" noProof="0" dirty="0">
              <a:ln>
                <a:noFill/>
              </a:ln>
              <a:solidFill>
                <a:prstClr val="white"/>
              </a:solidFill>
              <a:effectLst/>
              <a:uLnTx/>
              <a:uFillTx/>
            </a:endParaRPr>
          </a:p>
        </p:txBody>
      </p:sp>
      <p:sp>
        <p:nvSpPr>
          <p:cNvPr id="6" name="Dikdörtgen 5">
            <a:extLst>
              <a:ext uri="{FF2B5EF4-FFF2-40B4-BE49-F238E27FC236}">
                <a16:creationId xmlns:a16="http://schemas.microsoft.com/office/drawing/2014/main" id="{0AAC819A-1D57-4436-A83A-F0ED96352880}"/>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Müracaat Toplama</a:t>
            </a:r>
          </a:p>
        </p:txBody>
      </p:sp>
      <p:graphicFrame>
        <p:nvGraphicFramePr>
          <p:cNvPr id="11" name="5 Diyagram">
            <a:extLst>
              <a:ext uri="{FF2B5EF4-FFF2-40B4-BE49-F238E27FC236}">
                <a16:creationId xmlns:a16="http://schemas.microsoft.com/office/drawing/2014/main" id="{960FE22A-3765-442C-8BE2-4D13C90A2452}"/>
              </a:ext>
            </a:extLst>
          </p:cNvPr>
          <p:cNvGraphicFramePr/>
          <p:nvPr>
            <p:extLst>
              <p:ext uri="{D42A27DB-BD31-4B8C-83A1-F6EECF244321}">
                <p14:modId xmlns:p14="http://schemas.microsoft.com/office/powerpoint/2010/main" val="478605563"/>
              </p:ext>
            </p:extLst>
          </p:nvPr>
        </p:nvGraphicFramePr>
        <p:xfrm>
          <a:off x="568960" y="2269947"/>
          <a:ext cx="11291346" cy="44315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20196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PROJE BAZLI TEŞVİK SİSTEMİ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tr-TR" sz="1500" b="0" i="0" u="none" strike="noStrike" kern="1200" cap="none" spc="0" normalizeH="0" baseline="0" noProof="0" dirty="0">
              <a:ln>
                <a:noFill/>
              </a:ln>
              <a:solidFill>
                <a:prstClr val="white"/>
              </a:solidFill>
              <a:effectLst/>
              <a:uLnTx/>
              <a:uFillTx/>
            </a:endParaRPr>
          </a:p>
        </p:txBody>
      </p:sp>
      <p:sp>
        <p:nvSpPr>
          <p:cNvPr id="6" name="Dikdörtgen 5">
            <a:extLst>
              <a:ext uri="{FF2B5EF4-FFF2-40B4-BE49-F238E27FC236}">
                <a16:creationId xmlns:a16="http://schemas.microsoft.com/office/drawing/2014/main" id="{0AAC819A-1D57-4436-A83A-F0ED96352880}"/>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Süreç</a:t>
            </a:r>
          </a:p>
        </p:txBody>
      </p:sp>
      <p:graphicFrame>
        <p:nvGraphicFramePr>
          <p:cNvPr id="9" name="Diyagram 8">
            <a:extLst>
              <a:ext uri="{FF2B5EF4-FFF2-40B4-BE49-F238E27FC236}">
                <a16:creationId xmlns:a16="http://schemas.microsoft.com/office/drawing/2014/main" id="{2B8BF018-3AC0-46A2-BE8E-0E0EC6F44D62}"/>
              </a:ext>
            </a:extLst>
          </p:cNvPr>
          <p:cNvGraphicFramePr/>
          <p:nvPr>
            <p:extLst>
              <p:ext uri="{D42A27DB-BD31-4B8C-83A1-F6EECF244321}">
                <p14:modId xmlns:p14="http://schemas.microsoft.com/office/powerpoint/2010/main" val="2347543603"/>
              </p:ext>
            </p:extLst>
          </p:nvPr>
        </p:nvGraphicFramePr>
        <p:xfrm>
          <a:off x="660400" y="1594805"/>
          <a:ext cx="11186160" cy="5218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8457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5" name="Metin kutusu 34">
            <a:extLst>
              <a:ext uri="{FF2B5EF4-FFF2-40B4-BE49-F238E27FC236}">
                <a16:creationId xmlns:a16="http://schemas.microsoft.com/office/drawing/2014/main" id="{E30629A5-F337-4B9F-A715-3CC230BCECFF}"/>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PROJE BAZLI TEŞVİK SİSTEMİ</a:t>
            </a:r>
          </a:p>
        </p:txBody>
      </p:sp>
      <p:pic>
        <p:nvPicPr>
          <p:cNvPr id="36" name="Resim 35">
            <a:extLst>
              <a:ext uri="{FF2B5EF4-FFF2-40B4-BE49-F238E27FC236}">
                <a16:creationId xmlns:a16="http://schemas.microsoft.com/office/drawing/2014/main" id="{41E417BB-6BFC-4510-9934-99890C197C14}"/>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37" name="Slayt Numarası Yer Tutucusu 2">
            <a:extLst>
              <a:ext uri="{FF2B5EF4-FFF2-40B4-BE49-F238E27FC236}">
                <a16:creationId xmlns:a16="http://schemas.microsoft.com/office/drawing/2014/main" id="{351F4FB6-4678-4CD7-9986-7F207C864256}"/>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tr-TR" sz="1500" b="0" i="0" u="none" strike="noStrike" kern="1200" cap="none" spc="0" normalizeH="0" baseline="0" noProof="0" dirty="0">
              <a:ln>
                <a:noFill/>
              </a:ln>
              <a:solidFill>
                <a:prstClr val="white"/>
              </a:solidFill>
              <a:effectLst/>
              <a:uLnTx/>
              <a:uFillTx/>
            </a:endParaRPr>
          </a:p>
        </p:txBody>
      </p:sp>
      <p:pic>
        <p:nvPicPr>
          <p:cNvPr id="38" name="Resim 37">
            <a:extLst>
              <a:ext uri="{FF2B5EF4-FFF2-40B4-BE49-F238E27FC236}">
                <a16:creationId xmlns:a16="http://schemas.microsoft.com/office/drawing/2014/main" id="{19FBF4D0-E727-4420-B63B-A88447635DD9}"/>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39" name="Slayt Numarası Yer Tutucusu 2">
            <a:extLst>
              <a:ext uri="{FF2B5EF4-FFF2-40B4-BE49-F238E27FC236}">
                <a16:creationId xmlns:a16="http://schemas.microsoft.com/office/drawing/2014/main" id="{2C757E7E-9A5C-4C61-86CB-3FF2CC87299B}"/>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59</a:t>
            </a:fld>
            <a:endParaRPr lang="tr-TR" dirty="0">
              <a:solidFill>
                <a:prstClr val="white"/>
              </a:solidFill>
            </a:endParaRPr>
          </a:p>
        </p:txBody>
      </p:sp>
      <p:sp>
        <p:nvSpPr>
          <p:cNvPr id="28" name="Dikdörtgen 27">
            <a:extLst>
              <a:ext uri="{FF2B5EF4-FFF2-40B4-BE49-F238E27FC236}">
                <a16:creationId xmlns:a16="http://schemas.microsoft.com/office/drawing/2014/main" id="{06EE62DE-F7B9-4B4C-A833-CAB1847E14FB}"/>
              </a:ext>
            </a:extLst>
          </p:cNvPr>
          <p:cNvSpPr/>
          <p:nvPr/>
        </p:nvSpPr>
        <p:spPr>
          <a:xfrm>
            <a:off x="0" y="5951861"/>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9" name="Tablo 28">
            <a:extLst>
              <a:ext uri="{FF2B5EF4-FFF2-40B4-BE49-F238E27FC236}">
                <a16:creationId xmlns:a16="http://schemas.microsoft.com/office/drawing/2014/main" id="{71886A01-C2DE-426B-B4EC-E1E4630EDB8F}"/>
              </a:ext>
            </a:extLst>
          </p:cNvPr>
          <p:cNvGraphicFramePr>
            <a:graphicFrameLocks noGrp="1"/>
          </p:cNvGraphicFramePr>
          <p:nvPr>
            <p:extLst>
              <p:ext uri="{D42A27DB-BD31-4B8C-83A1-F6EECF244321}">
                <p14:modId xmlns:p14="http://schemas.microsoft.com/office/powerpoint/2010/main" val="125408363"/>
              </p:ext>
            </p:extLst>
          </p:nvPr>
        </p:nvGraphicFramePr>
        <p:xfrm>
          <a:off x="7627066" y="5138225"/>
          <a:ext cx="3829050" cy="732015"/>
        </p:xfrm>
        <a:graphic>
          <a:graphicData uri="http://schemas.openxmlformats.org/drawingml/2006/table">
            <a:tbl>
              <a:tblPr firstRow="1" bandRow="1">
                <a:tableStyleId>{5C22544A-7EE6-4342-B048-85BDC9FD1C3A}</a:tableStyleId>
              </a:tblPr>
              <a:tblGrid>
                <a:gridCol w="2651000">
                  <a:extLst>
                    <a:ext uri="{9D8B030D-6E8A-4147-A177-3AD203B41FA5}">
                      <a16:colId xmlns:a16="http://schemas.microsoft.com/office/drawing/2014/main" val="2495110925"/>
                    </a:ext>
                  </a:extLst>
                </a:gridCol>
                <a:gridCol w="1178050">
                  <a:extLst>
                    <a:ext uri="{9D8B030D-6E8A-4147-A177-3AD203B41FA5}">
                      <a16:colId xmlns:a16="http://schemas.microsoft.com/office/drawing/2014/main" val="345174746"/>
                    </a:ext>
                  </a:extLst>
                </a:gridCol>
              </a:tblGrid>
              <a:tr h="276539">
                <a:tc gridSpan="2">
                  <a:txBody>
                    <a:bodyPr/>
                    <a:lstStyle/>
                    <a:p>
                      <a:pPr algn="ctr"/>
                      <a:r>
                        <a:rPr lang="tr-TR" sz="1100" dirty="0"/>
                        <a:t>MARDİN</a:t>
                      </a:r>
                    </a:p>
                  </a:txBody>
                  <a:tcPr/>
                </a:tc>
                <a:tc hMerge="1">
                  <a:txBody>
                    <a:bodyPr/>
                    <a:lstStyle/>
                    <a:p>
                      <a:endParaRPr lang="tr-TR" dirty="0"/>
                    </a:p>
                  </a:txBody>
                  <a:tcPr/>
                </a:tc>
                <a:extLst>
                  <a:ext uri="{0D108BD9-81ED-4DB2-BD59-A6C34878D82A}">
                    <a16:rowId xmlns:a16="http://schemas.microsoft.com/office/drawing/2014/main" val="2547543950"/>
                  </a:ext>
                </a:extLst>
              </a:tr>
              <a:tr h="455476">
                <a:tc>
                  <a:txBody>
                    <a:bodyPr/>
                    <a:lstStyle/>
                    <a:p>
                      <a:r>
                        <a:rPr lang="tr-TR" sz="1100" dirty="0"/>
                        <a:t>Metal Geri Kazanım ve Entegre Gübre Tesisi</a:t>
                      </a:r>
                    </a:p>
                  </a:txBody>
                  <a:tcPr/>
                </a:tc>
                <a:tc>
                  <a:txBody>
                    <a:bodyPr/>
                    <a:lstStyle/>
                    <a:p>
                      <a:r>
                        <a:rPr lang="tr-TR" sz="1100" dirty="0"/>
                        <a:t>2.884 Milyon TL</a:t>
                      </a:r>
                    </a:p>
                  </a:txBody>
                  <a:tcPr/>
                </a:tc>
                <a:extLst>
                  <a:ext uri="{0D108BD9-81ED-4DB2-BD59-A6C34878D82A}">
                    <a16:rowId xmlns:a16="http://schemas.microsoft.com/office/drawing/2014/main" val="2383111569"/>
                  </a:ext>
                </a:extLst>
              </a:tr>
            </a:tbl>
          </a:graphicData>
        </a:graphic>
      </p:graphicFrame>
      <p:graphicFrame>
        <p:nvGraphicFramePr>
          <p:cNvPr id="30" name="Tablo 29">
            <a:extLst>
              <a:ext uri="{FF2B5EF4-FFF2-40B4-BE49-F238E27FC236}">
                <a16:creationId xmlns:a16="http://schemas.microsoft.com/office/drawing/2014/main" id="{8F213F58-25C3-48F9-B9EE-41ECDA8F411C}"/>
              </a:ext>
            </a:extLst>
          </p:cNvPr>
          <p:cNvGraphicFramePr>
            <a:graphicFrameLocks noGrp="1"/>
          </p:cNvGraphicFramePr>
          <p:nvPr>
            <p:extLst>
              <p:ext uri="{D42A27DB-BD31-4B8C-83A1-F6EECF244321}">
                <p14:modId xmlns:p14="http://schemas.microsoft.com/office/powerpoint/2010/main" val="3279792408"/>
              </p:ext>
            </p:extLst>
          </p:nvPr>
        </p:nvGraphicFramePr>
        <p:xfrm>
          <a:off x="7621486" y="4022266"/>
          <a:ext cx="3840210" cy="596130"/>
        </p:xfrm>
        <a:graphic>
          <a:graphicData uri="http://schemas.openxmlformats.org/drawingml/2006/table">
            <a:tbl>
              <a:tblPr firstRow="1" bandRow="1">
                <a:tableStyleId>{5C22544A-7EE6-4342-B048-85BDC9FD1C3A}</a:tableStyleId>
              </a:tblPr>
              <a:tblGrid>
                <a:gridCol w="2658727">
                  <a:extLst>
                    <a:ext uri="{9D8B030D-6E8A-4147-A177-3AD203B41FA5}">
                      <a16:colId xmlns:a16="http://schemas.microsoft.com/office/drawing/2014/main" val="2495110925"/>
                    </a:ext>
                  </a:extLst>
                </a:gridCol>
                <a:gridCol w="1181483">
                  <a:extLst>
                    <a:ext uri="{9D8B030D-6E8A-4147-A177-3AD203B41FA5}">
                      <a16:colId xmlns:a16="http://schemas.microsoft.com/office/drawing/2014/main" val="345174746"/>
                    </a:ext>
                  </a:extLst>
                </a:gridCol>
              </a:tblGrid>
              <a:tr h="204638">
                <a:tc gridSpan="2">
                  <a:txBody>
                    <a:bodyPr/>
                    <a:lstStyle/>
                    <a:p>
                      <a:pPr algn="ctr"/>
                      <a:r>
                        <a:rPr lang="tr-TR" sz="1100" dirty="0"/>
                        <a:t>BİNGÖL</a:t>
                      </a:r>
                    </a:p>
                  </a:txBody>
                  <a:tcPr/>
                </a:tc>
                <a:tc hMerge="1">
                  <a:txBody>
                    <a:bodyPr/>
                    <a:lstStyle/>
                    <a:p>
                      <a:endParaRPr lang="tr-TR" dirty="0"/>
                    </a:p>
                  </a:txBody>
                  <a:tcPr/>
                </a:tc>
                <a:extLst>
                  <a:ext uri="{0D108BD9-81ED-4DB2-BD59-A6C34878D82A}">
                    <a16:rowId xmlns:a16="http://schemas.microsoft.com/office/drawing/2014/main" val="2547543950"/>
                  </a:ext>
                </a:extLst>
              </a:tr>
              <a:tr h="337050">
                <a:tc>
                  <a:txBody>
                    <a:bodyPr/>
                    <a:lstStyle/>
                    <a:p>
                      <a:r>
                        <a:rPr lang="tr-TR" sz="1100" dirty="0"/>
                        <a:t>Entegre Teknik Büyükbaş Hayvancılık</a:t>
                      </a:r>
                    </a:p>
                  </a:txBody>
                  <a:tcPr/>
                </a:tc>
                <a:tc>
                  <a:txBody>
                    <a:bodyPr/>
                    <a:lstStyle/>
                    <a:p>
                      <a:r>
                        <a:rPr lang="tr-TR" sz="1100" dirty="0"/>
                        <a:t>1.115 Milyon TL</a:t>
                      </a:r>
                    </a:p>
                  </a:txBody>
                  <a:tcPr/>
                </a:tc>
                <a:extLst>
                  <a:ext uri="{0D108BD9-81ED-4DB2-BD59-A6C34878D82A}">
                    <a16:rowId xmlns:a16="http://schemas.microsoft.com/office/drawing/2014/main" val="2383111569"/>
                  </a:ext>
                </a:extLst>
              </a:tr>
            </a:tbl>
          </a:graphicData>
        </a:graphic>
      </p:graphicFrame>
      <p:graphicFrame>
        <p:nvGraphicFramePr>
          <p:cNvPr id="31" name="Tablo 30">
            <a:extLst>
              <a:ext uri="{FF2B5EF4-FFF2-40B4-BE49-F238E27FC236}">
                <a16:creationId xmlns:a16="http://schemas.microsoft.com/office/drawing/2014/main" id="{3C69E01A-79A1-40FB-80F6-EB531048F312}"/>
              </a:ext>
            </a:extLst>
          </p:cNvPr>
          <p:cNvGraphicFramePr>
            <a:graphicFrameLocks noGrp="1"/>
          </p:cNvGraphicFramePr>
          <p:nvPr>
            <p:extLst>
              <p:ext uri="{D42A27DB-BD31-4B8C-83A1-F6EECF244321}">
                <p14:modId xmlns:p14="http://schemas.microsoft.com/office/powerpoint/2010/main" val="874964854"/>
              </p:ext>
            </p:extLst>
          </p:nvPr>
        </p:nvGraphicFramePr>
        <p:xfrm>
          <a:off x="453036" y="1729943"/>
          <a:ext cx="3380733" cy="1008686"/>
        </p:xfrm>
        <a:graphic>
          <a:graphicData uri="http://schemas.openxmlformats.org/drawingml/2006/table">
            <a:tbl>
              <a:tblPr firstRow="1" bandRow="1">
                <a:tableStyleId>{5C22544A-7EE6-4342-B048-85BDC9FD1C3A}</a:tableStyleId>
              </a:tblPr>
              <a:tblGrid>
                <a:gridCol w="2340612">
                  <a:extLst>
                    <a:ext uri="{9D8B030D-6E8A-4147-A177-3AD203B41FA5}">
                      <a16:colId xmlns:a16="http://schemas.microsoft.com/office/drawing/2014/main" val="2495110925"/>
                    </a:ext>
                  </a:extLst>
                </a:gridCol>
                <a:gridCol w="1040121">
                  <a:extLst>
                    <a:ext uri="{9D8B030D-6E8A-4147-A177-3AD203B41FA5}">
                      <a16:colId xmlns:a16="http://schemas.microsoft.com/office/drawing/2014/main" val="345174746"/>
                    </a:ext>
                  </a:extLst>
                </a:gridCol>
              </a:tblGrid>
              <a:tr h="242654">
                <a:tc gridSpan="2">
                  <a:txBody>
                    <a:bodyPr/>
                    <a:lstStyle/>
                    <a:p>
                      <a:pPr algn="ctr"/>
                      <a:r>
                        <a:rPr lang="tr-TR" sz="1100" dirty="0"/>
                        <a:t>İSTANBUL</a:t>
                      </a:r>
                    </a:p>
                  </a:txBody>
                  <a:tcPr/>
                </a:tc>
                <a:tc hMerge="1">
                  <a:txBody>
                    <a:bodyPr/>
                    <a:lstStyle/>
                    <a:p>
                      <a:endParaRPr lang="tr-TR" dirty="0"/>
                    </a:p>
                  </a:txBody>
                  <a:tcPr/>
                </a:tc>
                <a:extLst>
                  <a:ext uri="{0D108BD9-81ED-4DB2-BD59-A6C34878D82A}">
                    <a16:rowId xmlns:a16="http://schemas.microsoft.com/office/drawing/2014/main" val="2547543950"/>
                  </a:ext>
                </a:extLst>
              </a:tr>
              <a:tr h="399666">
                <a:tc>
                  <a:txBody>
                    <a:bodyPr/>
                    <a:lstStyle/>
                    <a:p>
                      <a:r>
                        <a:rPr lang="tr-TR" sz="1100" dirty="0"/>
                        <a:t>Muhtelif </a:t>
                      </a:r>
                      <a:r>
                        <a:rPr lang="tr-TR" sz="1100" dirty="0" err="1"/>
                        <a:t>Kateter</a:t>
                      </a:r>
                      <a:r>
                        <a:rPr lang="tr-TR" sz="1100" dirty="0"/>
                        <a:t>, İlaçlı </a:t>
                      </a:r>
                      <a:r>
                        <a:rPr lang="tr-TR" sz="1100" dirty="0" err="1"/>
                        <a:t>Stent</a:t>
                      </a:r>
                      <a:r>
                        <a:rPr lang="tr-TR" sz="1100" dirty="0"/>
                        <a:t> ve Kalp Kapakçığı üretimi</a:t>
                      </a:r>
                    </a:p>
                  </a:txBody>
                  <a:tcPr/>
                </a:tc>
                <a:tc>
                  <a:txBody>
                    <a:bodyPr/>
                    <a:lstStyle/>
                    <a:p>
                      <a:r>
                        <a:rPr lang="tr-TR" sz="1100" dirty="0"/>
                        <a:t>1.744 Milyon TL</a:t>
                      </a:r>
                    </a:p>
                  </a:txBody>
                  <a:tcPr/>
                </a:tc>
                <a:extLst>
                  <a:ext uri="{0D108BD9-81ED-4DB2-BD59-A6C34878D82A}">
                    <a16:rowId xmlns:a16="http://schemas.microsoft.com/office/drawing/2014/main" val="2383111569"/>
                  </a:ext>
                </a:extLst>
              </a:tr>
              <a:tr h="322886">
                <a:tc>
                  <a:txBody>
                    <a:bodyPr/>
                    <a:lstStyle/>
                    <a:p>
                      <a:r>
                        <a:rPr lang="tr-TR" sz="1100" dirty="0"/>
                        <a:t>İnsansız Hava Aracı Üretimi</a:t>
                      </a:r>
                    </a:p>
                  </a:txBody>
                  <a:tcPr/>
                </a:tc>
                <a:tc>
                  <a:txBody>
                    <a:bodyPr/>
                    <a:lstStyle/>
                    <a:p>
                      <a:r>
                        <a:rPr lang="tr-TR" sz="1100" dirty="0"/>
                        <a:t>600 Milyon TL</a:t>
                      </a:r>
                    </a:p>
                  </a:txBody>
                  <a:tcPr/>
                </a:tc>
                <a:extLst>
                  <a:ext uri="{0D108BD9-81ED-4DB2-BD59-A6C34878D82A}">
                    <a16:rowId xmlns:a16="http://schemas.microsoft.com/office/drawing/2014/main" val="1067676566"/>
                  </a:ext>
                </a:extLst>
              </a:tr>
            </a:tbl>
          </a:graphicData>
        </a:graphic>
      </p:graphicFrame>
      <p:cxnSp>
        <p:nvCxnSpPr>
          <p:cNvPr id="32" name="Düz Bağlayıcı 31">
            <a:extLst>
              <a:ext uri="{FF2B5EF4-FFF2-40B4-BE49-F238E27FC236}">
                <a16:creationId xmlns:a16="http://schemas.microsoft.com/office/drawing/2014/main" id="{FBD1F59E-CA31-48C6-BD32-E46C7307DE3C}"/>
              </a:ext>
            </a:extLst>
          </p:cNvPr>
          <p:cNvCxnSpPr>
            <a:cxnSpLocks/>
            <a:endCxn id="31" idx="2"/>
          </p:cNvCxnSpPr>
          <p:nvPr/>
        </p:nvCxnSpPr>
        <p:spPr>
          <a:xfrm flipH="1" flipV="1">
            <a:off x="2143402" y="2738629"/>
            <a:ext cx="108128" cy="326934"/>
          </a:xfrm>
          <a:prstGeom prst="line">
            <a:avLst/>
          </a:prstGeom>
          <a:ln/>
        </p:spPr>
        <p:style>
          <a:lnRef idx="1">
            <a:schemeClr val="dk1"/>
          </a:lnRef>
          <a:fillRef idx="0">
            <a:schemeClr val="dk1"/>
          </a:fillRef>
          <a:effectRef idx="0">
            <a:schemeClr val="dk1"/>
          </a:effectRef>
          <a:fontRef idx="minor">
            <a:schemeClr val="tx1"/>
          </a:fontRef>
        </p:style>
      </p:cxnSp>
      <p:graphicFrame>
        <p:nvGraphicFramePr>
          <p:cNvPr id="33" name="Tablo 32">
            <a:extLst>
              <a:ext uri="{FF2B5EF4-FFF2-40B4-BE49-F238E27FC236}">
                <a16:creationId xmlns:a16="http://schemas.microsoft.com/office/drawing/2014/main" id="{1AA2650D-F41A-432A-A4F4-CCDD63CF1E45}"/>
              </a:ext>
            </a:extLst>
          </p:cNvPr>
          <p:cNvGraphicFramePr>
            <a:graphicFrameLocks noGrp="1"/>
          </p:cNvGraphicFramePr>
          <p:nvPr>
            <p:extLst>
              <p:ext uri="{D42A27DB-BD31-4B8C-83A1-F6EECF244321}">
                <p14:modId xmlns:p14="http://schemas.microsoft.com/office/powerpoint/2010/main" val="3911830886"/>
              </p:ext>
            </p:extLst>
          </p:nvPr>
        </p:nvGraphicFramePr>
        <p:xfrm>
          <a:off x="4106177" y="3101688"/>
          <a:ext cx="3225122" cy="2470460"/>
        </p:xfrm>
        <a:graphic>
          <a:graphicData uri="http://schemas.openxmlformats.org/drawingml/2006/table">
            <a:tbl>
              <a:tblPr firstRow="1" bandRow="1">
                <a:tableStyleId>{5C22544A-7EE6-4342-B048-85BDC9FD1C3A}</a:tableStyleId>
              </a:tblPr>
              <a:tblGrid>
                <a:gridCol w="2009397">
                  <a:extLst>
                    <a:ext uri="{9D8B030D-6E8A-4147-A177-3AD203B41FA5}">
                      <a16:colId xmlns:a16="http://schemas.microsoft.com/office/drawing/2014/main" val="2495110925"/>
                    </a:ext>
                  </a:extLst>
                </a:gridCol>
                <a:gridCol w="1215725">
                  <a:extLst>
                    <a:ext uri="{9D8B030D-6E8A-4147-A177-3AD203B41FA5}">
                      <a16:colId xmlns:a16="http://schemas.microsoft.com/office/drawing/2014/main" val="345174746"/>
                    </a:ext>
                  </a:extLst>
                </a:gridCol>
              </a:tblGrid>
              <a:tr h="164893">
                <a:tc gridSpan="2">
                  <a:txBody>
                    <a:bodyPr/>
                    <a:lstStyle/>
                    <a:p>
                      <a:pPr algn="ctr"/>
                      <a:r>
                        <a:rPr lang="tr-TR" sz="1100" dirty="0"/>
                        <a:t>BURSA</a:t>
                      </a:r>
                    </a:p>
                  </a:txBody>
                  <a:tcPr/>
                </a:tc>
                <a:tc hMerge="1">
                  <a:txBody>
                    <a:bodyPr/>
                    <a:lstStyle/>
                    <a:p>
                      <a:endParaRPr lang="tr-TR" dirty="0"/>
                    </a:p>
                  </a:txBody>
                  <a:tcPr/>
                </a:tc>
                <a:extLst>
                  <a:ext uri="{0D108BD9-81ED-4DB2-BD59-A6C34878D82A}">
                    <a16:rowId xmlns:a16="http://schemas.microsoft.com/office/drawing/2014/main" val="2547543950"/>
                  </a:ext>
                </a:extLst>
              </a:tr>
              <a:tr h="271588">
                <a:tc>
                  <a:txBody>
                    <a:bodyPr/>
                    <a:lstStyle/>
                    <a:p>
                      <a:r>
                        <a:rPr lang="tr-TR" sz="1100" dirty="0" err="1"/>
                        <a:t>Hibrit</a:t>
                      </a:r>
                      <a:r>
                        <a:rPr lang="tr-TR" sz="1100" dirty="0"/>
                        <a:t> Motor Üretimi</a:t>
                      </a:r>
                    </a:p>
                  </a:txBody>
                  <a:tcPr/>
                </a:tc>
                <a:tc>
                  <a:txBody>
                    <a:bodyPr/>
                    <a:lstStyle/>
                    <a:p>
                      <a:r>
                        <a:rPr lang="tr-TR" sz="1100" dirty="0"/>
                        <a:t>520 Milyon TL</a:t>
                      </a:r>
                    </a:p>
                  </a:txBody>
                  <a:tcPr/>
                </a:tc>
                <a:extLst>
                  <a:ext uri="{0D108BD9-81ED-4DB2-BD59-A6C34878D82A}">
                    <a16:rowId xmlns:a16="http://schemas.microsoft.com/office/drawing/2014/main" val="2383111569"/>
                  </a:ext>
                </a:extLst>
              </a:tr>
              <a:tr h="271588">
                <a:tc>
                  <a:txBody>
                    <a:bodyPr/>
                    <a:lstStyle/>
                    <a:p>
                      <a:r>
                        <a:rPr lang="tr-TR" sz="1100" dirty="0"/>
                        <a:t>Yeni Nesil Yüksek Basınçlı Benzinli Enjektör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dirty="0"/>
                        <a:t>1.240</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100" dirty="0"/>
                        <a:t>Milyon TL</a:t>
                      </a:r>
                    </a:p>
                  </a:txBody>
                  <a:tcPr/>
                </a:tc>
                <a:extLst>
                  <a:ext uri="{0D108BD9-81ED-4DB2-BD59-A6C34878D82A}">
                    <a16:rowId xmlns:a16="http://schemas.microsoft.com/office/drawing/2014/main" val="318821626"/>
                  </a:ext>
                </a:extLst>
              </a:tr>
              <a:tr h="271588">
                <a:tc>
                  <a:txBody>
                    <a:bodyPr/>
                    <a:lstStyle/>
                    <a:p>
                      <a:r>
                        <a:rPr lang="tr-TR" sz="1100" dirty="0"/>
                        <a:t>Yüksek Alaşımlı Dövme Çelik Ürünleri Üretimi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dirty="0"/>
                        <a:t>852 Milyon TL</a:t>
                      </a:r>
                    </a:p>
                  </a:txBody>
                  <a:tcPr/>
                </a:tc>
                <a:extLst>
                  <a:ext uri="{0D108BD9-81ED-4DB2-BD59-A6C34878D82A}">
                    <a16:rowId xmlns:a16="http://schemas.microsoft.com/office/drawing/2014/main" val="2602608675"/>
                  </a:ext>
                </a:extLst>
              </a:tr>
              <a:tr h="271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dirty="0"/>
                        <a:t>Elektrikli Otomobil Üretimi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dirty="0"/>
                        <a:t>22 Milyar TL</a:t>
                      </a:r>
                    </a:p>
                  </a:txBody>
                  <a:tcPr/>
                </a:tc>
                <a:extLst>
                  <a:ext uri="{0D108BD9-81ED-4DB2-BD59-A6C34878D82A}">
                    <a16:rowId xmlns:a16="http://schemas.microsoft.com/office/drawing/2014/main" val="1728112464"/>
                  </a:ext>
                </a:extLst>
              </a:tr>
              <a:tr h="271588">
                <a:tc>
                  <a:txBody>
                    <a:bodyPr/>
                    <a:lstStyle/>
                    <a:p>
                      <a:r>
                        <a:rPr lang="tr-TR" sz="1100" dirty="0"/>
                        <a:t>Üre Gübresi Üretimi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dirty="0"/>
                        <a:t>1.500 Milyon TL</a:t>
                      </a:r>
                    </a:p>
                  </a:txBody>
                  <a:tcPr/>
                </a:tc>
                <a:extLst>
                  <a:ext uri="{0D108BD9-81ED-4DB2-BD59-A6C34878D82A}">
                    <a16:rowId xmlns:a16="http://schemas.microsoft.com/office/drawing/2014/main" val="3464342283"/>
                  </a:ext>
                </a:extLst>
              </a:tr>
              <a:tr h="271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dirty="0"/>
                        <a:t>Petrokimya Üretim Tesisi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dirty="0"/>
                        <a:t>596 Milyon TL</a:t>
                      </a:r>
                    </a:p>
                  </a:txBody>
                  <a:tcPr/>
                </a:tc>
                <a:extLst>
                  <a:ext uri="{0D108BD9-81ED-4DB2-BD59-A6C34878D82A}">
                    <a16:rowId xmlns:a16="http://schemas.microsoft.com/office/drawing/2014/main" val="3299051479"/>
                  </a:ext>
                </a:extLst>
              </a:tr>
              <a:tr h="2715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dirty="0"/>
                        <a:t>Batarya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dirty="0"/>
                        <a:t>30 Milyar TL</a:t>
                      </a:r>
                    </a:p>
                  </a:txBody>
                  <a:tcPr/>
                </a:tc>
                <a:extLst>
                  <a:ext uri="{0D108BD9-81ED-4DB2-BD59-A6C34878D82A}">
                    <a16:rowId xmlns:a16="http://schemas.microsoft.com/office/drawing/2014/main" val="3781128215"/>
                  </a:ext>
                </a:extLst>
              </a:tr>
            </a:tbl>
          </a:graphicData>
        </a:graphic>
      </p:graphicFrame>
      <p:graphicFrame>
        <p:nvGraphicFramePr>
          <p:cNvPr id="34" name="Tablo 33">
            <a:extLst>
              <a:ext uri="{FF2B5EF4-FFF2-40B4-BE49-F238E27FC236}">
                <a16:creationId xmlns:a16="http://schemas.microsoft.com/office/drawing/2014/main" id="{837217C8-1117-4A93-A8E8-B851BF0CC0B9}"/>
              </a:ext>
            </a:extLst>
          </p:cNvPr>
          <p:cNvGraphicFramePr>
            <a:graphicFrameLocks noGrp="1"/>
          </p:cNvGraphicFramePr>
          <p:nvPr>
            <p:extLst>
              <p:ext uri="{D42A27DB-BD31-4B8C-83A1-F6EECF244321}">
                <p14:modId xmlns:p14="http://schemas.microsoft.com/office/powerpoint/2010/main" val="686650516"/>
              </p:ext>
            </p:extLst>
          </p:nvPr>
        </p:nvGraphicFramePr>
        <p:xfrm>
          <a:off x="7614180" y="4606033"/>
          <a:ext cx="3840210" cy="541687"/>
        </p:xfrm>
        <a:graphic>
          <a:graphicData uri="http://schemas.openxmlformats.org/drawingml/2006/table">
            <a:tbl>
              <a:tblPr firstRow="1" bandRow="1">
                <a:tableStyleId>{5C22544A-7EE6-4342-B048-85BDC9FD1C3A}</a:tableStyleId>
              </a:tblPr>
              <a:tblGrid>
                <a:gridCol w="2670723">
                  <a:extLst>
                    <a:ext uri="{9D8B030D-6E8A-4147-A177-3AD203B41FA5}">
                      <a16:colId xmlns:a16="http://schemas.microsoft.com/office/drawing/2014/main" val="2495110925"/>
                    </a:ext>
                  </a:extLst>
                </a:gridCol>
                <a:gridCol w="1169487">
                  <a:extLst>
                    <a:ext uri="{9D8B030D-6E8A-4147-A177-3AD203B41FA5}">
                      <a16:colId xmlns:a16="http://schemas.microsoft.com/office/drawing/2014/main" val="345174746"/>
                    </a:ext>
                  </a:extLst>
                </a:gridCol>
              </a:tblGrid>
              <a:tr h="171583">
                <a:tc gridSpan="2">
                  <a:txBody>
                    <a:bodyPr/>
                    <a:lstStyle/>
                    <a:p>
                      <a:pPr algn="ctr"/>
                      <a:r>
                        <a:rPr lang="tr-TR" sz="1100" dirty="0"/>
                        <a:t>KAHRAMANMARAŞ</a:t>
                      </a:r>
                    </a:p>
                  </a:txBody>
                  <a:tcPr/>
                </a:tc>
                <a:tc hMerge="1">
                  <a:txBody>
                    <a:bodyPr/>
                    <a:lstStyle/>
                    <a:p>
                      <a:endParaRPr lang="tr-TR" dirty="0"/>
                    </a:p>
                  </a:txBody>
                  <a:tcPr/>
                </a:tc>
                <a:extLst>
                  <a:ext uri="{0D108BD9-81ED-4DB2-BD59-A6C34878D82A}">
                    <a16:rowId xmlns:a16="http://schemas.microsoft.com/office/drawing/2014/main" val="2547543950"/>
                  </a:ext>
                </a:extLst>
              </a:tr>
              <a:tr h="282607">
                <a:tc>
                  <a:txBody>
                    <a:bodyPr/>
                    <a:lstStyle/>
                    <a:p>
                      <a:r>
                        <a:rPr lang="tr-TR" sz="1100" dirty="0"/>
                        <a:t>Ham Petrol İşleme Rafinerisi</a:t>
                      </a:r>
                    </a:p>
                  </a:txBody>
                  <a:tcPr/>
                </a:tc>
                <a:tc>
                  <a:txBody>
                    <a:bodyPr/>
                    <a:lstStyle/>
                    <a:p>
                      <a:r>
                        <a:rPr lang="tr-TR" sz="1100" dirty="0"/>
                        <a:t>3.472 Milyon TL</a:t>
                      </a:r>
                    </a:p>
                  </a:txBody>
                  <a:tcPr/>
                </a:tc>
                <a:extLst>
                  <a:ext uri="{0D108BD9-81ED-4DB2-BD59-A6C34878D82A}">
                    <a16:rowId xmlns:a16="http://schemas.microsoft.com/office/drawing/2014/main" val="2383111569"/>
                  </a:ext>
                </a:extLst>
              </a:tr>
            </a:tbl>
          </a:graphicData>
        </a:graphic>
      </p:graphicFrame>
      <p:cxnSp>
        <p:nvCxnSpPr>
          <p:cNvPr id="61" name="Düz Bağlayıcı 60">
            <a:extLst>
              <a:ext uri="{FF2B5EF4-FFF2-40B4-BE49-F238E27FC236}">
                <a16:creationId xmlns:a16="http://schemas.microsoft.com/office/drawing/2014/main" id="{2E89C106-522E-4ED0-AFFD-E566A3D273E5}"/>
              </a:ext>
            </a:extLst>
          </p:cNvPr>
          <p:cNvCxnSpPr>
            <a:cxnSpLocks/>
            <a:endCxn id="62" idx="0"/>
          </p:cNvCxnSpPr>
          <p:nvPr/>
        </p:nvCxnSpPr>
        <p:spPr>
          <a:xfrm flipH="1">
            <a:off x="2141249" y="5180763"/>
            <a:ext cx="519526" cy="451537"/>
          </a:xfrm>
          <a:prstGeom prst="line">
            <a:avLst/>
          </a:prstGeom>
          <a:ln/>
        </p:spPr>
        <p:style>
          <a:lnRef idx="1">
            <a:schemeClr val="dk1"/>
          </a:lnRef>
          <a:fillRef idx="0">
            <a:schemeClr val="dk1"/>
          </a:fillRef>
          <a:effectRef idx="0">
            <a:schemeClr val="dk1"/>
          </a:effectRef>
          <a:fontRef idx="minor">
            <a:schemeClr val="tx1"/>
          </a:fontRef>
        </p:style>
      </p:cxnSp>
      <p:graphicFrame>
        <p:nvGraphicFramePr>
          <p:cNvPr id="62" name="Tablo 61">
            <a:extLst>
              <a:ext uri="{FF2B5EF4-FFF2-40B4-BE49-F238E27FC236}">
                <a16:creationId xmlns:a16="http://schemas.microsoft.com/office/drawing/2014/main" id="{BBF7BA3B-A118-4B6A-85D2-3761852AA802}"/>
              </a:ext>
            </a:extLst>
          </p:cNvPr>
          <p:cNvGraphicFramePr>
            <a:graphicFrameLocks noGrp="1"/>
          </p:cNvGraphicFramePr>
          <p:nvPr>
            <p:extLst>
              <p:ext uri="{D42A27DB-BD31-4B8C-83A1-F6EECF244321}">
                <p14:modId xmlns:p14="http://schemas.microsoft.com/office/powerpoint/2010/main" val="3743100818"/>
              </p:ext>
            </p:extLst>
          </p:nvPr>
        </p:nvGraphicFramePr>
        <p:xfrm>
          <a:off x="480338" y="5632300"/>
          <a:ext cx="3321822" cy="1135965"/>
        </p:xfrm>
        <a:graphic>
          <a:graphicData uri="http://schemas.openxmlformats.org/drawingml/2006/table">
            <a:tbl>
              <a:tblPr firstRow="1" bandRow="1">
                <a:tableStyleId>{5C22544A-7EE6-4342-B048-85BDC9FD1C3A}</a:tableStyleId>
              </a:tblPr>
              <a:tblGrid>
                <a:gridCol w="2086303">
                  <a:extLst>
                    <a:ext uri="{9D8B030D-6E8A-4147-A177-3AD203B41FA5}">
                      <a16:colId xmlns:a16="http://schemas.microsoft.com/office/drawing/2014/main" val="2495110925"/>
                    </a:ext>
                  </a:extLst>
                </a:gridCol>
                <a:gridCol w="1235519">
                  <a:extLst>
                    <a:ext uri="{9D8B030D-6E8A-4147-A177-3AD203B41FA5}">
                      <a16:colId xmlns:a16="http://schemas.microsoft.com/office/drawing/2014/main" val="345174746"/>
                    </a:ext>
                  </a:extLst>
                </a:gridCol>
              </a:tblGrid>
              <a:tr h="249392">
                <a:tc gridSpan="2">
                  <a:txBody>
                    <a:bodyPr/>
                    <a:lstStyle/>
                    <a:p>
                      <a:pPr algn="ctr"/>
                      <a:r>
                        <a:rPr lang="tr-TR" sz="1100" dirty="0"/>
                        <a:t>ADANA</a:t>
                      </a:r>
                    </a:p>
                  </a:txBody>
                  <a:tcPr/>
                </a:tc>
                <a:tc hMerge="1">
                  <a:txBody>
                    <a:bodyPr/>
                    <a:lstStyle/>
                    <a:p>
                      <a:endParaRPr lang="tr-TR" dirty="0"/>
                    </a:p>
                  </a:txBody>
                  <a:tcPr/>
                </a:tc>
                <a:extLst>
                  <a:ext uri="{0D108BD9-81ED-4DB2-BD59-A6C34878D82A}">
                    <a16:rowId xmlns:a16="http://schemas.microsoft.com/office/drawing/2014/main" val="2547543950"/>
                  </a:ext>
                </a:extLst>
              </a:tr>
              <a:tr h="249392">
                <a:tc>
                  <a:txBody>
                    <a:bodyPr/>
                    <a:lstStyle/>
                    <a:p>
                      <a:r>
                        <a:rPr lang="tr-TR" sz="1100" dirty="0"/>
                        <a:t>Petrokimya Üretim Tesisi</a:t>
                      </a:r>
                    </a:p>
                  </a:txBody>
                  <a:tcPr/>
                </a:tc>
                <a:tc>
                  <a:txBody>
                    <a:bodyPr/>
                    <a:lstStyle/>
                    <a:p>
                      <a:r>
                        <a:rPr lang="tr-TR" sz="1100" dirty="0"/>
                        <a:t>1.509 Milyon TL</a:t>
                      </a:r>
                    </a:p>
                  </a:txBody>
                  <a:tcPr/>
                </a:tc>
                <a:extLst>
                  <a:ext uri="{0D108BD9-81ED-4DB2-BD59-A6C34878D82A}">
                    <a16:rowId xmlns:a16="http://schemas.microsoft.com/office/drawing/2014/main" val="2383111569"/>
                  </a:ext>
                </a:extLst>
              </a:tr>
              <a:tr h="249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dirty="0"/>
                        <a:t>Petrokimya Üretim Tesisi</a:t>
                      </a:r>
                    </a:p>
                  </a:txBody>
                  <a:tcPr/>
                </a:tc>
                <a:tc>
                  <a:txBody>
                    <a:bodyPr/>
                    <a:lstStyle/>
                    <a:p>
                      <a:r>
                        <a:rPr lang="tr-TR" sz="1100" dirty="0"/>
                        <a:t>11.272 Milyon TL</a:t>
                      </a:r>
                    </a:p>
                  </a:txBody>
                  <a:tcPr/>
                </a:tc>
                <a:extLst>
                  <a:ext uri="{0D108BD9-81ED-4DB2-BD59-A6C34878D82A}">
                    <a16:rowId xmlns:a16="http://schemas.microsoft.com/office/drawing/2014/main" val="3351468433"/>
                  </a:ext>
                </a:extLst>
              </a:tr>
              <a:tr h="3587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dirty="0"/>
                        <a:t>Petrokimya Üretim Tesisi</a:t>
                      </a:r>
                    </a:p>
                  </a:txBody>
                  <a:tcPr/>
                </a:tc>
                <a:tc>
                  <a:txBody>
                    <a:bodyPr/>
                    <a:lstStyle/>
                    <a:p>
                      <a:r>
                        <a:rPr lang="tr-TR" sz="1100" dirty="0"/>
                        <a:t>8.225 Milyon TL</a:t>
                      </a:r>
                    </a:p>
                  </a:txBody>
                  <a:tcPr/>
                </a:tc>
                <a:extLst>
                  <a:ext uri="{0D108BD9-81ED-4DB2-BD59-A6C34878D82A}">
                    <a16:rowId xmlns:a16="http://schemas.microsoft.com/office/drawing/2014/main" val="3264378260"/>
                  </a:ext>
                </a:extLst>
              </a:tr>
            </a:tbl>
          </a:graphicData>
        </a:graphic>
      </p:graphicFrame>
      <p:graphicFrame>
        <p:nvGraphicFramePr>
          <p:cNvPr id="63" name="Tablo 62">
            <a:extLst>
              <a:ext uri="{FF2B5EF4-FFF2-40B4-BE49-F238E27FC236}">
                <a16:creationId xmlns:a16="http://schemas.microsoft.com/office/drawing/2014/main" id="{8615A13F-FB75-443B-8D8C-7E13FDA8070A}"/>
              </a:ext>
            </a:extLst>
          </p:cNvPr>
          <p:cNvGraphicFramePr>
            <a:graphicFrameLocks noGrp="1"/>
          </p:cNvGraphicFramePr>
          <p:nvPr>
            <p:extLst>
              <p:ext uri="{D42A27DB-BD31-4B8C-83A1-F6EECF244321}">
                <p14:modId xmlns:p14="http://schemas.microsoft.com/office/powerpoint/2010/main" val="3677758978"/>
              </p:ext>
            </p:extLst>
          </p:nvPr>
        </p:nvGraphicFramePr>
        <p:xfrm>
          <a:off x="4037584" y="5512879"/>
          <a:ext cx="3220324" cy="777240"/>
        </p:xfrm>
        <a:graphic>
          <a:graphicData uri="http://schemas.openxmlformats.org/drawingml/2006/table">
            <a:tbl>
              <a:tblPr firstRow="1" bandRow="1">
                <a:tableStyleId>{5C22544A-7EE6-4342-B048-85BDC9FD1C3A}</a:tableStyleId>
              </a:tblPr>
              <a:tblGrid>
                <a:gridCol w="2022555">
                  <a:extLst>
                    <a:ext uri="{9D8B030D-6E8A-4147-A177-3AD203B41FA5}">
                      <a16:colId xmlns:a16="http://schemas.microsoft.com/office/drawing/2014/main" val="2495110925"/>
                    </a:ext>
                  </a:extLst>
                </a:gridCol>
                <a:gridCol w="1197769">
                  <a:extLst>
                    <a:ext uri="{9D8B030D-6E8A-4147-A177-3AD203B41FA5}">
                      <a16:colId xmlns:a16="http://schemas.microsoft.com/office/drawing/2014/main" val="345174746"/>
                    </a:ext>
                  </a:extLst>
                </a:gridCol>
              </a:tblGrid>
              <a:tr h="230076">
                <a:tc gridSpan="2">
                  <a:txBody>
                    <a:bodyPr/>
                    <a:lstStyle/>
                    <a:p>
                      <a:pPr algn="ctr"/>
                      <a:r>
                        <a:rPr lang="tr-TR" sz="1100" dirty="0"/>
                        <a:t>KAYSERİ</a:t>
                      </a:r>
                    </a:p>
                  </a:txBody>
                  <a:tcPr/>
                </a:tc>
                <a:tc hMerge="1">
                  <a:txBody>
                    <a:bodyPr/>
                    <a:lstStyle/>
                    <a:p>
                      <a:endParaRPr lang="tr-TR" dirty="0"/>
                    </a:p>
                  </a:txBody>
                  <a:tcPr/>
                </a:tc>
                <a:extLst>
                  <a:ext uri="{0D108BD9-81ED-4DB2-BD59-A6C34878D82A}">
                    <a16:rowId xmlns:a16="http://schemas.microsoft.com/office/drawing/2014/main" val="2547543950"/>
                  </a:ext>
                </a:extLst>
              </a:tr>
              <a:tr h="250969">
                <a:tc>
                  <a:txBody>
                    <a:bodyPr/>
                    <a:lstStyle/>
                    <a:p>
                      <a:r>
                        <a:rPr lang="tr-TR" sz="1100" dirty="0"/>
                        <a:t>Çinko külçe</a:t>
                      </a:r>
                    </a:p>
                  </a:txBody>
                  <a:tcPr/>
                </a:tc>
                <a:tc>
                  <a:txBody>
                    <a:bodyPr/>
                    <a:lstStyle/>
                    <a:p>
                      <a:r>
                        <a:rPr lang="tr-TR" sz="1100" dirty="0"/>
                        <a:t>1.101 Milyon TL</a:t>
                      </a:r>
                    </a:p>
                  </a:txBody>
                  <a:tcPr/>
                </a:tc>
                <a:extLst>
                  <a:ext uri="{0D108BD9-81ED-4DB2-BD59-A6C34878D82A}">
                    <a16:rowId xmlns:a16="http://schemas.microsoft.com/office/drawing/2014/main" val="2383111569"/>
                  </a:ext>
                </a:extLst>
              </a:tr>
              <a:tr h="250969">
                <a:tc>
                  <a:txBody>
                    <a:bodyPr/>
                    <a:lstStyle/>
                    <a:p>
                      <a:r>
                        <a:rPr lang="tr-TR" sz="1100" dirty="0"/>
                        <a:t>Batarya</a:t>
                      </a:r>
                    </a:p>
                  </a:txBody>
                  <a:tcPr/>
                </a:tc>
                <a:tc>
                  <a:txBody>
                    <a:bodyPr/>
                    <a:lstStyle/>
                    <a:p>
                      <a:r>
                        <a:rPr lang="tr-TR" sz="1100" dirty="0"/>
                        <a:t>723 Milyon TL</a:t>
                      </a:r>
                    </a:p>
                  </a:txBody>
                  <a:tcPr/>
                </a:tc>
                <a:extLst>
                  <a:ext uri="{0D108BD9-81ED-4DB2-BD59-A6C34878D82A}">
                    <a16:rowId xmlns:a16="http://schemas.microsoft.com/office/drawing/2014/main" val="3518105208"/>
                  </a:ext>
                </a:extLst>
              </a:tr>
            </a:tbl>
          </a:graphicData>
        </a:graphic>
      </p:graphicFrame>
      <p:cxnSp>
        <p:nvCxnSpPr>
          <p:cNvPr id="64" name="Düz Bağlayıcı 63">
            <a:extLst>
              <a:ext uri="{FF2B5EF4-FFF2-40B4-BE49-F238E27FC236}">
                <a16:creationId xmlns:a16="http://schemas.microsoft.com/office/drawing/2014/main" id="{258984CB-4AF0-4622-A411-BC2B4D252656}"/>
              </a:ext>
            </a:extLst>
          </p:cNvPr>
          <p:cNvCxnSpPr>
            <a:cxnSpLocks/>
            <a:endCxn id="65" idx="3"/>
          </p:cNvCxnSpPr>
          <p:nvPr/>
        </p:nvCxnSpPr>
        <p:spPr>
          <a:xfrm flipV="1">
            <a:off x="2856621" y="3605046"/>
            <a:ext cx="977148" cy="60983"/>
          </a:xfrm>
          <a:prstGeom prst="line">
            <a:avLst/>
          </a:prstGeom>
          <a:ln/>
        </p:spPr>
        <p:style>
          <a:lnRef idx="1">
            <a:schemeClr val="dk1"/>
          </a:lnRef>
          <a:fillRef idx="0">
            <a:schemeClr val="dk1"/>
          </a:fillRef>
          <a:effectRef idx="0">
            <a:schemeClr val="dk1"/>
          </a:effectRef>
          <a:fontRef idx="minor">
            <a:schemeClr val="tx1"/>
          </a:fontRef>
        </p:style>
      </p:cxnSp>
      <p:graphicFrame>
        <p:nvGraphicFramePr>
          <p:cNvPr id="65" name="Tablo 64">
            <a:extLst>
              <a:ext uri="{FF2B5EF4-FFF2-40B4-BE49-F238E27FC236}">
                <a16:creationId xmlns:a16="http://schemas.microsoft.com/office/drawing/2014/main" id="{ECEC38FE-4117-40B3-87F6-6D456F3FD847}"/>
              </a:ext>
            </a:extLst>
          </p:cNvPr>
          <p:cNvGraphicFramePr>
            <a:graphicFrameLocks noGrp="1"/>
          </p:cNvGraphicFramePr>
          <p:nvPr>
            <p:extLst>
              <p:ext uri="{D42A27DB-BD31-4B8C-83A1-F6EECF244321}">
                <p14:modId xmlns:p14="http://schemas.microsoft.com/office/powerpoint/2010/main" val="2852468910"/>
              </p:ext>
            </p:extLst>
          </p:nvPr>
        </p:nvGraphicFramePr>
        <p:xfrm>
          <a:off x="494953" y="3262146"/>
          <a:ext cx="3338816" cy="685800"/>
        </p:xfrm>
        <a:graphic>
          <a:graphicData uri="http://schemas.openxmlformats.org/drawingml/2006/table">
            <a:tbl>
              <a:tblPr firstRow="1" bandRow="1">
                <a:tableStyleId>{5C22544A-7EE6-4342-B048-85BDC9FD1C3A}</a:tableStyleId>
              </a:tblPr>
              <a:tblGrid>
                <a:gridCol w="2080396">
                  <a:extLst>
                    <a:ext uri="{9D8B030D-6E8A-4147-A177-3AD203B41FA5}">
                      <a16:colId xmlns:a16="http://schemas.microsoft.com/office/drawing/2014/main" val="2495110925"/>
                    </a:ext>
                  </a:extLst>
                </a:gridCol>
                <a:gridCol w="1258420">
                  <a:extLst>
                    <a:ext uri="{9D8B030D-6E8A-4147-A177-3AD203B41FA5}">
                      <a16:colId xmlns:a16="http://schemas.microsoft.com/office/drawing/2014/main" val="345174746"/>
                    </a:ext>
                  </a:extLst>
                </a:gridCol>
              </a:tblGrid>
              <a:tr h="236788">
                <a:tc gridSpan="2">
                  <a:txBody>
                    <a:bodyPr/>
                    <a:lstStyle/>
                    <a:p>
                      <a:pPr algn="ctr"/>
                      <a:r>
                        <a:rPr lang="tr-TR" sz="1100" dirty="0"/>
                        <a:t>YALOVA</a:t>
                      </a:r>
                    </a:p>
                  </a:txBody>
                  <a:tcPr/>
                </a:tc>
                <a:tc hMerge="1">
                  <a:txBody>
                    <a:bodyPr/>
                    <a:lstStyle/>
                    <a:p>
                      <a:endParaRPr lang="tr-TR" dirty="0"/>
                    </a:p>
                  </a:txBody>
                  <a:tcPr/>
                </a:tc>
                <a:extLst>
                  <a:ext uri="{0D108BD9-81ED-4DB2-BD59-A6C34878D82A}">
                    <a16:rowId xmlns:a16="http://schemas.microsoft.com/office/drawing/2014/main" val="2547543950"/>
                  </a:ext>
                </a:extLst>
              </a:tr>
              <a:tr h="390005">
                <a:tc>
                  <a:txBody>
                    <a:bodyPr/>
                    <a:lstStyle/>
                    <a:p>
                      <a:r>
                        <a:rPr lang="tr-TR" sz="1100" dirty="0"/>
                        <a:t>Karbon elyaf ve ara ürünlerinin üretimi</a:t>
                      </a:r>
                    </a:p>
                  </a:txBody>
                  <a:tcPr/>
                </a:tc>
                <a:tc>
                  <a:txBody>
                    <a:bodyPr/>
                    <a:lstStyle/>
                    <a:p>
                      <a:r>
                        <a:rPr lang="tr-TR" sz="1100" dirty="0"/>
                        <a:t>2.035 Milyon TL</a:t>
                      </a:r>
                    </a:p>
                  </a:txBody>
                  <a:tcPr/>
                </a:tc>
                <a:extLst>
                  <a:ext uri="{0D108BD9-81ED-4DB2-BD59-A6C34878D82A}">
                    <a16:rowId xmlns:a16="http://schemas.microsoft.com/office/drawing/2014/main" val="2383111569"/>
                  </a:ext>
                </a:extLst>
              </a:tr>
            </a:tbl>
          </a:graphicData>
        </a:graphic>
      </p:graphicFrame>
      <p:graphicFrame>
        <p:nvGraphicFramePr>
          <p:cNvPr id="66" name="Tablo 65">
            <a:extLst>
              <a:ext uri="{FF2B5EF4-FFF2-40B4-BE49-F238E27FC236}">
                <a16:creationId xmlns:a16="http://schemas.microsoft.com/office/drawing/2014/main" id="{D544C5E7-1C91-436B-B7ED-E25770DBF9E7}"/>
              </a:ext>
            </a:extLst>
          </p:cNvPr>
          <p:cNvGraphicFramePr>
            <a:graphicFrameLocks noGrp="1"/>
          </p:cNvGraphicFramePr>
          <p:nvPr>
            <p:extLst>
              <p:ext uri="{D42A27DB-BD31-4B8C-83A1-F6EECF244321}">
                <p14:modId xmlns:p14="http://schemas.microsoft.com/office/powerpoint/2010/main" val="2980502231"/>
              </p:ext>
            </p:extLst>
          </p:nvPr>
        </p:nvGraphicFramePr>
        <p:xfrm>
          <a:off x="4091564" y="1729943"/>
          <a:ext cx="3225122" cy="1389508"/>
        </p:xfrm>
        <a:graphic>
          <a:graphicData uri="http://schemas.openxmlformats.org/drawingml/2006/table">
            <a:tbl>
              <a:tblPr firstRow="1" bandRow="1">
                <a:tableStyleId>{5C22544A-7EE6-4342-B048-85BDC9FD1C3A}</a:tableStyleId>
              </a:tblPr>
              <a:tblGrid>
                <a:gridCol w="2025569">
                  <a:extLst>
                    <a:ext uri="{9D8B030D-6E8A-4147-A177-3AD203B41FA5}">
                      <a16:colId xmlns:a16="http://schemas.microsoft.com/office/drawing/2014/main" val="2495110925"/>
                    </a:ext>
                  </a:extLst>
                </a:gridCol>
                <a:gridCol w="1199553">
                  <a:extLst>
                    <a:ext uri="{9D8B030D-6E8A-4147-A177-3AD203B41FA5}">
                      <a16:colId xmlns:a16="http://schemas.microsoft.com/office/drawing/2014/main" val="345174746"/>
                    </a:ext>
                  </a:extLst>
                </a:gridCol>
              </a:tblGrid>
              <a:tr h="173701">
                <a:tc gridSpan="2">
                  <a:txBody>
                    <a:bodyPr/>
                    <a:lstStyle/>
                    <a:p>
                      <a:pPr algn="ctr"/>
                      <a:r>
                        <a:rPr lang="tr-TR" sz="1100" dirty="0"/>
                        <a:t>ANKARA</a:t>
                      </a:r>
                    </a:p>
                  </a:txBody>
                  <a:tcPr/>
                </a:tc>
                <a:tc hMerge="1">
                  <a:txBody>
                    <a:bodyPr/>
                    <a:lstStyle/>
                    <a:p>
                      <a:endParaRPr lang="tr-TR" dirty="0"/>
                    </a:p>
                  </a:txBody>
                  <a:tcPr/>
                </a:tc>
                <a:extLst>
                  <a:ext uri="{0D108BD9-81ED-4DB2-BD59-A6C34878D82A}">
                    <a16:rowId xmlns:a16="http://schemas.microsoft.com/office/drawing/2014/main" val="2547543950"/>
                  </a:ext>
                </a:extLst>
              </a:tr>
              <a:tr h="282607">
                <a:tc>
                  <a:txBody>
                    <a:bodyPr/>
                    <a:lstStyle/>
                    <a:p>
                      <a:r>
                        <a:rPr lang="tr-TR" sz="1100" dirty="0"/>
                        <a:t>Milli Muharip Uçak</a:t>
                      </a:r>
                    </a:p>
                  </a:txBody>
                  <a:tcPr/>
                </a:tc>
                <a:tc>
                  <a:txBody>
                    <a:bodyPr/>
                    <a:lstStyle/>
                    <a:p>
                      <a:r>
                        <a:rPr lang="tr-TR" sz="1100" dirty="0"/>
                        <a:t>5.660 Milyon TL</a:t>
                      </a:r>
                    </a:p>
                  </a:txBody>
                  <a:tcPr/>
                </a:tc>
                <a:extLst>
                  <a:ext uri="{0D108BD9-81ED-4DB2-BD59-A6C34878D82A}">
                    <a16:rowId xmlns:a16="http://schemas.microsoft.com/office/drawing/2014/main" val="2383111569"/>
                  </a:ext>
                </a:extLst>
              </a:tr>
              <a:tr h="282607">
                <a:tc>
                  <a:txBody>
                    <a:bodyPr/>
                    <a:lstStyle/>
                    <a:p>
                      <a:r>
                        <a:rPr lang="tr-TR" sz="1100" dirty="0"/>
                        <a:t>Güneş Paneli Üretimi</a:t>
                      </a:r>
                    </a:p>
                  </a:txBody>
                  <a:tcPr/>
                </a:tc>
                <a:tc>
                  <a:txBody>
                    <a:bodyPr/>
                    <a:lstStyle/>
                    <a:p>
                      <a:r>
                        <a:rPr lang="tr-TR" sz="1100" dirty="0"/>
                        <a:t>1.991 Milyon TL</a:t>
                      </a:r>
                    </a:p>
                  </a:txBody>
                  <a:tcPr/>
                </a:tc>
                <a:extLst>
                  <a:ext uri="{0D108BD9-81ED-4DB2-BD59-A6C34878D82A}">
                    <a16:rowId xmlns:a16="http://schemas.microsoft.com/office/drawing/2014/main" val="317881022"/>
                  </a:ext>
                </a:extLst>
              </a:tr>
              <a:tr h="282607">
                <a:tc>
                  <a:txBody>
                    <a:bodyPr/>
                    <a:lstStyle/>
                    <a:p>
                      <a:r>
                        <a:rPr lang="tr-TR" sz="1100" dirty="0"/>
                        <a:t>Rüzgar Tüneli Tesisi</a:t>
                      </a:r>
                    </a:p>
                  </a:txBody>
                  <a:tcPr/>
                </a:tc>
                <a:tc>
                  <a:txBody>
                    <a:bodyPr/>
                    <a:lstStyle/>
                    <a:p>
                      <a:r>
                        <a:rPr lang="tr-TR" sz="1100" dirty="0"/>
                        <a:t>1.427 Milyon TL</a:t>
                      </a:r>
                    </a:p>
                  </a:txBody>
                  <a:tcPr/>
                </a:tc>
                <a:extLst>
                  <a:ext uri="{0D108BD9-81ED-4DB2-BD59-A6C34878D82A}">
                    <a16:rowId xmlns:a16="http://schemas.microsoft.com/office/drawing/2014/main" val="298540745"/>
                  </a:ext>
                </a:extLst>
              </a:tr>
              <a:tr h="282607">
                <a:tc>
                  <a:txBody>
                    <a:bodyPr/>
                    <a:lstStyle/>
                    <a:p>
                      <a:r>
                        <a:rPr lang="tr-TR" sz="1100" dirty="0"/>
                        <a:t>Bomba, Bomba Gövdesi</a:t>
                      </a:r>
                    </a:p>
                  </a:txBody>
                  <a:tcPr/>
                </a:tc>
                <a:tc>
                  <a:txBody>
                    <a:bodyPr/>
                    <a:lstStyle/>
                    <a:p>
                      <a:r>
                        <a:rPr lang="tr-TR" sz="1100" dirty="0"/>
                        <a:t>809 Milyon TL</a:t>
                      </a:r>
                    </a:p>
                  </a:txBody>
                  <a:tcPr/>
                </a:tc>
                <a:extLst>
                  <a:ext uri="{0D108BD9-81ED-4DB2-BD59-A6C34878D82A}">
                    <a16:rowId xmlns:a16="http://schemas.microsoft.com/office/drawing/2014/main" val="3618272"/>
                  </a:ext>
                </a:extLst>
              </a:tr>
            </a:tbl>
          </a:graphicData>
        </a:graphic>
      </p:graphicFrame>
      <p:graphicFrame>
        <p:nvGraphicFramePr>
          <p:cNvPr id="67" name="Tablo 66">
            <a:extLst>
              <a:ext uri="{FF2B5EF4-FFF2-40B4-BE49-F238E27FC236}">
                <a16:creationId xmlns:a16="http://schemas.microsoft.com/office/drawing/2014/main" id="{0441B775-2699-496F-92BE-7B9BA0004C95}"/>
              </a:ext>
            </a:extLst>
          </p:cNvPr>
          <p:cNvGraphicFramePr>
            <a:graphicFrameLocks noGrp="1"/>
          </p:cNvGraphicFramePr>
          <p:nvPr>
            <p:extLst>
              <p:ext uri="{D42A27DB-BD31-4B8C-83A1-F6EECF244321}">
                <p14:modId xmlns:p14="http://schemas.microsoft.com/office/powerpoint/2010/main" val="375645504"/>
              </p:ext>
            </p:extLst>
          </p:nvPr>
        </p:nvGraphicFramePr>
        <p:xfrm>
          <a:off x="7621486" y="1729943"/>
          <a:ext cx="3825598" cy="1813560"/>
        </p:xfrm>
        <a:graphic>
          <a:graphicData uri="http://schemas.openxmlformats.org/drawingml/2006/table">
            <a:tbl>
              <a:tblPr firstRow="1" bandRow="1">
                <a:tableStyleId>{5C22544A-7EE6-4342-B048-85BDC9FD1C3A}</a:tableStyleId>
              </a:tblPr>
              <a:tblGrid>
                <a:gridCol w="2648610">
                  <a:extLst>
                    <a:ext uri="{9D8B030D-6E8A-4147-A177-3AD203B41FA5}">
                      <a16:colId xmlns:a16="http://schemas.microsoft.com/office/drawing/2014/main" val="2495110925"/>
                    </a:ext>
                  </a:extLst>
                </a:gridCol>
                <a:gridCol w="1176988">
                  <a:extLst>
                    <a:ext uri="{9D8B030D-6E8A-4147-A177-3AD203B41FA5}">
                      <a16:colId xmlns:a16="http://schemas.microsoft.com/office/drawing/2014/main" val="345174746"/>
                    </a:ext>
                  </a:extLst>
                </a:gridCol>
              </a:tblGrid>
              <a:tr h="189531">
                <a:tc gridSpan="2">
                  <a:txBody>
                    <a:bodyPr/>
                    <a:lstStyle/>
                    <a:p>
                      <a:pPr algn="ctr"/>
                      <a:r>
                        <a:rPr lang="tr-TR" sz="1100" dirty="0"/>
                        <a:t>SAKARYA</a:t>
                      </a:r>
                    </a:p>
                  </a:txBody>
                  <a:tcPr/>
                </a:tc>
                <a:tc hMerge="1">
                  <a:txBody>
                    <a:bodyPr/>
                    <a:lstStyle/>
                    <a:p>
                      <a:endParaRPr lang="tr-TR" dirty="0"/>
                    </a:p>
                  </a:txBody>
                  <a:tcPr/>
                </a:tc>
                <a:extLst>
                  <a:ext uri="{0D108BD9-81ED-4DB2-BD59-A6C34878D82A}">
                    <a16:rowId xmlns:a16="http://schemas.microsoft.com/office/drawing/2014/main" val="2547543950"/>
                  </a:ext>
                </a:extLst>
              </a:tr>
              <a:tr h="189531">
                <a:tc>
                  <a:txBody>
                    <a:bodyPr/>
                    <a:lstStyle/>
                    <a:p>
                      <a:r>
                        <a:rPr lang="tr-TR" sz="1100" dirty="0"/>
                        <a:t>Alüminyum Yassı Mamul Üretimi</a:t>
                      </a:r>
                    </a:p>
                  </a:txBody>
                  <a:tcPr/>
                </a:tc>
                <a:tc>
                  <a:txBody>
                    <a:bodyPr/>
                    <a:lstStyle/>
                    <a:p>
                      <a:r>
                        <a:rPr lang="tr-TR" sz="1100" dirty="0"/>
                        <a:t>3.716 Milyon TL</a:t>
                      </a:r>
                    </a:p>
                  </a:txBody>
                  <a:tcPr/>
                </a:tc>
                <a:extLst>
                  <a:ext uri="{0D108BD9-81ED-4DB2-BD59-A6C34878D82A}">
                    <a16:rowId xmlns:a16="http://schemas.microsoft.com/office/drawing/2014/main" val="2383111569"/>
                  </a:ext>
                </a:extLst>
              </a:tr>
              <a:tr h="189531">
                <a:tc>
                  <a:txBody>
                    <a:bodyPr/>
                    <a:lstStyle/>
                    <a:p>
                      <a:r>
                        <a:rPr lang="tr-TR" sz="1100" dirty="0"/>
                        <a:t>Tekerlekli Muhtelif Zırhlı Araçlar</a:t>
                      </a:r>
                    </a:p>
                  </a:txBody>
                  <a:tcPr/>
                </a:tc>
                <a:tc>
                  <a:txBody>
                    <a:bodyPr/>
                    <a:lstStyle/>
                    <a:p>
                      <a:r>
                        <a:rPr lang="tr-TR" sz="1100" dirty="0"/>
                        <a:t>440 Milyon TL</a:t>
                      </a:r>
                    </a:p>
                  </a:txBody>
                  <a:tcPr/>
                </a:tc>
                <a:extLst>
                  <a:ext uri="{0D108BD9-81ED-4DB2-BD59-A6C34878D82A}">
                    <a16:rowId xmlns:a16="http://schemas.microsoft.com/office/drawing/2014/main" val="270232610"/>
                  </a:ext>
                </a:extLst>
              </a:tr>
              <a:tr h="189531">
                <a:tc>
                  <a:txBody>
                    <a:bodyPr/>
                    <a:lstStyle/>
                    <a:p>
                      <a:r>
                        <a:rPr lang="tr-TR" sz="1100" dirty="0"/>
                        <a:t>Paletli Zırhlı Araçlar</a:t>
                      </a:r>
                    </a:p>
                  </a:txBody>
                  <a:tcPr/>
                </a:tc>
                <a:tc>
                  <a:txBody>
                    <a:bodyPr/>
                    <a:lstStyle/>
                    <a:p>
                      <a:r>
                        <a:rPr lang="tr-TR" sz="1100" dirty="0"/>
                        <a:t>1.024 Milyon TL</a:t>
                      </a:r>
                    </a:p>
                  </a:txBody>
                  <a:tcPr/>
                </a:tc>
                <a:extLst>
                  <a:ext uri="{0D108BD9-81ED-4DB2-BD59-A6C34878D82A}">
                    <a16:rowId xmlns:a16="http://schemas.microsoft.com/office/drawing/2014/main" val="1420220997"/>
                  </a:ext>
                </a:extLst>
              </a:tr>
              <a:tr h="189531">
                <a:tc>
                  <a:txBody>
                    <a:bodyPr/>
                    <a:lstStyle/>
                    <a:p>
                      <a:r>
                        <a:rPr lang="tr-TR" sz="1100" dirty="0"/>
                        <a:t>Raylı Sistem Araçları</a:t>
                      </a:r>
                    </a:p>
                  </a:txBody>
                  <a:tcPr/>
                </a:tc>
                <a:tc>
                  <a:txBody>
                    <a:bodyPr/>
                    <a:lstStyle/>
                    <a:p>
                      <a:r>
                        <a:rPr lang="tr-TR" sz="1100" dirty="0"/>
                        <a:t>572 Milyon TL</a:t>
                      </a:r>
                    </a:p>
                  </a:txBody>
                  <a:tcPr/>
                </a:tc>
                <a:extLst>
                  <a:ext uri="{0D108BD9-81ED-4DB2-BD59-A6C34878D82A}">
                    <a16:rowId xmlns:a16="http://schemas.microsoft.com/office/drawing/2014/main" val="1910620392"/>
                  </a:ext>
                </a:extLst>
              </a:tr>
              <a:tr h="189531">
                <a:tc>
                  <a:txBody>
                    <a:bodyPr/>
                    <a:lstStyle/>
                    <a:p>
                      <a:r>
                        <a:rPr lang="tr-TR" sz="1100" dirty="0"/>
                        <a:t>Dizel Motor</a:t>
                      </a:r>
                    </a:p>
                  </a:txBody>
                  <a:tcPr/>
                </a:tc>
                <a:tc>
                  <a:txBody>
                    <a:bodyPr/>
                    <a:lstStyle/>
                    <a:p>
                      <a:r>
                        <a:rPr lang="tr-TR" sz="1100" dirty="0"/>
                        <a:t>585 Milyon TL</a:t>
                      </a:r>
                    </a:p>
                  </a:txBody>
                  <a:tcPr/>
                </a:tc>
                <a:extLst>
                  <a:ext uri="{0D108BD9-81ED-4DB2-BD59-A6C34878D82A}">
                    <a16:rowId xmlns:a16="http://schemas.microsoft.com/office/drawing/2014/main" val="2188856847"/>
                  </a:ext>
                </a:extLst>
              </a:tr>
              <a:tr h="189531">
                <a:tc>
                  <a:txBody>
                    <a:bodyPr/>
                    <a:lstStyle/>
                    <a:p>
                      <a:r>
                        <a:rPr lang="tr-TR" sz="1100" dirty="0"/>
                        <a:t>Yarı İletken Sistem ve Sensor Üretimi </a:t>
                      </a:r>
                    </a:p>
                  </a:txBody>
                  <a:tcPr/>
                </a:tc>
                <a:tc>
                  <a:txBody>
                    <a:bodyPr/>
                    <a:lstStyle/>
                    <a:p>
                      <a:r>
                        <a:rPr lang="tr-TR" sz="1100" dirty="0"/>
                        <a:t>1.604 Milyon TL</a:t>
                      </a:r>
                    </a:p>
                  </a:txBody>
                  <a:tcPr/>
                </a:tc>
                <a:extLst>
                  <a:ext uri="{0D108BD9-81ED-4DB2-BD59-A6C34878D82A}">
                    <a16:rowId xmlns:a16="http://schemas.microsoft.com/office/drawing/2014/main" val="3407448564"/>
                  </a:ext>
                </a:extLst>
              </a:tr>
            </a:tbl>
          </a:graphicData>
        </a:graphic>
      </p:graphicFrame>
      <p:sp>
        <p:nvSpPr>
          <p:cNvPr id="68" name="Metin kutusu 67">
            <a:extLst>
              <a:ext uri="{FF2B5EF4-FFF2-40B4-BE49-F238E27FC236}">
                <a16:creationId xmlns:a16="http://schemas.microsoft.com/office/drawing/2014/main" id="{8076548B-7086-4DB6-BE45-48857AA11139}"/>
              </a:ext>
            </a:extLst>
          </p:cNvPr>
          <p:cNvSpPr txBox="1"/>
          <p:nvPr/>
        </p:nvSpPr>
        <p:spPr>
          <a:xfrm>
            <a:off x="2061207" y="1296957"/>
            <a:ext cx="7306811" cy="369332"/>
          </a:xfrm>
          <a:prstGeom prst="rect">
            <a:avLst/>
          </a:prstGeom>
          <a:solidFill>
            <a:srgbClr val="6C8190"/>
          </a:solidFill>
          <a:ln>
            <a:solidFill>
              <a:srgbClr val="D6B36A"/>
            </a:solidFill>
          </a:ln>
        </p:spPr>
        <p:txBody>
          <a:bodyPr wrap="square" rtlCol="0">
            <a:spAutoFit/>
          </a:bodyPr>
          <a:lstStyle/>
          <a:p>
            <a:pPr algn="ctr"/>
            <a:r>
              <a:rPr lang="tr-TR" dirty="0">
                <a:solidFill>
                  <a:schemeClr val="bg1"/>
                </a:solidFill>
              </a:rPr>
              <a:t>37 Yatırım Teşvik Belgesi 141,64 Milyar TL Sabit Yatırım</a:t>
            </a:r>
          </a:p>
        </p:txBody>
      </p:sp>
      <p:graphicFrame>
        <p:nvGraphicFramePr>
          <p:cNvPr id="69" name="Tablo 68">
            <a:extLst>
              <a:ext uri="{FF2B5EF4-FFF2-40B4-BE49-F238E27FC236}">
                <a16:creationId xmlns:a16="http://schemas.microsoft.com/office/drawing/2014/main" id="{9B2DBC85-3084-4A60-98C5-6D3F3B3464CE}"/>
              </a:ext>
            </a:extLst>
          </p:cNvPr>
          <p:cNvGraphicFramePr>
            <a:graphicFrameLocks noGrp="1"/>
          </p:cNvGraphicFramePr>
          <p:nvPr>
            <p:extLst>
              <p:ext uri="{D42A27DB-BD31-4B8C-83A1-F6EECF244321}">
                <p14:modId xmlns:p14="http://schemas.microsoft.com/office/powerpoint/2010/main" val="2634548137"/>
              </p:ext>
            </p:extLst>
          </p:nvPr>
        </p:nvGraphicFramePr>
        <p:xfrm>
          <a:off x="7627066" y="5816449"/>
          <a:ext cx="3829049" cy="541687"/>
        </p:xfrm>
        <a:graphic>
          <a:graphicData uri="http://schemas.openxmlformats.org/drawingml/2006/table">
            <a:tbl>
              <a:tblPr firstRow="1" bandRow="1">
                <a:tableStyleId>{5C22544A-7EE6-4342-B048-85BDC9FD1C3A}</a:tableStyleId>
              </a:tblPr>
              <a:tblGrid>
                <a:gridCol w="2657837">
                  <a:extLst>
                    <a:ext uri="{9D8B030D-6E8A-4147-A177-3AD203B41FA5}">
                      <a16:colId xmlns:a16="http://schemas.microsoft.com/office/drawing/2014/main" val="2495110925"/>
                    </a:ext>
                  </a:extLst>
                </a:gridCol>
                <a:gridCol w="1171212">
                  <a:extLst>
                    <a:ext uri="{9D8B030D-6E8A-4147-A177-3AD203B41FA5}">
                      <a16:colId xmlns:a16="http://schemas.microsoft.com/office/drawing/2014/main" val="345174746"/>
                    </a:ext>
                  </a:extLst>
                </a:gridCol>
              </a:tblGrid>
              <a:tr h="208550">
                <a:tc gridSpan="2">
                  <a:txBody>
                    <a:bodyPr/>
                    <a:lstStyle/>
                    <a:p>
                      <a:pPr algn="ctr"/>
                      <a:r>
                        <a:rPr lang="tr-TR" sz="1100" dirty="0"/>
                        <a:t>HATAY</a:t>
                      </a:r>
                    </a:p>
                  </a:txBody>
                  <a:tcPr/>
                </a:tc>
                <a:tc hMerge="1">
                  <a:txBody>
                    <a:bodyPr/>
                    <a:lstStyle/>
                    <a:p>
                      <a:endParaRPr lang="tr-TR" dirty="0"/>
                    </a:p>
                  </a:txBody>
                  <a:tcPr/>
                </a:tc>
                <a:extLst>
                  <a:ext uri="{0D108BD9-81ED-4DB2-BD59-A6C34878D82A}">
                    <a16:rowId xmlns:a16="http://schemas.microsoft.com/office/drawing/2014/main" val="2547543950"/>
                  </a:ext>
                </a:extLst>
              </a:tr>
              <a:tr h="282607">
                <a:tc>
                  <a:txBody>
                    <a:bodyPr/>
                    <a:lstStyle/>
                    <a:p>
                      <a:r>
                        <a:rPr lang="tr-TR" sz="1100" dirty="0"/>
                        <a:t>Karbon Siyahı Üretimi</a:t>
                      </a:r>
                    </a:p>
                  </a:txBody>
                  <a:tcPr/>
                </a:tc>
                <a:tc>
                  <a:txBody>
                    <a:bodyPr/>
                    <a:lstStyle/>
                    <a:p>
                      <a:r>
                        <a:rPr lang="tr-TR" sz="1100" dirty="0"/>
                        <a:t>1.874 Milyon TL</a:t>
                      </a:r>
                    </a:p>
                  </a:txBody>
                  <a:tcPr/>
                </a:tc>
                <a:extLst>
                  <a:ext uri="{0D108BD9-81ED-4DB2-BD59-A6C34878D82A}">
                    <a16:rowId xmlns:a16="http://schemas.microsoft.com/office/drawing/2014/main" val="2383111569"/>
                  </a:ext>
                </a:extLst>
              </a:tr>
            </a:tbl>
          </a:graphicData>
        </a:graphic>
      </p:graphicFrame>
      <p:graphicFrame>
        <p:nvGraphicFramePr>
          <p:cNvPr id="70" name="Tablo 69">
            <a:extLst>
              <a:ext uri="{FF2B5EF4-FFF2-40B4-BE49-F238E27FC236}">
                <a16:creationId xmlns:a16="http://schemas.microsoft.com/office/drawing/2014/main" id="{11EAA591-1F30-4CBD-81AD-F018836629C5}"/>
              </a:ext>
            </a:extLst>
          </p:cNvPr>
          <p:cNvGraphicFramePr>
            <a:graphicFrameLocks noGrp="1"/>
          </p:cNvGraphicFramePr>
          <p:nvPr>
            <p:extLst>
              <p:ext uri="{D42A27DB-BD31-4B8C-83A1-F6EECF244321}">
                <p14:modId xmlns:p14="http://schemas.microsoft.com/office/powerpoint/2010/main" val="4233207792"/>
              </p:ext>
            </p:extLst>
          </p:nvPr>
        </p:nvGraphicFramePr>
        <p:xfrm>
          <a:off x="7621486" y="3525626"/>
          <a:ext cx="3825598" cy="541687"/>
        </p:xfrm>
        <a:graphic>
          <a:graphicData uri="http://schemas.openxmlformats.org/drawingml/2006/table">
            <a:tbl>
              <a:tblPr firstRow="1" bandRow="1">
                <a:tableStyleId>{5C22544A-7EE6-4342-B048-85BDC9FD1C3A}</a:tableStyleId>
              </a:tblPr>
              <a:tblGrid>
                <a:gridCol w="2655028">
                  <a:extLst>
                    <a:ext uri="{9D8B030D-6E8A-4147-A177-3AD203B41FA5}">
                      <a16:colId xmlns:a16="http://schemas.microsoft.com/office/drawing/2014/main" val="2495110925"/>
                    </a:ext>
                  </a:extLst>
                </a:gridCol>
                <a:gridCol w="1170570">
                  <a:extLst>
                    <a:ext uri="{9D8B030D-6E8A-4147-A177-3AD203B41FA5}">
                      <a16:colId xmlns:a16="http://schemas.microsoft.com/office/drawing/2014/main" val="345174746"/>
                    </a:ext>
                  </a:extLst>
                </a:gridCol>
              </a:tblGrid>
              <a:tr h="0">
                <a:tc gridSpan="2">
                  <a:txBody>
                    <a:bodyPr/>
                    <a:lstStyle/>
                    <a:p>
                      <a:pPr marL="0" algn="ctr" defTabSz="914400" rtl="0" eaLnBrk="1" latinLnBrk="0" hangingPunct="1"/>
                      <a:r>
                        <a:rPr lang="tr-TR" sz="1100" b="1" kern="1200" dirty="0">
                          <a:solidFill>
                            <a:schemeClr val="lt1"/>
                          </a:solidFill>
                          <a:latin typeface="+mn-lt"/>
                          <a:ea typeface="+mn-ea"/>
                          <a:cs typeface="+mn-cs"/>
                        </a:rPr>
                        <a:t>MALATYA</a:t>
                      </a:r>
                    </a:p>
                  </a:txBody>
                  <a:tcPr/>
                </a:tc>
                <a:tc hMerge="1">
                  <a:txBody>
                    <a:bodyPr/>
                    <a:lstStyle/>
                    <a:p>
                      <a:endParaRPr lang="tr-TR" dirty="0"/>
                    </a:p>
                  </a:txBody>
                  <a:tcPr/>
                </a:tc>
                <a:extLst>
                  <a:ext uri="{0D108BD9-81ED-4DB2-BD59-A6C34878D82A}">
                    <a16:rowId xmlns:a16="http://schemas.microsoft.com/office/drawing/2014/main" val="2547543950"/>
                  </a:ext>
                </a:extLst>
              </a:tr>
              <a:tr h="282607">
                <a:tc>
                  <a:txBody>
                    <a:bodyPr/>
                    <a:lstStyle/>
                    <a:p>
                      <a:r>
                        <a:rPr lang="tr-TR" sz="1100" dirty="0"/>
                        <a:t> Entegre Güneş Paneli üretimi</a:t>
                      </a:r>
                    </a:p>
                  </a:txBody>
                  <a:tcPr/>
                </a:tc>
                <a:tc>
                  <a:txBody>
                    <a:bodyPr/>
                    <a:lstStyle/>
                    <a:p>
                      <a:r>
                        <a:rPr lang="tr-TR" sz="1100" dirty="0"/>
                        <a:t>1.608 Milyon TL</a:t>
                      </a:r>
                    </a:p>
                  </a:txBody>
                  <a:tcPr/>
                </a:tc>
                <a:extLst>
                  <a:ext uri="{0D108BD9-81ED-4DB2-BD59-A6C34878D82A}">
                    <a16:rowId xmlns:a16="http://schemas.microsoft.com/office/drawing/2014/main" val="2383111569"/>
                  </a:ext>
                </a:extLst>
              </a:tr>
            </a:tbl>
          </a:graphicData>
        </a:graphic>
      </p:graphicFrame>
      <p:graphicFrame>
        <p:nvGraphicFramePr>
          <p:cNvPr id="71" name="Tablo 70">
            <a:extLst>
              <a:ext uri="{FF2B5EF4-FFF2-40B4-BE49-F238E27FC236}">
                <a16:creationId xmlns:a16="http://schemas.microsoft.com/office/drawing/2014/main" id="{873C5735-3079-4686-8052-09A7D33EF16B}"/>
              </a:ext>
            </a:extLst>
          </p:cNvPr>
          <p:cNvGraphicFramePr>
            <a:graphicFrameLocks noGrp="1"/>
          </p:cNvGraphicFramePr>
          <p:nvPr>
            <p:extLst>
              <p:ext uri="{D42A27DB-BD31-4B8C-83A1-F6EECF244321}">
                <p14:modId xmlns:p14="http://schemas.microsoft.com/office/powerpoint/2010/main" val="3104788497"/>
              </p:ext>
            </p:extLst>
          </p:nvPr>
        </p:nvGraphicFramePr>
        <p:xfrm>
          <a:off x="480338" y="4475914"/>
          <a:ext cx="3335651" cy="628418"/>
        </p:xfrm>
        <a:graphic>
          <a:graphicData uri="http://schemas.openxmlformats.org/drawingml/2006/table">
            <a:tbl>
              <a:tblPr firstRow="1" bandRow="1">
                <a:tableStyleId>{5C22544A-7EE6-4342-B048-85BDC9FD1C3A}</a:tableStyleId>
              </a:tblPr>
              <a:tblGrid>
                <a:gridCol w="2094988">
                  <a:extLst>
                    <a:ext uri="{9D8B030D-6E8A-4147-A177-3AD203B41FA5}">
                      <a16:colId xmlns:a16="http://schemas.microsoft.com/office/drawing/2014/main" val="2495110925"/>
                    </a:ext>
                  </a:extLst>
                </a:gridCol>
                <a:gridCol w="1240663">
                  <a:extLst>
                    <a:ext uri="{9D8B030D-6E8A-4147-A177-3AD203B41FA5}">
                      <a16:colId xmlns:a16="http://schemas.microsoft.com/office/drawing/2014/main" val="345174746"/>
                    </a:ext>
                  </a:extLst>
                </a:gridCol>
              </a:tblGrid>
              <a:tr h="224241">
                <a:tc gridSpan="2">
                  <a:txBody>
                    <a:bodyPr/>
                    <a:lstStyle/>
                    <a:p>
                      <a:pPr algn="ctr"/>
                      <a:r>
                        <a:rPr lang="tr-TR" sz="1100" dirty="0"/>
                        <a:t>İZMİR</a:t>
                      </a:r>
                    </a:p>
                  </a:txBody>
                  <a:tcPr/>
                </a:tc>
                <a:tc hMerge="1">
                  <a:txBody>
                    <a:bodyPr/>
                    <a:lstStyle/>
                    <a:p>
                      <a:endParaRPr lang="tr-TR" dirty="0"/>
                    </a:p>
                  </a:txBody>
                  <a:tcPr/>
                </a:tc>
                <a:extLst>
                  <a:ext uri="{0D108BD9-81ED-4DB2-BD59-A6C34878D82A}">
                    <a16:rowId xmlns:a16="http://schemas.microsoft.com/office/drawing/2014/main" val="2547543950"/>
                  </a:ext>
                </a:extLst>
              </a:tr>
              <a:tr h="369338">
                <a:tc>
                  <a:txBody>
                    <a:bodyPr/>
                    <a:lstStyle/>
                    <a:p>
                      <a:r>
                        <a:rPr lang="tr-TR" sz="1100" dirty="0"/>
                        <a:t>Elektrikli Araç Sistemleri Üretimi </a:t>
                      </a:r>
                    </a:p>
                  </a:txBody>
                  <a:tcPr/>
                </a:tc>
                <a:tc>
                  <a:txBody>
                    <a:bodyPr/>
                    <a:lstStyle/>
                    <a:p>
                      <a:r>
                        <a:rPr lang="tr-TR" sz="1100" dirty="0"/>
                        <a:t>1.101 Milyon TL</a:t>
                      </a:r>
                    </a:p>
                  </a:txBody>
                  <a:tcPr/>
                </a:tc>
                <a:extLst>
                  <a:ext uri="{0D108BD9-81ED-4DB2-BD59-A6C34878D82A}">
                    <a16:rowId xmlns:a16="http://schemas.microsoft.com/office/drawing/2014/main" val="2383111569"/>
                  </a:ext>
                </a:extLst>
              </a:tr>
            </a:tbl>
          </a:graphicData>
        </a:graphic>
      </p:graphicFrame>
      <p:graphicFrame>
        <p:nvGraphicFramePr>
          <p:cNvPr id="72" name="Tablo 71">
            <a:extLst>
              <a:ext uri="{FF2B5EF4-FFF2-40B4-BE49-F238E27FC236}">
                <a16:creationId xmlns:a16="http://schemas.microsoft.com/office/drawing/2014/main" id="{2A9F075B-37B0-4E83-AA6D-924F120230D9}"/>
              </a:ext>
            </a:extLst>
          </p:cNvPr>
          <p:cNvGraphicFramePr>
            <a:graphicFrameLocks noGrp="1"/>
          </p:cNvGraphicFramePr>
          <p:nvPr>
            <p:extLst>
              <p:ext uri="{D42A27DB-BD31-4B8C-83A1-F6EECF244321}">
                <p14:modId xmlns:p14="http://schemas.microsoft.com/office/powerpoint/2010/main" val="4198738587"/>
              </p:ext>
            </p:extLst>
          </p:nvPr>
        </p:nvGraphicFramePr>
        <p:xfrm>
          <a:off x="473977" y="2715993"/>
          <a:ext cx="3359792" cy="562082"/>
        </p:xfrm>
        <a:graphic>
          <a:graphicData uri="http://schemas.openxmlformats.org/drawingml/2006/table">
            <a:tbl>
              <a:tblPr firstRow="1" bandRow="1">
                <a:tableStyleId>{5C22544A-7EE6-4342-B048-85BDC9FD1C3A}</a:tableStyleId>
              </a:tblPr>
              <a:tblGrid>
                <a:gridCol w="2093467">
                  <a:extLst>
                    <a:ext uri="{9D8B030D-6E8A-4147-A177-3AD203B41FA5}">
                      <a16:colId xmlns:a16="http://schemas.microsoft.com/office/drawing/2014/main" val="3090673866"/>
                    </a:ext>
                  </a:extLst>
                </a:gridCol>
                <a:gridCol w="1266325">
                  <a:extLst>
                    <a:ext uri="{9D8B030D-6E8A-4147-A177-3AD203B41FA5}">
                      <a16:colId xmlns:a16="http://schemas.microsoft.com/office/drawing/2014/main" val="2407099873"/>
                    </a:ext>
                  </a:extLst>
                </a:gridCol>
              </a:tblGrid>
              <a:tr h="230087">
                <a:tc gridSpan="2">
                  <a:txBody>
                    <a:bodyPr/>
                    <a:lstStyle/>
                    <a:p>
                      <a:pPr algn="ctr"/>
                      <a:r>
                        <a:rPr lang="tr-TR" sz="1100" dirty="0"/>
                        <a:t>KOCAELİ</a:t>
                      </a:r>
                    </a:p>
                  </a:txBody>
                  <a:tcPr/>
                </a:tc>
                <a:tc hMerge="1">
                  <a:txBody>
                    <a:bodyPr/>
                    <a:lstStyle/>
                    <a:p>
                      <a:endParaRPr lang="tr-TR" dirty="0"/>
                    </a:p>
                  </a:txBody>
                  <a:tcPr/>
                </a:tc>
                <a:extLst>
                  <a:ext uri="{0D108BD9-81ED-4DB2-BD59-A6C34878D82A}">
                    <a16:rowId xmlns:a16="http://schemas.microsoft.com/office/drawing/2014/main" val="664810501"/>
                  </a:ext>
                </a:extLst>
              </a:tr>
              <a:tr h="303002">
                <a:tc>
                  <a:txBody>
                    <a:bodyPr/>
                    <a:lstStyle/>
                    <a:p>
                      <a:r>
                        <a:rPr lang="tr-TR" sz="1100" dirty="0"/>
                        <a:t>Elektrikli Araç Üretimi</a:t>
                      </a:r>
                    </a:p>
                  </a:txBody>
                  <a:tcPr/>
                </a:tc>
                <a:tc>
                  <a:txBody>
                    <a:bodyPr/>
                    <a:lstStyle/>
                    <a:p>
                      <a:r>
                        <a:rPr lang="tr-TR" sz="1100" dirty="0"/>
                        <a:t>20.531 Milyon TL</a:t>
                      </a:r>
                    </a:p>
                  </a:txBody>
                  <a:tcPr/>
                </a:tc>
                <a:extLst>
                  <a:ext uri="{0D108BD9-81ED-4DB2-BD59-A6C34878D82A}">
                    <a16:rowId xmlns:a16="http://schemas.microsoft.com/office/drawing/2014/main" val="1845882781"/>
                  </a:ext>
                </a:extLst>
              </a:tr>
            </a:tbl>
          </a:graphicData>
        </a:graphic>
      </p:graphicFrame>
      <p:graphicFrame>
        <p:nvGraphicFramePr>
          <p:cNvPr id="73" name="Tablo 72">
            <a:extLst>
              <a:ext uri="{FF2B5EF4-FFF2-40B4-BE49-F238E27FC236}">
                <a16:creationId xmlns:a16="http://schemas.microsoft.com/office/drawing/2014/main" id="{2ECE6B28-9119-4CA1-B1E1-29B2FDAB43E1}"/>
              </a:ext>
            </a:extLst>
          </p:cNvPr>
          <p:cNvGraphicFramePr>
            <a:graphicFrameLocks noGrp="1"/>
          </p:cNvGraphicFramePr>
          <p:nvPr>
            <p:extLst>
              <p:ext uri="{D42A27DB-BD31-4B8C-83A1-F6EECF244321}">
                <p14:modId xmlns:p14="http://schemas.microsoft.com/office/powerpoint/2010/main" val="3732985175"/>
              </p:ext>
            </p:extLst>
          </p:nvPr>
        </p:nvGraphicFramePr>
        <p:xfrm>
          <a:off x="480338" y="3929590"/>
          <a:ext cx="3335651" cy="620778"/>
        </p:xfrm>
        <a:graphic>
          <a:graphicData uri="http://schemas.openxmlformats.org/drawingml/2006/table">
            <a:tbl>
              <a:tblPr firstRow="1" bandRow="1">
                <a:tableStyleId>{5C22544A-7EE6-4342-B048-85BDC9FD1C3A}</a:tableStyleId>
              </a:tblPr>
              <a:tblGrid>
                <a:gridCol w="2078425">
                  <a:extLst>
                    <a:ext uri="{9D8B030D-6E8A-4147-A177-3AD203B41FA5}">
                      <a16:colId xmlns:a16="http://schemas.microsoft.com/office/drawing/2014/main" val="2495110925"/>
                    </a:ext>
                  </a:extLst>
                </a:gridCol>
                <a:gridCol w="1257226">
                  <a:extLst>
                    <a:ext uri="{9D8B030D-6E8A-4147-A177-3AD203B41FA5}">
                      <a16:colId xmlns:a16="http://schemas.microsoft.com/office/drawing/2014/main" val="345174746"/>
                    </a:ext>
                  </a:extLst>
                </a:gridCol>
              </a:tblGrid>
              <a:tr h="219602">
                <a:tc gridSpan="2">
                  <a:txBody>
                    <a:bodyPr/>
                    <a:lstStyle/>
                    <a:p>
                      <a:pPr algn="ctr"/>
                      <a:r>
                        <a:rPr lang="tr-TR" sz="1100" dirty="0"/>
                        <a:t>BALIKESİR</a:t>
                      </a:r>
                    </a:p>
                  </a:txBody>
                  <a:tcPr/>
                </a:tc>
                <a:tc hMerge="1">
                  <a:txBody>
                    <a:bodyPr/>
                    <a:lstStyle/>
                    <a:p>
                      <a:endParaRPr lang="tr-TR" dirty="0"/>
                    </a:p>
                  </a:txBody>
                  <a:tcPr/>
                </a:tc>
                <a:extLst>
                  <a:ext uri="{0D108BD9-81ED-4DB2-BD59-A6C34878D82A}">
                    <a16:rowId xmlns:a16="http://schemas.microsoft.com/office/drawing/2014/main" val="2547543950"/>
                  </a:ext>
                </a:extLst>
              </a:tr>
              <a:tr h="361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100" dirty="0"/>
                        <a:t>Petrokimya Üretim Tesisi</a:t>
                      </a:r>
                    </a:p>
                  </a:txBody>
                  <a:tcPr/>
                </a:tc>
                <a:tc>
                  <a:txBody>
                    <a:bodyPr/>
                    <a:lstStyle/>
                    <a:p>
                      <a:r>
                        <a:rPr lang="tr-TR" sz="1100" dirty="0"/>
                        <a:t>701 Milyon TL</a:t>
                      </a:r>
                    </a:p>
                  </a:txBody>
                  <a:tcPr/>
                </a:tc>
                <a:extLst>
                  <a:ext uri="{0D108BD9-81ED-4DB2-BD59-A6C34878D82A}">
                    <a16:rowId xmlns:a16="http://schemas.microsoft.com/office/drawing/2014/main" val="2383111569"/>
                  </a:ext>
                </a:extLst>
              </a:tr>
            </a:tbl>
          </a:graphicData>
        </a:graphic>
      </p:graphicFrame>
      <p:graphicFrame>
        <p:nvGraphicFramePr>
          <p:cNvPr id="74" name="Tablo 73">
            <a:extLst>
              <a:ext uri="{FF2B5EF4-FFF2-40B4-BE49-F238E27FC236}">
                <a16:creationId xmlns:a16="http://schemas.microsoft.com/office/drawing/2014/main" id="{CEE0B2F5-19AE-44B9-AE24-87FC0E2531EC}"/>
              </a:ext>
            </a:extLst>
          </p:cNvPr>
          <p:cNvGraphicFramePr>
            <a:graphicFrameLocks noGrp="1"/>
          </p:cNvGraphicFramePr>
          <p:nvPr>
            <p:extLst>
              <p:ext uri="{D42A27DB-BD31-4B8C-83A1-F6EECF244321}">
                <p14:modId xmlns:p14="http://schemas.microsoft.com/office/powerpoint/2010/main" val="4266932889"/>
              </p:ext>
            </p:extLst>
          </p:nvPr>
        </p:nvGraphicFramePr>
        <p:xfrm>
          <a:off x="4037584" y="6288934"/>
          <a:ext cx="3220325" cy="541687"/>
        </p:xfrm>
        <a:graphic>
          <a:graphicData uri="http://schemas.openxmlformats.org/drawingml/2006/table">
            <a:tbl>
              <a:tblPr firstRow="1" bandRow="1">
                <a:tableStyleId>{5C22544A-7EE6-4342-B048-85BDC9FD1C3A}</a:tableStyleId>
              </a:tblPr>
              <a:tblGrid>
                <a:gridCol w="2022557">
                  <a:extLst>
                    <a:ext uri="{9D8B030D-6E8A-4147-A177-3AD203B41FA5}">
                      <a16:colId xmlns:a16="http://schemas.microsoft.com/office/drawing/2014/main" val="2495110925"/>
                    </a:ext>
                  </a:extLst>
                </a:gridCol>
                <a:gridCol w="1197768">
                  <a:extLst>
                    <a:ext uri="{9D8B030D-6E8A-4147-A177-3AD203B41FA5}">
                      <a16:colId xmlns:a16="http://schemas.microsoft.com/office/drawing/2014/main" val="345174746"/>
                    </a:ext>
                  </a:extLst>
                </a:gridCol>
              </a:tblGrid>
              <a:tr h="219999">
                <a:tc gridSpan="2">
                  <a:txBody>
                    <a:bodyPr/>
                    <a:lstStyle/>
                    <a:p>
                      <a:pPr algn="ctr"/>
                      <a:r>
                        <a:rPr lang="tr-TR" sz="1100" dirty="0"/>
                        <a:t>KONYA</a:t>
                      </a:r>
                    </a:p>
                  </a:txBody>
                  <a:tcPr/>
                </a:tc>
                <a:tc hMerge="1">
                  <a:txBody>
                    <a:bodyPr/>
                    <a:lstStyle/>
                    <a:p>
                      <a:endParaRPr lang="tr-TR" dirty="0"/>
                    </a:p>
                  </a:txBody>
                  <a:tcPr/>
                </a:tc>
                <a:extLst>
                  <a:ext uri="{0D108BD9-81ED-4DB2-BD59-A6C34878D82A}">
                    <a16:rowId xmlns:a16="http://schemas.microsoft.com/office/drawing/2014/main" val="2547543950"/>
                  </a:ext>
                </a:extLst>
              </a:tr>
              <a:tr h="282607">
                <a:tc>
                  <a:txBody>
                    <a:bodyPr/>
                    <a:lstStyle/>
                    <a:p>
                      <a:r>
                        <a:rPr lang="it-IT" sz="1100" dirty="0"/>
                        <a:t>Silah ve Silah Sistemleri Üretimi</a:t>
                      </a:r>
                      <a:endParaRPr lang="tr-TR" sz="1100" dirty="0"/>
                    </a:p>
                  </a:txBody>
                  <a:tcPr/>
                </a:tc>
                <a:tc>
                  <a:txBody>
                    <a:bodyPr/>
                    <a:lstStyle/>
                    <a:p>
                      <a:r>
                        <a:rPr lang="tr-TR" sz="1100" dirty="0"/>
                        <a:t>831 Milyon TL</a:t>
                      </a:r>
                    </a:p>
                  </a:txBody>
                  <a:tcPr/>
                </a:tc>
                <a:extLst>
                  <a:ext uri="{0D108BD9-81ED-4DB2-BD59-A6C34878D82A}">
                    <a16:rowId xmlns:a16="http://schemas.microsoft.com/office/drawing/2014/main" val="2383111569"/>
                  </a:ext>
                </a:extLst>
              </a:tr>
            </a:tbl>
          </a:graphicData>
        </a:graphic>
      </p:graphicFrame>
      <p:graphicFrame>
        <p:nvGraphicFramePr>
          <p:cNvPr id="75" name="Tablo 74">
            <a:extLst>
              <a:ext uri="{FF2B5EF4-FFF2-40B4-BE49-F238E27FC236}">
                <a16:creationId xmlns:a16="http://schemas.microsoft.com/office/drawing/2014/main" id="{BB9FC750-A0E5-429D-B45D-A34C4C365BA1}"/>
              </a:ext>
            </a:extLst>
          </p:cNvPr>
          <p:cNvGraphicFramePr>
            <a:graphicFrameLocks noGrp="1"/>
          </p:cNvGraphicFramePr>
          <p:nvPr>
            <p:extLst>
              <p:ext uri="{D42A27DB-BD31-4B8C-83A1-F6EECF244321}">
                <p14:modId xmlns:p14="http://schemas.microsoft.com/office/powerpoint/2010/main" val="880788116"/>
              </p:ext>
            </p:extLst>
          </p:nvPr>
        </p:nvGraphicFramePr>
        <p:xfrm>
          <a:off x="7628792" y="6290968"/>
          <a:ext cx="3825598" cy="541687"/>
        </p:xfrm>
        <a:graphic>
          <a:graphicData uri="http://schemas.openxmlformats.org/drawingml/2006/table">
            <a:tbl>
              <a:tblPr firstRow="1" bandRow="1">
                <a:tableStyleId>{5C22544A-7EE6-4342-B048-85BDC9FD1C3A}</a:tableStyleId>
              </a:tblPr>
              <a:tblGrid>
                <a:gridCol w="2647722">
                  <a:extLst>
                    <a:ext uri="{9D8B030D-6E8A-4147-A177-3AD203B41FA5}">
                      <a16:colId xmlns:a16="http://schemas.microsoft.com/office/drawing/2014/main" val="2495110925"/>
                    </a:ext>
                  </a:extLst>
                </a:gridCol>
                <a:gridCol w="1177876">
                  <a:extLst>
                    <a:ext uri="{9D8B030D-6E8A-4147-A177-3AD203B41FA5}">
                      <a16:colId xmlns:a16="http://schemas.microsoft.com/office/drawing/2014/main" val="345174746"/>
                    </a:ext>
                  </a:extLst>
                </a:gridCol>
              </a:tblGrid>
              <a:tr h="0">
                <a:tc gridSpan="2">
                  <a:txBody>
                    <a:bodyPr/>
                    <a:lstStyle/>
                    <a:p>
                      <a:pPr marL="0" algn="ctr" defTabSz="914400" rtl="0" eaLnBrk="1" latinLnBrk="0" hangingPunct="1"/>
                      <a:r>
                        <a:rPr lang="tr-TR" sz="1100" b="1" kern="1200" dirty="0">
                          <a:solidFill>
                            <a:schemeClr val="lt1"/>
                          </a:solidFill>
                          <a:latin typeface="+mn-lt"/>
                          <a:ea typeface="+mn-ea"/>
                          <a:cs typeface="+mn-cs"/>
                        </a:rPr>
                        <a:t>GAZİANTEP</a:t>
                      </a:r>
                    </a:p>
                  </a:txBody>
                  <a:tcPr/>
                </a:tc>
                <a:tc hMerge="1">
                  <a:txBody>
                    <a:bodyPr/>
                    <a:lstStyle/>
                    <a:p>
                      <a:endParaRPr lang="tr-TR" dirty="0"/>
                    </a:p>
                  </a:txBody>
                  <a:tcPr/>
                </a:tc>
                <a:extLst>
                  <a:ext uri="{0D108BD9-81ED-4DB2-BD59-A6C34878D82A}">
                    <a16:rowId xmlns:a16="http://schemas.microsoft.com/office/drawing/2014/main" val="2547543950"/>
                  </a:ext>
                </a:extLst>
              </a:tr>
              <a:tr h="282607">
                <a:tc>
                  <a:txBody>
                    <a:bodyPr/>
                    <a:lstStyle/>
                    <a:p>
                      <a:r>
                        <a:rPr lang="tr-TR" sz="1100" dirty="0"/>
                        <a:t>Petrokimya Üretim Tesisi</a:t>
                      </a:r>
                    </a:p>
                  </a:txBody>
                  <a:tcPr/>
                </a:tc>
                <a:tc>
                  <a:txBody>
                    <a:bodyPr/>
                    <a:lstStyle/>
                    <a:p>
                      <a:r>
                        <a:rPr lang="tr-TR" sz="1100" dirty="0"/>
                        <a:t>754 Milyon TL</a:t>
                      </a:r>
                    </a:p>
                  </a:txBody>
                  <a:tcPr/>
                </a:tc>
                <a:extLst>
                  <a:ext uri="{0D108BD9-81ED-4DB2-BD59-A6C34878D82A}">
                    <a16:rowId xmlns:a16="http://schemas.microsoft.com/office/drawing/2014/main" val="2383111569"/>
                  </a:ext>
                </a:extLst>
              </a:tr>
            </a:tbl>
          </a:graphicData>
        </a:graphic>
      </p:graphicFrame>
      <p:graphicFrame>
        <p:nvGraphicFramePr>
          <p:cNvPr id="76" name="Tablo 75">
            <a:extLst>
              <a:ext uri="{FF2B5EF4-FFF2-40B4-BE49-F238E27FC236}">
                <a16:creationId xmlns:a16="http://schemas.microsoft.com/office/drawing/2014/main" id="{7811B117-1898-492C-941D-914A6F455032}"/>
              </a:ext>
            </a:extLst>
          </p:cNvPr>
          <p:cNvGraphicFramePr>
            <a:graphicFrameLocks noGrp="1"/>
          </p:cNvGraphicFramePr>
          <p:nvPr>
            <p:extLst>
              <p:ext uri="{D42A27DB-BD31-4B8C-83A1-F6EECF244321}">
                <p14:modId xmlns:p14="http://schemas.microsoft.com/office/powerpoint/2010/main" val="3250854858"/>
              </p:ext>
            </p:extLst>
          </p:nvPr>
        </p:nvGraphicFramePr>
        <p:xfrm>
          <a:off x="453036" y="5098624"/>
          <a:ext cx="3359792" cy="541687"/>
        </p:xfrm>
        <a:graphic>
          <a:graphicData uri="http://schemas.openxmlformats.org/drawingml/2006/table">
            <a:tbl>
              <a:tblPr firstRow="1" bandRow="1">
                <a:tableStyleId>{5C22544A-7EE6-4342-B048-85BDC9FD1C3A}</a:tableStyleId>
              </a:tblPr>
              <a:tblGrid>
                <a:gridCol w="2110150">
                  <a:extLst>
                    <a:ext uri="{9D8B030D-6E8A-4147-A177-3AD203B41FA5}">
                      <a16:colId xmlns:a16="http://schemas.microsoft.com/office/drawing/2014/main" val="2495110925"/>
                    </a:ext>
                  </a:extLst>
                </a:gridCol>
                <a:gridCol w="1249642">
                  <a:extLst>
                    <a:ext uri="{9D8B030D-6E8A-4147-A177-3AD203B41FA5}">
                      <a16:colId xmlns:a16="http://schemas.microsoft.com/office/drawing/2014/main" val="345174746"/>
                    </a:ext>
                  </a:extLst>
                </a:gridCol>
              </a:tblGrid>
              <a:tr h="0">
                <a:tc gridSpan="2">
                  <a:txBody>
                    <a:bodyPr/>
                    <a:lstStyle/>
                    <a:p>
                      <a:pPr marL="0" algn="ctr" defTabSz="914400" rtl="0" eaLnBrk="1" latinLnBrk="0" hangingPunct="1"/>
                      <a:r>
                        <a:rPr lang="tr-TR" sz="1100" b="1" kern="1200" dirty="0">
                          <a:solidFill>
                            <a:schemeClr val="lt1"/>
                          </a:solidFill>
                          <a:latin typeface="+mn-lt"/>
                          <a:ea typeface="+mn-ea"/>
                          <a:cs typeface="+mn-cs"/>
                        </a:rPr>
                        <a:t>Samsun</a:t>
                      </a:r>
                    </a:p>
                  </a:txBody>
                  <a:tcPr/>
                </a:tc>
                <a:tc hMerge="1">
                  <a:txBody>
                    <a:bodyPr/>
                    <a:lstStyle/>
                    <a:p>
                      <a:endParaRPr lang="tr-TR" dirty="0"/>
                    </a:p>
                  </a:txBody>
                  <a:tcPr/>
                </a:tc>
                <a:extLst>
                  <a:ext uri="{0D108BD9-81ED-4DB2-BD59-A6C34878D82A}">
                    <a16:rowId xmlns:a16="http://schemas.microsoft.com/office/drawing/2014/main" val="2547543950"/>
                  </a:ext>
                </a:extLst>
              </a:tr>
              <a:tr h="282607">
                <a:tc>
                  <a:txBody>
                    <a:bodyPr/>
                    <a:lstStyle/>
                    <a:p>
                      <a:r>
                        <a:rPr lang="tr-TR" sz="1100" dirty="0"/>
                        <a:t> Katot Bakır ve Gübre Tesisi</a:t>
                      </a:r>
                    </a:p>
                  </a:txBody>
                  <a:tcPr/>
                </a:tc>
                <a:tc>
                  <a:txBody>
                    <a:bodyPr/>
                    <a:lstStyle/>
                    <a:p>
                      <a:r>
                        <a:rPr lang="tr-TR" sz="1100" dirty="0"/>
                        <a:t>1.502 Milyon TL</a:t>
                      </a:r>
                    </a:p>
                  </a:txBody>
                  <a:tcPr/>
                </a:tc>
                <a:extLst>
                  <a:ext uri="{0D108BD9-81ED-4DB2-BD59-A6C34878D82A}">
                    <a16:rowId xmlns:a16="http://schemas.microsoft.com/office/drawing/2014/main" val="2383111569"/>
                  </a:ext>
                </a:extLst>
              </a:tr>
            </a:tbl>
          </a:graphicData>
        </a:graphic>
      </p:graphicFrame>
    </p:spTree>
    <p:extLst>
      <p:ext uri="{BB962C8B-B14F-4D97-AF65-F5344CB8AC3E}">
        <p14:creationId xmlns:p14="http://schemas.microsoft.com/office/powerpoint/2010/main" val="181679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Resim 8"/>
          <p:cNvPicPr>
            <a:picLocks noChangeAspect="1"/>
          </p:cNvPicPr>
          <p:nvPr/>
        </p:nvPicPr>
        <p:blipFill>
          <a:blip r:embed="rId3" cstate="print"/>
          <a:stretch>
            <a:fillRect/>
          </a:stretch>
        </p:blipFill>
        <p:spPr>
          <a:xfrm>
            <a:off x="11691539" y="5901499"/>
            <a:ext cx="444339" cy="915097"/>
          </a:xfrm>
          <a:prstGeom prst="rect">
            <a:avLst/>
          </a:prstGeom>
        </p:spPr>
      </p:pic>
      <p:sp>
        <p:nvSpPr>
          <p:cNvPr id="3" name="Slayt Numarası Yer Tutucusu 2"/>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tr-TR" sz="1500" b="0" i="0" u="none" strike="noStrike" kern="1200" cap="none" spc="0" normalizeH="0" baseline="0" noProof="0" dirty="0">
              <a:ln>
                <a:noFill/>
              </a:ln>
              <a:solidFill>
                <a:prstClr val="white"/>
              </a:solidFill>
              <a:effectLst/>
              <a:uLnTx/>
              <a:uFillTx/>
            </a:endParaRPr>
          </a:p>
        </p:txBody>
      </p:sp>
      <p:graphicFrame>
        <p:nvGraphicFramePr>
          <p:cNvPr id="2" name="Diyagram 1">
            <a:extLst>
              <a:ext uri="{FF2B5EF4-FFF2-40B4-BE49-F238E27FC236}">
                <a16:creationId xmlns:a16="http://schemas.microsoft.com/office/drawing/2014/main" id="{1696CB82-0281-4ED5-94C6-2A8FCF3FD9F4}"/>
              </a:ext>
            </a:extLst>
          </p:cNvPr>
          <p:cNvGraphicFramePr/>
          <p:nvPr>
            <p:extLst>
              <p:ext uri="{D42A27DB-BD31-4B8C-83A1-F6EECF244321}">
                <p14:modId xmlns:p14="http://schemas.microsoft.com/office/powerpoint/2010/main" val="3421091010"/>
              </p:ext>
            </p:extLst>
          </p:nvPr>
        </p:nvGraphicFramePr>
        <p:xfrm>
          <a:off x="1203650" y="1639019"/>
          <a:ext cx="9784700" cy="4499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874456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776AB0FD-4E69-489A-9FD7-1DADD0674AC2}"/>
              </a:ext>
            </a:extLst>
          </p:cNvPr>
          <p:cNvSpPr/>
          <p:nvPr/>
        </p:nvSpPr>
        <p:spPr>
          <a:xfrm>
            <a:off x="1" y="2618117"/>
            <a:ext cx="12192000" cy="1621766"/>
          </a:xfrm>
          <a:prstGeom prst="rect">
            <a:avLst/>
          </a:prstGeom>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effectLst>
                  <a:outerShdw blurRad="38100" dist="38100" dir="2700000" algn="tl">
                    <a:srgbClr val="000000">
                      <a:alpha val="43137"/>
                    </a:srgbClr>
                  </a:outerShdw>
                </a:effectLst>
              </a:rPr>
              <a:t>TEKNOLOJİ ODAKLI SANAYİ HAMLESİ PROGRAMI</a:t>
            </a:r>
          </a:p>
        </p:txBody>
      </p:sp>
      <p:pic>
        <p:nvPicPr>
          <p:cNvPr id="12" name="Resim 11">
            <a:extLst>
              <a:ext uri="{FF2B5EF4-FFF2-40B4-BE49-F238E27FC236}">
                <a16:creationId xmlns:a16="http://schemas.microsoft.com/office/drawing/2014/main" id="{82BE5B6C-ADD6-4666-B1C0-67FB0CEF547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3" name="Slayt Numarası Yer Tutucusu 2">
            <a:extLst>
              <a:ext uri="{FF2B5EF4-FFF2-40B4-BE49-F238E27FC236}">
                <a16:creationId xmlns:a16="http://schemas.microsoft.com/office/drawing/2014/main" id="{0EF09F9D-0A31-4573-B8D2-813B41264EBB}"/>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60</a:t>
            </a:fld>
            <a:endParaRPr lang="tr-TR" dirty="0">
              <a:solidFill>
                <a:prstClr val="white"/>
              </a:solidFill>
            </a:endParaRPr>
          </a:p>
        </p:txBody>
      </p:sp>
    </p:spTree>
    <p:extLst>
      <p:ext uri="{BB962C8B-B14F-4D97-AF65-F5344CB8AC3E}">
        <p14:creationId xmlns:p14="http://schemas.microsoft.com/office/powerpoint/2010/main" val="3336942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TEKNOLOJİ ODAKLI SANAYİ HAMLESİ PROGRAMI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tr-TR" sz="1500" b="0" i="0" u="none" strike="noStrike" kern="1200" cap="none" spc="0" normalizeH="0" baseline="0" noProof="0" dirty="0">
              <a:ln>
                <a:noFill/>
              </a:ln>
              <a:solidFill>
                <a:prstClr val="white"/>
              </a:solidFill>
              <a:effectLst/>
              <a:uLnTx/>
              <a:uFillTx/>
            </a:endParaRPr>
          </a:p>
        </p:txBody>
      </p:sp>
      <p:sp>
        <p:nvSpPr>
          <p:cNvPr id="9" name="İçerik Yer Tutucusu 1">
            <a:extLst>
              <a:ext uri="{FF2B5EF4-FFF2-40B4-BE49-F238E27FC236}">
                <a16:creationId xmlns:a16="http://schemas.microsoft.com/office/drawing/2014/main" id="{8761B0B7-C8BD-495E-B59B-A2EA8B1AED66}"/>
              </a:ext>
            </a:extLst>
          </p:cNvPr>
          <p:cNvSpPr txBox="1">
            <a:spLocks/>
          </p:cNvSpPr>
          <p:nvPr/>
        </p:nvSpPr>
        <p:spPr>
          <a:xfrm>
            <a:off x="336177" y="1826479"/>
            <a:ext cx="11519647" cy="4154311"/>
          </a:xfrm>
          <a:prstGeom prst="rect">
            <a:avLst/>
          </a:prstGeom>
        </p:spPr>
        <p:txBody>
          <a:bodyPr>
            <a:normAutofit/>
          </a:bodyPr>
          <a:lstStyle/>
          <a:p>
            <a:pPr marL="355600" lvl="0" indent="-355600" algn="just" defTabSz="914400" fontAlgn="base">
              <a:lnSpc>
                <a:spcPct val="150000"/>
              </a:lnSpc>
              <a:spcAft>
                <a:spcPts val="1200"/>
              </a:spcAft>
              <a:buClr>
                <a:srgbClr val="B17F49"/>
              </a:buClr>
              <a:buSzPct val="100000"/>
              <a:buFont typeface="Wingdings" panose="05000000000000000000" pitchFamily="2" charset="2"/>
              <a:buChar char="q"/>
            </a:pPr>
            <a:r>
              <a:rPr lang="tr-TR" dirty="0"/>
              <a:t>Bu program, dış ticaret verileri, talep gelişimi, rekabet yoğunluğu gibi çeşitli kriterler dikkate alınarak, orta-yüksek ve yüksek teknolojili sektörlerdeki ürünlerin ve bu sektörlerin gelişimi için kritik ürünlerin «Öncelikli Ürün Listesi» ile belirlenmesi ve bu ürünlerin Ar-Ge, yatırım ve üretim süreçlerinin bütüncül bir yaklaşımla desteklenmesine yönelik bir destek programıdır.</a:t>
            </a:r>
          </a:p>
          <a:p>
            <a:pPr marL="355600" lvl="0" indent="-355600" defTabSz="914400" fontAlgn="base">
              <a:lnSpc>
                <a:spcPct val="150000"/>
              </a:lnSpc>
              <a:spcAft>
                <a:spcPts val="1200"/>
              </a:spcAft>
              <a:buClr>
                <a:srgbClr val="B17F49"/>
              </a:buClr>
              <a:buSzPct val="100000"/>
              <a:buFont typeface="Wingdings" panose="05000000000000000000" pitchFamily="2" charset="2"/>
              <a:buChar char="q"/>
            </a:pPr>
            <a:r>
              <a:rPr lang="tr-TR" dirty="0"/>
              <a:t>Program kapsamındaki başvurular Program Değerlendirme Komitesi’nce değerlendirilerek destek kararı alınır.</a:t>
            </a:r>
          </a:p>
          <a:p>
            <a:pPr marL="355600" lvl="0" indent="-355600" algn="just" defTabSz="914400" fontAlgn="base">
              <a:lnSpc>
                <a:spcPct val="150000"/>
              </a:lnSpc>
              <a:spcAft>
                <a:spcPts val="1200"/>
              </a:spcAft>
              <a:buClr>
                <a:srgbClr val="B17F49"/>
              </a:buClr>
              <a:buSzPct val="100000"/>
              <a:buFont typeface="Wingdings" panose="05000000000000000000" pitchFamily="2" charset="2"/>
              <a:buChar char="q"/>
            </a:pPr>
            <a:r>
              <a:rPr lang="tr-TR" dirty="0"/>
              <a:t>Program, Bakanlık tarafından belirlenecek çağrı planları dahilinde yürütülür. Programa yapılan başvurular, Program Değerlendirme Komitesi tarafından belirli kriterler dikkate alınarak değerlendirme ve </a:t>
            </a:r>
            <a:r>
              <a:rPr lang="tr-TR" dirty="0" err="1"/>
              <a:t>önceliklendirmeye</a:t>
            </a:r>
            <a:r>
              <a:rPr lang="tr-TR" dirty="0"/>
              <a:t> tabi tutulur. </a:t>
            </a:r>
          </a:p>
          <a:p>
            <a:pPr marL="355600" lvl="0" indent="-355600" defTabSz="914400" fontAlgn="base">
              <a:lnSpc>
                <a:spcPct val="150000"/>
              </a:lnSpc>
              <a:spcAft>
                <a:spcPts val="1200"/>
              </a:spcAft>
              <a:buClr>
                <a:srgbClr val="B17F49"/>
              </a:buClr>
              <a:buSzPct val="100000"/>
              <a:buFont typeface="Wingdings" panose="05000000000000000000" pitchFamily="2" charset="2"/>
              <a:buChar char="q"/>
            </a:pPr>
            <a:r>
              <a:rPr lang="tr-TR" dirty="0"/>
              <a:t>Destek çeşidi, oran ve süreleri Komite tarafından belirlenir.</a:t>
            </a:r>
          </a:p>
        </p:txBody>
      </p:sp>
    </p:spTree>
    <p:extLst>
      <p:ext uri="{BB962C8B-B14F-4D97-AF65-F5344CB8AC3E}">
        <p14:creationId xmlns:p14="http://schemas.microsoft.com/office/powerpoint/2010/main" val="31360504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TEKNOLOJİ ODAKLI SANAYİ HAMLESİ PROGRAMI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tr-TR" sz="1500" b="0" i="0" u="none" strike="noStrike" kern="1200" cap="none" spc="0" normalizeH="0" baseline="0" noProof="0" dirty="0">
              <a:ln>
                <a:noFill/>
              </a:ln>
              <a:solidFill>
                <a:prstClr val="white"/>
              </a:solidFill>
              <a:effectLst/>
              <a:uLnTx/>
              <a:uFillTx/>
            </a:endParaRPr>
          </a:p>
        </p:txBody>
      </p:sp>
      <p:graphicFrame>
        <p:nvGraphicFramePr>
          <p:cNvPr id="6" name="Diyagram 5">
            <a:extLst>
              <a:ext uri="{FF2B5EF4-FFF2-40B4-BE49-F238E27FC236}">
                <a16:creationId xmlns:a16="http://schemas.microsoft.com/office/drawing/2014/main" id="{1EF465E5-5E50-498C-9242-5FBD97C8872F}"/>
              </a:ext>
            </a:extLst>
          </p:cNvPr>
          <p:cNvGraphicFramePr/>
          <p:nvPr>
            <p:extLst>
              <p:ext uri="{D42A27DB-BD31-4B8C-83A1-F6EECF244321}">
                <p14:modId xmlns:p14="http://schemas.microsoft.com/office/powerpoint/2010/main" val="2850994654"/>
              </p:ext>
            </p:extLst>
          </p:nvPr>
        </p:nvGraphicFramePr>
        <p:xfrm>
          <a:off x="-1333502" y="1329272"/>
          <a:ext cx="1152398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Ok: Sol 10">
            <a:extLst>
              <a:ext uri="{FF2B5EF4-FFF2-40B4-BE49-F238E27FC236}">
                <a16:creationId xmlns:a16="http://schemas.microsoft.com/office/drawing/2014/main" id="{E8EE9C80-4CD0-424F-B8CD-839FF8D2B78C}"/>
              </a:ext>
            </a:extLst>
          </p:cNvPr>
          <p:cNvSpPr/>
          <p:nvPr/>
        </p:nvSpPr>
        <p:spPr>
          <a:xfrm>
            <a:off x="8612080" y="1320798"/>
            <a:ext cx="3027680" cy="1899920"/>
          </a:xfrm>
          <a:prstGeom prst="leftArrow">
            <a:avLst/>
          </a:prstGeom>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0" scaled="1"/>
            <a:tileRect/>
          </a:gradFill>
          <a:ln w="28575">
            <a:solidFill>
              <a:srgbClr val="D6B36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b="1" dirty="0">
                <a:effectLst>
                  <a:outerShdw blurRad="38100" dist="38100" dir="2700000" algn="tl">
                    <a:srgbClr val="000000">
                      <a:alpha val="43137"/>
                    </a:srgbClr>
                  </a:outerShdw>
                </a:effectLst>
              </a:rPr>
              <a:t>TÜBİTAK</a:t>
            </a:r>
          </a:p>
        </p:txBody>
      </p:sp>
      <p:sp>
        <p:nvSpPr>
          <p:cNvPr id="12" name="Ok: Sol 11">
            <a:extLst>
              <a:ext uri="{FF2B5EF4-FFF2-40B4-BE49-F238E27FC236}">
                <a16:creationId xmlns:a16="http://schemas.microsoft.com/office/drawing/2014/main" id="{425C2F96-C4E9-4D63-B56B-4F7D746D401F}"/>
              </a:ext>
            </a:extLst>
          </p:cNvPr>
          <p:cNvSpPr/>
          <p:nvPr/>
        </p:nvSpPr>
        <p:spPr>
          <a:xfrm>
            <a:off x="8612080" y="3229184"/>
            <a:ext cx="3027680" cy="1899920"/>
          </a:xfrm>
          <a:prstGeom prst="leftArrow">
            <a:avLst/>
          </a:prstGeom>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0" scaled="1"/>
            <a:tileRect/>
          </a:gradFill>
          <a:ln w="28575">
            <a:solidFill>
              <a:srgbClr val="D6B36A"/>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b="1" dirty="0">
                <a:effectLst>
                  <a:outerShdw blurRad="38100" dist="38100" dir="2700000" algn="tl">
                    <a:srgbClr val="000000">
                      <a:alpha val="43137"/>
                    </a:srgbClr>
                  </a:outerShdw>
                </a:effectLst>
              </a:rPr>
              <a:t>KOSGEB</a:t>
            </a:r>
          </a:p>
        </p:txBody>
      </p:sp>
      <p:sp>
        <p:nvSpPr>
          <p:cNvPr id="13" name="Dikdörtgen: Yuvarlatılmış Köşeler 12">
            <a:extLst>
              <a:ext uri="{FF2B5EF4-FFF2-40B4-BE49-F238E27FC236}">
                <a16:creationId xmlns:a16="http://schemas.microsoft.com/office/drawing/2014/main" id="{46394BDF-64A3-45EC-9EFE-F82927A9B997}"/>
              </a:ext>
            </a:extLst>
          </p:cNvPr>
          <p:cNvSpPr/>
          <p:nvPr/>
        </p:nvSpPr>
        <p:spPr>
          <a:xfrm>
            <a:off x="8612080" y="5222238"/>
            <a:ext cx="3027680" cy="1534159"/>
          </a:xfrm>
          <a:prstGeom prst="roundRect">
            <a:avLst/>
          </a:prstGeom>
          <a:solidFill>
            <a:srgbClr val="D6B36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a:solidFill>
                  <a:schemeClr val="tx1"/>
                </a:solidFill>
              </a:rPr>
              <a:t>Komite tarafından desteklenmesine karar verilen yatırımlar, TÜBİTAK ve/veya KOSGEB tarafından da doğrudan desteklenebilir. </a:t>
            </a:r>
          </a:p>
        </p:txBody>
      </p:sp>
    </p:spTree>
    <p:extLst>
      <p:ext uri="{BB962C8B-B14F-4D97-AF65-F5344CB8AC3E}">
        <p14:creationId xmlns:p14="http://schemas.microsoft.com/office/powerpoint/2010/main" val="11329568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TEKNOLOJİ ODAKLI SANAYİ HAMLESİ PROGRAMI ÖNCELİKLİ ÜRÜN LİSTESİ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tr-TR" sz="1500" b="0" i="0" u="none" strike="noStrike" kern="1200" cap="none" spc="0" normalizeH="0" baseline="0" noProof="0" dirty="0">
              <a:ln>
                <a:noFill/>
              </a:ln>
              <a:solidFill>
                <a:prstClr val="white"/>
              </a:solidFill>
              <a:effectLst/>
              <a:uLnTx/>
              <a:uFillTx/>
            </a:endParaRPr>
          </a:p>
        </p:txBody>
      </p:sp>
      <p:sp>
        <p:nvSpPr>
          <p:cNvPr id="29" name="Dikdörtgen 28">
            <a:extLst>
              <a:ext uri="{FF2B5EF4-FFF2-40B4-BE49-F238E27FC236}">
                <a16:creationId xmlns:a16="http://schemas.microsoft.com/office/drawing/2014/main" id="{061F7C9F-4B87-427A-921A-5047E07F2C60}"/>
              </a:ext>
            </a:extLst>
          </p:cNvPr>
          <p:cNvSpPr/>
          <p:nvPr/>
        </p:nvSpPr>
        <p:spPr>
          <a:xfrm>
            <a:off x="0" y="1546681"/>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1600" b="1" dirty="0">
                <a:solidFill>
                  <a:srgbClr val="6C8190"/>
                </a:solidFill>
                <a:latin typeface="Arial" pitchFamily="34" charset="0"/>
                <a:cs typeface="Arial" pitchFamily="34" charset="0"/>
              </a:rPr>
              <a:t>Sektörlere İlişkin Öncelikli Ürün Listesi </a:t>
            </a:r>
            <a:endParaRPr lang="tr-TR" altLang="tr-TR" sz="1600" b="1" dirty="0">
              <a:solidFill>
                <a:srgbClr val="6C8190"/>
              </a:solidFill>
              <a:highlight>
                <a:srgbClr val="FF0000"/>
              </a:highlight>
              <a:latin typeface="Arial" pitchFamily="34" charset="0"/>
              <a:cs typeface="Arial" pitchFamily="34" charset="0"/>
            </a:endParaRPr>
          </a:p>
        </p:txBody>
      </p:sp>
      <p:sp>
        <p:nvSpPr>
          <p:cNvPr id="2" name="Dikdörtgen 1">
            <a:extLst>
              <a:ext uri="{FF2B5EF4-FFF2-40B4-BE49-F238E27FC236}">
                <a16:creationId xmlns:a16="http://schemas.microsoft.com/office/drawing/2014/main" id="{F9363F80-BA4C-4020-86B0-B65FB30614D5}"/>
              </a:ext>
            </a:extLst>
          </p:cNvPr>
          <p:cNvSpPr/>
          <p:nvPr/>
        </p:nvSpPr>
        <p:spPr>
          <a:xfrm>
            <a:off x="762001" y="2167061"/>
            <a:ext cx="4095226" cy="3881191"/>
          </a:xfrm>
          <a:prstGeom prst="rect">
            <a:avLst/>
          </a:prstGeom>
        </p:spPr>
        <p:txBody>
          <a:bodyPr wrap="square">
            <a:spAutoFit/>
          </a:bodyPr>
          <a:lstStyle/>
          <a:p>
            <a:pPr marL="355600" lvl="0" indent="-355600" fontAlgn="base">
              <a:lnSpc>
                <a:spcPct val="150000"/>
              </a:lnSpc>
              <a:spcAft>
                <a:spcPts val="1200"/>
              </a:spcAft>
              <a:buClr>
                <a:srgbClr val="B17F49"/>
              </a:buClr>
              <a:buSzPct val="100000"/>
              <a:buFont typeface="Wingdings" panose="05000000000000000000" pitchFamily="2" charset="2"/>
              <a:buChar char="q"/>
            </a:pPr>
            <a:r>
              <a:rPr lang="tr-TR" dirty="0"/>
              <a:t>Program kapsamında;</a:t>
            </a:r>
          </a:p>
          <a:p>
            <a:pPr marL="812800" lvl="1" indent="-355600" fontAlgn="base">
              <a:lnSpc>
                <a:spcPct val="150000"/>
              </a:lnSpc>
              <a:spcAft>
                <a:spcPts val="1200"/>
              </a:spcAft>
              <a:buClr>
                <a:srgbClr val="B17F49"/>
              </a:buClr>
              <a:buSzPct val="100000"/>
              <a:buFont typeface="Wingdings" panose="05000000000000000000" pitchFamily="2" charset="2"/>
              <a:buChar char="q"/>
            </a:pPr>
            <a:r>
              <a:rPr lang="tr-TR" dirty="0"/>
              <a:t>Kimya Sektöründe 281 Ürün</a:t>
            </a:r>
          </a:p>
          <a:p>
            <a:pPr marL="812800" lvl="1" indent="-355600" fontAlgn="base">
              <a:lnSpc>
                <a:spcPct val="150000"/>
              </a:lnSpc>
              <a:spcAft>
                <a:spcPts val="1200"/>
              </a:spcAft>
              <a:buClr>
                <a:srgbClr val="B17F49"/>
              </a:buClr>
              <a:buSzPct val="100000"/>
              <a:buFont typeface="Wingdings" panose="05000000000000000000" pitchFamily="2" charset="2"/>
              <a:buChar char="q"/>
            </a:pPr>
            <a:r>
              <a:rPr lang="tr-TR" dirty="0"/>
              <a:t>Eczacılık Sektöründe 82 Ürün</a:t>
            </a:r>
          </a:p>
          <a:p>
            <a:pPr marL="812800" lvl="1" indent="-355600" fontAlgn="base">
              <a:lnSpc>
                <a:spcPct val="150000"/>
              </a:lnSpc>
              <a:spcAft>
                <a:spcPts val="1200"/>
              </a:spcAft>
              <a:buClr>
                <a:srgbClr val="B17F49"/>
              </a:buClr>
              <a:buSzPct val="100000"/>
              <a:buFont typeface="Wingdings" panose="05000000000000000000" pitchFamily="2" charset="2"/>
              <a:buChar char="q"/>
            </a:pPr>
            <a:r>
              <a:rPr lang="tr-TR" dirty="0"/>
              <a:t>Tıbbi Cihaz Sektöründe 46 Ürün</a:t>
            </a:r>
          </a:p>
          <a:p>
            <a:pPr marL="812800" lvl="1" indent="-355600" fontAlgn="base">
              <a:lnSpc>
                <a:spcPct val="150000"/>
              </a:lnSpc>
              <a:spcAft>
                <a:spcPts val="1200"/>
              </a:spcAft>
              <a:buClr>
                <a:srgbClr val="B17F49"/>
              </a:buClr>
              <a:buSzPct val="100000"/>
              <a:buFont typeface="Wingdings" panose="05000000000000000000" pitchFamily="2" charset="2"/>
              <a:buChar char="q"/>
            </a:pPr>
            <a:r>
              <a:rPr lang="tr-TR" dirty="0"/>
              <a:t>Elektronik Sektöründe 161 Ürün</a:t>
            </a:r>
          </a:p>
          <a:p>
            <a:pPr marL="812800" lvl="1" indent="-355600" fontAlgn="base">
              <a:lnSpc>
                <a:spcPct val="150000"/>
              </a:lnSpc>
              <a:spcAft>
                <a:spcPts val="1200"/>
              </a:spcAft>
              <a:buClr>
                <a:srgbClr val="B17F49"/>
              </a:buClr>
              <a:buSzPct val="100000"/>
              <a:buFont typeface="Wingdings" panose="05000000000000000000" pitchFamily="2" charset="2"/>
              <a:buChar char="q"/>
            </a:pPr>
            <a:endParaRPr lang="tr-TR" dirty="0"/>
          </a:p>
          <a:p>
            <a:pPr marL="812800" lvl="1" indent="-355600" fontAlgn="base">
              <a:lnSpc>
                <a:spcPct val="150000"/>
              </a:lnSpc>
              <a:spcAft>
                <a:spcPts val="1200"/>
              </a:spcAft>
              <a:buClr>
                <a:srgbClr val="B17F49"/>
              </a:buClr>
              <a:buSzPct val="100000"/>
              <a:buFont typeface="Wingdings" panose="05000000000000000000" pitchFamily="2" charset="2"/>
              <a:buChar char="q"/>
            </a:pPr>
            <a:endParaRPr lang="tr-TR" dirty="0"/>
          </a:p>
        </p:txBody>
      </p:sp>
      <p:sp>
        <p:nvSpPr>
          <p:cNvPr id="3" name="Dikdörtgen 2">
            <a:extLst>
              <a:ext uri="{FF2B5EF4-FFF2-40B4-BE49-F238E27FC236}">
                <a16:creationId xmlns:a16="http://schemas.microsoft.com/office/drawing/2014/main" id="{5D390EF9-ACC3-4857-9E78-D9D9B9296473}"/>
              </a:ext>
            </a:extLst>
          </p:cNvPr>
          <p:cNvSpPr/>
          <p:nvPr/>
        </p:nvSpPr>
        <p:spPr>
          <a:xfrm>
            <a:off x="5008228" y="2745157"/>
            <a:ext cx="6096000" cy="2173031"/>
          </a:xfrm>
          <a:prstGeom prst="rect">
            <a:avLst/>
          </a:prstGeom>
        </p:spPr>
        <p:txBody>
          <a:bodyPr>
            <a:spAutoFit/>
          </a:bodyPr>
          <a:lstStyle/>
          <a:p>
            <a:pPr marL="812800" lvl="1" indent="-355600" fontAlgn="base">
              <a:lnSpc>
                <a:spcPct val="150000"/>
              </a:lnSpc>
              <a:spcAft>
                <a:spcPts val="1200"/>
              </a:spcAft>
              <a:buClr>
                <a:srgbClr val="B17F49"/>
              </a:buClr>
              <a:buSzPct val="100000"/>
              <a:buFont typeface="Wingdings" panose="05000000000000000000" pitchFamily="2" charset="2"/>
              <a:buChar char="q"/>
            </a:pPr>
            <a:r>
              <a:rPr lang="tr-TR" dirty="0"/>
              <a:t>Elektrikli Teçhizat Sektöründe 89 Ürün</a:t>
            </a:r>
          </a:p>
          <a:p>
            <a:pPr marL="812800" lvl="1" indent="-355600" fontAlgn="base">
              <a:lnSpc>
                <a:spcPct val="150000"/>
              </a:lnSpc>
              <a:spcAft>
                <a:spcPts val="1200"/>
              </a:spcAft>
              <a:buClr>
                <a:srgbClr val="B17F49"/>
              </a:buClr>
              <a:buSzPct val="100000"/>
              <a:buFont typeface="Wingdings" panose="05000000000000000000" pitchFamily="2" charset="2"/>
              <a:buChar char="q"/>
            </a:pPr>
            <a:r>
              <a:rPr lang="tr-TR" dirty="0"/>
              <a:t>Makine Sektöründe 158 Ürün</a:t>
            </a:r>
          </a:p>
          <a:p>
            <a:pPr marL="812800" lvl="1" indent="-355600" fontAlgn="base">
              <a:lnSpc>
                <a:spcPct val="150000"/>
              </a:lnSpc>
              <a:spcAft>
                <a:spcPts val="1200"/>
              </a:spcAft>
              <a:buClr>
                <a:srgbClr val="B17F49"/>
              </a:buClr>
              <a:buSzPct val="100000"/>
              <a:buFont typeface="Wingdings" panose="05000000000000000000" pitchFamily="2" charset="2"/>
              <a:buChar char="q"/>
            </a:pPr>
            <a:r>
              <a:rPr lang="tr-TR" dirty="0"/>
              <a:t>Ulaşım araçları Sektöründe 66 Ürün</a:t>
            </a:r>
          </a:p>
          <a:p>
            <a:pPr marL="812800" lvl="1" indent="-355600" fontAlgn="base">
              <a:lnSpc>
                <a:spcPct val="150000"/>
              </a:lnSpc>
              <a:spcAft>
                <a:spcPts val="1200"/>
              </a:spcAft>
              <a:buClr>
                <a:srgbClr val="B17F49"/>
              </a:buClr>
              <a:buSzPct val="100000"/>
              <a:buFont typeface="Wingdings" panose="05000000000000000000" pitchFamily="2" charset="2"/>
              <a:buChar char="q"/>
            </a:pPr>
            <a:r>
              <a:rPr lang="tr-TR" dirty="0"/>
              <a:t>Diğer Sektörlerde 36 Ürün</a:t>
            </a:r>
          </a:p>
        </p:txBody>
      </p:sp>
      <p:sp>
        <p:nvSpPr>
          <p:cNvPr id="4" name="Dikdörtgen 3">
            <a:extLst>
              <a:ext uri="{FF2B5EF4-FFF2-40B4-BE49-F238E27FC236}">
                <a16:creationId xmlns:a16="http://schemas.microsoft.com/office/drawing/2014/main" id="{8BA75C74-4E70-4223-B3D8-4BCB93260A4F}"/>
              </a:ext>
            </a:extLst>
          </p:cNvPr>
          <p:cNvSpPr/>
          <p:nvPr/>
        </p:nvSpPr>
        <p:spPr>
          <a:xfrm>
            <a:off x="254828" y="5145741"/>
            <a:ext cx="6096000" cy="464871"/>
          </a:xfrm>
          <a:prstGeom prst="rect">
            <a:avLst/>
          </a:prstGeom>
        </p:spPr>
        <p:txBody>
          <a:bodyPr>
            <a:spAutoFit/>
          </a:bodyPr>
          <a:lstStyle/>
          <a:p>
            <a:pPr lvl="1" fontAlgn="base">
              <a:lnSpc>
                <a:spcPct val="150000"/>
              </a:lnSpc>
              <a:spcAft>
                <a:spcPts val="1200"/>
              </a:spcAft>
              <a:buClr>
                <a:srgbClr val="B17F49"/>
              </a:buClr>
              <a:buSzPct val="100000"/>
            </a:pPr>
            <a:r>
              <a:rPr lang="tr-TR" dirty="0"/>
              <a:t>Öncelikli ürün kapsamına alınmıştır.</a:t>
            </a:r>
          </a:p>
        </p:txBody>
      </p:sp>
    </p:spTree>
    <p:extLst>
      <p:ext uri="{BB962C8B-B14F-4D97-AF65-F5344CB8AC3E}">
        <p14:creationId xmlns:p14="http://schemas.microsoft.com/office/powerpoint/2010/main" val="39095382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TEKNOLOJİ ODAKLI SANAYİ HAMLESİ PROGRAMI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tr-TR" sz="1500" b="0" i="0" u="none" strike="noStrike" kern="1200" cap="none" spc="0" normalizeH="0" baseline="0" noProof="0" dirty="0">
              <a:ln>
                <a:noFill/>
              </a:ln>
              <a:solidFill>
                <a:prstClr val="white"/>
              </a:solidFill>
              <a:effectLst/>
              <a:uLnTx/>
              <a:uFillTx/>
            </a:endParaRPr>
          </a:p>
        </p:txBody>
      </p:sp>
      <p:graphicFrame>
        <p:nvGraphicFramePr>
          <p:cNvPr id="11" name="6 Tablo">
            <a:extLst>
              <a:ext uri="{FF2B5EF4-FFF2-40B4-BE49-F238E27FC236}">
                <a16:creationId xmlns:a16="http://schemas.microsoft.com/office/drawing/2014/main" id="{EEAF72C2-85B5-4C71-839E-9E9B9EFAC3DF}"/>
              </a:ext>
            </a:extLst>
          </p:cNvPr>
          <p:cNvGraphicFramePr>
            <a:graphicFrameLocks noGrp="1"/>
          </p:cNvGraphicFramePr>
          <p:nvPr>
            <p:extLst>
              <p:ext uri="{D42A27DB-BD31-4B8C-83A1-F6EECF244321}">
                <p14:modId xmlns:p14="http://schemas.microsoft.com/office/powerpoint/2010/main" val="1499846146"/>
              </p:ext>
            </p:extLst>
          </p:nvPr>
        </p:nvGraphicFramePr>
        <p:xfrm>
          <a:off x="644337" y="1206989"/>
          <a:ext cx="10529799" cy="5123885"/>
        </p:xfrm>
        <a:graphic>
          <a:graphicData uri="http://schemas.openxmlformats.org/drawingml/2006/table">
            <a:tbl>
              <a:tblPr/>
              <a:tblGrid>
                <a:gridCol w="901441">
                  <a:extLst>
                    <a:ext uri="{9D8B030D-6E8A-4147-A177-3AD203B41FA5}">
                      <a16:colId xmlns:a16="http://schemas.microsoft.com/office/drawing/2014/main" val="20000"/>
                    </a:ext>
                  </a:extLst>
                </a:gridCol>
                <a:gridCol w="2563764">
                  <a:extLst>
                    <a:ext uri="{9D8B030D-6E8A-4147-A177-3AD203B41FA5}">
                      <a16:colId xmlns:a16="http://schemas.microsoft.com/office/drawing/2014/main" val="603583598"/>
                    </a:ext>
                  </a:extLst>
                </a:gridCol>
                <a:gridCol w="3532297">
                  <a:extLst>
                    <a:ext uri="{9D8B030D-6E8A-4147-A177-3AD203B41FA5}">
                      <a16:colId xmlns:a16="http://schemas.microsoft.com/office/drawing/2014/main" val="20003"/>
                    </a:ext>
                  </a:extLst>
                </a:gridCol>
                <a:gridCol w="3532297">
                  <a:extLst>
                    <a:ext uri="{9D8B030D-6E8A-4147-A177-3AD203B41FA5}">
                      <a16:colId xmlns:a16="http://schemas.microsoft.com/office/drawing/2014/main" val="20008"/>
                    </a:ext>
                  </a:extLst>
                </a:gridCol>
              </a:tblGrid>
              <a:tr h="30910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a:noFill/>
                    </a:lnL>
                    <a:lnR>
                      <a:noFill/>
                    </a:lnR>
                    <a:lnT>
                      <a:noFill/>
                    </a:lnT>
                    <a:lnB w="12700" cap="flat" cmpd="sng" algn="ctr">
                      <a:solidFill>
                        <a:srgbClr val="D6B36A"/>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2222">
                <a:tc rowSpan="2"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a:ln>
                            <a:noFill/>
                          </a:ln>
                          <a:solidFill>
                            <a:srgbClr val="FFFFFF"/>
                          </a:solidFill>
                          <a:effectLst/>
                          <a:latin typeface="Calibri" pitchFamily="34" charset="0"/>
                          <a:cs typeface="Calibri" pitchFamily="34" charset="0"/>
                        </a:rPr>
                        <a:t>Stratejik Yatırım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a:ln>
                            <a:noFill/>
                          </a:ln>
                          <a:solidFill>
                            <a:srgbClr val="FFFFFF"/>
                          </a:solidFill>
                          <a:effectLst/>
                          <a:latin typeface="Calibri" pitchFamily="34" charset="0"/>
                          <a:cs typeface="Calibri" pitchFamily="34" charset="0"/>
                        </a:rPr>
                        <a:t>Destekleri</a:t>
                      </a: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0" scaled="1"/>
                      <a:tileRect/>
                    </a:gradFill>
                  </a:tcPr>
                </a:tc>
                <a:tc rowSpan="2" hMerge="1">
                  <a:txBody>
                    <a:bodyPr/>
                    <a:lstStyle/>
                    <a:p>
                      <a:endParaRPr lang="tr-T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rgbClr val="FFFFFF"/>
                          </a:solidFill>
                          <a:effectLst/>
                          <a:latin typeface="Calibri" pitchFamily="34" charset="0"/>
                          <a:cs typeface="Calibri" pitchFamily="34" charset="0"/>
                        </a:rPr>
                        <a:t>BÖLGELER</a:t>
                      </a:r>
                      <a:endParaRPr kumimoji="0" lang="en-US" sz="16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10800000" scaled="1"/>
                      <a:tileRect/>
                    </a:gradFill>
                  </a:tcPr>
                </a:tc>
                <a:tc hMerge="1">
                  <a:txBody>
                    <a:bodyPr/>
                    <a:lstStyle/>
                    <a:p>
                      <a:endParaRPr lang="en-US"/>
                    </a:p>
                  </a:txBody>
                  <a:tcPr/>
                </a:tc>
                <a:extLst>
                  <a:ext uri="{0D108BD9-81ED-4DB2-BD59-A6C34878D82A}">
                    <a16:rowId xmlns:a16="http://schemas.microsoft.com/office/drawing/2014/main" val="10001"/>
                  </a:ext>
                </a:extLst>
              </a:tr>
              <a:tr h="413454">
                <a:tc gridSpan="2" vMerge="1">
                  <a:txBody>
                    <a:bodyPr/>
                    <a:lstStyle/>
                    <a:p>
                      <a:endParaRPr lang="en-US"/>
                    </a:p>
                  </a:txBody>
                  <a:tcPr/>
                </a:tc>
                <a:tc hMerge="1"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I – II – III – IV - V</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D6B36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chemeClr val="bg1"/>
                          </a:solidFill>
                          <a:effectLst/>
                          <a:latin typeface="Calibri" pitchFamily="34" charset="0"/>
                          <a:cs typeface="Calibri" pitchFamily="34" charset="0"/>
                        </a:rPr>
                        <a:t>VI</a:t>
                      </a:r>
                      <a:endParaRPr kumimoji="0" lang="en-US" sz="1600" b="0"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D6B36A"/>
                    </a:solidFill>
                  </a:tcPr>
                </a:tc>
                <a:extLst>
                  <a:ext uri="{0D108BD9-81ED-4DB2-BD59-A6C34878D82A}">
                    <a16:rowId xmlns:a16="http://schemas.microsoft.com/office/drawing/2014/main" val="10002"/>
                  </a:ext>
                </a:extLst>
              </a:tr>
              <a:tr h="30222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KDV İstisnası</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222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Gümrük Vergisi Muafiyeti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04"/>
                  </a:ext>
                </a:extLst>
              </a:tr>
              <a:tr h="4771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Vergi İndirimi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Yatırıma Katkı Oranı (%)</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50</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222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Sigorta Primi İşveren Hissesi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dirty="0">
                          <a:ln>
                            <a:noFill/>
                          </a:ln>
                          <a:solidFill>
                            <a:srgbClr val="000000"/>
                          </a:solidFill>
                          <a:effectLst/>
                          <a:latin typeface="Calibri" pitchFamily="34" charset="0"/>
                          <a:cs typeface="Calibri" pitchFamily="34" charset="0"/>
                        </a:rPr>
                        <a:t>7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07"/>
                  </a:ext>
                </a:extLst>
              </a:tr>
              <a:tr h="37758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Yatırım Yeri Tahsisi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7117">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Faiz veya Kâr Payı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İç Kredi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0" dirty="0">
                          <a:ln>
                            <a:noFill/>
                          </a:ln>
                          <a:solidFill>
                            <a:srgbClr val="000000"/>
                          </a:solidFill>
                          <a:effectLst/>
                          <a:latin typeface="Calibri" pitchFamily="34" charset="0"/>
                          <a:cs typeface="Calibri" pitchFamily="34" charset="0"/>
                        </a:rPr>
                        <a:t>Y</a:t>
                      </a:r>
                      <a:r>
                        <a:rPr kumimoji="0" lang="tr-TR" sz="1600" b="1" i="0" u="none" strike="noStrike" kern="1200" cap="none" normalizeH="0" baseline="0" noProof="0" dirty="0">
                          <a:ln>
                            <a:noFill/>
                          </a:ln>
                          <a:solidFill>
                            <a:srgbClr val="000000"/>
                          </a:solidFill>
                          <a:effectLst/>
                          <a:latin typeface="Calibri" pitchFamily="34" charset="0"/>
                          <a:ea typeface="+mn-ea"/>
                          <a:cs typeface="Calibri" pitchFamily="34" charset="0"/>
                        </a:rPr>
                        <a:t>üksek teknoloji seviyesinde ürün üretimi için 10 puan,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noProof="0" dirty="0">
                          <a:ln>
                            <a:noFill/>
                          </a:ln>
                          <a:solidFill>
                            <a:srgbClr val="000000"/>
                          </a:solidFill>
                          <a:effectLst/>
                          <a:latin typeface="Calibri" pitchFamily="34" charset="0"/>
                          <a:ea typeface="+mn-ea"/>
                          <a:cs typeface="Calibri" pitchFamily="34" charset="0"/>
                        </a:rPr>
                        <a:t> Diğerlerinde 8 puan</a:t>
                      </a: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10"/>
                  </a:ext>
                </a:extLst>
              </a:tr>
              <a:tr h="302222">
                <a:tc vMerge="1">
                  <a:txBody>
                    <a:bodyPr/>
                    <a:lstStyle/>
                    <a:p>
                      <a:endParaRPr lang="en-US"/>
                    </a:p>
                  </a:txBody>
                  <a:tcPr/>
                </a:tc>
                <a:tc>
                  <a:txBody>
                    <a:bodyPr/>
                    <a:lstStyle/>
                    <a:p>
                      <a:r>
                        <a:rPr kumimoji="0" lang="tr-TR" sz="1600" b="0" i="0" u="none" strike="noStrike" cap="none" normalizeH="0" baseline="0" dirty="0">
                          <a:ln>
                            <a:noFill/>
                          </a:ln>
                          <a:solidFill>
                            <a:srgbClr val="000000"/>
                          </a:solidFill>
                          <a:effectLst/>
                          <a:latin typeface="Calibri" pitchFamily="34" charset="0"/>
                          <a:cs typeface="Calibri" pitchFamily="34" charset="0"/>
                        </a:rPr>
                        <a:t>Döviz / Dövize Endeksli Kredi</a:t>
                      </a:r>
                      <a:endParaRPr lang="tr-TR" dirty="0"/>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0" dirty="0">
                          <a:ln>
                            <a:noFill/>
                          </a:ln>
                          <a:solidFill>
                            <a:srgbClr val="000000"/>
                          </a:solidFill>
                          <a:effectLst/>
                          <a:latin typeface="Calibri" pitchFamily="34" charset="0"/>
                          <a:cs typeface="Calibri" pitchFamily="34" charset="0"/>
                        </a:rPr>
                        <a:t>2 Puan</a:t>
                      </a:r>
                      <a:endParaRPr kumimoji="0" lang="tr-TR" sz="1600" b="0" i="0" u="none" strike="noStrike" cap="none" normalizeH="0" baseline="0" noProof="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11"/>
                  </a:ext>
                </a:extLst>
              </a:tr>
              <a:tr h="477117">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kumimoji="0" lang="tr-TR" sz="1600" b="0" i="1" u="none" strike="noStrike" cap="none" normalizeH="0" baseline="0" dirty="0">
                          <a:ln>
                            <a:noFill/>
                          </a:ln>
                          <a:solidFill>
                            <a:srgbClr val="000000"/>
                          </a:solidFill>
                          <a:effectLst/>
                          <a:latin typeface="Calibri" pitchFamily="34" charset="0"/>
                          <a:cs typeface="Calibri" pitchFamily="34" charset="0"/>
                        </a:rPr>
                        <a:t>Azami Tutar</a:t>
                      </a:r>
                      <a:endParaRPr lang="tr-TR" dirty="0"/>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noProof="0" dirty="0">
                          <a:ln>
                            <a:noFill/>
                          </a:ln>
                          <a:solidFill>
                            <a:srgbClr val="000000"/>
                          </a:solidFill>
                          <a:effectLst/>
                          <a:latin typeface="Calibri" pitchFamily="34" charset="0"/>
                          <a:cs typeface="Calibri" pitchFamily="34" charset="0"/>
                        </a:rPr>
                        <a:t>75 Milyon TL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noProof="0" dirty="0">
                          <a:ln>
                            <a:noFill/>
                          </a:ln>
                          <a:solidFill>
                            <a:srgbClr val="000000"/>
                          </a:solidFill>
                          <a:effectLst/>
                          <a:latin typeface="Calibri" pitchFamily="34" charset="0"/>
                          <a:cs typeface="Calibri" pitchFamily="34" charset="0"/>
                        </a:rPr>
                        <a:t>(Azami % 20)</a:t>
                      </a: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888150458"/>
                  </a:ext>
                </a:extLst>
              </a:tr>
              <a:tr h="71567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Sigorta Primi İşçi Hissesi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noProof="0" dirty="0">
                          <a:ln>
                            <a:noFill/>
                          </a:ln>
                          <a:solidFill>
                            <a:srgbClr val="000000"/>
                          </a:solidFill>
                          <a:effectLst/>
                          <a:latin typeface="Calibri" pitchFamily="34" charset="0"/>
                          <a:cs typeface="Calibri" pitchFamily="34" charset="0"/>
                        </a:rPr>
                        <a:t>Y</a:t>
                      </a:r>
                      <a:r>
                        <a:rPr kumimoji="0" lang="tr-TR" sz="1600" b="1" i="0" u="none" strike="noStrike" kern="1200" cap="none" normalizeH="0" baseline="0" noProof="0" dirty="0">
                          <a:ln>
                            <a:noFill/>
                          </a:ln>
                          <a:solidFill>
                            <a:srgbClr val="000000"/>
                          </a:solidFill>
                          <a:effectLst/>
                          <a:latin typeface="Calibri" pitchFamily="34" charset="0"/>
                          <a:ea typeface="+mn-ea"/>
                          <a:cs typeface="Calibri" pitchFamily="34" charset="0"/>
                        </a:rPr>
                        <a:t>üksek teknoloji seviyesinde ürün üretimi için 7 Yıl,</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normalizeH="0" baseline="0" noProof="0" dirty="0">
                          <a:ln>
                            <a:noFill/>
                          </a:ln>
                          <a:solidFill>
                            <a:srgbClr val="000000"/>
                          </a:solidFill>
                          <a:effectLst/>
                          <a:latin typeface="Calibri" pitchFamily="34" charset="0"/>
                          <a:ea typeface="+mn-ea"/>
                          <a:cs typeface="Calibri" pitchFamily="34" charset="0"/>
                        </a:rPr>
                        <a:t>Diğerlerinde 5 Yıl</a:t>
                      </a:r>
                      <a:endParaRPr kumimoji="0" lang="tr-TR" sz="1600" b="1" i="0" u="none" strike="noStrike" kern="1200" cap="none" normalizeH="0" baseline="0" noProof="0" dirty="0">
                        <a:ln>
                          <a:noFill/>
                        </a:ln>
                        <a:solidFill>
                          <a:srgbClr val="001132"/>
                        </a:solidFill>
                        <a:effectLst/>
                        <a:latin typeface="+mn-lt"/>
                        <a:ea typeface="+mn-ea"/>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0222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KDV İadesi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72705053"/>
                  </a:ext>
                </a:extLst>
              </a:tr>
            </a:tbl>
          </a:graphicData>
        </a:graphic>
      </p:graphicFrame>
    </p:spTree>
    <p:extLst>
      <p:ext uri="{BB962C8B-B14F-4D97-AF65-F5344CB8AC3E}">
        <p14:creationId xmlns:p14="http://schemas.microsoft.com/office/powerpoint/2010/main" val="12495748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TEKNOLOJİ ODAKLI SANAYİ HAMLESİ PROGRAMI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tr-TR" sz="1500" b="0" i="0" u="none" strike="noStrike" kern="1200" cap="none" spc="0" normalizeH="0" baseline="0" noProof="0" dirty="0">
              <a:ln>
                <a:noFill/>
              </a:ln>
              <a:solidFill>
                <a:prstClr val="white"/>
              </a:solidFill>
              <a:effectLst/>
              <a:uLnTx/>
              <a:uFillTx/>
            </a:endParaRPr>
          </a:p>
        </p:txBody>
      </p:sp>
      <p:sp>
        <p:nvSpPr>
          <p:cNvPr id="9" name="Dikdörtgen 8">
            <a:extLst>
              <a:ext uri="{FF2B5EF4-FFF2-40B4-BE49-F238E27FC236}">
                <a16:creationId xmlns:a16="http://schemas.microsoft.com/office/drawing/2014/main" id="{4CC6B2F0-93CE-440B-A79A-EAE753CC9EC6}"/>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Proje Bazlı Teşvik Destekleri</a:t>
            </a:r>
          </a:p>
        </p:txBody>
      </p:sp>
      <p:graphicFrame>
        <p:nvGraphicFramePr>
          <p:cNvPr id="11" name="4 Diyagram">
            <a:extLst>
              <a:ext uri="{FF2B5EF4-FFF2-40B4-BE49-F238E27FC236}">
                <a16:creationId xmlns:a16="http://schemas.microsoft.com/office/drawing/2014/main" id="{607DA597-E10F-43E2-A303-BEAFD1B82023}"/>
              </a:ext>
            </a:extLst>
          </p:cNvPr>
          <p:cNvGraphicFramePr/>
          <p:nvPr>
            <p:extLst>
              <p:ext uri="{D42A27DB-BD31-4B8C-83A1-F6EECF244321}">
                <p14:modId xmlns:p14="http://schemas.microsoft.com/office/powerpoint/2010/main" val="3242731918"/>
              </p:ext>
            </p:extLst>
          </p:nvPr>
        </p:nvGraphicFramePr>
        <p:xfrm>
          <a:off x="685712" y="2213811"/>
          <a:ext cx="10820575" cy="4276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794030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TEKNOLOJİ ODAKLI SANAYİ HAMLESİ PROGRAMI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tr-TR" sz="1500" b="0" i="0" u="none" strike="noStrike" kern="1200" cap="none" spc="0" normalizeH="0" baseline="0" noProof="0" dirty="0">
              <a:ln>
                <a:noFill/>
              </a:ln>
              <a:solidFill>
                <a:prstClr val="white"/>
              </a:solidFill>
              <a:effectLst/>
              <a:uLnTx/>
              <a:uFillTx/>
            </a:endParaRPr>
          </a:p>
        </p:txBody>
      </p:sp>
      <p:grpSp>
        <p:nvGrpSpPr>
          <p:cNvPr id="12" name="Grup 11">
            <a:extLst>
              <a:ext uri="{FF2B5EF4-FFF2-40B4-BE49-F238E27FC236}">
                <a16:creationId xmlns:a16="http://schemas.microsoft.com/office/drawing/2014/main" id="{5C6979B1-C083-4F37-A34A-D68AFBCBE34E}"/>
              </a:ext>
            </a:extLst>
          </p:cNvPr>
          <p:cNvGrpSpPr/>
          <p:nvPr/>
        </p:nvGrpSpPr>
        <p:grpSpPr>
          <a:xfrm>
            <a:off x="5762526" y="1644052"/>
            <a:ext cx="6259884" cy="4714995"/>
            <a:chOff x="3499520" y="1760375"/>
            <a:chExt cx="8625806" cy="4898041"/>
          </a:xfrm>
        </p:grpSpPr>
        <p:graphicFrame>
          <p:nvGraphicFramePr>
            <p:cNvPr id="13" name="Diyagram 12">
              <a:extLst>
                <a:ext uri="{FF2B5EF4-FFF2-40B4-BE49-F238E27FC236}">
                  <a16:creationId xmlns:a16="http://schemas.microsoft.com/office/drawing/2014/main" id="{452373B6-2971-4F4F-8014-731EABE3359D}"/>
                </a:ext>
              </a:extLst>
            </p:cNvPr>
            <p:cNvGraphicFramePr/>
            <p:nvPr>
              <p:extLst>
                <p:ext uri="{D42A27DB-BD31-4B8C-83A1-F6EECF244321}">
                  <p14:modId xmlns:p14="http://schemas.microsoft.com/office/powerpoint/2010/main" val="4275245239"/>
                </p:ext>
              </p:extLst>
            </p:nvPr>
          </p:nvGraphicFramePr>
          <p:xfrm>
            <a:off x="3499520" y="2680907"/>
            <a:ext cx="4539582" cy="2988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Diyagram 13">
              <a:extLst>
                <a:ext uri="{FF2B5EF4-FFF2-40B4-BE49-F238E27FC236}">
                  <a16:creationId xmlns:a16="http://schemas.microsoft.com/office/drawing/2014/main" id="{4711C0FC-68B2-4654-9A1B-D74774AF4EFA}"/>
                </a:ext>
              </a:extLst>
            </p:cNvPr>
            <p:cNvGraphicFramePr/>
            <p:nvPr>
              <p:extLst>
                <p:ext uri="{D42A27DB-BD31-4B8C-83A1-F6EECF244321}">
                  <p14:modId xmlns:p14="http://schemas.microsoft.com/office/powerpoint/2010/main" val="3647107488"/>
                </p:ext>
              </p:extLst>
            </p:nvPr>
          </p:nvGraphicFramePr>
          <p:xfrm>
            <a:off x="7251815" y="1760375"/>
            <a:ext cx="4873511" cy="192767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Ok: Bükülü 14">
              <a:extLst>
                <a:ext uri="{FF2B5EF4-FFF2-40B4-BE49-F238E27FC236}">
                  <a16:creationId xmlns:a16="http://schemas.microsoft.com/office/drawing/2014/main" id="{82D3997F-3110-44D6-8264-69BE0D82BAD8}"/>
                </a:ext>
              </a:extLst>
            </p:cNvPr>
            <p:cNvSpPr/>
            <p:nvPr/>
          </p:nvSpPr>
          <p:spPr>
            <a:xfrm>
              <a:off x="5738168" y="1959246"/>
              <a:ext cx="1513648" cy="601132"/>
            </a:xfrm>
            <a:prstGeom prst="bentArrow">
              <a:avLst>
                <a:gd name="adj1" fmla="val 10898"/>
                <a:gd name="adj2" fmla="val 12179"/>
                <a:gd name="adj3" fmla="val 19872"/>
                <a:gd name="adj4" fmla="val 424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aphicFrame>
          <p:nvGraphicFramePr>
            <p:cNvPr id="16" name="Diyagram 15">
              <a:extLst>
                <a:ext uri="{FF2B5EF4-FFF2-40B4-BE49-F238E27FC236}">
                  <a16:creationId xmlns:a16="http://schemas.microsoft.com/office/drawing/2014/main" id="{C6DA4EC8-BF91-4AD6-B446-750E4F49EC07}"/>
                </a:ext>
              </a:extLst>
            </p:cNvPr>
            <p:cNvGraphicFramePr/>
            <p:nvPr>
              <p:extLst>
                <p:ext uri="{D42A27DB-BD31-4B8C-83A1-F6EECF244321}">
                  <p14:modId xmlns:p14="http://schemas.microsoft.com/office/powerpoint/2010/main" val="4280860048"/>
                </p:ext>
              </p:extLst>
            </p:nvPr>
          </p:nvGraphicFramePr>
          <p:xfrm>
            <a:off x="7251815" y="4676776"/>
            <a:ext cx="4873510" cy="198164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7" name="Ok: Bükülü 16">
              <a:extLst>
                <a:ext uri="{FF2B5EF4-FFF2-40B4-BE49-F238E27FC236}">
                  <a16:creationId xmlns:a16="http://schemas.microsoft.com/office/drawing/2014/main" id="{4D1C47BD-7ED0-4F60-80D8-00019D933908}"/>
                </a:ext>
              </a:extLst>
            </p:cNvPr>
            <p:cNvSpPr/>
            <p:nvPr/>
          </p:nvSpPr>
          <p:spPr>
            <a:xfrm rot="16200000" flipH="1" flipV="1">
              <a:off x="8534858" y="3534239"/>
              <a:ext cx="558630" cy="1726451"/>
            </a:xfrm>
            <a:prstGeom prst="bentArrow">
              <a:avLst>
                <a:gd name="adj1" fmla="val 10898"/>
                <a:gd name="adj2" fmla="val 12179"/>
                <a:gd name="adj3" fmla="val 19872"/>
                <a:gd name="adj4" fmla="val 424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18" name="Ok: Bükülü 17">
              <a:extLst>
                <a:ext uri="{FF2B5EF4-FFF2-40B4-BE49-F238E27FC236}">
                  <a16:creationId xmlns:a16="http://schemas.microsoft.com/office/drawing/2014/main" id="{DA688037-7A04-403A-AFB8-B2185070C777}"/>
                </a:ext>
              </a:extLst>
            </p:cNvPr>
            <p:cNvSpPr/>
            <p:nvPr/>
          </p:nvSpPr>
          <p:spPr>
            <a:xfrm flipH="1">
              <a:off x="3858848" y="2680907"/>
              <a:ext cx="475956" cy="1007138"/>
            </a:xfrm>
            <a:prstGeom prst="bentArrow">
              <a:avLst>
                <a:gd name="adj1" fmla="val 10094"/>
                <a:gd name="adj2" fmla="val 12179"/>
                <a:gd name="adj3" fmla="val 19872"/>
                <a:gd name="adj4" fmla="val 424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9" name="Ok: Bükülü 18">
              <a:extLst>
                <a:ext uri="{FF2B5EF4-FFF2-40B4-BE49-F238E27FC236}">
                  <a16:creationId xmlns:a16="http://schemas.microsoft.com/office/drawing/2014/main" id="{131B0A69-30C9-4A4F-90CD-6D3A71F81192}"/>
                </a:ext>
              </a:extLst>
            </p:cNvPr>
            <p:cNvSpPr/>
            <p:nvPr/>
          </p:nvSpPr>
          <p:spPr>
            <a:xfrm rot="10800000">
              <a:off x="4059696" y="5791978"/>
              <a:ext cx="1751577" cy="601132"/>
            </a:xfrm>
            <a:prstGeom prst="bentArrow">
              <a:avLst>
                <a:gd name="adj1" fmla="val 10898"/>
                <a:gd name="adj2" fmla="val 12179"/>
                <a:gd name="adj3" fmla="val 19872"/>
                <a:gd name="adj4" fmla="val 424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graphicFrame>
        <p:nvGraphicFramePr>
          <p:cNvPr id="20" name="Tablo 19">
            <a:extLst>
              <a:ext uri="{FF2B5EF4-FFF2-40B4-BE49-F238E27FC236}">
                <a16:creationId xmlns:a16="http://schemas.microsoft.com/office/drawing/2014/main" id="{340E11CD-C264-4A86-81E5-81DAF07C8B2F}"/>
              </a:ext>
            </a:extLst>
          </p:cNvPr>
          <p:cNvGraphicFramePr>
            <a:graphicFrameLocks noGrp="1"/>
          </p:cNvGraphicFramePr>
          <p:nvPr>
            <p:extLst>
              <p:ext uri="{D42A27DB-BD31-4B8C-83A1-F6EECF244321}">
                <p14:modId xmlns:p14="http://schemas.microsoft.com/office/powerpoint/2010/main" val="2777242095"/>
              </p:ext>
            </p:extLst>
          </p:nvPr>
        </p:nvGraphicFramePr>
        <p:xfrm>
          <a:off x="51433" y="1484098"/>
          <a:ext cx="5815493" cy="5176572"/>
        </p:xfrm>
        <a:graphic>
          <a:graphicData uri="http://schemas.openxmlformats.org/drawingml/2006/table">
            <a:tbl>
              <a:tblPr firstRow="1" bandRow="1">
                <a:effectLst>
                  <a:outerShdw blurRad="88900" dist="38100" dir="5400000" algn="t" rotWithShape="0">
                    <a:prstClr val="black">
                      <a:alpha val="42000"/>
                    </a:prstClr>
                  </a:outerShdw>
                </a:effectLst>
                <a:tableStyleId>{5C22544A-7EE6-4342-B048-85BDC9FD1C3A}</a:tableStyleId>
              </a:tblPr>
              <a:tblGrid>
                <a:gridCol w="2332895">
                  <a:extLst>
                    <a:ext uri="{9D8B030D-6E8A-4147-A177-3AD203B41FA5}">
                      <a16:colId xmlns:a16="http://schemas.microsoft.com/office/drawing/2014/main" val="2886234421"/>
                    </a:ext>
                  </a:extLst>
                </a:gridCol>
                <a:gridCol w="1772634">
                  <a:extLst>
                    <a:ext uri="{9D8B030D-6E8A-4147-A177-3AD203B41FA5}">
                      <a16:colId xmlns:a16="http://schemas.microsoft.com/office/drawing/2014/main" val="2315050847"/>
                    </a:ext>
                  </a:extLst>
                </a:gridCol>
                <a:gridCol w="1709964">
                  <a:extLst>
                    <a:ext uri="{9D8B030D-6E8A-4147-A177-3AD203B41FA5}">
                      <a16:colId xmlns:a16="http://schemas.microsoft.com/office/drawing/2014/main" val="1274150898"/>
                    </a:ext>
                  </a:extLst>
                </a:gridCol>
              </a:tblGrid>
              <a:tr h="269629">
                <a:tc>
                  <a:txBody>
                    <a:bodyPr/>
                    <a:lstStyle/>
                    <a:p>
                      <a:endParaRPr lang="tr-TR" sz="1400" dirty="0">
                        <a:solidFill>
                          <a:schemeClr val="bg1"/>
                        </a:solidFill>
                      </a:endParaRPr>
                    </a:p>
                  </a:txBody>
                  <a:tcPr marL="67694" marR="67694" marT="33848" marB="33848">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D6B36A"/>
                    </a:solidFill>
                  </a:tcPr>
                </a:tc>
                <a:tc gridSpan="2">
                  <a:txBody>
                    <a:bodyPr/>
                    <a:lstStyle/>
                    <a:p>
                      <a:pPr algn="ctr"/>
                      <a:r>
                        <a:rPr lang="tr-TR" sz="1200" dirty="0">
                          <a:solidFill>
                            <a:schemeClr val="bg1"/>
                          </a:solidFill>
                        </a:rPr>
                        <a:t>Oran ve Süreler</a:t>
                      </a:r>
                    </a:p>
                  </a:txBody>
                  <a:tcPr marL="84280" marR="84280" marT="42140" marB="42140">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D6B36A"/>
                    </a:solidFill>
                  </a:tcPr>
                </a:tc>
                <a:tc hMerge="1">
                  <a:txBody>
                    <a:bodyPr/>
                    <a:lstStyle/>
                    <a:p>
                      <a:pPr algn="ctr"/>
                      <a:endParaRPr lang="tr-TR" sz="1400" dirty="0"/>
                    </a:p>
                  </a:txBody>
                  <a:tcPr/>
                </a:tc>
                <a:extLst>
                  <a:ext uri="{0D108BD9-81ED-4DB2-BD59-A6C34878D82A}">
                    <a16:rowId xmlns:a16="http://schemas.microsoft.com/office/drawing/2014/main" val="955971826"/>
                  </a:ext>
                </a:extLst>
              </a:tr>
              <a:tr h="225768">
                <a:tc>
                  <a:txBody>
                    <a:bodyPr/>
                    <a:lstStyle/>
                    <a:p>
                      <a:r>
                        <a:rPr lang="tr-TR" sz="1100" b="1" dirty="0">
                          <a:solidFill>
                            <a:schemeClr val="bg1"/>
                          </a:solidFill>
                        </a:rPr>
                        <a:t>Destek Unsurları</a:t>
                      </a:r>
                    </a:p>
                  </a:txBody>
                  <a:tcPr marL="67694" marR="67694" marT="33848" marB="33848" anchor="ct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25400" h="25400" prst="angle"/>
                      <a:lightRig rig="flood" dir="t"/>
                    </a:cell3D>
                    <a:solidFill>
                      <a:srgbClr val="687F91"/>
                    </a:solidFill>
                  </a:tcPr>
                </a:tc>
                <a:tc>
                  <a:txBody>
                    <a:bodyPr/>
                    <a:lstStyle/>
                    <a:p>
                      <a:r>
                        <a:rPr lang="tr-TR" sz="1100" b="1" kern="1200" dirty="0">
                          <a:solidFill>
                            <a:schemeClr val="bg1"/>
                          </a:solidFill>
                          <a:latin typeface="+mn-lt"/>
                          <a:ea typeface="+mn-ea"/>
                          <a:cs typeface="+mn-cs"/>
                        </a:rPr>
                        <a:t>Stratejik Yatırım</a:t>
                      </a:r>
                    </a:p>
                  </a:txBody>
                  <a:tcPr marL="67694" marR="67694" marT="33848" marB="33848" anchor="ct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25400" h="25400" prst="angle"/>
                      <a:lightRig rig="flood" dir="t"/>
                    </a:cell3D>
                    <a:solidFill>
                      <a:srgbClr val="687F91"/>
                    </a:solidFill>
                  </a:tcPr>
                </a:tc>
                <a:tc>
                  <a:txBody>
                    <a:bodyPr/>
                    <a:lstStyle/>
                    <a:p>
                      <a:r>
                        <a:rPr lang="tr-TR" sz="1100" b="1" dirty="0">
                          <a:solidFill>
                            <a:schemeClr val="bg1"/>
                          </a:solidFill>
                        </a:rPr>
                        <a:t>Proje Bazlı</a:t>
                      </a:r>
                      <a:endParaRPr lang="tr-TR" sz="2400" b="1" dirty="0">
                        <a:solidFill>
                          <a:schemeClr val="bg1"/>
                        </a:solidFill>
                      </a:endParaRPr>
                    </a:p>
                  </a:txBody>
                  <a:tcPr marL="67694" marR="67694" marT="33848" marB="33848" anchor="ct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25400" h="25400" prst="angle"/>
                      <a:lightRig rig="flood" dir="t"/>
                    </a:cell3D>
                    <a:solidFill>
                      <a:srgbClr val="687F91"/>
                    </a:solidFill>
                  </a:tcPr>
                </a:tc>
                <a:extLst>
                  <a:ext uri="{0D108BD9-81ED-4DB2-BD59-A6C34878D82A}">
                    <a16:rowId xmlns:a16="http://schemas.microsoft.com/office/drawing/2014/main" val="1612008088"/>
                  </a:ext>
                </a:extLst>
              </a:tr>
              <a:tr h="196527">
                <a:tc>
                  <a:txBody>
                    <a:bodyPr/>
                    <a:lstStyle/>
                    <a:p>
                      <a:r>
                        <a:rPr lang="tr-TR" sz="800" dirty="0"/>
                        <a:t>KDV İstisnası</a:t>
                      </a:r>
                    </a:p>
                  </a:txBody>
                  <a:tcPr marL="67694" marR="67694" marT="33848" marB="33848">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pPr algn="ctr"/>
                      <a:r>
                        <a:rPr lang="tr-TR" sz="800" dirty="0"/>
                        <a:t>Var</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pPr algn="ctr"/>
                      <a:r>
                        <a:rPr lang="tr-TR" sz="800" dirty="0"/>
                        <a:t>Var</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2901318133"/>
                  </a:ext>
                </a:extLst>
              </a:tr>
              <a:tr h="196527">
                <a:tc>
                  <a:txBody>
                    <a:bodyPr/>
                    <a:lstStyle/>
                    <a:p>
                      <a:pPr algn="just">
                        <a:lnSpc>
                          <a:spcPct val="107000"/>
                        </a:lnSpc>
                        <a:spcAft>
                          <a:spcPts val="0"/>
                        </a:spcAft>
                      </a:pPr>
                      <a:r>
                        <a:rPr lang="tr-TR" sz="800" kern="1200" dirty="0">
                          <a:solidFill>
                            <a:schemeClr val="dk1"/>
                          </a:solidFill>
                          <a:latin typeface="+mn-lt"/>
                          <a:ea typeface="+mn-ea"/>
                          <a:cs typeface="+mn-cs"/>
                        </a:rPr>
                        <a:t>Gümrük Vergisi Muafiyeti</a:t>
                      </a:r>
                    </a:p>
                  </a:txBody>
                  <a:tcPr marL="50771" marR="50771"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tc>
                  <a:txBody>
                    <a:bodyPr/>
                    <a:lstStyle/>
                    <a:p>
                      <a:pPr algn="ctr"/>
                      <a:r>
                        <a:rPr lang="tr-TR" sz="800" dirty="0"/>
                        <a:t>Var</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tc>
                  <a:txBody>
                    <a:bodyPr/>
                    <a:lstStyle/>
                    <a:p>
                      <a:pPr algn="ctr"/>
                      <a:r>
                        <a:rPr lang="tr-TR" sz="800" dirty="0"/>
                        <a:t>Var</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extLst>
                  <a:ext uri="{0D108BD9-81ED-4DB2-BD59-A6C34878D82A}">
                    <a16:rowId xmlns:a16="http://schemas.microsoft.com/office/drawing/2014/main" val="2318647631"/>
                  </a:ext>
                </a:extLst>
              </a:tr>
              <a:tr h="328110">
                <a:tc>
                  <a:txBody>
                    <a:bodyPr/>
                    <a:lstStyle/>
                    <a:p>
                      <a:r>
                        <a:rPr lang="tr-TR" sz="800" kern="1200" dirty="0">
                          <a:solidFill>
                            <a:schemeClr val="dk1"/>
                          </a:solidFill>
                          <a:latin typeface="+mn-lt"/>
                          <a:ea typeface="+mn-ea"/>
                          <a:cs typeface="+mn-cs"/>
                        </a:rPr>
                        <a:t>Vergi İndirimi</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pPr algn="ctr"/>
                      <a:r>
                        <a:rPr lang="tr-TR" sz="800" dirty="0"/>
                        <a:t>Y.K.O= %50</a:t>
                      </a:r>
                    </a:p>
                    <a:p>
                      <a:pPr algn="ctr"/>
                      <a:r>
                        <a:rPr lang="tr-TR" sz="800" dirty="0"/>
                        <a:t>V.I.O= %90</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pPr algn="ctr"/>
                      <a:r>
                        <a:rPr lang="tr-TR" sz="800" dirty="0"/>
                        <a:t>Y.K.O= %200</a:t>
                      </a:r>
                    </a:p>
                    <a:p>
                      <a:pPr algn="ctr"/>
                      <a:r>
                        <a:rPr lang="tr-TR" sz="800" dirty="0"/>
                        <a:t>V.I.O= %100</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916258427"/>
                  </a:ext>
                </a:extLst>
              </a:tr>
              <a:tr h="459693">
                <a:tc>
                  <a:txBody>
                    <a:bodyPr/>
                    <a:lstStyle/>
                    <a:p>
                      <a:r>
                        <a:rPr lang="it-IT" sz="800" kern="1200" dirty="0">
                          <a:solidFill>
                            <a:schemeClr val="dk1"/>
                          </a:solidFill>
                          <a:latin typeface="+mn-lt"/>
                          <a:ea typeface="+mn-ea"/>
                          <a:cs typeface="+mn-cs"/>
                        </a:rPr>
                        <a:t>Sigorta Primi İşveren Hissesi Desteği</a:t>
                      </a:r>
                      <a:endParaRPr lang="tr-TR" sz="800" kern="1200" dirty="0">
                        <a:solidFill>
                          <a:schemeClr val="dk1"/>
                        </a:solidFill>
                        <a:latin typeface="+mn-lt"/>
                        <a:ea typeface="+mn-ea"/>
                        <a:cs typeface="+mn-cs"/>
                      </a:endParaRP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tc>
                  <a:txBody>
                    <a:bodyPr/>
                    <a:lstStyle/>
                    <a:p>
                      <a:pPr algn="ctr"/>
                      <a:r>
                        <a:rPr lang="tr-TR" sz="800" dirty="0"/>
                        <a:t>6. Bölgede: 10 Yıl</a:t>
                      </a:r>
                    </a:p>
                    <a:p>
                      <a:pPr algn="ctr"/>
                      <a:r>
                        <a:rPr lang="tr-TR" sz="800" dirty="0"/>
                        <a:t>Diğer Bölgelerde: 7 Yıl</a:t>
                      </a:r>
                    </a:p>
                    <a:p>
                      <a:pPr algn="ctr"/>
                      <a:r>
                        <a:rPr lang="tr-TR" sz="800" dirty="0"/>
                        <a:t>(Asgari Ücret)</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tc>
                  <a:txBody>
                    <a:bodyPr/>
                    <a:lstStyle/>
                    <a:p>
                      <a:pPr algn="ctr"/>
                      <a:r>
                        <a:rPr lang="tr-TR" sz="800" dirty="0"/>
                        <a:t>10 Yıl</a:t>
                      </a:r>
                    </a:p>
                    <a:p>
                      <a:pPr algn="ctr"/>
                      <a:r>
                        <a:rPr lang="tr-TR" sz="800" dirty="0"/>
                        <a:t>(Brüt Ücret)</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extLst>
                  <a:ext uri="{0D108BD9-81ED-4DB2-BD59-A6C34878D82A}">
                    <a16:rowId xmlns:a16="http://schemas.microsoft.com/office/drawing/2014/main" val="1357292832"/>
                  </a:ext>
                </a:extLst>
              </a:tr>
              <a:tr h="4596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800" kern="1200" dirty="0">
                          <a:solidFill>
                            <a:schemeClr val="dk1"/>
                          </a:solidFill>
                          <a:latin typeface="+mn-lt"/>
                          <a:ea typeface="+mn-ea"/>
                          <a:cs typeface="+mn-cs"/>
                        </a:rPr>
                        <a:t>Sigorta Primi İşçi Hissesi Desteği</a:t>
                      </a:r>
                      <a:endParaRPr lang="tr-TR" sz="800" kern="1200" dirty="0">
                        <a:solidFill>
                          <a:schemeClr val="dk1"/>
                        </a:solidFill>
                        <a:latin typeface="+mn-lt"/>
                        <a:ea typeface="+mn-ea"/>
                        <a:cs typeface="+mn-cs"/>
                      </a:endParaRP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pPr algn="ctr"/>
                      <a:r>
                        <a:rPr lang="tr-TR" sz="800" dirty="0"/>
                        <a:t>Yüksek Teknoloji: 7 Yıl</a:t>
                      </a:r>
                    </a:p>
                    <a:p>
                      <a:pPr algn="ctr"/>
                      <a:r>
                        <a:rPr lang="tr-TR" sz="800" dirty="0"/>
                        <a:t>Orta-Yüksek: 5 Yıl</a:t>
                      </a:r>
                    </a:p>
                    <a:p>
                      <a:pPr algn="ctr"/>
                      <a:r>
                        <a:rPr lang="tr-TR" sz="800" dirty="0"/>
                        <a:t>(Asgari Ücret)</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pPr algn="ctr"/>
                      <a:r>
                        <a:rPr lang="tr-TR" sz="800" dirty="0"/>
                        <a:t>Yok</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2149296995"/>
                  </a:ext>
                </a:extLst>
              </a:tr>
              <a:tr h="591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800" kern="1200" dirty="0">
                          <a:solidFill>
                            <a:schemeClr val="dk1"/>
                          </a:solidFill>
                          <a:latin typeface="+mn-lt"/>
                          <a:ea typeface="+mn-ea"/>
                          <a:cs typeface="+mn-cs"/>
                        </a:rPr>
                        <a:t>Gelir Vergisi Stopajı Desteği</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tc>
                  <a:txBody>
                    <a:bodyPr/>
                    <a:lstStyle/>
                    <a:p>
                      <a:pPr algn="ctr"/>
                      <a:r>
                        <a:rPr lang="tr-TR" sz="800" dirty="0"/>
                        <a:t>10 Yıl</a:t>
                      </a:r>
                    </a:p>
                    <a:p>
                      <a:pPr algn="ctr"/>
                      <a:r>
                        <a:rPr lang="tr-TR" sz="800" dirty="0"/>
                        <a:t>(Asgari Ücret)</a:t>
                      </a:r>
                    </a:p>
                    <a:p>
                      <a:pPr algn="ctr"/>
                      <a:r>
                        <a:rPr lang="tr-TR" sz="800" dirty="0"/>
                        <a:t>Yüksek T.: 500 Kişi</a:t>
                      </a:r>
                    </a:p>
                    <a:p>
                      <a:pPr algn="ctr"/>
                      <a:r>
                        <a:rPr lang="tr-TR" sz="800" dirty="0"/>
                        <a:t>Orta-Yüksek T.: 300 Kişi</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tc>
                  <a:txBody>
                    <a:bodyPr/>
                    <a:lstStyle/>
                    <a:p>
                      <a:pPr algn="ctr"/>
                      <a:r>
                        <a:rPr lang="tr-TR" sz="800" dirty="0"/>
                        <a:t>10 Yıl</a:t>
                      </a:r>
                    </a:p>
                    <a:p>
                      <a:pPr algn="ctr"/>
                      <a:r>
                        <a:rPr lang="tr-TR" sz="800" dirty="0"/>
                        <a:t>(Asgari Ücret)</a:t>
                      </a:r>
                    </a:p>
                    <a:p>
                      <a:pPr algn="ctr"/>
                      <a:r>
                        <a:rPr lang="tr-TR" sz="800" dirty="0"/>
                        <a:t>Kişi limiti yok</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extLst>
                  <a:ext uri="{0D108BD9-81ED-4DB2-BD59-A6C34878D82A}">
                    <a16:rowId xmlns:a16="http://schemas.microsoft.com/office/drawing/2014/main" val="2895308524"/>
                  </a:ext>
                </a:extLst>
              </a:tr>
              <a:tr h="854443">
                <a:tc>
                  <a:txBody>
                    <a:bodyPr/>
                    <a:lstStyle/>
                    <a:p>
                      <a:r>
                        <a:rPr lang="tr-TR" sz="800" kern="1200" dirty="0">
                          <a:solidFill>
                            <a:schemeClr val="dk1"/>
                          </a:solidFill>
                          <a:latin typeface="+mn-lt"/>
                          <a:ea typeface="+mn-ea"/>
                          <a:cs typeface="+mn-cs"/>
                        </a:rPr>
                        <a:t>Faiz veya Kar Payı Desteği</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pPr algn="ctr"/>
                      <a:r>
                        <a:rPr lang="tr-TR" sz="800" dirty="0"/>
                        <a:t>TL Kredi</a:t>
                      </a:r>
                    </a:p>
                    <a:p>
                      <a:pPr algn="ctr"/>
                      <a:r>
                        <a:rPr lang="tr-TR" sz="800" dirty="0"/>
                        <a:t>Yüksek T.: 10 Puan</a:t>
                      </a:r>
                    </a:p>
                    <a:p>
                      <a:pPr algn="ctr"/>
                      <a:r>
                        <a:rPr lang="tr-TR" sz="800" dirty="0"/>
                        <a:t>Orta-Yüksek T.: 8 Puan</a:t>
                      </a:r>
                    </a:p>
                    <a:p>
                      <a:pPr algn="ctr"/>
                      <a:r>
                        <a:rPr lang="tr-TR" sz="800" dirty="0"/>
                        <a:t>Döviz Kredi 2 Puan</a:t>
                      </a:r>
                    </a:p>
                    <a:p>
                      <a:pPr algn="ctr"/>
                      <a:r>
                        <a:rPr lang="tr-TR" sz="800" dirty="0"/>
                        <a:t>Yatırımın %20'si</a:t>
                      </a:r>
                    </a:p>
                    <a:p>
                      <a:pPr algn="ctr"/>
                      <a:r>
                        <a:rPr lang="tr-TR" sz="800" dirty="0"/>
                        <a:t>50 Milyon Limiti</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pPr algn="ctr"/>
                      <a:r>
                        <a:rPr lang="tr-TR" sz="800" dirty="0"/>
                        <a:t>10 Yıla Kadar</a:t>
                      </a:r>
                    </a:p>
                    <a:p>
                      <a:pPr algn="ctr"/>
                      <a:r>
                        <a:rPr lang="tr-TR" sz="800" dirty="0"/>
                        <a:t>Limitsiz</a:t>
                      </a:r>
                    </a:p>
                    <a:p>
                      <a:pPr algn="ctr"/>
                      <a:endParaRPr lang="tr-TR" sz="800" dirty="0"/>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3264129696"/>
                  </a:ext>
                </a:extLst>
              </a:tr>
              <a:tr h="196527">
                <a:tc>
                  <a:txBody>
                    <a:bodyPr/>
                    <a:lstStyle/>
                    <a:p>
                      <a:r>
                        <a:rPr lang="tr-TR" sz="800" kern="1200" dirty="0">
                          <a:solidFill>
                            <a:schemeClr val="dk1"/>
                          </a:solidFill>
                          <a:latin typeface="+mn-lt"/>
                          <a:ea typeface="+mn-ea"/>
                          <a:cs typeface="+mn-cs"/>
                        </a:rPr>
                        <a:t>Yatırım Yeri Tahsisi</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tc>
                  <a:txBody>
                    <a:bodyPr/>
                    <a:lstStyle/>
                    <a:p>
                      <a:pPr algn="ctr"/>
                      <a:r>
                        <a:rPr lang="tr-TR" sz="800" dirty="0"/>
                        <a:t>Var</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tc>
                  <a:txBody>
                    <a:bodyPr/>
                    <a:lstStyle/>
                    <a:p>
                      <a:pPr algn="ctr"/>
                      <a:r>
                        <a:rPr lang="tr-TR" sz="800" dirty="0"/>
                        <a:t>Var</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extLst>
                  <a:ext uri="{0D108BD9-81ED-4DB2-BD59-A6C34878D82A}">
                    <a16:rowId xmlns:a16="http://schemas.microsoft.com/office/drawing/2014/main" val="649074658"/>
                  </a:ext>
                </a:extLst>
              </a:tr>
              <a:tr h="196527">
                <a:tc>
                  <a:txBody>
                    <a:bodyPr/>
                    <a:lstStyle/>
                    <a:p>
                      <a:r>
                        <a:rPr lang="tr-TR" sz="800" kern="1200" dirty="0">
                          <a:solidFill>
                            <a:schemeClr val="dk1"/>
                          </a:solidFill>
                          <a:latin typeface="+mn-lt"/>
                          <a:ea typeface="+mn-ea"/>
                          <a:cs typeface="+mn-cs"/>
                        </a:rPr>
                        <a:t>KDV İadesi</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pPr algn="ctr"/>
                      <a:r>
                        <a:rPr lang="tr-TR" sz="800" dirty="0"/>
                        <a:t>Var</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pPr algn="ctr"/>
                      <a:r>
                        <a:rPr lang="tr-TR" sz="800" dirty="0"/>
                        <a:t>Var</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3502474948"/>
                  </a:ext>
                </a:extLst>
              </a:tr>
              <a:tr h="328110">
                <a:tc>
                  <a:txBody>
                    <a:bodyPr/>
                    <a:lstStyle/>
                    <a:p>
                      <a:r>
                        <a:rPr lang="tr-TR" sz="800" kern="1200" dirty="0">
                          <a:solidFill>
                            <a:schemeClr val="dk1"/>
                          </a:solidFill>
                          <a:latin typeface="+mn-lt"/>
                          <a:ea typeface="+mn-ea"/>
                          <a:cs typeface="+mn-cs"/>
                        </a:rPr>
                        <a:t>Enerji Desteği</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tc>
                  <a:txBody>
                    <a:bodyPr/>
                    <a:lstStyle/>
                    <a:p>
                      <a:pPr algn="ctr"/>
                      <a:r>
                        <a:rPr lang="tr-TR" sz="800" dirty="0"/>
                        <a:t>Yok</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tc>
                  <a:txBody>
                    <a:bodyPr/>
                    <a:lstStyle/>
                    <a:p>
                      <a:pPr algn="ctr"/>
                      <a:r>
                        <a:rPr lang="tr-TR" sz="800" dirty="0"/>
                        <a:t>10 Yıl</a:t>
                      </a:r>
                    </a:p>
                    <a:p>
                      <a:pPr algn="ctr"/>
                      <a:r>
                        <a:rPr lang="tr-TR" sz="800" dirty="0"/>
                        <a:t>Enerji Giderinin Yarısı</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extLst>
                  <a:ext uri="{0D108BD9-81ED-4DB2-BD59-A6C34878D82A}">
                    <a16:rowId xmlns:a16="http://schemas.microsoft.com/office/drawing/2014/main" val="3134652067"/>
                  </a:ext>
                </a:extLst>
              </a:tr>
              <a:tr h="459693">
                <a:tc>
                  <a:txBody>
                    <a:bodyPr/>
                    <a:lstStyle/>
                    <a:p>
                      <a:r>
                        <a:rPr lang="tr-TR" sz="800" kern="1200" dirty="0">
                          <a:solidFill>
                            <a:schemeClr val="dk1"/>
                          </a:solidFill>
                          <a:latin typeface="+mn-lt"/>
                          <a:ea typeface="+mn-ea"/>
                          <a:cs typeface="+mn-cs"/>
                        </a:rPr>
                        <a:t>Nitelikli Personel Desteği</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pPr algn="ctr"/>
                      <a:r>
                        <a:rPr lang="tr-TR" sz="800" dirty="0"/>
                        <a:t>Yok</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pPr algn="ctr"/>
                      <a:r>
                        <a:rPr lang="tr-TR" sz="800" dirty="0"/>
                        <a:t>20 x Brüt </a:t>
                      </a:r>
                    </a:p>
                    <a:p>
                      <a:pPr algn="ctr"/>
                      <a:r>
                        <a:rPr lang="tr-TR" sz="800" dirty="0"/>
                        <a:t>Asgari Ücret</a:t>
                      </a:r>
                    </a:p>
                    <a:p>
                      <a:pPr algn="ctr"/>
                      <a:r>
                        <a:rPr lang="tr-TR" sz="800" dirty="0"/>
                        <a:t>5 Yıl</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3063814146"/>
                  </a:ext>
                </a:extLst>
              </a:tr>
              <a:tr h="196527">
                <a:tc>
                  <a:txBody>
                    <a:bodyPr/>
                    <a:lstStyle/>
                    <a:p>
                      <a:r>
                        <a:rPr lang="tr-TR" sz="800" kern="1200" dirty="0">
                          <a:solidFill>
                            <a:schemeClr val="dk1"/>
                          </a:solidFill>
                          <a:latin typeface="+mn-lt"/>
                          <a:ea typeface="+mn-ea"/>
                          <a:cs typeface="+mn-cs"/>
                        </a:rPr>
                        <a:t>Sermaye Desteği</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tc>
                  <a:txBody>
                    <a:bodyPr/>
                    <a:lstStyle/>
                    <a:p>
                      <a:pPr algn="ctr"/>
                      <a:r>
                        <a:rPr lang="tr-TR" sz="800" dirty="0"/>
                        <a:t>Yok</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tc>
                  <a:txBody>
                    <a:bodyPr/>
                    <a:lstStyle/>
                    <a:p>
                      <a:pPr algn="ctr"/>
                      <a:r>
                        <a:rPr lang="tr-TR" sz="800" dirty="0"/>
                        <a:t>Var</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noFill/>
                  </a:tcPr>
                </a:tc>
                <a:extLst>
                  <a:ext uri="{0D108BD9-81ED-4DB2-BD59-A6C34878D82A}">
                    <a16:rowId xmlns:a16="http://schemas.microsoft.com/office/drawing/2014/main" val="394975176"/>
                  </a:ext>
                </a:extLst>
              </a:tr>
              <a:tr h="196527">
                <a:tc>
                  <a:txBody>
                    <a:bodyPr/>
                    <a:lstStyle/>
                    <a:p>
                      <a:r>
                        <a:rPr lang="tr-TR" sz="800" kern="1200" dirty="0">
                          <a:solidFill>
                            <a:schemeClr val="dk1"/>
                          </a:solidFill>
                          <a:latin typeface="+mn-lt"/>
                          <a:ea typeface="+mn-ea"/>
                          <a:cs typeface="+mn-cs"/>
                        </a:rPr>
                        <a:t>Kamu Alım Garantisi</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pPr algn="ctr"/>
                      <a:r>
                        <a:rPr lang="tr-TR" sz="800" dirty="0"/>
                        <a:t>Yok</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pPr algn="ctr"/>
                      <a:r>
                        <a:rPr lang="tr-TR" sz="800" dirty="0"/>
                        <a:t>Var</a:t>
                      </a:r>
                    </a:p>
                  </a:txBody>
                  <a:tcPr marL="67694" marR="67694" marT="33848" marB="33848"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2781963119"/>
                  </a:ext>
                </a:extLst>
              </a:tr>
            </a:tbl>
          </a:graphicData>
        </a:graphic>
      </p:graphicFrame>
    </p:spTree>
    <p:extLst>
      <p:ext uri="{BB962C8B-B14F-4D97-AF65-F5344CB8AC3E}">
        <p14:creationId xmlns:p14="http://schemas.microsoft.com/office/powerpoint/2010/main" val="1955641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776AB0FD-4E69-489A-9FD7-1DADD0674AC2}"/>
              </a:ext>
            </a:extLst>
          </p:cNvPr>
          <p:cNvSpPr/>
          <p:nvPr/>
        </p:nvSpPr>
        <p:spPr>
          <a:xfrm>
            <a:off x="1" y="2618117"/>
            <a:ext cx="12192000" cy="1621766"/>
          </a:xfrm>
          <a:prstGeom prst="rect">
            <a:avLst/>
          </a:prstGeom>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effectLst>
                  <a:outerShdw blurRad="38100" dist="38100" dir="2700000" algn="tl">
                    <a:srgbClr val="000000">
                      <a:alpha val="43137"/>
                    </a:srgbClr>
                  </a:outerShdw>
                </a:effectLst>
              </a:rPr>
              <a:t>CAZİBE MERKEZLERİ PROGRAMI</a:t>
            </a:r>
          </a:p>
        </p:txBody>
      </p:sp>
      <p:pic>
        <p:nvPicPr>
          <p:cNvPr id="12" name="Resim 11">
            <a:extLst>
              <a:ext uri="{FF2B5EF4-FFF2-40B4-BE49-F238E27FC236}">
                <a16:creationId xmlns:a16="http://schemas.microsoft.com/office/drawing/2014/main" id="{82BE5B6C-ADD6-4666-B1C0-67FB0CEF547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3" name="Slayt Numarası Yer Tutucusu 2">
            <a:extLst>
              <a:ext uri="{FF2B5EF4-FFF2-40B4-BE49-F238E27FC236}">
                <a16:creationId xmlns:a16="http://schemas.microsoft.com/office/drawing/2014/main" id="{0EF09F9D-0A31-4573-B8D2-813B41264EBB}"/>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67</a:t>
            </a:fld>
            <a:endParaRPr lang="tr-TR" dirty="0">
              <a:solidFill>
                <a:prstClr val="white"/>
              </a:solidFill>
            </a:endParaRPr>
          </a:p>
        </p:txBody>
      </p:sp>
    </p:spTree>
    <p:extLst>
      <p:ext uri="{BB962C8B-B14F-4D97-AF65-F5344CB8AC3E}">
        <p14:creationId xmlns:p14="http://schemas.microsoft.com/office/powerpoint/2010/main" val="3336942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CAZİBE MERKEZLERİ PROGRAMI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68</a:t>
            </a:fld>
            <a:endParaRPr kumimoji="0" lang="tr-TR" sz="1500" b="0" i="0" u="none" strike="noStrike" kern="1200" cap="none" spc="0" normalizeH="0" baseline="0" noProof="0" dirty="0">
              <a:ln>
                <a:noFill/>
              </a:ln>
              <a:solidFill>
                <a:prstClr val="white"/>
              </a:solidFill>
              <a:effectLst/>
              <a:uLnTx/>
              <a:uFillTx/>
            </a:endParaRPr>
          </a:p>
        </p:txBody>
      </p:sp>
      <p:sp>
        <p:nvSpPr>
          <p:cNvPr id="9" name="İçerik Yer Tutucusu 1">
            <a:extLst>
              <a:ext uri="{FF2B5EF4-FFF2-40B4-BE49-F238E27FC236}">
                <a16:creationId xmlns:a16="http://schemas.microsoft.com/office/drawing/2014/main" id="{8761B0B7-C8BD-495E-B59B-A2EA8B1AED66}"/>
              </a:ext>
            </a:extLst>
          </p:cNvPr>
          <p:cNvSpPr txBox="1">
            <a:spLocks/>
          </p:cNvSpPr>
          <p:nvPr/>
        </p:nvSpPr>
        <p:spPr>
          <a:xfrm>
            <a:off x="336177" y="1826479"/>
            <a:ext cx="11519647" cy="4154311"/>
          </a:xfrm>
          <a:prstGeom prst="rect">
            <a:avLst/>
          </a:prstGeom>
        </p:spPr>
        <p:txBody>
          <a:bodyPr>
            <a:normAutofit/>
          </a:bodyPr>
          <a:lstStyle/>
          <a:p>
            <a:pPr marL="355600" indent="-355600" algn="just" fontAlgn="base">
              <a:lnSpc>
                <a:spcPct val="150000"/>
              </a:lnSpc>
              <a:spcAft>
                <a:spcPts val="1200"/>
              </a:spcAft>
              <a:buClr>
                <a:srgbClr val="B17F49"/>
              </a:buClr>
              <a:buSzPct val="100000"/>
              <a:buFont typeface="Wingdings" panose="05000000000000000000" pitchFamily="2" charset="2"/>
              <a:buChar char="q"/>
            </a:pPr>
            <a:r>
              <a:rPr lang="tr-TR" dirty="0"/>
              <a:t>Cazibe Merkezleri Programı Kapsamında Yatırımların Desteklenmesi Hakkında 2018/11201 sayılı Karar  25 Ocak 2018 tarihinde yürürlüğe girmiştir.</a:t>
            </a:r>
          </a:p>
          <a:p>
            <a:pPr marL="355600" indent="-355600" algn="just" fontAlgn="base">
              <a:lnSpc>
                <a:spcPct val="150000"/>
              </a:lnSpc>
              <a:spcAft>
                <a:spcPts val="1200"/>
              </a:spcAft>
              <a:buClr>
                <a:srgbClr val="B17F49"/>
              </a:buClr>
              <a:buSzPct val="100000"/>
              <a:buFont typeface="Wingdings" panose="05000000000000000000" pitchFamily="2" charset="2"/>
              <a:buChar char="q"/>
            </a:pPr>
            <a:r>
              <a:rPr lang="tr-TR" dirty="0"/>
              <a:t>Görece az gelişmiş bölgelerde yatırım ortamının canlandırılarak üretim, istihdam ve ihracatın artırılması ve bölgeler arası gelişmişlik farklarının azaltılması amaçlanmaktadır. </a:t>
            </a:r>
          </a:p>
          <a:p>
            <a:pPr marL="355600" indent="-355600" algn="just" fontAlgn="base">
              <a:lnSpc>
                <a:spcPct val="150000"/>
              </a:lnSpc>
              <a:spcAft>
                <a:spcPts val="1200"/>
              </a:spcAft>
              <a:buClr>
                <a:srgbClr val="B17F49"/>
              </a:buClr>
              <a:buSzPct val="100000"/>
              <a:buFont typeface="Wingdings" panose="05000000000000000000" pitchFamily="2" charset="2"/>
              <a:buChar char="q"/>
            </a:pPr>
            <a:r>
              <a:rPr lang="tr-TR" dirty="0"/>
              <a:t>Cazibe Merkezleri Programı Kapsamındaki illerin OSB/</a:t>
            </a:r>
            <a:r>
              <a:rPr lang="tr-TR" dirty="0" err="1"/>
              <a:t>EB’lerinde</a:t>
            </a:r>
            <a:r>
              <a:rPr lang="tr-TR" dirty="0"/>
              <a:t> gerçekleştirilecek imalat sanayi yatırımları </a:t>
            </a:r>
            <a:r>
              <a:rPr lang="tr-TR" b="1" dirty="0"/>
              <a:t>(Desteklenmeyecek yatırım konuları hariç)  </a:t>
            </a:r>
            <a:r>
              <a:rPr lang="tr-TR" dirty="0"/>
              <a:t>ile çağrı merkezi ve veri merkezi yatırımları desteklenebilir.  </a:t>
            </a:r>
          </a:p>
          <a:p>
            <a:pPr marL="355600" indent="-355600" fontAlgn="base">
              <a:lnSpc>
                <a:spcPct val="150000"/>
              </a:lnSpc>
              <a:spcAft>
                <a:spcPts val="1200"/>
              </a:spcAft>
              <a:buClr>
                <a:srgbClr val="B17F49"/>
              </a:buClr>
              <a:buSzPct val="100000"/>
              <a:buFont typeface="Wingdings" panose="05000000000000000000" pitchFamily="2" charset="2"/>
              <a:buChar char="q"/>
            </a:pPr>
            <a:r>
              <a:rPr lang="tr-TR" dirty="0"/>
              <a:t>Program kapsamında 31 Aralık 2022 tarihine kadar yapılacak olan müracaatlar değerlendirilecektir. </a:t>
            </a:r>
          </a:p>
          <a:p>
            <a:pPr marL="355600" indent="-355600" fontAlgn="base">
              <a:lnSpc>
                <a:spcPct val="150000"/>
              </a:lnSpc>
              <a:spcAft>
                <a:spcPts val="1200"/>
              </a:spcAft>
              <a:buClr>
                <a:srgbClr val="B17F49"/>
              </a:buClr>
              <a:buSzPct val="100000"/>
              <a:buFont typeface="Wingdings" panose="05000000000000000000" pitchFamily="2" charset="2"/>
              <a:buChar char="q"/>
            </a:pPr>
            <a:endParaRPr lang="tr-TR" dirty="0"/>
          </a:p>
        </p:txBody>
      </p:sp>
    </p:spTree>
    <p:extLst>
      <p:ext uri="{BB962C8B-B14F-4D97-AF65-F5344CB8AC3E}">
        <p14:creationId xmlns:p14="http://schemas.microsoft.com/office/powerpoint/2010/main" val="11329568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CAZİBE MERKEZLERİ PROGRAMI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69</a:t>
            </a:fld>
            <a:endParaRPr kumimoji="0" lang="tr-TR" sz="1500" b="0" i="0" u="none" strike="noStrike" kern="1200" cap="none" spc="0" normalizeH="0" baseline="0" noProof="0" dirty="0">
              <a:ln>
                <a:noFill/>
              </a:ln>
              <a:solidFill>
                <a:prstClr val="white"/>
              </a:solidFill>
              <a:effectLst/>
              <a:uLnTx/>
              <a:uFillTx/>
            </a:endParaRPr>
          </a:p>
        </p:txBody>
      </p:sp>
      <p:sp>
        <p:nvSpPr>
          <p:cNvPr id="6" name="Dikdörtgen 5">
            <a:extLst>
              <a:ext uri="{FF2B5EF4-FFF2-40B4-BE49-F238E27FC236}">
                <a16:creationId xmlns:a16="http://schemas.microsoft.com/office/drawing/2014/main" id="{0AAC819A-1D57-4436-A83A-F0ED96352880}"/>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00000"/>
              </a:buClr>
              <a:buSzPct val="100000"/>
            </a:pPr>
            <a:r>
              <a:rPr lang="tr-TR" altLang="tr-TR" sz="2400" b="1" dirty="0">
                <a:solidFill>
                  <a:srgbClr val="6C8190"/>
                </a:solidFill>
                <a:latin typeface="Arial" pitchFamily="34" charset="0"/>
                <a:cs typeface="Arial" pitchFamily="34" charset="0"/>
              </a:rPr>
              <a:t>CAZİBE MERKEZLERİ PROGRAMI KAPSAMINDAKİ İLLER</a:t>
            </a:r>
            <a:endParaRPr lang="en-US" altLang="tr-TR" sz="2400" b="1" dirty="0">
              <a:solidFill>
                <a:srgbClr val="6C8190"/>
              </a:solidFill>
              <a:highlight>
                <a:srgbClr val="FF0000"/>
              </a:highlight>
              <a:latin typeface="Arial" pitchFamily="34" charset="0"/>
              <a:cs typeface="Arial" pitchFamily="34" charset="0"/>
            </a:endParaRPr>
          </a:p>
        </p:txBody>
      </p:sp>
      <p:pic>
        <p:nvPicPr>
          <p:cNvPr id="11" name="Resim 10">
            <a:extLst>
              <a:ext uri="{FF2B5EF4-FFF2-40B4-BE49-F238E27FC236}">
                <a16:creationId xmlns:a16="http://schemas.microsoft.com/office/drawing/2014/main" id="{85B3B656-6C26-4A5D-8F01-BA46C5C0FD42}"/>
              </a:ext>
            </a:extLst>
          </p:cNvPr>
          <p:cNvPicPr>
            <a:picLocks noChangeAspect="1"/>
          </p:cNvPicPr>
          <p:nvPr/>
        </p:nvPicPr>
        <p:blipFill>
          <a:blip r:embed="rId4"/>
          <a:stretch>
            <a:fillRect/>
          </a:stretch>
        </p:blipFill>
        <p:spPr>
          <a:xfrm>
            <a:off x="722744" y="2808435"/>
            <a:ext cx="10400976" cy="3448050"/>
          </a:xfrm>
          <a:prstGeom prst="rect">
            <a:avLst/>
          </a:prstGeom>
        </p:spPr>
      </p:pic>
    </p:spTree>
    <p:extLst>
      <p:ext uri="{BB962C8B-B14F-4D97-AF65-F5344CB8AC3E}">
        <p14:creationId xmlns:p14="http://schemas.microsoft.com/office/powerpoint/2010/main" val="113295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776AB0FD-4E69-489A-9FD7-1DADD0674AC2}"/>
              </a:ext>
            </a:extLst>
          </p:cNvPr>
          <p:cNvSpPr/>
          <p:nvPr/>
        </p:nvSpPr>
        <p:spPr>
          <a:xfrm>
            <a:off x="1" y="2618117"/>
            <a:ext cx="12192000" cy="1621766"/>
          </a:xfrm>
          <a:prstGeom prst="rect">
            <a:avLst/>
          </a:prstGeom>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effectLst>
                  <a:outerShdw blurRad="38100" dist="38100" dir="2700000" algn="tl">
                    <a:srgbClr val="000000">
                      <a:alpha val="43137"/>
                    </a:srgbClr>
                  </a:outerShdw>
                </a:effectLst>
              </a:rPr>
              <a:t>YATIRIMLARDA DEVLET YARDIMLARI HAKKINDA KARAR</a:t>
            </a:r>
          </a:p>
        </p:txBody>
      </p:sp>
      <p:pic>
        <p:nvPicPr>
          <p:cNvPr id="12" name="Resim 11">
            <a:extLst>
              <a:ext uri="{FF2B5EF4-FFF2-40B4-BE49-F238E27FC236}">
                <a16:creationId xmlns:a16="http://schemas.microsoft.com/office/drawing/2014/main" id="{82BE5B6C-ADD6-4666-B1C0-67FB0CEF5477}"/>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3" name="Slayt Numarası Yer Tutucusu 2">
            <a:extLst>
              <a:ext uri="{FF2B5EF4-FFF2-40B4-BE49-F238E27FC236}">
                <a16:creationId xmlns:a16="http://schemas.microsoft.com/office/drawing/2014/main" id="{0EF09F9D-0A31-4573-B8D2-813B41264EBB}"/>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7</a:t>
            </a:fld>
            <a:endParaRPr lang="tr-TR" dirty="0">
              <a:solidFill>
                <a:prstClr val="white"/>
              </a:solidFill>
            </a:endParaRPr>
          </a:p>
        </p:txBody>
      </p:sp>
    </p:spTree>
    <p:extLst>
      <p:ext uri="{BB962C8B-B14F-4D97-AF65-F5344CB8AC3E}">
        <p14:creationId xmlns:p14="http://schemas.microsoft.com/office/powerpoint/2010/main" val="5949025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CAZİBE MERKEZLERİ PROGRAMI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tr-TR" sz="1500" b="0" i="0" u="none" strike="noStrike" kern="1200" cap="none" spc="0" normalizeH="0" baseline="0" noProof="0" dirty="0">
              <a:ln>
                <a:noFill/>
              </a:ln>
              <a:solidFill>
                <a:prstClr val="white"/>
              </a:solidFill>
              <a:effectLst/>
              <a:uLnTx/>
              <a:uFillTx/>
            </a:endParaRPr>
          </a:p>
        </p:txBody>
      </p:sp>
      <p:sp>
        <p:nvSpPr>
          <p:cNvPr id="9" name="İçerik Yer Tutucusu 1">
            <a:extLst>
              <a:ext uri="{FF2B5EF4-FFF2-40B4-BE49-F238E27FC236}">
                <a16:creationId xmlns:a16="http://schemas.microsoft.com/office/drawing/2014/main" id="{8761B0B7-C8BD-495E-B59B-A2EA8B1AED66}"/>
              </a:ext>
            </a:extLst>
          </p:cNvPr>
          <p:cNvSpPr txBox="1">
            <a:spLocks/>
          </p:cNvSpPr>
          <p:nvPr/>
        </p:nvSpPr>
        <p:spPr>
          <a:xfrm>
            <a:off x="336177" y="2310589"/>
            <a:ext cx="11519647" cy="4154311"/>
          </a:xfrm>
          <a:prstGeom prst="rect">
            <a:avLst/>
          </a:prstGeom>
        </p:spPr>
        <p:txBody>
          <a:bodyPr>
            <a:normAutofit/>
          </a:bodyPr>
          <a:lstStyle/>
          <a:p>
            <a:pPr marL="355600" indent="-355600" fontAlgn="base">
              <a:lnSpc>
                <a:spcPct val="150000"/>
              </a:lnSpc>
              <a:spcAft>
                <a:spcPts val="1200"/>
              </a:spcAft>
              <a:buClr>
                <a:srgbClr val="B17F49"/>
              </a:buClr>
              <a:buSzPct val="100000"/>
              <a:buFont typeface="Wingdings" panose="05000000000000000000" pitchFamily="2" charset="2"/>
              <a:buChar char="q"/>
            </a:pPr>
            <a:r>
              <a:rPr lang="tr-TR" dirty="0"/>
              <a:t>İmalat sanayi yatırımları için: </a:t>
            </a:r>
          </a:p>
          <a:p>
            <a:pPr marL="812800" lvl="2" indent="-355600" fontAlgn="base">
              <a:lnSpc>
                <a:spcPct val="150000"/>
              </a:lnSpc>
              <a:spcAft>
                <a:spcPts val="1200"/>
              </a:spcAft>
              <a:buClr>
                <a:srgbClr val="B17F49"/>
              </a:buClr>
              <a:buSzPct val="100000"/>
              <a:buFont typeface="Wingdings" pitchFamily="2" charset="2"/>
              <a:buChar char="§"/>
            </a:pPr>
            <a:r>
              <a:rPr lang="tr-TR" dirty="0"/>
              <a:t>Organize sanayi bölgesi veya endüstri bölgesinde gerçekleştirilmesi ve asgari 2 milyon TL yatırım tutarı şartı</a:t>
            </a:r>
          </a:p>
          <a:p>
            <a:pPr marL="355600" lvl="1" indent="-355600" fontAlgn="base">
              <a:lnSpc>
                <a:spcPct val="150000"/>
              </a:lnSpc>
              <a:spcAft>
                <a:spcPts val="1200"/>
              </a:spcAft>
              <a:buClr>
                <a:srgbClr val="B17F49"/>
              </a:buClr>
              <a:buSzPct val="100000"/>
              <a:buFont typeface="Wingdings" panose="05000000000000000000" pitchFamily="2" charset="2"/>
              <a:buChar char="q"/>
            </a:pPr>
            <a:r>
              <a:rPr lang="tr-TR" dirty="0"/>
              <a:t>Çağrı merkezi yatırımları için asgari 200 kişilik istihdam </a:t>
            </a:r>
          </a:p>
          <a:p>
            <a:pPr marL="355600" indent="-355600" fontAlgn="base">
              <a:lnSpc>
                <a:spcPct val="150000"/>
              </a:lnSpc>
              <a:spcAft>
                <a:spcPts val="1200"/>
              </a:spcAft>
              <a:buClr>
                <a:srgbClr val="B17F49"/>
              </a:buClr>
              <a:buSzPct val="100000"/>
              <a:buFont typeface="Wingdings" panose="05000000000000000000" pitchFamily="2" charset="2"/>
              <a:buChar char="q"/>
            </a:pPr>
            <a:r>
              <a:rPr lang="tr-TR" dirty="0"/>
              <a:t>Veri merkezi yatırımları için asgari 5.000 m2 beyaz alan</a:t>
            </a:r>
          </a:p>
          <a:p>
            <a:pPr marL="355600" indent="-355600" fontAlgn="base">
              <a:lnSpc>
                <a:spcPct val="150000"/>
              </a:lnSpc>
              <a:spcAft>
                <a:spcPts val="1200"/>
              </a:spcAft>
              <a:buClr>
                <a:srgbClr val="B17F49"/>
              </a:buClr>
              <a:buSzPct val="100000"/>
              <a:buFont typeface="Wingdings" panose="05000000000000000000" pitchFamily="2" charset="2"/>
              <a:buChar char="q"/>
            </a:pPr>
            <a:endParaRPr lang="tr-TR" dirty="0"/>
          </a:p>
        </p:txBody>
      </p:sp>
      <p:sp>
        <p:nvSpPr>
          <p:cNvPr id="6" name="Dikdörtgen 5">
            <a:extLst>
              <a:ext uri="{FF2B5EF4-FFF2-40B4-BE49-F238E27FC236}">
                <a16:creationId xmlns:a16="http://schemas.microsoft.com/office/drawing/2014/main" id="{0AAC819A-1D57-4436-A83A-F0ED96352880}"/>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C00000"/>
              </a:buClr>
              <a:buSzPct val="100000"/>
            </a:pPr>
            <a:r>
              <a:rPr lang="tr-TR" altLang="tr-TR" sz="2400" b="1" dirty="0">
                <a:solidFill>
                  <a:srgbClr val="6C8190"/>
                </a:solidFill>
                <a:latin typeface="Arial" pitchFamily="34" charset="0"/>
                <a:cs typeface="Arial" pitchFamily="34" charset="0"/>
              </a:rPr>
              <a:t>DESTEK KAPSAMI VE KOŞULLARI</a:t>
            </a:r>
          </a:p>
        </p:txBody>
      </p:sp>
    </p:spTree>
    <p:extLst>
      <p:ext uri="{BB962C8B-B14F-4D97-AF65-F5344CB8AC3E}">
        <p14:creationId xmlns:p14="http://schemas.microsoft.com/office/powerpoint/2010/main" val="11329568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CAZİBE MERKEZLERİ PROGRAMI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71</a:t>
            </a:fld>
            <a:endParaRPr kumimoji="0" lang="tr-TR" sz="1500" b="0" i="0" u="none" strike="noStrike" kern="1200" cap="none" spc="0" normalizeH="0" baseline="0" noProof="0" dirty="0">
              <a:ln>
                <a:noFill/>
              </a:ln>
              <a:solidFill>
                <a:prstClr val="white"/>
              </a:solidFill>
              <a:effectLst/>
              <a:uLnTx/>
              <a:uFillTx/>
            </a:endParaRPr>
          </a:p>
        </p:txBody>
      </p:sp>
      <p:sp>
        <p:nvSpPr>
          <p:cNvPr id="9" name="İçerik Yer Tutucusu 1">
            <a:extLst>
              <a:ext uri="{FF2B5EF4-FFF2-40B4-BE49-F238E27FC236}">
                <a16:creationId xmlns:a16="http://schemas.microsoft.com/office/drawing/2014/main" id="{8761B0B7-C8BD-495E-B59B-A2EA8B1AED66}"/>
              </a:ext>
            </a:extLst>
          </p:cNvPr>
          <p:cNvSpPr txBox="1">
            <a:spLocks/>
          </p:cNvSpPr>
          <p:nvPr/>
        </p:nvSpPr>
        <p:spPr>
          <a:xfrm>
            <a:off x="336177" y="2310589"/>
            <a:ext cx="11519647" cy="4154311"/>
          </a:xfrm>
          <a:prstGeom prst="rect">
            <a:avLst/>
          </a:prstGeom>
        </p:spPr>
        <p:txBody>
          <a:bodyPr>
            <a:normAutofit/>
          </a:bodyPr>
          <a:lstStyle/>
          <a:p>
            <a:pPr marL="355600" indent="-355600" fontAlgn="base">
              <a:lnSpc>
                <a:spcPct val="150000"/>
              </a:lnSpc>
              <a:spcAft>
                <a:spcPts val="1200"/>
              </a:spcAft>
              <a:buClr>
                <a:srgbClr val="B17F49"/>
              </a:buClr>
              <a:buSzPct val="100000"/>
              <a:buFont typeface="Wingdings" panose="05000000000000000000" pitchFamily="2" charset="2"/>
              <a:buChar char="q"/>
            </a:pPr>
            <a:r>
              <a:rPr lang="tr-TR" dirty="0"/>
              <a:t>Cazibe Merkezleri Programı Kapsamındaki desteklerden yararlanabilmek için, gerekli belgeler ile birlikte Sanayi ve Teknoloji Bakanlığı’na müracaat edilmesi gerekir.</a:t>
            </a:r>
          </a:p>
          <a:p>
            <a:pPr marL="355600" indent="-355600" fontAlgn="base">
              <a:lnSpc>
                <a:spcPct val="150000"/>
              </a:lnSpc>
              <a:spcAft>
                <a:spcPts val="1200"/>
              </a:spcAft>
              <a:buClr>
                <a:srgbClr val="B17F49"/>
              </a:buClr>
              <a:buSzPct val="100000"/>
              <a:buFont typeface="Wingdings" panose="05000000000000000000" pitchFamily="2" charset="2"/>
              <a:buChar char="q"/>
            </a:pPr>
            <a:r>
              <a:rPr lang="tr-TR" dirty="0"/>
              <a:t>Bakanlık tarafından ön değerlendirmesi yapılan yatırım projeleri, dönemler itibariyle Değerlendirme Komitesi’ne sunulur.</a:t>
            </a:r>
          </a:p>
          <a:p>
            <a:pPr marL="355600" indent="-355600" fontAlgn="base">
              <a:lnSpc>
                <a:spcPct val="150000"/>
              </a:lnSpc>
              <a:spcAft>
                <a:spcPts val="1200"/>
              </a:spcAft>
              <a:buClr>
                <a:srgbClr val="B17F49"/>
              </a:buClr>
              <a:buSzPct val="100000"/>
              <a:buFont typeface="Wingdings" panose="05000000000000000000" pitchFamily="2" charset="2"/>
              <a:buChar char="q"/>
            </a:pPr>
            <a:r>
              <a:rPr lang="tr-TR" dirty="0"/>
              <a:t>Komite tarafından desteklenmesi uygun görülen projeler için Yatırım Teşvik Belgesi düzenlenir.</a:t>
            </a:r>
          </a:p>
        </p:txBody>
      </p:sp>
      <p:sp>
        <p:nvSpPr>
          <p:cNvPr id="6" name="Dikdörtgen 5">
            <a:extLst>
              <a:ext uri="{FF2B5EF4-FFF2-40B4-BE49-F238E27FC236}">
                <a16:creationId xmlns:a16="http://schemas.microsoft.com/office/drawing/2014/main" id="{0AAC819A-1D57-4436-A83A-F0ED96352880}"/>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C00000"/>
              </a:buClr>
              <a:buSzPct val="100000"/>
            </a:pPr>
            <a:r>
              <a:rPr lang="tr-TR" altLang="tr-TR" sz="2400" b="1" dirty="0">
                <a:solidFill>
                  <a:srgbClr val="6C8190"/>
                </a:solidFill>
                <a:latin typeface="Arial" pitchFamily="34" charset="0"/>
                <a:cs typeface="Arial" pitchFamily="34" charset="0"/>
              </a:rPr>
              <a:t>MÜRACAAT</a:t>
            </a:r>
          </a:p>
        </p:txBody>
      </p:sp>
    </p:spTree>
    <p:extLst>
      <p:ext uri="{BB962C8B-B14F-4D97-AF65-F5344CB8AC3E}">
        <p14:creationId xmlns:p14="http://schemas.microsoft.com/office/powerpoint/2010/main" val="11329568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CAZİBE MERKEZLERİ PROGRAMI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72</a:t>
            </a:fld>
            <a:endParaRPr kumimoji="0" lang="tr-TR" sz="1500" b="0" i="0" u="none" strike="noStrike" kern="1200" cap="none" spc="0" normalizeH="0" baseline="0" noProof="0" dirty="0">
              <a:ln>
                <a:noFill/>
              </a:ln>
              <a:solidFill>
                <a:prstClr val="white"/>
              </a:solidFill>
              <a:effectLst/>
              <a:uLnTx/>
              <a:uFillTx/>
            </a:endParaRPr>
          </a:p>
        </p:txBody>
      </p:sp>
      <p:sp>
        <p:nvSpPr>
          <p:cNvPr id="2" name="Dikdörtgen 1">
            <a:extLst>
              <a:ext uri="{FF2B5EF4-FFF2-40B4-BE49-F238E27FC236}">
                <a16:creationId xmlns:a16="http://schemas.microsoft.com/office/drawing/2014/main" id="{C176A239-5EEE-4E99-8841-C495A743EDA4}"/>
              </a:ext>
            </a:extLst>
          </p:cNvPr>
          <p:cNvSpPr/>
          <p:nvPr/>
        </p:nvSpPr>
        <p:spPr>
          <a:xfrm>
            <a:off x="699685" y="6044537"/>
            <a:ext cx="10683572" cy="769441"/>
          </a:xfrm>
          <a:prstGeom prst="rect">
            <a:avLst/>
          </a:prstGeom>
        </p:spPr>
        <p:txBody>
          <a:bodyPr wrap="square">
            <a:spAutoFit/>
          </a:bodyPr>
          <a:lstStyle/>
          <a:p>
            <a:pPr algn="just"/>
            <a:r>
              <a:rPr lang="tr-TR" sz="1100" dirty="0"/>
              <a:t>*İmalat sanayiine yönelik (US-97 Kodu:15-37) düzenlenen yatırım teşvik belgeleri kapsamında; 1/1/2017 ile 31/12/2022 tarihleri arasında gerçekleştirilecek yatırım harcamaları için yatırıma katkı oranı her bir bölgede geçerli olan yatırıma katkı oranına 15 puan ilave edilmek suretiyle, vergi indirimi oranı tüm bölgelerde %100 oranında ve yatırıma katkı tutarının yatırım döneminde kullanılabilecek oranı %100 olarak uygulanır. Aynı sektörde, 1/1/2017 ile 31/12/2024 tarihleri arasında gerçekleştirilecek bina-inşaat harcamaları KDV iadesinden yararlanır.</a:t>
            </a:r>
          </a:p>
        </p:txBody>
      </p:sp>
      <p:graphicFrame>
        <p:nvGraphicFramePr>
          <p:cNvPr id="9" name="6 Tablo">
            <a:extLst>
              <a:ext uri="{FF2B5EF4-FFF2-40B4-BE49-F238E27FC236}">
                <a16:creationId xmlns:a16="http://schemas.microsoft.com/office/drawing/2014/main" id="{6729C087-C45E-4DCD-B590-88DCCDFD8F79}"/>
              </a:ext>
            </a:extLst>
          </p:cNvPr>
          <p:cNvGraphicFramePr>
            <a:graphicFrameLocks noGrp="1"/>
          </p:cNvGraphicFramePr>
          <p:nvPr>
            <p:extLst>
              <p:ext uri="{D42A27DB-BD31-4B8C-83A1-F6EECF244321}">
                <p14:modId xmlns:p14="http://schemas.microsoft.com/office/powerpoint/2010/main" val="1486080278"/>
              </p:ext>
            </p:extLst>
          </p:nvPr>
        </p:nvGraphicFramePr>
        <p:xfrm>
          <a:off x="808742" y="1181763"/>
          <a:ext cx="10574515" cy="4862778"/>
        </p:xfrm>
        <a:graphic>
          <a:graphicData uri="http://schemas.openxmlformats.org/drawingml/2006/table">
            <a:tbl>
              <a:tblPr/>
              <a:tblGrid>
                <a:gridCol w="1362243">
                  <a:extLst>
                    <a:ext uri="{9D8B030D-6E8A-4147-A177-3AD203B41FA5}">
                      <a16:colId xmlns:a16="http://schemas.microsoft.com/office/drawing/2014/main" val="20000"/>
                    </a:ext>
                  </a:extLst>
                </a:gridCol>
                <a:gridCol w="1779318">
                  <a:extLst>
                    <a:ext uri="{9D8B030D-6E8A-4147-A177-3AD203B41FA5}">
                      <a16:colId xmlns:a16="http://schemas.microsoft.com/office/drawing/2014/main" val="603583598"/>
                    </a:ext>
                  </a:extLst>
                </a:gridCol>
                <a:gridCol w="2095002">
                  <a:extLst>
                    <a:ext uri="{9D8B030D-6E8A-4147-A177-3AD203B41FA5}">
                      <a16:colId xmlns:a16="http://schemas.microsoft.com/office/drawing/2014/main" val="20002"/>
                    </a:ext>
                  </a:extLst>
                </a:gridCol>
                <a:gridCol w="5337952">
                  <a:extLst>
                    <a:ext uri="{9D8B030D-6E8A-4147-A177-3AD203B41FA5}">
                      <a16:colId xmlns:a16="http://schemas.microsoft.com/office/drawing/2014/main" val="20008"/>
                    </a:ext>
                  </a:extLst>
                </a:gridCol>
              </a:tblGrid>
              <a:tr h="31730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a:noFill/>
                    </a:lnL>
                    <a:lnR>
                      <a:noFill/>
                    </a:lnR>
                    <a:lnT>
                      <a:noFill/>
                    </a:lnT>
                    <a:lnB w="12700" cap="flat" cmpd="sng" algn="ctr">
                      <a:solidFill>
                        <a:srgbClr val="D6B36A"/>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en-US"/>
                    </a:p>
                  </a:txBody>
                  <a:tcPr>
                    <a:lnL w="12700" cmpd="sng">
                      <a:noFill/>
                      <a:prstDash val="solid"/>
                    </a:lnL>
                  </a:tcPr>
                </a:tc>
                <a:tc hMerge="1">
                  <a:txBody>
                    <a:bodyPr/>
                    <a:lstStyle/>
                    <a:p>
                      <a:endParaRPr lang="en-US"/>
                    </a:p>
                  </a:txBody>
                  <a:tcPr/>
                </a:tc>
                <a:extLst>
                  <a:ext uri="{0D108BD9-81ED-4DB2-BD59-A6C34878D82A}">
                    <a16:rowId xmlns:a16="http://schemas.microsoft.com/office/drawing/2014/main" val="10000"/>
                  </a:ext>
                </a:extLst>
              </a:tr>
              <a:tr h="45144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a:ln>
                            <a:noFill/>
                          </a:ln>
                          <a:solidFill>
                            <a:srgbClr val="FFFFFF"/>
                          </a:solidFill>
                          <a:effectLst/>
                          <a:latin typeface="Calibri" pitchFamily="34" charset="0"/>
                          <a:cs typeface="Calibri" pitchFamily="34" charset="0"/>
                        </a:rPr>
                        <a:t>CMP DESTEKLERİ</a:t>
                      </a:r>
                      <a:endParaRPr kumimoji="0" lang="en-US" sz="2400" b="0" i="0" u="none" strike="noStrike" cap="none" normalizeH="0" baseline="0" dirty="0">
                        <a:ln>
                          <a:noFill/>
                        </a:ln>
                        <a:solidFill>
                          <a:schemeClr val="tx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0" scaled="1"/>
                      <a:tileRect/>
                    </a:gra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a:ln>
                            <a:noFill/>
                          </a:ln>
                          <a:solidFill>
                            <a:schemeClr val="bg1"/>
                          </a:solidFill>
                          <a:effectLst/>
                          <a:latin typeface="Calibri" pitchFamily="34" charset="0"/>
                          <a:cs typeface="Calibri" pitchFamily="34" charset="0"/>
                        </a:rPr>
                        <a:t>DESTEK ORAN VE SÜRELERİ</a:t>
                      </a:r>
                      <a:endParaRPr kumimoji="0" lang="en-US" sz="2400" b="1" i="0" u="none" strike="noStrike" cap="none" normalizeH="0" baseline="0" dirty="0">
                        <a:ln>
                          <a:noFill/>
                        </a:ln>
                        <a:solidFill>
                          <a:schemeClr val="bg1"/>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gradFill flip="none" rotWithShape="1">
                      <a:gsLst>
                        <a:gs pos="0">
                          <a:srgbClr val="6C8190">
                            <a:shade val="30000"/>
                            <a:satMod val="115000"/>
                          </a:srgbClr>
                        </a:gs>
                        <a:gs pos="50000">
                          <a:srgbClr val="6C8190">
                            <a:shade val="67500"/>
                            <a:satMod val="115000"/>
                          </a:srgbClr>
                        </a:gs>
                        <a:gs pos="100000">
                          <a:srgbClr val="6C8190">
                            <a:shade val="100000"/>
                            <a:satMod val="115000"/>
                          </a:srgbClr>
                        </a:gs>
                      </a:gsLst>
                      <a:lin ang="10800000" scaled="1"/>
                      <a:tileRect/>
                    </a:gradFill>
                  </a:tcPr>
                </a:tc>
                <a:extLst>
                  <a:ext uri="{0D108BD9-81ED-4DB2-BD59-A6C34878D82A}">
                    <a16:rowId xmlns:a16="http://schemas.microsoft.com/office/drawing/2014/main" val="10001"/>
                  </a:ext>
                </a:extLst>
              </a:tr>
              <a:tr h="36663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KDV İstisnası</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663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Gümrük Vergisi Muafiyeti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04"/>
                  </a:ext>
                </a:extLst>
              </a:tr>
              <a:tr h="36663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Vergi İndirimi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Yatırıma Katkı Oranı (%)</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50 (OSB 55)</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6663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Sigorta Primi İşveren Hissesi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 (OSB 12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07"/>
                  </a:ext>
                </a:extLst>
              </a:tr>
              <a:tr h="36663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Yatırım Yeri Tahsisi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kern="1200" cap="none" spc="0" normalizeH="0" baseline="0" noProof="0" dirty="0">
                          <a:ln>
                            <a:noFill/>
                          </a:ln>
                          <a:solidFill>
                            <a:srgbClr val="001132"/>
                          </a:solidFill>
                          <a:effectLst/>
                          <a:uLnTx/>
                          <a:uFillTx/>
                          <a:latin typeface="Wingdings 2" pitchFamily="18" charset="2"/>
                          <a:ea typeface="+mn-ea"/>
                          <a:cs typeface="Times New Roman" pitchFamily="18" charset="0"/>
                        </a:rPr>
                        <a:t>P</a:t>
                      </a:r>
                      <a:endParaRPr kumimoji="0" lang="en-US" sz="1050" b="1" i="0" u="none" strike="noStrike" cap="none" normalizeH="0" baseline="0" dirty="0">
                        <a:ln>
                          <a:noFill/>
                        </a:ln>
                        <a:solidFill>
                          <a:srgbClr val="001132"/>
                        </a:solidFill>
                        <a:effectLst/>
                        <a:latin typeface="Wingdings 2" pitchFamily="18" charset="2"/>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66639">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Faiz veya Kâr Payı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a:ln>
                            <a:noFill/>
                          </a:ln>
                          <a:solidFill>
                            <a:srgbClr val="000000"/>
                          </a:solidFill>
                          <a:effectLst/>
                          <a:latin typeface="Calibri" pitchFamily="34" charset="0"/>
                          <a:cs typeface="Calibri" pitchFamily="34" charset="0"/>
                        </a:rPr>
                        <a:t>İç Kredi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7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10"/>
                  </a:ext>
                </a:extLst>
              </a:tr>
              <a:tr h="366639">
                <a:tc vMerge="1">
                  <a:txBody>
                    <a:bodyPr/>
                    <a:lstStyle/>
                    <a:p>
                      <a:endParaRPr lang="en-US"/>
                    </a:p>
                  </a:txBody>
                  <a:tcPr/>
                </a:tc>
                <a:tc gridSpan="2">
                  <a:txBody>
                    <a:bodyPr/>
                    <a:lstStyle/>
                    <a:p>
                      <a:r>
                        <a:rPr kumimoji="0" lang="tr-TR" sz="1600" b="0" i="0" u="none" strike="noStrike" cap="none" normalizeH="0" baseline="0" dirty="0">
                          <a:ln>
                            <a:noFill/>
                          </a:ln>
                          <a:solidFill>
                            <a:srgbClr val="000000"/>
                          </a:solidFill>
                          <a:effectLst/>
                          <a:latin typeface="Calibri" pitchFamily="34" charset="0"/>
                          <a:cs typeface="Calibri" pitchFamily="34" charset="0"/>
                        </a:rPr>
                        <a:t>Döviz / Dövize Endeksli Kredi</a:t>
                      </a:r>
                      <a:endParaRPr lang="tr-TR" dirty="0"/>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2 Puan</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ysDash"/>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11"/>
                  </a:ext>
                </a:extLst>
              </a:tr>
              <a:tr h="366639">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gridSpan="2">
                  <a:txBody>
                    <a:bodyPr/>
                    <a:lstStyle/>
                    <a:p>
                      <a:r>
                        <a:rPr kumimoji="0" lang="tr-TR" sz="1600" b="0" i="1" u="none" strike="noStrike" cap="none" normalizeH="0" baseline="0" dirty="0">
                          <a:ln>
                            <a:noFill/>
                          </a:ln>
                          <a:solidFill>
                            <a:srgbClr val="000000"/>
                          </a:solidFill>
                          <a:effectLst/>
                          <a:latin typeface="Calibri" pitchFamily="34" charset="0"/>
                          <a:cs typeface="Calibri" pitchFamily="34" charset="0"/>
                        </a:rPr>
                        <a:t>Azami Tutar</a:t>
                      </a:r>
                      <a:endParaRPr lang="tr-TR" dirty="0"/>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dirty="0">
                          <a:ln>
                            <a:noFill/>
                          </a:ln>
                          <a:solidFill>
                            <a:srgbClr val="000000"/>
                          </a:solidFill>
                          <a:effectLst/>
                          <a:latin typeface="Calibri" pitchFamily="34" charset="0"/>
                          <a:cs typeface="Calibri" pitchFamily="34" charset="0"/>
                        </a:rPr>
                        <a:t>1,8 Milyon TL</a:t>
                      </a:r>
                      <a:endParaRPr kumimoji="0" lang="en-US" sz="1600" b="1"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ysDash"/>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888150458"/>
                  </a:ext>
                </a:extLst>
              </a:tr>
              <a:tr h="36663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Sigorta Primi İşçi Hissesi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427643">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FF0000"/>
                          </a:solidFill>
                          <a:effectLst/>
                          <a:latin typeface="Calibri" pitchFamily="34" charset="0"/>
                          <a:cs typeface="Calibri" pitchFamily="34" charset="0"/>
                        </a:rPr>
                        <a:t>Gelir Vergisi Stopajı Desteği</a:t>
                      </a:r>
                      <a:endParaRPr kumimoji="0" lang="en-US" sz="1600" b="0" i="0" u="none" strike="noStrike" cap="none" normalizeH="0" baseline="0" dirty="0">
                        <a:ln>
                          <a:noFill/>
                        </a:ln>
                        <a:solidFill>
                          <a:srgbClr val="FF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tc hMerge="1">
                  <a:txBody>
                    <a:bodyPr/>
                    <a:lstStyle/>
                    <a:p>
                      <a:endParaRPr lang="tr-TR"/>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10 yıl</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rgbClr val="E2E7EA"/>
                    </a:solidFill>
                  </a:tcPr>
                </a:tc>
                <a:extLst>
                  <a:ext uri="{0D108BD9-81ED-4DB2-BD59-A6C34878D82A}">
                    <a16:rowId xmlns:a16="http://schemas.microsoft.com/office/drawing/2014/main" val="10013"/>
                  </a:ext>
                </a:extLst>
              </a:tr>
              <a:tr h="366639">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a:ln>
                            <a:noFill/>
                          </a:ln>
                          <a:solidFill>
                            <a:srgbClr val="000000"/>
                          </a:solidFill>
                          <a:effectLst/>
                          <a:latin typeface="Calibri" pitchFamily="34" charset="0"/>
                          <a:cs typeface="Calibri" pitchFamily="34" charset="0"/>
                        </a:rPr>
                        <a:t>Enerji Desteği</a:t>
                      </a:r>
                      <a:endParaRPr kumimoji="0" lang="en-US" sz="1600" b="0" i="0" u="none" strike="noStrike" cap="none" normalizeH="0" baseline="0" dirty="0">
                        <a:ln>
                          <a:noFill/>
                        </a:ln>
                        <a:solidFill>
                          <a:srgbClr val="000000"/>
                        </a:solidFill>
                        <a:effectLst/>
                        <a:latin typeface="Calibri" pitchFamily="34" charset="0"/>
                        <a:cs typeface="Calibri" pitchFamily="34"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tc hMerge="1">
                  <a:txBody>
                    <a:bodyPr/>
                    <a:lstStyle/>
                    <a:p>
                      <a:endParaRPr lang="tr-TR"/>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cap="none" normalizeH="0" baseline="0" dirty="0">
                          <a:ln>
                            <a:noFill/>
                          </a:ln>
                          <a:solidFill>
                            <a:schemeClr val="tx1"/>
                          </a:solidFill>
                          <a:effectLst/>
                          <a:latin typeface="+mn-lt"/>
                          <a:cs typeface="Times New Roman" pitchFamily="18" charset="0"/>
                        </a:rPr>
                        <a:t>% 30; azami 3 yıl, yatırım tutarının % 25’i, 10 milyon TL </a:t>
                      </a:r>
                      <a:endParaRPr kumimoji="0" lang="en-US" sz="1600" b="1" i="0" u="none" strike="noStrike" cap="none" normalizeH="0" baseline="0" dirty="0">
                        <a:ln>
                          <a:noFill/>
                        </a:ln>
                        <a:solidFill>
                          <a:schemeClr val="tx1"/>
                        </a:solidFill>
                        <a:effectLst/>
                        <a:latin typeface="+mn-lt"/>
                        <a:cs typeface="Times New Roman" pitchFamily="18" charset="0"/>
                      </a:endParaRPr>
                    </a:p>
                  </a:txBody>
                  <a:tcPr marL="44450" marR="44450" marT="0" marB="0" anchor="ctr" horzOverflow="overflow">
                    <a:lnL w="12700" cap="flat" cmpd="sng" algn="ctr">
                      <a:solidFill>
                        <a:srgbClr val="D6B36A"/>
                      </a:solidFill>
                      <a:prstDash val="solid"/>
                      <a:round/>
                      <a:headEnd type="none" w="med" len="med"/>
                      <a:tailEnd type="none" w="med" len="med"/>
                    </a:lnL>
                    <a:lnR w="12700" cap="flat" cmpd="sng" algn="ctr">
                      <a:solidFill>
                        <a:srgbClr val="D6B36A"/>
                      </a:solidFill>
                      <a:prstDash val="solid"/>
                      <a:round/>
                      <a:headEnd type="none" w="med" len="med"/>
                      <a:tailEnd type="none" w="med" len="med"/>
                    </a:lnR>
                    <a:lnT w="12700" cap="flat" cmpd="sng" algn="ctr">
                      <a:solidFill>
                        <a:srgbClr val="D6B36A"/>
                      </a:solidFill>
                      <a:prstDash val="solid"/>
                      <a:round/>
                      <a:headEnd type="none" w="med" len="med"/>
                      <a:tailEnd type="none" w="med" len="med"/>
                    </a:lnT>
                    <a:lnB w="12700" cap="flat" cmpd="sng" algn="ctr">
                      <a:solidFill>
                        <a:srgbClr val="D6B36A"/>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72705053"/>
                  </a:ext>
                </a:extLst>
              </a:tr>
            </a:tbl>
          </a:graphicData>
        </a:graphic>
      </p:graphicFrame>
    </p:spTree>
    <p:extLst>
      <p:ext uri="{BB962C8B-B14F-4D97-AF65-F5344CB8AC3E}">
        <p14:creationId xmlns:p14="http://schemas.microsoft.com/office/powerpoint/2010/main" val="11329568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CAZİBE MERKEZLERİ PROGRAMI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73</a:t>
            </a:fld>
            <a:endParaRPr kumimoji="0" lang="tr-TR" sz="1500" b="0" i="0" u="none" strike="noStrike" kern="1200" cap="none" spc="0" normalizeH="0" baseline="0" noProof="0" dirty="0">
              <a:ln>
                <a:noFill/>
              </a:ln>
              <a:solidFill>
                <a:prstClr val="white"/>
              </a:solidFill>
              <a:effectLst/>
              <a:uLnTx/>
              <a:uFillTx/>
            </a:endParaRPr>
          </a:p>
        </p:txBody>
      </p:sp>
      <p:graphicFrame>
        <p:nvGraphicFramePr>
          <p:cNvPr id="9" name="Tablo 8">
            <a:extLst>
              <a:ext uri="{FF2B5EF4-FFF2-40B4-BE49-F238E27FC236}">
                <a16:creationId xmlns:a16="http://schemas.microsoft.com/office/drawing/2014/main" id="{F8FE6B79-9095-4AE3-9540-DA96D2E50A55}"/>
              </a:ext>
            </a:extLst>
          </p:cNvPr>
          <p:cNvGraphicFramePr>
            <a:graphicFrameLocks noGrp="1"/>
          </p:cNvGraphicFramePr>
          <p:nvPr>
            <p:extLst>
              <p:ext uri="{D42A27DB-BD31-4B8C-83A1-F6EECF244321}">
                <p14:modId xmlns:p14="http://schemas.microsoft.com/office/powerpoint/2010/main" val="1770905678"/>
              </p:ext>
            </p:extLst>
          </p:nvPr>
        </p:nvGraphicFramePr>
        <p:xfrm>
          <a:off x="1640048" y="2566935"/>
          <a:ext cx="8911904" cy="3377058"/>
        </p:xfrm>
        <a:graphic>
          <a:graphicData uri="http://schemas.openxmlformats.org/drawingml/2006/table">
            <a:tbl>
              <a:tblPr/>
              <a:tblGrid>
                <a:gridCol w="2279013">
                  <a:extLst>
                    <a:ext uri="{9D8B030D-6E8A-4147-A177-3AD203B41FA5}">
                      <a16:colId xmlns:a16="http://schemas.microsoft.com/office/drawing/2014/main" val="3654321595"/>
                    </a:ext>
                  </a:extLst>
                </a:gridCol>
                <a:gridCol w="2657413">
                  <a:extLst>
                    <a:ext uri="{9D8B030D-6E8A-4147-A177-3AD203B41FA5}">
                      <a16:colId xmlns:a16="http://schemas.microsoft.com/office/drawing/2014/main" val="333283889"/>
                    </a:ext>
                  </a:extLst>
                </a:gridCol>
                <a:gridCol w="2120129">
                  <a:extLst>
                    <a:ext uri="{9D8B030D-6E8A-4147-A177-3AD203B41FA5}">
                      <a16:colId xmlns:a16="http://schemas.microsoft.com/office/drawing/2014/main" val="2414760154"/>
                    </a:ext>
                  </a:extLst>
                </a:gridCol>
                <a:gridCol w="1855349">
                  <a:extLst>
                    <a:ext uri="{9D8B030D-6E8A-4147-A177-3AD203B41FA5}">
                      <a16:colId xmlns:a16="http://schemas.microsoft.com/office/drawing/2014/main" val="1393273642"/>
                    </a:ext>
                  </a:extLst>
                </a:gridCol>
              </a:tblGrid>
              <a:tr h="795473">
                <a:tc>
                  <a:txBody>
                    <a:bodyPr/>
                    <a:lstStyle/>
                    <a:p>
                      <a:pPr algn="ctr" rtl="0" fontAlgn="ctr"/>
                      <a:r>
                        <a:rPr lang="tr-TR" sz="1800" b="1" i="0" u="none" strike="noStrike" dirty="0">
                          <a:solidFill>
                            <a:srgbClr val="FFFFFF"/>
                          </a:solidFill>
                          <a:effectLst/>
                          <a:latin typeface="Times New Roman" panose="02020603050405020304" pitchFamily="18" charset="0"/>
                        </a:rPr>
                        <a:t>YIL</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B36A"/>
                    </a:solidFill>
                  </a:tcPr>
                </a:tc>
                <a:tc>
                  <a:txBody>
                    <a:bodyPr/>
                    <a:lstStyle/>
                    <a:p>
                      <a:pPr algn="ctr" rtl="0" fontAlgn="ctr"/>
                      <a:r>
                        <a:rPr lang="tr-TR" sz="1800" b="1" i="0" u="none" strike="noStrike" dirty="0">
                          <a:solidFill>
                            <a:srgbClr val="FFFFFF"/>
                          </a:solidFill>
                          <a:effectLst/>
                          <a:latin typeface="Times New Roman" panose="02020603050405020304" pitchFamily="18" charset="0"/>
                        </a:rPr>
                        <a:t>Belge Adedi</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B36A"/>
                    </a:solidFill>
                  </a:tcPr>
                </a:tc>
                <a:tc>
                  <a:txBody>
                    <a:bodyPr/>
                    <a:lstStyle/>
                    <a:p>
                      <a:pPr algn="ctr" rtl="0" fontAlgn="ctr"/>
                      <a:r>
                        <a:rPr lang="tr-TR" sz="1800" b="1" i="0" u="none" strike="noStrike" dirty="0">
                          <a:solidFill>
                            <a:srgbClr val="FFFFFF"/>
                          </a:solidFill>
                          <a:effectLst/>
                          <a:latin typeface="Times New Roman" panose="02020603050405020304" pitchFamily="18" charset="0"/>
                        </a:rPr>
                        <a:t>Sabit  Yatırım</a:t>
                      </a:r>
                      <a:br>
                        <a:rPr lang="tr-TR" sz="1800" b="1" i="0" u="none" strike="noStrike" dirty="0">
                          <a:solidFill>
                            <a:srgbClr val="FFFFFF"/>
                          </a:solidFill>
                          <a:effectLst/>
                          <a:latin typeface="Times New Roman" panose="02020603050405020304" pitchFamily="18" charset="0"/>
                        </a:rPr>
                      </a:br>
                      <a:r>
                        <a:rPr lang="tr-TR" sz="1800" b="1" i="0" u="none" strike="noStrike" dirty="0">
                          <a:solidFill>
                            <a:srgbClr val="FFFFFF"/>
                          </a:solidFill>
                          <a:effectLst/>
                          <a:latin typeface="Times New Roman" panose="02020603050405020304" pitchFamily="18" charset="0"/>
                        </a:rPr>
                        <a:t>(Milyon TL)</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B36A"/>
                    </a:solidFill>
                  </a:tcPr>
                </a:tc>
                <a:tc>
                  <a:txBody>
                    <a:bodyPr/>
                    <a:lstStyle/>
                    <a:p>
                      <a:pPr algn="ctr" rtl="0" fontAlgn="ctr"/>
                      <a:r>
                        <a:rPr lang="tr-TR" sz="1800" b="1" i="0" u="none" strike="noStrike" dirty="0">
                          <a:solidFill>
                            <a:srgbClr val="FFFFFF"/>
                          </a:solidFill>
                          <a:effectLst/>
                          <a:latin typeface="Times New Roman" panose="02020603050405020304" pitchFamily="18" charset="0"/>
                        </a:rPr>
                        <a:t>İstihdam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6B36A"/>
                    </a:solidFill>
                  </a:tcPr>
                </a:tc>
                <a:extLst>
                  <a:ext uri="{0D108BD9-81ED-4DB2-BD59-A6C34878D82A}">
                    <a16:rowId xmlns:a16="http://schemas.microsoft.com/office/drawing/2014/main" val="2385606178"/>
                  </a:ext>
                </a:extLst>
              </a:tr>
              <a:tr h="516317">
                <a:tc>
                  <a:txBody>
                    <a:bodyPr/>
                    <a:lstStyle/>
                    <a:p>
                      <a:pPr marL="0" algn="ctr" defTabSz="914400" rtl="0" eaLnBrk="1" fontAlgn="ctr" latinLnBrk="0" hangingPunct="1"/>
                      <a:r>
                        <a:rPr kumimoji="0" lang="tr-TR" sz="2000" b="0" i="0" u="none" strike="noStrike" kern="1200" dirty="0">
                          <a:solidFill>
                            <a:srgbClr val="000000"/>
                          </a:solidFill>
                          <a:effectLst/>
                          <a:latin typeface="Calibri" panose="020F0502020204030204" pitchFamily="34" charset="0"/>
                          <a:ea typeface="+mn-ea"/>
                          <a:cs typeface="+mn-cs"/>
                        </a:rPr>
                        <a:t>2019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lvl="2" algn="ctr" fontAlgn="ctr"/>
                      <a:r>
                        <a:rPr lang="tr-TR" sz="1800" b="1" i="0" u="none" strike="noStrike" dirty="0">
                          <a:solidFill>
                            <a:schemeClr val="tx1"/>
                          </a:solidFill>
                          <a:effectLst/>
                          <a:latin typeface="Calibri" panose="020F0502020204030204" pitchFamily="34" charset="0"/>
                        </a:rPr>
                        <a:t>37</a:t>
                      </a:r>
                    </a:p>
                  </a:txBody>
                  <a:tcPr marL="9525" marR="108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lvl="2" algn="ctr" fontAlgn="ctr"/>
                      <a:r>
                        <a:rPr lang="tr-TR" sz="1800" b="1" i="0" u="none" strike="noStrike" dirty="0">
                          <a:solidFill>
                            <a:schemeClr val="tx1"/>
                          </a:solidFill>
                          <a:effectLst/>
                          <a:latin typeface="Calibri" panose="020F0502020204030204" pitchFamily="34" charset="0"/>
                        </a:rPr>
                        <a:t>1.731,75</a:t>
                      </a:r>
                    </a:p>
                  </a:txBody>
                  <a:tcPr marL="9525" marR="108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lvl="2" algn="ctr" fontAlgn="ctr"/>
                      <a:r>
                        <a:rPr lang="tr-TR" sz="1800" b="1" i="0" u="none" strike="noStrike">
                          <a:solidFill>
                            <a:schemeClr val="tx1"/>
                          </a:solidFill>
                          <a:effectLst/>
                          <a:latin typeface="Calibri" panose="020F0502020204030204" pitchFamily="34" charset="0"/>
                        </a:rPr>
                        <a:t>7.211</a:t>
                      </a:r>
                      <a:endParaRPr lang="tr-TR" sz="1800" b="1" i="0" u="none" strike="noStrike" dirty="0">
                        <a:solidFill>
                          <a:schemeClr val="tx1"/>
                        </a:solidFill>
                        <a:effectLst/>
                        <a:latin typeface="Calibri" panose="020F0502020204030204" pitchFamily="34" charset="0"/>
                      </a:endParaRPr>
                    </a:p>
                  </a:txBody>
                  <a:tcPr marL="9525" marR="108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3912747"/>
                  </a:ext>
                </a:extLst>
              </a:tr>
              <a:tr h="516317">
                <a:tc>
                  <a:txBody>
                    <a:bodyPr/>
                    <a:lstStyle/>
                    <a:p>
                      <a:pPr marL="0" algn="ctr" defTabSz="914400" rtl="0" eaLnBrk="1" fontAlgn="ctr" latinLnBrk="0" hangingPunct="1"/>
                      <a:r>
                        <a:rPr kumimoji="0" lang="tr-TR" sz="2000" b="0" i="0" u="none" strike="noStrike" kern="1200" dirty="0">
                          <a:solidFill>
                            <a:srgbClr val="000000"/>
                          </a:solidFill>
                          <a:effectLst/>
                          <a:latin typeface="Calibri" panose="020F0502020204030204" pitchFamily="34" charset="0"/>
                          <a:ea typeface="+mn-ea"/>
                          <a:cs typeface="+mn-cs"/>
                        </a:rPr>
                        <a:t>2020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tc>
                  <a:txBody>
                    <a:bodyPr/>
                    <a:lstStyle/>
                    <a:p>
                      <a:pPr lvl="2" algn="ctr" fontAlgn="ctr"/>
                      <a:r>
                        <a:rPr lang="tr-TR" sz="1800" b="1" i="0" u="none" strike="noStrike" dirty="0">
                          <a:solidFill>
                            <a:schemeClr val="tx1"/>
                          </a:solidFill>
                          <a:effectLst/>
                          <a:latin typeface="Calibri" panose="020F0502020204030204" pitchFamily="34" charset="0"/>
                        </a:rPr>
                        <a:t>26</a:t>
                      </a:r>
                    </a:p>
                  </a:txBody>
                  <a:tcPr marL="9525" marR="108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tc>
                  <a:txBody>
                    <a:bodyPr/>
                    <a:lstStyle/>
                    <a:p>
                      <a:pPr lvl="2" algn="ctr" fontAlgn="ctr"/>
                      <a:r>
                        <a:rPr lang="tr-TR" sz="1800" b="1" i="0" u="none" strike="noStrike" dirty="0">
                          <a:solidFill>
                            <a:schemeClr val="tx1"/>
                          </a:solidFill>
                          <a:effectLst/>
                          <a:latin typeface="Calibri" panose="020F0502020204030204" pitchFamily="34" charset="0"/>
                        </a:rPr>
                        <a:t>1.451,44</a:t>
                      </a:r>
                    </a:p>
                  </a:txBody>
                  <a:tcPr marL="9525" marR="108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tc>
                  <a:txBody>
                    <a:bodyPr/>
                    <a:lstStyle/>
                    <a:p>
                      <a:pPr lvl="2" algn="ctr" fontAlgn="ctr"/>
                      <a:r>
                        <a:rPr lang="tr-TR" sz="1800" b="1" i="0" u="none" strike="noStrike" dirty="0">
                          <a:solidFill>
                            <a:schemeClr val="tx1"/>
                          </a:solidFill>
                          <a:effectLst/>
                          <a:latin typeface="Calibri" panose="020F0502020204030204" pitchFamily="34" charset="0"/>
                        </a:rPr>
                        <a:t>4.008</a:t>
                      </a:r>
                    </a:p>
                  </a:txBody>
                  <a:tcPr marL="9525" marR="108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16423347"/>
                  </a:ext>
                </a:extLst>
              </a:tr>
              <a:tr h="516317">
                <a:tc>
                  <a:txBody>
                    <a:bodyPr/>
                    <a:lstStyle/>
                    <a:p>
                      <a:pPr marL="0" algn="ctr" defTabSz="914400" rtl="0" eaLnBrk="1" fontAlgn="ctr" latinLnBrk="0" hangingPunct="1"/>
                      <a:r>
                        <a:rPr kumimoji="0" lang="tr-TR" sz="2000" b="0" i="0" u="none" strike="noStrike" kern="1200" dirty="0">
                          <a:solidFill>
                            <a:srgbClr val="000000"/>
                          </a:solidFill>
                          <a:effectLst/>
                          <a:latin typeface="Calibri" panose="020F0502020204030204" pitchFamily="34" charset="0"/>
                          <a:ea typeface="+mn-ea"/>
                          <a:cs typeface="+mn-cs"/>
                        </a:rPr>
                        <a:t>2021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lvl="2" algn="ctr" fontAlgn="ctr"/>
                      <a:r>
                        <a:rPr lang="tr-TR" sz="1800" b="1" i="0" u="none" strike="noStrike" dirty="0">
                          <a:solidFill>
                            <a:schemeClr val="tx1"/>
                          </a:solidFill>
                          <a:effectLst/>
                          <a:latin typeface="Calibri" panose="020F0502020204030204" pitchFamily="34" charset="0"/>
                        </a:rPr>
                        <a:t>94</a:t>
                      </a:r>
                    </a:p>
                  </a:txBody>
                  <a:tcPr marL="9525" marR="108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lvl="2" algn="ctr" fontAlgn="ctr"/>
                      <a:r>
                        <a:rPr lang="tr-TR" sz="1800" b="1" i="0" u="none" strike="noStrike" dirty="0">
                          <a:solidFill>
                            <a:schemeClr val="tx1"/>
                          </a:solidFill>
                          <a:effectLst/>
                          <a:latin typeface="Calibri" panose="020F0502020204030204" pitchFamily="34" charset="0"/>
                        </a:rPr>
                        <a:t>3.190,42</a:t>
                      </a:r>
                    </a:p>
                  </a:txBody>
                  <a:tcPr marL="9525" marR="108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lvl="2" algn="ctr" fontAlgn="ctr"/>
                      <a:r>
                        <a:rPr lang="tr-TR" sz="1800" b="1" i="0" u="none" strike="noStrike" dirty="0">
                          <a:solidFill>
                            <a:schemeClr val="tx1"/>
                          </a:solidFill>
                          <a:effectLst/>
                          <a:latin typeface="Calibri" panose="020F0502020204030204" pitchFamily="34" charset="0"/>
                        </a:rPr>
                        <a:t>9.576</a:t>
                      </a:r>
                    </a:p>
                  </a:txBody>
                  <a:tcPr marL="9525" marR="108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26920436"/>
                  </a:ext>
                </a:extLst>
              </a:tr>
              <a:tr h="516317">
                <a:tc>
                  <a:txBody>
                    <a:bodyPr/>
                    <a:lstStyle/>
                    <a:p>
                      <a:pPr marL="0" algn="ctr" defTabSz="914400" rtl="0" eaLnBrk="1" fontAlgn="ctr" latinLnBrk="0" hangingPunct="1"/>
                      <a:r>
                        <a:rPr kumimoji="0" lang="tr-TR" sz="2000" b="0" i="0" u="none" strike="noStrike" kern="1200" dirty="0">
                          <a:solidFill>
                            <a:srgbClr val="000000"/>
                          </a:solidFill>
                          <a:effectLst/>
                          <a:latin typeface="Calibri" panose="020F0502020204030204" pitchFamily="34" charset="0"/>
                          <a:ea typeface="+mn-ea"/>
                          <a:cs typeface="+mn-cs"/>
                        </a:rPr>
                        <a:t>2022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tc>
                  <a:txBody>
                    <a:bodyPr/>
                    <a:lstStyle/>
                    <a:p>
                      <a:pPr lvl="2" algn="ctr" fontAlgn="ctr"/>
                      <a:r>
                        <a:rPr lang="tr-TR" sz="1800" b="1" i="0" u="none" strike="noStrike" dirty="0">
                          <a:solidFill>
                            <a:schemeClr val="tx1"/>
                          </a:solidFill>
                          <a:effectLst/>
                          <a:latin typeface="Calibri" panose="020F0502020204030204" pitchFamily="34" charset="0"/>
                        </a:rPr>
                        <a:t>101</a:t>
                      </a:r>
                    </a:p>
                  </a:txBody>
                  <a:tcPr marL="9525" marR="108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tc>
                  <a:txBody>
                    <a:bodyPr/>
                    <a:lstStyle/>
                    <a:p>
                      <a:pPr lvl="2" algn="ctr" fontAlgn="ctr"/>
                      <a:r>
                        <a:rPr lang="tr-TR" sz="1800" b="1" i="0" u="none" strike="noStrike" dirty="0">
                          <a:solidFill>
                            <a:schemeClr val="tx1"/>
                          </a:solidFill>
                          <a:effectLst/>
                          <a:latin typeface="Calibri" panose="020F0502020204030204" pitchFamily="34" charset="0"/>
                        </a:rPr>
                        <a:t>3.055,30</a:t>
                      </a:r>
                    </a:p>
                  </a:txBody>
                  <a:tcPr marL="9525" marR="108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tc>
                  <a:txBody>
                    <a:bodyPr/>
                    <a:lstStyle/>
                    <a:p>
                      <a:pPr lvl="2" algn="ctr" fontAlgn="ctr"/>
                      <a:r>
                        <a:rPr lang="tr-TR" sz="1800" b="1" i="0" u="none" strike="noStrike" dirty="0">
                          <a:solidFill>
                            <a:schemeClr val="tx1"/>
                          </a:solidFill>
                          <a:effectLst/>
                          <a:latin typeface="Calibri" panose="020F0502020204030204" pitchFamily="34" charset="0"/>
                        </a:rPr>
                        <a:t>7.995</a:t>
                      </a:r>
                    </a:p>
                  </a:txBody>
                  <a:tcPr marL="9525" marR="108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54803811"/>
                  </a:ext>
                </a:extLst>
              </a:tr>
              <a:tr h="51631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2000" b="1" u="none" strike="noStrike" kern="1200" dirty="0">
                          <a:solidFill>
                            <a:schemeClr val="tx1"/>
                          </a:solidFill>
                          <a:effectLst/>
                          <a:latin typeface="+mn-lt"/>
                          <a:ea typeface="+mn-ea"/>
                          <a:cs typeface="+mn-cs"/>
                        </a:rPr>
                        <a:t>TOPLAM</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65000"/>
                      </a:schemeClr>
                    </a:solidFill>
                  </a:tcPr>
                </a:tc>
                <a:tc>
                  <a:txBody>
                    <a:bodyPr/>
                    <a:lstStyle/>
                    <a:p>
                      <a:pPr lvl="2" algn="ctr" fontAlgn="ctr"/>
                      <a:r>
                        <a:rPr lang="tr-TR" sz="1800" b="1" i="0" u="none" strike="noStrike" dirty="0">
                          <a:solidFill>
                            <a:schemeClr val="tx1"/>
                          </a:solidFill>
                          <a:effectLst/>
                          <a:latin typeface="Calibri" panose="020F0502020204030204" pitchFamily="34" charset="0"/>
                        </a:rPr>
                        <a:t>258</a:t>
                      </a:r>
                    </a:p>
                  </a:txBody>
                  <a:tcPr marL="9525" marR="108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65000"/>
                      </a:schemeClr>
                    </a:solidFill>
                  </a:tcPr>
                </a:tc>
                <a:tc>
                  <a:txBody>
                    <a:bodyPr/>
                    <a:lstStyle/>
                    <a:p>
                      <a:pPr lvl="2" algn="ctr" fontAlgn="ctr"/>
                      <a:r>
                        <a:rPr lang="tr-TR" sz="1800" b="1" i="0" u="none" strike="noStrike" dirty="0">
                          <a:solidFill>
                            <a:schemeClr val="tx1"/>
                          </a:solidFill>
                          <a:effectLst/>
                          <a:latin typeface="Calibri" panose="020F0502020204030204" pitchFamily="34" charset="0"/>
                        </a:rPr>
                        <a:t>9.428,91</a:t>
                      </a:r>
                    </a:p>
                  </a:txBody>
                  <a:tcPr marL="9525" marR="108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65000"/>
                      </a:schemeClr>
                    </a:solidFill>
                  </a:tcPr>
                </a:tc>
                <a:tc>
                  <a:txBody>
                    <a:bodyPr/>
                    <a:lstStyle/>
                    <a:p>
                      <a:pPr lvl="2" algn="ctr" fontAlgn="ctr"/>
                      <a:r>
                        <a:rPr lang="tr-TR" sz="1800" b="1" i="0" u="none" strike="noStrike" dirty="0">
                          <a:solidFill>
                            <a:schemeClr val="tx1"/>
                          </a:solidFill>
                          <a:effectLst/>
                          <a:latin typeface="Calibri" panose="020F0502020204030204" pitchFamily="34" charset="0"/>
                        </a:rPr>
                        <a:t>28.790</a:t>
                      </a:r>
                    </a:p>
                  </a:txBody>
                  <a:tcPr marL="9525" marR="108000"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605143286"/>
                  </a:ext>
                </a:extLst>
              </a:tr>
            </a:tbl>
          </a:graphicData>
        </a:graphic>
      </p:graphicFrame>
      <p:sp>
        <p:nvSpPr>
          <p:cNvPr id="12" name="Dikdörtgen 11">
            <a:extLst>
              <a:ext uri="{FF2B5EF4-FFF2-40B4-BE49-F238E27FC236}">
                <a16:creationId xmlns:a16="http://schemas.microsoft.com/office/drawing/2014/main" id="{18AAFD5C-914A-4E5B-8900-57AFD767511D}"/>
              </a:ext>
            </a:extLst>
          </p:cNvPr>
          <p:cNvSpPr/>
          <p:nvPr/>
        </p:nvSpPr>
        <p:spPr>
          <a:xfrm>
            <a:off x="1918963" y="1630671"/>
            <a:ext cx="9179671"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chemeClr val="bg1">
                    <a:lumMod val="50000"/>
                  </a:schemeClr>
                </a:solidFill>
                <a:effectLst/>
                <a:uLnTx/>
                <a:uFillTx/>
                <a:ea typeface="+mn-ea"/>
                <a:cs typeface="+mn-cs"/>
              </a:rPr>
              <a:t>2019 –2022 Dönemi CMP Kapsamında</a:t>
            </a:r>
            <a:r>
              <a:rPr lang="tr-TR" b="1" dirty="0">
                <a:solidFill>
                  <a:schemeClr val="bg1">
                    <a:lumMod val="50000"/>
                  </a:schemeClr>
                </a:solidFill>
              </a:rPr>
              <a:t> </a:t>
            </a:r>
            <a:r>
              <a:rPr kumimoji="0" lang="tr-TR" sz="1800" b="1" i="0" u="none" strike="noStrike" kern="1200" cap="none" spc="0" normalizeH="0" baseline="0" noProof="0" dirty="0">
                <a:ln>
                  <a:noFill/>
                </a:ln>
                <a:solidFill>
                  <a:schemeClr val="bg1">
                    <a:lumMod val="50000"/>
                  </a:schemeClr>
                </a:solidFill>
                <a:effectLst/>
                <a:uLnTx/>
                <a:uFillTx/>
                <a:ea typeface="+mn-ea"/>
                <a:cs typeface="+mn-cs"/>
              </a:rPr>
              <a:t>Düzenlenen Yatırım Teşvik Belgeleri</a:t>
            </a:r>
            <a:r>
              <a:rPr kumimoji="0" lang="tr-TR" sz="1800" b="0" i="0" u="none" strike="noStrike" kern="1200" cap="none" spc="0" normalizeH="0" baseline="0" noProof="0" dirty="0">
                <a:ln>
                  <a:noFill/>
                </a:ln>
                <a:solidFill>
                  <a:schemeClr val="bg1">
                    <a:lumMod val="50000"/>
                  </a:schemeClr>
                </a:solidFill>
                <a:effectLst/>
                <a:uLnTx/>
                <a:uFillTx/>
                <a:ea typeface="+mn-ea"/>
                <a:cs typeface="+mn-cs"/>
              </a:rPr>
              <a:t> </a:t>
            </a:r>
          </a:p>
        </p:txBody>
      </p:sp>
    </p:spTree>
    <p:extLst>
      <p:ext uri="{BB962C8B-B14F-4D97-AF65-F5344CB8AC3E}">
        <p14:creationId xmlns:p14="http://schemas.microsoft.com/office/powerpoint/2010/main" val="35676939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CAZİBE MERKEZLERİ PROGRAMI</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74</a:t>
            </a:fld>
            <a:endParaRPr kumimoji="0" lang="tr-TR" sz="1500" b="0" i="0" u="none" strike="noStrike" kern="1200" cap="none" spc="0" normalizeH="0" baseline="0" noProof="0" dirty="0">
              <a:ln>
                <a:noFill/>
              </a:ln>
              <a:solidFill>
                <a:prstClr val="white"/>
              </a:solidFill>
              <a:effectLst/>
              <a:uLnTx/>
              <a:uFillTx/>
            </a:endParaRPr>
          </a:p>
        </p:txBody>
      </p:sp>
      <p:sp>
        <p:nvSpPr>
          <p:cNvPr id="9" name="İçerik Yer Tutucusu 1">
            <a:extLst>
              <a:ext uri="{FF2B5EF4-FFF2-40B4-BE49-F238E27FC236}">
                <a16:creationId xmlns:a16="http://schemas.microsoft.com/office/drawing/2014/main" id="{8761B0B7-C8BD-495E-B59B-A2EA8B1AED66}"/>
              </a:ext>
            </a:extLst>
          </p:cNvPr>
          <p:cNvSpPr txBox="1">
            <a:spLocks/>
          </p:cNvSpPr>
          <p:nvPr/>
        </p:nvSpPr>
        <p:spPr>
          <a:xfrm>
            <a:off x="336178" y="2310590"/>
            <a:ext cx="11309090" cy="3981154"/>
          </a:xfrm>
          <a:prstGeom prst="rect">
            <a:avLst/>
          </a:prstGeom>
        </p:spPr>
        <p:txBody>
          <a:bodyPr>
            <a:normAutofit fontScale="92500" lnSpcReduction="20000"/>
          </a:bodyPr>
          <a:lstStyle/>
          <a:p>
            <a:pPr fontAlgn="base">
              <a:lnSpc>
                <a:spcPct val="150000"/>
              </a:lnSpc>
              <a:spcAft>
                <a:spcPts val="1200"/>
              </a:spcAft>
              <a:buClr>
                <a:srgbClr val="B17F49"/>
              </a:buClr>
              <a:buSzPct val="100000"/>
            </a:pPr>
            <a:endParaRPr lang="tr-TR" dirty="0">
              <a:hlinkClick r:id="rId4"/>
            </a:endParaRPr>
          </a:p>
          <a:p>
            <a:pPr marL="355600" indent="-355600" fontAlgn="base">
              <a:lnSpc>
                <a:spcPct val="150000"/>
              </a:lnSpc>
              <a:spcAft>
                <a:spcPts val="1200"/>
              </a:spcAft>
              <a:buClr>
                <a:srgbClr val="B17F49"/>
              </a:buClr>
              <a:buSzPct val="100000"/>
              <a:buFont typeface="Wingdings" panose="05000000000000000000" pitchFamily="2" charset="2"/>
              <a:buChar char="q"/>
            </a:pPr>
            <a:r>
              <a:rPr lang="tr-TR" dirty="0"/>
              <a:t>Ocak 2015’ten itibaren bütün yatırım istatistikleri, görselliği artırılmış zengin bir içerikle interaktif hale getirildi.</a:t>
            </a:r>
          </a:p>
          <a:p>
            <a:pPr marL="355600" indent="-355600" fontAlgn="base">
              <a:lnSpc>
                <a:spcPct val="150000"/>
              </a:lnSpc>
              <a:spcAft>
                <a:spcPts val="1200"/>
              </a:spcAft>
              <a:buClr>
                <a:srgbClr val="B17F49"/>
              </a:buClr>
              <a:buSzPct val="100000"/>
              <a:buFont typeface="Wingdings" panose="05000000000000000000" pitchFamily="2" charset="2"/>
              <a:buChar char="q"/>
            </a:pPr>
            <a:r>
              <a:rPr lang="tr-TR" dirty="0"/>
              <a:t>Meslek Odaları, yatırımcılar, araştırmacılar ve akademisyenler için kaliteli ve kıyaslamaya imkan veren bir veri bankası hazırlandı. </a:t>
            </a:r>
          </a:p>
          <a:p>
            <a:pPr marL="355600" indent="-355600" fontAlgn="base">
              <a:lnSpc>
                <a:spcPct val="150000"/>
              </a:lnSpc>
              <a:spcAft>
                <a:spcPts val="1200"/>
              </a:spcAft>
              <a:buClr>
                <a:srgbClr val="B17F49"/>
              </a:buClr>
              <a:buSzPct val="100000"/>
              <a:buFont typeface="Wingdings" panose="05000000000000000000" pitchFamily="2" charset="2"/>
              <a:buChar char="q"/>
            </a:pPr>
            <a:r>
              <a:rPr lang="tr-TR" dirty="0"/>
              <a:t>Sektörel düzeyde trendlerin takip edilmesi ve harita üzerinde istatistiklerin görülmesi sağlandı.</a:t>
            </a:r>
          </a:p>
          <a:p>
            <a:pPr marL="355600" indent="-355600" fontAlgn="base">
              <a:lnSpc>
                <a:spcPct val="150000"/>
              </a:lnSpc>
              <a:spcAft>
                <a:spcPts val="1200"/>
              </a:spcAft>
              <a:buClr>
                <a:srgbClr val="B17F49"/>
              </a:buClr>
              <a:buSzPct val="100000"/>
              <a:buFont typeface="Wingdings" panose="05000000000000000000" pitchFamily="2" charset="2"/>
              <a:buChar char="q"/>
            </a:pPr>
            <a:r>
              <a:rPr lang="tr-TR" dirty="0"/>
              <a:t>İnteraktif Yatırım Teşvik Belgesi İstatistik Raporuna Genel Müdürlüğümüz internet sayfasında «Yatırım  Teşvik İstatistikleri» bölümünden ulaşılabilmektedir.</a:t>
            </a:r>
          </a:p>
          <a:p>
            <a:pPr fontAlgn="base">
              <a:lnSpc>
                <a:spcPct val="150000"/>
              </a:lnSpc>
              <a:spcAft>
                <a:spcPts val="1200"/>
              </a:spcAft>
              <a:buClr>
                <a:srgbClr val="B17F49"/>
              </a:buClr>
              <a:buSzPct val="100000"/>
            </a:pPr>
            <a:r>
              <a:rPr lang="tr-TR" sz="1500" dirty="0">
                <a:solidFill>
                  <a:schemeClr val="accent1">
                    <a:lumMod val="75000"/>
                  </a:schemeClr>
                </a:solidFill>
                <a:hlinkClick r:id="rId4">
                  <a:extLst>
                    <a:ext uri="{A12FA001-AC4F-418D-AE19-62706E023703}">
                      <ahyp:hlinkClr xmlns:ahyp="http://schemas.microsoft.com/office/drawing/2018/hyperlinkcolor" val="tx"/>
                    </a:ext>
                  </a:extLst>
                </a:hlinkClick>
              </a:rPr>
              <a:t>https://app.powerbi.com/view?r=eyJrIjoiOWNiYWEyOWEtM2Q1OS00NzQyLWEzMTgtNmU3ZjdjYjM5YWFjIiwidCI6IjM3Y2E0YWM5LWJkNjUtNDBmYy1iMDU0LWQyZmZmNDRmMTJjOCIsImMiOjl9</a:t>
            </a:r>
            <a:endParaRPr lang="tr-TR" sz="1500" dirty="0">
              <a:solidFill>
                <a:schemeClr val="accent1">
                  <a:lumMod val="75000"/>
                </a:schemeClr>
              </a:solidFill>
            </a:endParaRPr>
          </a:p>
          <a:p>
            <a:pPr marL="355600" indent="-355600" fontAlgn="base">
              <a:lnSpc>
                <a:spcPct val="150000"/>
              </a:lnSpc>
              <a:spcAft>
                <a:spcPts val="1200"/>
              </a:spcAft>
              <a:buClr>
                <a:srgbClr val="B17F49"/>
              </a:buClr>
              <a:buSzPct val="100000"/>
              <a:buFont typeface="Wingdings" panose="05000000000000000000" pitchFamily="2" charset="2"/>
              <a:buChar char="q"/>
            </a:pPr>
            <a:endParaRPr lang="tr-TR" dirty="0"/>
          </a:p>
          <a:p>
            <a:pPr marL="355600" indent="-355600" fontAlgn="base">
              <a:lnSpc>
                <a:spcPct val="150000"/>
              </a:lnSpc>
              <a:spcAft>
                <a:spcPts val="1200"/>
              </a:spcAft>
              <a:buClr>
                <a:srgbClr val="B17F49"/>
              </a:buClr>
              <a:buSzPct val="100000"/>
              <a:buFont typeface="Wingdings" panose="05000000000000000000" pitchFamily="2" charset="2"/>
              <a:buChar char="q"/>
            </a:pPr>
            <a:endParaRPr lang="tr-TR" dirty="0"/>
          </a:p>
        </p:txBody>
      </p:sp>
      <p:sp>
        <p:nvSpPr>
          <p:cNvPr id="6" name="Dikdörtgen 5">
            <a:extLst>
              <a:ext uri="{FF2B5EF4-FFF2-40B4-BE49-F238E27FC236}">
                <a16:creationId xmlns:a16="http://schemas.microsoft.com/office/drawing/2014/main" id="{0AAC819A-1D57-4436-A83A-F0ED96352880}"/>
              </a:ext>
            </a:extLst>
          </p:cNvPr>
          <p:cNvSpPr/>
          <p:nvPr/>
        </p:nvSpPr>
        <p:spPr>
          <a:xfrm>
            <a:off x="0" y="1659457"/>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rgbClr val="C00000"/>
              </a:buClr>
              <a:buSzPct val="100000"/>
            </a:pPr>
            <a:r>
              <a:rPr lang="tr-TR" altLang="tr-TR" sz="2400" b="1" dirty="0">
                <a:solidFill>
                  <a:srgbClr val="6C8190"/>
                </a:solidFill>
                <a:latin typeface="Arial" pitchFamily="34" charset="0"/>
                <a:cs typeface="Arial" pitchFamily="34" charset="0"/>
              </a:rPr>
              <a:t>İnteraktif Yatırım Teşvik Belgesi İstatistikleri</a:t>
            </a:r>
          </a:p>
        </p:txBody>
      </p:sp>
    </p:spTree>
    <p:extLst>
      <p:ext uri="{BB962C8B-B14F-4D97-AF65-F5344CB8AC3E}">
        <p14:creationId xmlns:p14="http://schemas.microsoft.com/office/powerpoint/2010/main" val="8165483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180255" y="3035897"/>
            <a:ext cx="3831498" cy="830997"/>
          </a:xfrm>
          <a:prstGeom prst="rect">
            <a:avLst/>
          </a:prstGeom>
          <a:noFill/>
        </p:spPr>
        <p:txBody>
          <a:bodyPr wrap="none" rtlCol="0">
            <a:spAutoFit/>
          </a:bodyPr>
          <a:lstStyle/>
          <a:p>
            <a:pPr algn="ctr"/>
            <a:r>
              <a:rPr lang="tr-TR" sz="4800" b="1" dirty="0">
                <a:solidFill>
                  <a:srgbClr val="DCA153"/>
                </a:solidFill>
                <a:latin typeface="Gotham Narrow Black" pitchFamily="50" charset="0"/>
              </a:rPr>
              <a:t>Teşekkürler</a:t>
            </a:r>
          </a:p>
        </p:txBody>
      </p:sp>
      <p:sp>
        <p:nvSpPr>
          <p:cNvPr id="2" name="Slayt Numarası Yer Tutucusu 1"/>
          <p:cNvSpPr>
            <a:spLocks noGrp="1"/>
          </p:cNvSpPr>
          <p:nvPr>
            <p:ph type="sldNum" sz="quarter" idx="12"/>
          </p:nvPr>
        </p:nvSpPr>
        <p:spPr/>
        <p:txBody>
          <a:bodyPr/>
          <a:lstStyle/>
          <a:p>
            <a:fld id="{0B0CF3B3-BFF4-462F-8B49-16C690F8C531}" type="slidenum">
              <a:rPr lang="tr-TR" smtClean="0"/>
              <a:pPr/>
              <a:t>75</a:t>
            </a:fld>
            <a:endParaRPr lang="tr-TR"/>
          </a:p>
        </p:txBody>
      </p:sp>
      <p:sp>
        <p:nvSpPr>
          <p:cNvPr id="5" name="Metin kutusu 4">
            <a:extLst>
              <a:ext uri="{FF2B5EF4-FFF2-40B4-BE49-F238E27FC236}">
                <a16:creationId xmlns:a16="http://schemas.microsoft.com/office/drawing/2014/main" id="{AC22AA69-DA03-4C2D-8D9A-36F0E8DA3AE1}"/>
              </a:ext>
            </a:extLst>
          </p:cNvPr>
          <p:cNvSpPr txBox="1"/>
          <p:nvPr/>
        </p:nvSpPr>
        <p:spPr>
          <a:xfrm>
            <a:off x="2383871" y="4557960"/>
            <a:ext cx="7424257" cy="2677656"/>
          </a:xfrm>
          <a:prstGeom prst="rect">
            <a:avLst/>
          </a:prstGeom>
          <a:noFill/>
        </p:spPr>
        <p:txBody>
          <a:bodyPr wrap="square" rtlCol="0">
            <a:spAutoFit/>
          </a:bodyPr>
          <a:lstStyle/>
          <a:p>
            <a:pPr algn="ctr" eaLnBrk="0" fontAlgn="auto" hangingPunct="0">
              <a:lnSpc>
                <a:spcPct val="120000"/>
              </a:lnSpc>
              <a:spcBef>
                <a:spcPct val="20000"/>
              </a:spcBef>
              <a:spcAft>
                <a:spcPts val="0"/>
              </a:spcAft>
              <a:buSzPct val="100000"/>
            </a:pPr>
            <a:r>
              <a:rPr lang="tr-TR" sz="2400" b="1" dirty="0">
                <a:solidFill>
                  <a:srgbClr val="6C8190"/>
                </a:solidFill>
                <a:effectLst>
                  <a:outerShdw blurRad="38100" dist="38100" dir="2700000" algn="tl">
                    <a:srgbClr val="000000">
                      <a:alpha val="43137"/>
                    </a:srgbClr>
                  </a:outerShdw>
                </a:effectLst>
              </a:rPr>
              <a:t>Dr. Mehmet Yurdal ŞAHİN</a:t>
            </a:r>
          </a:p>
          <a:p>
            <a:pPr algn="ctr" eaLnBrk="0" fontAlgn="auto" hangingPunct="0">
              <a:lnSpc>
                <a:spcPct val="120000"/>
              </a:lnSpc>
              <a:spcBef>
                <a:spcPct val="20000"/>
              </a:spcBef>
              <a:spcAft>
                <a:spcPts val="0"/>
              </a:spcAft>
              <a:buSzPct val="100000"/>
            </a:pPr>
            <a:r>
              <a:rPr lang="tr-TR" sz="2400" b="1" dirty="0">
                <a:solidFill>
                  <a:srgbClr val="6C8190"/>
                </a:solidFill>
                <a:effectLst>
                  <a:outerShdw blurRad="38100" dist="38100" dir="2700000" algn="tl">
                    <a:srgbClr val="000000">
                      <a:alpha val="43137"/>
                    </a:srgbClr>
                  </a:outerShdw>
                </a:effectLst>
              </a:rPr>
              <a:t>Teşvik Uygulama ve Yabancı Sermaye Genel Müdürlüğü</a:t>
            </a:r>
          </a:p>
          <a:p>
            <a:pPr algn="ctr" eaLnBrk="0" fontAlgn="auto" hangingPunct="0">
              <a:lnSpc>
                <a:spcPct val="120000"/>
              </a:lnSpc>
              <a:spcBef>
                <a:spcPct val="20000"/>
              </a:spcBef>
              <a:spcAft>
                <a:spcPts val="0"/>
              </a:spcAft>
              <a:buSzPct val="100000"/>
            </a:pPr>
            <a:r>
              <a:rPr lang="tr-TR" sz="2400" b="1" dirty="0">
                <a:solidFill>
                  <a:srgbClr val="6C8190"/>
                </a:solidFill>
                <a:effectLst>
                  <a:outerShdw blurRad="38100" dist="38100" dir="2700000" algn="tl">
                    <a:srgbClr val="000000">
                      <a:alpha val="43137"/>
                    </a:srgbClr>
                  </a:outerShdw>
                </a:effectLst>
              </a:rPr>
              <a:t>Genel </a:t>
            </a:r>
            <a:r>
              <a:rPr lang="tr-TR" sz="2400" b="1">
                <a:solidFill>
                  <a:srgbClr val="6C8190"/>
                </a:solidFill>
                <a:effectLst>
                  <a:outerShdw blurRad="38100" dist="38100" dir="2700000" algn="tl">
                    <a:srgbClr val="000000">
                      <a:alpha val="43137"/>
                    </a:srgbClr>
                  </a:outerShdw>
                </a:effectLst>
              </a:rPr>
              <a:t>Müdür V. </a:t>
            </a:r>
            <a:endParaRPr lang="tr-TR" sz="2400" b="1" dirty="0">
              <a:solidFill>
                <a:srgbClr val="6C8190"/>
              </a:solidFill>
              <a:effectLst>
                <a:outerShdw blurRad="38100" dist="38100" dir="2700000" algn="tl">
                  <a:srgbClr val="000000">
                    <a:alpha val="43137"/>
                  </a:srgbClr>
                </a:outerShdw>
              </a:effectLst>
            </a:endParaRPr>
          </a:p>
          <a:p>
            <a:pPr algn="ctr" fontAlgn="auto">
              <a:spcBef>
                <a:spcPts val="0"/>
              </a:spcBef>
              <a:spcAft>
                <a:spcPts val="0"/>
              </a:spcAft>
            </a:pPr>
            <a:endParaRPr lang="tr-TR" sz="2400" b="1" dirty="0">
              <a:ln w="9525">
                <a:solidFill>
                  <a:prstClr val="white"/>
                </a:solidFill>
                <a:prstDash val="solid"/>
              </a:ln>
              <a:solidFill>
                <a:srgbClr val="C00000"/>
              </a:solidFill>
              <a:effectLst>
                <a:outerShdw blurRad="12700" dist="38100" dir="2700000" algn="tl" rotWithShape="0">
                  <a:srgbClr val="4472C4">
                    <a:lumMod val="60000"/>
                    <a:lumOff val="40000"/>
                  </a:srgbClr>
                </a:outerShdw>
              </a:effectLst>
              <a:latin typeface="Calibri"/>
            </a:endParaRPr>
          </a:p>
          <a:p>
            <a:pPr algn="ctr" fontAlgn="auto">
              <a:spcBef>
                <a:spcPts val="0"/>
              </a:spcBef>
              <a:spcAft>
                <a:spcPts val="0"/>
              </a:spcAft>
            </a:pPr>
            <a:endParaRPr lang="tr-TR" sz="2400" b="1" dirty="0">
              <a:ln w="9525">
                <a:solidFill>
                  <a:prstClr val="white"/>
                </a:solidFill>
                <a:prstDash val="solid"/>
              </a:ln>
              <a:solidFill>
                <a:srgbClr val="C00000"/>
              </a:solidFill>
              <a:effectLst>
                <a:outerShdw blurRad="12700" dist="38100" dir="2700000" algn="tl" rotWithShape="0">
                  <a:srgbClr val="4472C4">
                    <a:lumMod val="60000"/>
                    <a:lumOff val="40000"/>
                  </a:srgbClr>
                </a:outerShdw>
              </a:effectLst>
              <a:latin typeface="Calibri"/>
            </a:endParaRPr>
          </a:p>
          <a:p>
            <a:pPr algn="ctr" fontAlgn="auto">
              <a:spcBef>
                <a:spcPts val="0"/>
              </a:spcBef>
              <a:spcAft>
                <a:spcPts val="0"/>
              </a:spcAft>
            </a:pPr>
            <a:endParaRPr lang="tr-TR" sz="2400" b="1" dirty="0">
              <a:ln w="9525">
                <a:solidFill>
                  <a:prstClr val="white"/>
                </a:solidFill>
                <a:prstDash val="solid"/>
              </a:ln>
              <a:solidFill>
                <a:srgbClr val="C00000"/>
              </a:solidFill>
              <a:effectLst>
                <a:outerShdw blurRad="12700" dist="38100" dir="2700000" algn="tl" rotWithShape="0">
                  <a:srgbClr val="4472C4">
                    <a:lumMod val="60000"/>
                    <a:lumOff val="40000"/>
                  </a:srgbClr>
                </a:outerShdw>
              </a:effectLst>
              <a:latin typeface="Calibri"/>
            </a:endParaRPr>
          </a:p>
        </p:txBody>
      </p:sp>
    </p:spTree>
    <p:extLst>
      <p:ext uri="{BB962C8B-B14F-4D97-AF65-F5344CB8AC3E}">
        <p14:creationId xmlns:p14="http://schemas.microsoft.com/office/powerpoint/2010/main" val="138956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8808DA96-5C60-443B-ACC9-223C10B78621}"/>
              </a:ext>
            </a:extLst>
          </p:cNvPr>
          <p:cNvSpPr/>
          <p:nvPr/>
        </p:nvSpPr>
        <p:spPr>
          <a:xfrm>
            <a:off x="379403" y="2293325"/>
            <a:ext cx="11433195" cy="3050066"/>
          </a:xfrm>
          <a:prstGeom prst="rect">
            <a:avLst/>
          </a:prstGeom>
        </p:spPr>
        <p:txBody>
          <a:bodyPr wrap="square">
            <a:spAutoFit/>
          </a:bodyPr>
          <a:lstStyle/>
          <a:p>
            <a:pPr marL="354013" lvl="0" indent="-354013" algn="just" defTabSz="914400">
              <a:lnSpc>
                <a:spcPct val="150000"/>
              </a:lnSpc>
              <a:spcAft>
                <a:spcPts val="600"/>
              </a:spcAft>
              <a:buClr>
                <a:srgbClr val="B17F49"/>
              </a:buClr>
              <a:buSzPct val="100000"/>
              <a:buFont typeface="Wingdings" panose="05000000000000000000" pitchFamily="2" charset="2"/>
              <a:buChar char="Ø"/>
            </a:pPr>
            <a:r>
              <a:rPr lang="tr-TR" altLang="tr-TR" dirty="0">
                <a:solidFill>
                  <a:prstClr val="black"/>
                </a:solidFill>
                <a:latin typeface="Arial" pitchFamily="34" charset="0"/>
                <a:cs typeface="Arial" pitchFamily="34" charset="0"/>
              </a:rPr>
              <a:t>Yatırımlar, Karar ve bu Kararın uygulanmasına ilişkin tebliğ hükümleri çerçevesinde desteklenmektedir.</a:t>
            </a:r>
            <a:r>
              <a:rPr lang="en-GB" altLang="tr-TR" dirty="0">
                <a:solidFill>
                  <a:prstClr val="black"/>
                </a:solidFill>
                <a:latin typeface="Arial" pitchFamily="34" charset="0"/>
                <a:cs typeface="Arial" pitchFamily="34" charset="0"/>
              </a:rPr>
              <a:t> </a:t>
            </a:r>
            <a:r>
              <a:rPr lang="tr-TR" altLang="tr-TR" b="1" dirty="0">
                <a:solidFill>
                  <a:prstClr val="black"/>
                </a:solidFill>
                <a:latin typeface="Arial" pitchFamily="34" charset="0"/>
                <a:cs typeface="Arial" pitchFamily="34" charset="0"/>
              </a:rPr>
              <a:t>   </a:t>
            </a:r>
            <a:endParaRPr lang="en-GB" altLang="tr-TR" u="sng" dirty="0">
              <a:solidFill>
                <a:prstClr val="black"/>
              </a:solidFill>
              <a:latin typeface="Arial" pitchFamily="34" charset="0"/>
              <a:cs typeface="Arial" pitchFamily="34" charset="0"/>
            </a:endParaRPr>
          </a:p>
          <a:p>
            <a:pPr marL="717550" lvl="0" indent="-363538" algn="just" defTabSz="914400">
              <a:lnSpc>
                <a:spcPct val="150000"/>
              </a:lnSpc>
              <a:spcAft>
                <a:spcPct val="20000"/>
              </a:spcAft>
              <a:buClr>
                <a:schemeClr val="tx1">
                  <a:lumMod val="50000"/>
                  <a:lumOff val="50000"/>
                </a:schemeClr>
              </a:buClr>
              <a:buSzPct val="100000"/>
              <a:buFont typeface="Wingdings" pitchFamily="2" charset="2"/>
              <a:buChar char="§"/>
            </a:pPr>
            <a:r>
              <a:rPr lang="tr-TR" altLang="tr-TR" b="1" dirty="0">
                <a:solidFill>
                  <a:prstClr val="black"/>
                </a:solidFill>
                <a:latin typeface="Arial" pitchFamily="34" charset="0"/>
                <a:cs typeface="Arial" pitchFamily="34" charset="0"/>
              </a:rPr>
              <a:t>2012/3305 sayılı “Yatırımlarda Devlet Yardımları Hakkında Karar” </a:t>
            </a:r>
            <a:r>
              <a:rPr lang="tr-TR" altLang="tr-TR" dirty="0">
                <a:solidFill>
                  <a:prstClr val="black"/>
                </a:solidFill>
                <a:latin typeface="Arial" pitchFamily="34" charset="0"/>
                <a:cs typeface="Arial" pitchFamily="34" charset="0"/>
              </a:rPr>
              <a:t>(19.06.2012 tarihli Resmi Gazete)</a:t>
            </a:r>
            <a:endParaRPr lang="tr-TR" altLang="tr-TR" b="1" dirty="0">
              <a:solidFill>
                <a:prstClr val="black"/>
              </a:solidFill>
              <a:latin typeface="Arial" pitchFamily="34" charset="0"/>
              <a:cs typeface="Arial" pitchFamily="34" charset="0"/>
            </a:endParaRPr>
          </a:p>
          <a:p>
            <a:pPr marL="717550" lvl="0" indent="-363538" algn="just" defTabSz="914400">
              <a:lnSpc>
                <a:spcPct val="150000"/>
              </a:lnSpc>
              <a:spcAft>
                <a:spcPct val="20000"/>
              </a:spcAft>
              <a:buClr>
                <a:schemeClr val="tx1">
                  <a:lumMod val="50000"/>
                  <a:lumOff val="50000"/>
                </a:schemeClr>
              </a:buClr>
              <a:buSzPct val="100000"/>
              <a:buFont typeface="Wingdings" pitchFamily="2" charset="2"/>
              <a:buChar char="§"/>
            </a:pPr>
            <a:r>
              <a:rPr lang="tr-TR" altLang="tr-TR" b="1" dirty="0">
                <a:solidFill>
                  <a:prstClr val="black"/>
                </a:solidFill>
                <a:latin typeface="Arial" pitchFamily="34" charset="0"/>
                <a:cs typeface="Arial" pitchFamily="34" charset="0"/>
              </a:rPr>
              <a:t>2012/1 Sayılı Uygulama Tebliği </a:t>
            </a:r>
            <a:r>
              <a:rPr lang="tr-TR" altLang="tr-TR" dirty="0">
                <a:solidFill>
                  <a:prstClr val="black"/>
                </a:solidFill>
                <a:latin typeface="Arial" pitchFamily="34" charset="0"/>
                <a:cs typeface="Arial" pitchFamily="34" charset="0"/>
              </a:rPr>
              <a:t>(20.06.2012 tarihli Resmi Gazete)</a:t>
            </a:r>
          </a:p>
          <a:p>
            <a:pPr marL="354013" lvl="0" indent="-354013" algn="just" defTabSz="914400">
              <a:buClr>
                <a:srgbClr val="FF0000"/>
              </a:buClr>
              <a:buSzPct val="100000"/>
              <a:buFont typeface="Wingdings" pitchFamily="2" charset="2"/>
              <a:buChar char="Ø"/>
              <a:defRPr/>
            </a:pPr>
            <a:endParaRPr lang="tr-TR" dirty="0">
              <a:solidFill>
                <a:prstClr val="black"/>
              </a:solidFill>
              <a:latin typeface="Arial" charset="0"/>
            </a:endParaRPr>
          </a:p>
          <a:p>
            <a:pPr marL="354013" lvl="0" indent="-354013" algn="just" defTabSz="914400">
              <a:lnSpc>
                <a:spcPct val="150000"/>
              </a:lnSpc>
              <a:buClr>
                <a:srgbClr val="B17F49"/>
              </a:buClr>
              <a:buSzPct val="100000"/>
              <a:buFont typeface="Wingdings" pitchFamily="2" charset="2"/>
              <a:buChar char="Ø"/>
              <a:defRPr/>
            </a:pPr>
            <a:r>
              <a:rPr lang="tr-TR" dirty="0">
                <a:solidFill>
                  <a:prstClr val="black"/>
                </a:solidFill>
                <a:latin typeface="Arial" charset="0"/>
              </a:rPr>
              <a:t>Söz konusu mevzuatta, ilgili Kamu Kuruluşları ve STK’ların talepleri doğrultusunda bugüne kadar </a:t>
            </a:r>
            <a:r>
              <a:rPr lang="tr-TR" b="1" u="sng" dirty="0">
                <a:solidFill>
                  <a:prstClr val="black"/>
                </a:solidFill>
                <a:latin typeface="Arial" charset="0"/>
              </a:rPr>
              <a:t>29 adet Karar ve 14 adet Tebliğ </a:t>
            </a:r>
            <a:r>
              <a:rPr lang="tr-TR" dirty="0">
                <a:solidFill>
                  <a:prstClr val="black"/>
                </a:solidFill>
                <a:latin typeface="Arial" charset="0"/>
              </a:rPr>
              <a:t>değişikliği gerçekleştirilmiş olup, bu değişiklikler ile yatırımcı lehine yeni uygulamalar başlatılmıştır. </a:t>
            </a:r>
          </a:p>
        </p:txBody>
      </p:sp>
      <p:sp>
        <p:nvSpPr>
          <p:cNvPr id="7" name="Metin kutusu 6">
            <a:extLst>
              <a:ext uri="{FF2B5EF4-FFF2-40B4-BE49-F238E27FC236}">
                <a16:creationId xmlns:a16="http://schemas.microsoft.com/office/drawing/2014/main" id="{FF664F2E-E78C-476A-B579-6CEB0FEE07A2}"/>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pic>
        <p:nvPicPr>
          <p:cNvPr id="8" name="Resim 7">
            <a:extLst>
              <a:ext uri="{FF2B5EF4-FFF2-40B4-BE49-F238E27FC236}">
                <a16:creationId xmlns:a16="http://schemas.microsoft.com/office/drawing/2014/main" id="{D5FF6068-3531-42FE-890D-73277E1B8E25}"/>
              </a:ext>
            </a:extLst>
          </p:cNvPr>
          <p:cNvPicPr>
            <a:picLocks noChangeAspect="1"/>
          </p:cNvPicPr>
          <p:nvPr/>
        </p:nvPicPr>
        <p:blipFill>
          <a:blip r:embed="rId3" cstate="print"/>
          <a:stretch>
            <a:fillRect/>
          </a:stretch>
        </p:blipFill>
        <p:spPr>
          <a:xfrm>
            <a:off x="11691539" y="5901499"/>
            <a:ext cx="444339" cy="915097"/>
          </a:xfrm>
          <a:prstGeom prst="rect">
            <a:avLst/>
          </a:prstGeom>
        </p:spPr>
      </p:pic>
      <p:sp>
        <p:nvSpPr>
          <p:cNvPr id="10" name="Slayt Numarası Yer Tutucusu 2">
            <a:extLst>
              <a:ext uri="{FF2B5EF4-FFF2-40B4-BE49-F238E27FC236}">
                <a16:creationId xmlns:a16="http://schemas.microsoft.com/office/drawing/2014/main" id="{3CB4E371-150F-452E-B801-267054CFB570}"/>
              </a:ext>
            </a:extLst>
          </p:cNvPr>
          <p:cNvSpPr>
            <a:spLocks noGrp="1"/>
          </p:cNvSpPr>
          <p:nvPr>
            <p:ph type="sldNum" sz="quarter" idx="12"/>
          </p:nvPr>
        </p:nvSpPr>
        <p:spPr>
          <a:xfrm>
            <a:off x="11645267" y="6489989"/>
            <a:ext cx="4953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0CF3B3-BFF4-462F-8B49-16C690F8C531}" type="slidenum">
              <a:rPr kumimoji="0" lang="tr-TR" sz="1500" b="0" i="0" u="none" strike="noStrike" kern="1200" cap="none" spc="0" normalizeH="0" baseline="0" noProof="0" smtClean="0">
                <a:ln>
                  <a:noFill/>
                </a:ln>
                <a:solidFill>
                  <a:prstClr val="white"/>
                </a:solidFill>
                <a:effectLst/>
                <a:uLnTx/>
                <a:uFillTx/>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tr-TR" sz="1500" b="0" i="0" u="none" strike="noStrike" kern="1200" cap="none" spc="0" normalizeH="0" baseline="0" noProof="0" dirty="0">
              <a:ln>
                <a:noFill/>
              </a:ln>
              <a:solidFill>
                <a:prstClr val="white"/>
              </a:solidFill>
              <a:effectLst/>
              <a:uLnTx/>
              <a:uFillTx/>
            </a:endParaRPr>
          </a:p>
        </p:txBody>
      </p:sp>
      <p:sp>
        <p:nvSpPr>
          <p:cNvPr id="2" name="Dikdörtgen 1">
            <a:extLst>
              <a:ext uri="{FF2B5EF4-FFF2-40B4-BE49-F238E27FC236}">
                <a16:creationId xmlns:a16="http://schemas.microsoft.com/office/drawing/2014/main" id="{B561F3D9-C83E-4CC5-9C0D-1D4210E6FFF0}"/>
              </a:ext>
            </a:extLst>
          </p:cNvPr>
          <p:cNvSpPr/>
          <p:nvPr/>
        </p:nvSpPr>
        <p:spPr>
          <a:xfrm>
            <a:off x="0" y="1546069"/>
            <a:ext cx="12192000" cy="589942"/>
          </a:xfrm>
          <a:prstGeom prst="rect">
            <a:avLst/>
          </a:prstGeom>
          <a:gradFill flip="none" rotWithShape="1">
            <a:gsLst>
              <a:gs pos="0">
                <a:schemeClr val="accent3">
                  <a:lumMod val="89000"/>
                </a:schemeClr>
              </a:gs>
              <a:gs pos="0">
                <a:schemeClr val="bg1"/>
              </a:gs>
              <a:gs pos="42000">
                <a:schemeClr val="bg1"/>
              </a:gs>
              <a:gs pos="100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C00000"/>
              </a:buClr>
              <a:buSzPct val="100000"/>
            </a:pPr>
            <a:r>
              <a:rPr lang="tr-TR" altLang="tr-TR" sz="2400" b="1" dirty="0">
                <a:solidFill>
                  <a:srgbClr val="6C8190"/>
                </a:solidFill>
                <a:latin typeface="Arial" pitchFamily="34" charset="0"/>
                <a:cs typeface="Arial" pitchFamily="34" charset="0"/>
              </a:rPr>
              <a:t>Yatırım Teşvik Mevzuatı</a:t>
            </a:r>
          </a:p>
        </p:txBody>
      </p:sp>
    </p:spTree>
    <p:extLst>
      <p:ext uri="{BB962C8B-B14F-4D97-AF65-F5344CB8AC3E}">
        <p14:creationId xmlns:p14="http://schemas.microsoft.com/office/powerpoint/2010/main" val="326823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10" name="2 Diyagram">
            <a:extLst>
              <a:ext uri="{FF2B5EF4-FFF2-40B4-BE49-F238E27FC236}">
                <a16:creationId xmlns:a16="http://schemas.microsoft.com/office/drawing/2014/main" id="{F157BCE8-9CF2-46B9-93F1-6CD5463262F3}"/>
              </a:ext>
            </a:extLst>
          </p:cNvPr>
          <p:cNvGraphicFramePr/>
          <p:nvPr>
            <p:extLst>
              <p:ext uri="{D42A27DB-BD31-4B8C-83A1-F6EECF244321}">
                <p14:modId xmlns:p14="http://schemas.microsoft.com/office/powerpoint/2010/main" val="2663900771"/>
              </p:ext>
            </p:extLst>
          </p:nvPr>
        </p:nvGraphicFramePr>
        <p:xfrm>
          <a:off x="906310" y="1716658"/>
          <a:ext cx="10379381" cy="4501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Resim 11">
            <a:extLst>
              <a:ext uri="{FF2B5EF4-FFF2-40B4-BE49-F238E27FC236}">
                <a16:creationId xmlns:a16="http://schemas.microsoft.com/office/drawing/2014/main" id="{AAE985C2-79D9-424C-9270-64699D1E41CF}"/>
              </a:ext>
            </a:extLst>
          </p:cNvPr>
          <p:cNvPicPr>
            <a:picLocks noChangeAspect="1"/>
          </p:cNvPicPr>
          <p:nvPr/>
        </p:nvPicPr>
        <p:blipFill>
          <a:blip r:embed="rId8" cstate="print"/>
          <a:stretch>
            <a:fillRect/>
          </a:stretch>
        </p:blipFill>
        <p:spPr>
          <a:xfrm>
            <a:off x="11691539" y="5901499"/>
            <a:ext cx="444339" cy="915097"/>
          </a:xfrm>
          <a:prstGeom prst="rect">
            <a:avLst/>
          </a:prstGeom>
        </p:spPr>
      </p:pic>
      <p:sp>
        <p:nvSpPr>
          <p:cNvPr id="13" name="Slayt Numarası Yer Tutucusu 2">
            <a:extLst>
              <a:ext uri="{FF2B5EF4-FFF2-40B4-BE49-F238E27FC236}">
                <a16:creationId xmlns:a16="http://schemas.microsoft.com/office/drawing/2014/main" id="{3340B8EE-53E1-4236-A9D0-8F38FD05FC73}"/>
              </a:ext>
            </a:extLst>
          </p:cNvPr>
          <p:cNvSpPr txBox="1">
            <a:spLocks/>
          </p:cNvSpPr>
          <p:nvPr/>
        </p:nvSpPr>
        <p:spPr>
          <a:xfrm>
            <a:off x="11645267" y="6489989"/>
            <a:ext cx="495300" cy="365125"/>
          </a:xfrm>
          <a:prstGeom prst="rect">
            <a:avLst/>
          </a:prstGeom>
        </p:spPr>
        <p:txBody>
          <a:bodyPr vert="horz" lIns="91440" tIns="45720" rIns="91440" bIns="45720" rtlCol="0" anchor="ctr"/>
          <a:lstStyle>
            <a:defPPr>
              <a:defRPr lang="tr-TR"/>
            </a:defPPr>
            <a:lvl1pPr marL="0" algn="ctr" defTabSz="914400" rtl="0" eaLnBrk="1" latinLnBrk="0" hangingPunct="1">
              <a:defRPr sz="1500" kern="1200">
                <a:solidFill>
                  <a:schemeClr val="bg1"/>
                </a:solidFill>
                <a:latin typeface="Gotham Narrow Thin"/>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B0CF3B3-BFF4-462F-8B49-16C690F8C531}" type="slidenum">
              <a:rPr lang="tr-TR" smtClean="0">
                <a:solidFill>
                  <a:prstClr val="white"/>
                </a:solidFill>
              </a:rPr>
              <a:pPr>
                <a:defRPr/>
              </a:pPr>
              <a:t>9</a:t>
            </a:fld>
            <a:endParaRPr lang="tr-TR" dirty="0">
              <a:solidFill>
                <a:prstClr val="white"/>
              </a:solidFill>
            </a:endParaRPr>
          </a:p>
        </p:txBody>
      </p:sp>
      <p:sp>
        <p:nvSpPr>
          <p:cNvPr id="14" name="Metin kutusu 13">
            <a:extLst>
              <a:ext uri="{FF2B5EF4-FFF2-40B4-BE49-F238E27FC236}">
                <a16:creationId xmlns:a16="http://schemas.microsoft.com/office/drawing/2014/main" id="{E72CC54F-BFB3-44AB-9AFC-6C013181BF9A}"/>
              </a:ext>
            </a:extLst>
          </p:cNvPr>
          <p:cNvSpPr txBox="1"/>
          <p:nvPr/>
        </p:nvSpPr>
        <p:spPr>
          <a:xfrm>
            <a:off x="2148305" y="724839"/>
            <a:ext cx="10043695" cy="461665"/>
          </a:xfrm>
          <a:prstGeom prst="rect">
            <a:avLst/>
          </a:prstGeom>
          <a:noFill/>
        </p:spPr>
        <p:txBody>
          <a:bodyPr wrap="square" rtlCol="0">
            <a:spAutoFit/>
          </a:bodyPr>
          <a:lstStyle/>
          <a:p>
            <a:pPr lvl="0">
              <a:defRPr/>
            </a:pPr>
            <a:r>
              <a:rPr lang="tr-TR" sz="2400" b="1" dirty="0">
                <a:solidFill>
                  <a:prstClr val="white"/>
                </a:solidFill>
              </a:rPr>
              <a:t>YATIRIMLARDA DEVLET YARDIMLARI HAKKINDA KARAR</a:t>
            </a:r>
          </a:p>
        </p:txBody>
      </p:sp>
    </p:spTree>
    <p:extLst>
      <p:ext uri="{BB962C8B-B14F-4D97-AF65-F5344CB8AC3E}">
        <p14:creationId xmlns:p14="http://schemas.microsoft.com/office/powerpoint/2010/main" val="901572458"/>
      </p:ext>
    </p:extLst>
  </p:cSld>
  <p:clrMapOvr>
    <a:masterClrMapping/>
  </p:clrMapOvr>
</p:sld>
</file>

<file path=ppt/theme/theme1.xml><?xml version="1.0" encoding="utf-8"?>
<a:theme xmlns:a="http://schemas.openxmlformats.org/drawingml/2006/main" name="Office Teması">
  <a:themeElements>
    <a:clrScheme name="Özel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C0C0C"/>
      </a:hlink>
      <a:folHlink>
        <a:srgbClr val="0C0C0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11143</TotalTime>
  <Words>6689</Words>
  <Application>Microsoft Office PowerPoint</Application>
  <PresentationFormat>Geniş ekran</PresentationFormat>
  <Paragraphs>1670</Paragraphs>
  <Slides>75</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75</vt:i4>
      </vt:variant>
    </vt:vector>
  </HeadingPairs>
  <TitlesOfParts>
    <vt:vector size="85" baseType="lpstr">
      <vt:lpstr>AbakuTLSymSans</vt:lpstr>
      <vt:lpstr>Arial</vt:lpstr>
      <vt:lpstr>Calibri</vt:lpstr>
      <vt:lpstr>Calibri Light</vt:lpstr>
      <vt:lpstr>Gotham Narrow Black</vt:lpstr>
      <vt:lpstr>Gotham Narrow Thin</vt:lpstr>
      <vt:lpstr>Times New Roman</vt:lpstr>
      <vt:lpstr>Wingdings</vt:lpstr>
      <vt:lpstr>Wingdings 2</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Muhammet Çağrı ULU</dc:creator>
  <cp:lastModifiedBy>İsa Bostan</cp:lastModifiedBy>
  <cp:revision>1021</cp:revision>
  <cp:lastPrinted>2019-09-19T07:15:00Z</cp:lastPrinted>
  <dcterms:created xsi:type="dcterms:W3CDTF">2019-02-03T21:06:02Z</dcterms:created>
  <dcterms:modified xsi:type="dcterms:W3CDTF">2022-05-11T15:44:11Z</dcterms:modified>
</cp:coreProperties>
</file>